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79" r:id="rId3"/>
    <p:sldId id="280" r:id="rId4"/>
    <p:sldId id="300" r:id="rId5"/>
    <p:sldId id="283" r:id="rId6"/>
    <p:sldId id="301" r:id="rId7"/>
    <p:sldId id="302" r:id="rId8"/>
    <p:sldId id="281" r:id="rId9"/>
    <p:sldId id="278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76" r:id="rId19"/>
    <p:sldId id="261" r:id="rId20"/>
    <p:sldId id="268" r:id="rId21"/>
    <p:sldId id="262" r:id="rId22"/>
    <p:sldId id="320" r:id="rId23"/>
    <p:sldId id="264" r:id="rId24"/>
    <p:sldId id="322" r:id="rId25"/>
    <p:sldId id="288" r:id="rId26"/>
    <p:sldId id="289" r:id="rId27"/>
    <p:sldId id="299" r:id="rId28"/>
    <p:sldId id="303" r:id="rId29"/>
    <p:sldId id="304" r:id="rId30"/>
    <p:sldId id="305" r:id="rId31"/>
    <p:sldId id="306" r:id="rId32"/>
    <p:sldId id="312" r:id="rId33"/>
    <p:sldId id="313" r:id="rId34"/>
    <p:sldId id="314" r:id="rId35"/>
    <p:sldId id="315" r:id="rId36"/>
    <p:sldId id="317" r:id="rId37"/>
    <p:sldId id="31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90FD2-FB17-4A19-9E12-DE54E6B41E5A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1F830-E88A-4AB9-A536-6836C623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4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Logistic Regression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1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Logistic Regression</a:t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Review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676400"/>
                <a:ext cx="8229600" cy="345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EXAMPLE:</a:t>
                </a:r>
                <a:endParaRPr lang="en-US" b="1" i="1" dirty="0" smtClean="0"/>
              </a:p>
              <a:p>
                <a:r>
                  <a:rPr lang="en-US" dirty="0" smtClean="0"/>
                  <a:t>	Assume: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X6</a:t>
                </a:r>
                <a:r>
                  <a:rPr lang="en-US" dirty="0" smtClean="0"/>
                  <a:t>	= 20	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X8</a:t>
                </a:r>
                <a:r>
                  <a:rPr lang="en-US" dirty="0" smtClean="0"/>
                  <a:t>	= 35.3</a:t>
                </a:r>
              </a:p>
              <a:p>
                <a:endParaRPr lang="en-US" dirty="0"/>
              </a:p>
              <a:p>
                <a:pPr lvl="2"/>
                <a:r>
                  <a:rPr lang="en-US" dirty="0" err="1" smtClean="0">
                    <a:solidFill>
                      <a:srgbClr val="FF0000"/>
                    </a:solidFill>
                  </a:rPr>
                  <a:t>Logit</a:t>
                </a:r>
                <a:r>
                  <a:rPr lang="en-US" dirty="0" err="1">
                    <a:solidFill>
                      <a:srgbClr val="FF0000"/>
                    </a:solidFill>
                  </a:rPr>
                  <a:t>_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Y</a:t>
                </a:r>
                <a:r>
                  <a:rPr lang="en-US" baseline="-25000" dirty="0" err="1" smtClean="0">
                    <a:solidFill>
                      <a:srgbClr val="FF0000"/>
                    </a:solidFill>
                  </a:rPr>
                  <a:t>i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cs typeface="Courier New" pitchFamily="49" charset="0"/>
                      </a:rPr>
                      <m:t>−327.0 + 20.5993∗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accent2">
                            <a:lumMod val="75000"/>
                          </a:schemeClr>
                        </a:solidFill>
                        <a:cs typeface="Courier New" pitchFamily="49" charset="0"/>
                      </a:rPr>
                      <m:t>X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accent2">
                            <a:lumMod val="75000"/>
                          </a:schemeClr>
                        </a:solidFill>
                        <a:cs typeface="Courier New" pitchFamily="49" charset="0"/>
                      </a:rPr>
                      <m:t>6 − 2.0414∗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accent2">
                            <a:lumMod val="75000"/>
                          </a:schemeClr>
                        </a:solidFill>
                        <a:cs typeface="Courier New" pitchFamily="49" charset="0"/>
                      </a:rPr>
                      <m:t>X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accent2">
                            <a:lumMod val="75000"/>
                          </a:schemeClr>
                        </a:solidFill>
                        <a:cs typeface="Courier New" pitchFamily="49" charset="0"/>
                      </a:rPr>
                      <m:t>8</m:t>
                    </m:r>
                  </m:oMath>
                </a14:m>
                <a:endParaRPr lang="en-US" dirty="0" smtClean="0">
                  <a:solidFill>
                    <a:schemeClr val="accent2">
                      <a:lumMod val="75000"/>
                    </a:schemeClr>
                  </a:solidFill>
                  <a:cs typeface="Courier New" pitchFamily="49" charset="0"/>
                </a:endParaRPr>
              </a:p>
              <a:p>
                <a:pPr lvl="2"/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 smtClean="0">
                    <a:solidFill>
                      <a:srgbClr val="00B050"/>
                    </a:solidFill>
                  </a:rPr>
                  <a:t>Odds</a:t>
                </a:r>
                <a:r>
                  <a:rPr lang="en-US" dirty="0">
                    <a:solidFill>
                      <a:srgbClr val="00B050"/>
                    </a:solidFill>
                  </a:rPr>
                  <a:t>_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 err="1"/>
                  <a:t>exp</a:t>
                </a:r>
                <a:r>
                  <a:rPr lang="en-US" dirty="0"/>
                  <a:t>(</a:t>
                </a:r>
                <a:r>
                  <a:rPr lang="en-US" dirty="0" err="1">
                    <a:solidFill>
                      <a:srgbClr val="FF0000"/>
                    </a:solidFill>
                  </a:rPr>
                  <a:t>Logit_Y</a:t>
                </a:r>
                <a:r>
                  <a:rPr lang="en-US" baseline="-250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 smtClean="0"/>
                  <a:t>)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 err="1" smtClean="0">
                    <a:solidFill>
                      <a:srgbClr val="0070C0"/>
                    </a:solidFill>
                  </a:rPr>
                  <a:t>Prob</a:t>
                </a:r>
                <a:r>
                  <a:rPr lang="en-US" dirty="0">
                    <a:solidFill>
                      <a:srgbClr val="0070C0"/>
                    </a:solidFill>
                  </a:rPr>
                  <a:t>_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Odds</m:t>
                    </m:r>
                    <m: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_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/ (1+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Odds</m:t>
                    </m:r>
                    <m: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_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3450112"/>
              </a:xfrm>
              <a:prstGeom prst="rect">
                <a:avLst/>
              </a:prstGeom>
              <a:blipFill rotWithShape="1">
                <a:blip r:embed="rId3"/>
                <a:stretch>
                  <a:fillRect l="-444" t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22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Logistic Regression</a:t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Review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676400"/>
                <a:ext cx="8229600" cy="345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EXAMPLE:</a:t>
                </a:r>
                <a:endParaRPr lang="en-US" b="1" i="1" dirty="0" smtClean="0"/>
              </a:p>
              <a:p>
                <a:r>
                  <a:rPr lang="en-US" dirty="0" smtClean="0"/>
                  <a:t>	Assume: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X6</a:t>
                </a:r>
                <a:r>
                  <a:rPr lang="en-US" dirty="0" smtClean="0"/>
                  <a:t>	= 20	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X8</a:t>
                </a:r>
                <a:r>
                  <a:rPr lang="en-US" dirty="0" smtClean="0"/>
                  <a:t>	= 35.3</a:t>
                </a:r>
              </a:p>
              <a:p>
                <a:endParaRPr lang="en-US" dirty="0"/>
              </a:p>
              <a:p>
                <a:pPr lvl="2"/>
                <a:r>
                  <a:rPr lang="en-US" dirty="0" err="1" smtClean="0">
                    <a:solidFill>
                      <a:srgbClr val="FF0000"/>
                    </a:solidFill>
                  </a:rPr>
                  <a:t>Logit</a:t>
                </a:r>
                <a:r>
                  <a:rPr lang="en-US" dirty="0" err="1">
                    <a:solidFill>
                      <a:srgbClr val="FF0000"/>
                    </a:solidFill>
                  </a:rPr>
                  <a:t>_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Y</a:t>
                </a:r>
                <a:r>
                  <a:rPr lang="en-US" baseline="-25000" dirty="0" err="1" smtClean="0">
                    <a:solidFill>
                      <a:srgbClr val="FF0000"/>
                    </a:solidFill>
                  </a:rPr>
                  <a:t>i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cs typeface="Courier New" pitchFamily="49" charset="0"/>
                      </a:rPr>
                      <m:t>−327.0 + 20.5993∗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cs typeface="Courier New" pitchFamily="49" charset="0"/>
                      </a:rPr>
                      <m:t>20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cs typeface="Courier New" pitchFamily="49" charset="0"/>
                      </a:rPr>
                      <m:t> − 2.0414∗</m:t>
                    </m:r>
                  </m:oMath>
                </a14:m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  <a:cs typeface="Courier New" pitchFamily="49" charset="0"/>
                  </a:rPr>
                  <a:t>35.3</a:t>
                </a:r>
              </a:p>
              <a:p>
                <a:pPr lvl="2"/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 smtClean="0">
                    <a:solidFill>
                      <a:srgbClr val="00B050"/>
                    </a:solidFill>
                  </a:rPr>
                  <a:t>Odds</a:t>
                </a:r>
                <a:r>
                  <a:rPr lang="en-US" dirty="0">
                    <a:solidFill>
                      <a:srgbClr val="00B050"/>
                    </a:solidFill>
                  </a:rPr>
                  <a:t>_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 err="1"/>
                  <a:t>exp</a:t>
                </a:r>
                <a:r>
                  <a:rPr lang="en-US" dirty="0"/>
                  <a:t>(</a:t>
                </a:r>
                <a:r>
                  <a:rPr lang="en-US" dirty="0" err="1">
                    <a:solidFill>
                      <a:srgbClr val="FF0000"/>
                    </a:solidFill>
                  </a:rPr>
                  <a:t>Logit_Y</a:t>
                </a:r>
                <a:r>
                  <a:rPr lang="en-US" baseline="-250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 smtClean="0"/>
                  <a:t>)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 err="1" smtClean="0">
                    <a:solidFill>
                      <a:srgbClr val="0070C0"/>
                    </a:solidFill>
                  </a:rPr>
                  <a:t>Prob</a:t>
                </a:r>
                <a:r>
                  <a:rPr lang="en-US" dirty="0">
                    <a:solidFill>
                      <a:srgbClr val="0070C0"/>
                    </a:solidFill>
                  </a:rPr>
                  <a:t>_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Odds</m:t>
                    </m:r>
                    <m: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_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/ (1+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Odds</m:t>
                    </m:r>
                    <m: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_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3450112"/>
              </a:xfrm>
              <a:prstGeom prst="rect">
                <a:avLst/>
              </a:prstGeom>
              <a:blipFill rotWithShape="1">
                <a:blip r:embed="rId3"/>
                <a:stretch>
                  <a:fillRect l="-444" t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8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Logistic Regression</a:t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Review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676400"/>
                <a:ext cx="8229600" cy="345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EXAMPLE:</a:t>
                </a:r>
                <a:endParaRPr lang="en-US" b="1" i="1" dirty="0" smtClean="0"/>
              </a:p>
              <a:p>
                <a:r>
                  <a:rPr lang="en-US" dirty="0" smtClean="0"/>
                  <a:t>	Assume: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X6</a:t>
                </a:r>
                <a:r>
                  <a:rPr lang="en-US" dirty="0" smtClean="0"/>
                  <a:t>	= 20	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X8</a:t>
                </a:r>
                <a:r>
                  <a:rPr lang="en-US" dirty="0" smtClean="0"/>
                  <a:t>	= 35.3</a:t>
                </a:r>
              </a:p>
              <a:p>
                <a:endParaRPr lang="en-US" dirty="0"/>
              </a:p>
              <a:p>
                <a:pPr lvl="2"/>
                <a:r>
                  <a:rPr lang="en-US" b="1" dirty="0" smtClean="0">
                    <a:solidFill>
                      <a:srgbClr val="FF0000"/>
                    </a:solidFill>
                  </a:rPr>
                  <a:t>12.925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cs typeface="Courier New" pitchFamily="49" charset="0"/>
                      </a:rPr>
                      <m:t>−327.0 + 20.5993∗</m:t>
                    </m:r>
                    <m:r>
                      <m:rPr>
                        <m:nor/>
                      </m:rPr>
                      <a:rPr lang="en-US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cs typeface="Courier New" pitchFamily="49" charset="0"/>
                      </a:rPr>
                      <m:t>20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cs typeface="Courier New" pitchFamily="49" charset="0"/>
                      </a:rPr>
                      <m:t> − 2.0414∗</m:t>
                    </m:r>
                  </m:oMath>
                </a14:m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  <a:cs typeface="Courier New" pitchFamily="49" charset="0"/>
                  </a:rPr>
                  <a:t>35.3</a:t>
                </a:r>
              </a:p>
              <a:p>
                <a:pPr lvl="2"/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 smtClean="0">
                    <a:solidFill>
                      <a:srgbClr val="00B050"/>
                    </a:solidFill>
                  </a:rPr>
                  <a:t>Odds</a:t>
                </a:r>
                <a:r>
                  <a:rPr lang="en-US" dirty="0">
                    <a:solidFill>
                      <a:srgbClr val="00B050"/>
                    </a:solidFill>
                  </a:rPr>
                  <a:t>_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 err="1"/>
                  <a:t>exp</a:t>
                </a:r>
                <a:r>
                  <a:rPr lang="en-US" dirty="0"/>
                  <a:t>(</a:t>
                </a:r>
                <a:r>
                  <a:rPr lang="en-US" dirty="0" err="1">
                    <a:solidFill>
                      <a:srgbClr val="FF0000"/>
                    </a:solidFill>
                  </a:rPr>
                  <a:t>Logit_Y</a:t>
                </a:r>
                <a:r>
                  <a:rPr lang="en-US" baseline="-250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 smtClean="0"/>
                  <a:t>)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 err="1" smtClean="0">
                    <a:solidFill>
                      <a:srgbClr val="0070C0"/>
                    </a:solidFill>
                  </a:rPr>
                  <a:t>Prob</a:t>
                </a:r>
                <a:r>
                  <a:rPr lang="en-US" dirty="0">
                    <a:solidFill>
                      <a:srgbClr val="0070C0"/>
                    </a:solidFill>
                  </a:rPr>
                  <a:t>_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Odds</m:t>
                    </m:r>
                    <m: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_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/ (1+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Odds</m:t>
                    </m:r>
                    <m: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_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3450112"/>
              </a:xfrm>
              <a:prstGeom prst="rect">
                <a:avLst/>
              </a:prstGeom>
              <a:blipFill rotWithShape="1">
                <a:blip r:embed="rId3"/>
                <a:stretch>
                  <a:fillRect l="-444" t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95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Logistic Regression</a:t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Review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676400"/>
                <a:ext cx="8229600" cy="345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EXAMPLE:</a:t>
                </a:r>
                <a:endParaRPr lang="en-US" b="1" i="1" dirty="0" smtClean="0"/>
              </a:p>
              <a:p>
                <a:r>
                  <a:rPr lang="en-US" dirty="0" smtClean="0"/>
                  <a:t>	Assume: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X6</a:t>
                </a:r>
                <a:r>
                  <a:rPr lang="en-US" dirty="0" smtClean="0"/>
                  <a:t>	= 20	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X8</a:t>
                </a:r>
                <a:r>
                  <a:rPr lang="en-US" dirty="0" smtClean="0"/>
                  <a:t>	= 35.3</a:t>
                </a:r>
              </a:p>
              <a:p>
                <a:endParaRPr lang="en-US" dirty="0"/>
              </a:p>
              <a:p>
                <a:pPr lvl="2"/>
                <a:r>
                  <a:rPr lang="en-US" dirty="0" smtClean="0">
                    <a:solidFill>
                      <a:srgbClr val="FF0000"/>
                    </a:solidFill>
                  </a:rPr>
                  <a:t>12.925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cs typeface="Courier New" pitchFamily="49" charset="0"/>
                      </a:rPr>
                      <m:t>−327.0 + 20.5993∗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cs typeface="Courier New" pitchFamily="49" charset="0"/>
                      </a:rPr>
                      <m:t>20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cs typeface="Courier New" pitchFamily="49" charset="0"/>
                      </a:rPr>
                      <m:t> − 2.0414∗</m:t>
                    </m:r>
                  </m:oMath>
                </a14:m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  <a:cs typeface="Courier New" pitchFamily="49" charset="0"/>
                  </a:rPr>
                  <a:t>35.3</a:t>
                </a:r>
              </a:p>
              <a:p>
                <a:pPr lvl="2"/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 smtClean="0">
                    <a:solidFill>
                      <a:srgbClr val="00B050"/>
                    </a:solidFill>
                  </a:rPr>
                  <a:t>Odds</a:t>
                </a:r>
                <a:r>
                  <a:rPr lang="en-US" dirty="0">
                    <a:solidFill>
                      <a:srgbClr val="00B050"/>
                    </a:solidFill>
                  </a:rPr>
                  <a:t>_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 err="1" smtClean="0"/>
                  <a:t>exp</a:t>
                </a:r>
                <a:r>
                  <a:rPr lang="en-US" dirty="0" smtClean="0"/>
                  <a:t>(</a:t>
                </a:r>
                <a:r>
                  <a:rPr lang="en-US" b="1" dirty="0">
                    <a:solidFill>
                      <a:srgbClr val="FF0000"/>
                    </a:solidFill>
                  </a:rPr>
                  <a:t>12.925</a:t>
                </a:r>
                <a:r>
                  <a:rPr lang="en-US" dirty="0" smtClean="0"/>
                  <a:t>)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 err="1" smtClean="0">
                    <a:solidFill>
                      <a:srgbClr val="0070C0"/>
                    </a:solidFill>
                  </a:rPr>
                  <a:t>Prob</a:t>
                </a:r>
                <a:r>
                  <a:rPr lang="en-US" dirty="0">
                    <a:solidFill>
                      <a:srgbClr val="0070C0"/>
                    </a:solidFill>
                  </a:rPr>
                  <a:t>_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Odds</m:t>
                    </m:r>
                    <m: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_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/ (1+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Odds</m:t>
                    </m:r>
                    <m: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_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3450112"/>
              </a:xfrm>
              <a:prstGeom prst="rect">
                <a:avLst/>
              </a:prstGeom>
              <a:blipFill rotWithShape="1">
                <a:blip r:embed="rId3"/>
                <a:stretch>
                  <a:fillRect l="-444" t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2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Logistic Regression</a:t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Review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676400"/>
                <a:ext cx="8229600" cy="345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EXAMPLE:</a:t>
                </a:r>
                <a:endParaRPr lang="en-US" b="1" i="1" dirty="0" smtClean="0"/>
              </a:p>
              <a:p>
                <a:r>
                  <a:rPr lang="en-US" dirty="0" smtClean="0"/>
                  <a:t>	Assume: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X6</a:t>
                </a:r>
                <a:r>
                  <a:rPr lang="en-US" dirty="0" smtClean="0"/>
                  <a:t>	= 20	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X8</a:t>
                </a:r>
                <a:r>
                  <a:rPr lang="en-US" dirty="0" smtClean="0"/>
                  <a:t>	= 35.3</a:t>
                </a:r>
              </a:p>
              <a:p>
                <a:endParaRPr lang="en-US" dirty="0"/>
              </a:p>
              <a:p>
                <a:pPr lvl="2"/>
                <a:r>
                  <a:rPr lang="en-US" dirty="0" smtClean="0">
                    <a:solidFill>
                      <a:srgbClr val="FF0000"/>
                    </a:solidFill>
                  </a:rPr>
                  <a:t>12.925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cs typeface="Courier New" pitchFamily="49" charset="0"/>
                      </a:rPr>
                      <m:t>−327.0 + 20.5993∗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cs typeface="Courier New" pitchFamily="49" charset="0"/>
                      </a:rPr>
                      <m:t>20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cs typeface="Courier New" pitchFamily="49" charset="0"/>
                      </a:rPr>
                      <m:t> − 2.0414∗</m:t>
                    </m:r>
                  </m:oMath>
                </a14:m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  <a:cs typeface="Courier New" pitchFamily="49" charset="0"/>
                  </a:rPr>
                  <a:t>35.3</a:t>
                </a:r>
              </a:p>
              <a:p>
                <a:pPr lvl="2"/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b="1" dirty="0" smtClean="0">
                    <a:solidFill>
                      <a:srgbClr val="00B050"/>
                    </a:solidFill>
                  </a:rPr>
                  <a:t>410273.8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dirty="0" smtClean="0"/>
                  <a:t>= </a:t>
                </a:r>
                <a:r>
                  <a:rPr lang="en-US" dirty="0" err="1" smtClean="0"/>
                  <a:t>exp</a:t>
                </a:r>
                <a:r>
                  <a:rPr lang="en-US" dirty="0" smtClean="0"/>
                  <a:t>(</a:t>
                </a:r>
                <a:r>
                  <a:rPr lang="en-US" dirty="0">
                    <a:solidFill>
                      <a:srgbClr val="FF0000"/>
                    </a:solidFill>
                  </a:rPr>
                  <a:t>12.925</a:t>
                </a:r>
                <a:r>
                  <a:rPr lang="en-US" dirty="0" smtClean="0"/>
                  <a:t>)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 err="1" smtClean="0">
                    <a:solidFill>
                      <a:srgbClr val="0070C0"/>
                    </a:solidFill>
                  </a:rPr>
                  <a:t>Prob</a:t>
                </a:r>
                <a:r>
                  <a:rPr lang="en-US" dirty="0">
                    <a:solidFill>
                      <a:srgbClr val="0070C0"/>
                    </a:solidFill>
                  </a:rPr>
                  <a:t>_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Odds</m:t>
                    </m:r>
                    <m: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_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/ (1+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Odds</m:t>
                    </m:r>
                    <m: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_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3450112"/>
              </a:xfrm>
              <a:prstGeom prst="rect">
                <a:avLst/>
              </a:prstGeom>
              <a:blipFill rotWithShape="1">
                <a:blip r:embed="rId3"/>
                <a:stretch>
                  <a:fillRect l="-444" t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06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Logistic Regression</a:t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Review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676400"/>
                <a:ext cx="8229600" cy="345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EXAMPLE:</a:t>
                </a:r>
                <a:endParaRPr lang="en-US" b="1" i="1" dirty="0" smtClean="0"/>
              </a:p>
              <a:p>
                <a:r>
                  <a:rPr lang="en-US" dirty="0" smtClean="0"/>
                  <a:t>	Assume: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X6</a:t>
                </a:r>
                <a:r>
                  <a:rPr lang="en-US" dirty="0" smtClean="0"/>
                  <a:t>	= 20	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X8</a:t>
                </a:r>
                <a:r>
                  <a:rPr lang="en-US" dirty="0" smtClean="0"/>
                  <a:t>	= 35.3</a:t>
                </a:r>
              </a:p>
              <a:p>
                <a:endParaRPr lang="en-US" dirty="0"/>
              </a:p>
              <a:p>
                <a:pPr lvl="2"/>
                <a:r>
                  <a:rPr lang="en-US" dirty="0" smtClean="0">
                    <a:solidFill>
                      <a:srgbClr val="FF0000"/>
                    </a:solidFill>
                  </a:rPr>
                  <a:t>12.925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cs typeface="Courier New" pitchFamily="49" charset="0"/>
                      </a:rPr>
                      <m:t>−327.0 + 20.5993∗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cs typeface="Courier New" pitchFamily="49" charset="0"/>
                      </a:rPr>
                      <m:t>20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cs typeface="Courier New" pitchFamily="49" charset="0"/>
                      </a:rPr>
                      <m:t> − 2.0414∗</m:t>
                    </m:r>
                  </m:oMath>
                </a14:m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  <a:cs typeface="Courier New" pitchFamily="49" charset="0"/>
                  </a:rPr>
                  <a:t>35.3</a:t>
                </a:r>
              </a:p>
              <a:p>
                <a:pPr lvl="2"/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 smtClean="0">
                    <a:solidFill>
                      <a:srgbClr val="00B050"/>
                    </a:solidFill>
                  </a:rPr>
                  <a:t>410273.8 </a:t>
                </a:r>
                <a:r>
                  <a:rPr lang="en-US" dirty="0" smtClean="0"/>
                  <a:t>= </a:t>
                </a:r>
                <a:r>
                  <a:rPr lang="en-US" dirty="0" err="1" smtClean="0"/>
                  <a:t>exp</a:t>
                </a:r>
                <a:r>
                  <a:rPr lang="en-US" dirty="0" smtClean="0"/>
                  <a:t>(</a:t>
                </a:r>
                <a:r>
                  <a:rPr lang="en-US" dirty="0">
                    <a:solidFill>
                      <a:srgbClr val="FF0000"/>
                    </a:solidFill>
                  </a:rPr>
                  <a:t>12.925</a:t>
                </a:r>
                <a:r>
                  <a:rPr lang="en-US" dirty="0" smtClean="0"/>
                  <a:t>)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 err="1" smtClean="0">
                    <a:solidFill>
                      <a:srgbClr val="0070C0"/>
                    </a:solidFill>
                  </a:rPr>
                  <a:t>Prob</a:t>
                </a:r>
                <a:r>
                  <a:rPr lang="en-US" dirty="0">
                    <a:solidFill>
                      <a:srgbClr val="0070C0"/>
                    </a:solidFill>
                  </a:rPr>
                  <a:t>_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=</a:t>
                </a:r>
                <a:r>
                  <a:rPr lang="en-US" b="1" dirty="0">
                    <a:solidFill>
                      <a:srgbClr val="00B050"/>
                    </a:solidFill>
                  </a:rPr>
                  <a:t>410273.8</a:t>
                </a:r>
                <a:r>
                  <a:rPr lang="en-US" dirty="0" smtClean="0"/>
                  <a:t>/ </a:t>
                </a:r>
                <a:r>
                  <a:rPr lang="en-US" dirty="0"/>
                  <a:t>(</a:t>
                </a:r>
                <a:r>
                  <a:rPr lang="en-US" dirty="0" smtClean="0"/>
                  <a:t>1+</a:t>
                </a:r>
                <a:r>
                  <a:rPr lang="en-US" b="1" dirty="0">
                    <a:solidFill>
                      <a:srgbClr val="00B050"/>
                    </a:solidFill>
                  </a:rPr>
                  <a:t>410273.8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3450112"/>
              </a:xfrm>
              <a:prstGeom prst="rect">
                <a:avLst/>
              </a:prstGeom>
              <a:blipFill rotWithShape="1">
                <a:blip r:embed="rId3"/>
                <a:stretch>
                  <a:fillRect l="-444" t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62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Logistic Regression</a:t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Review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676400"/>
                <a:ext cx="8229600" cy="345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EXAMPLE:</a:t>
                </a:r>
                <a:endParaRPr lang="en-US" b="1" i="1" dirty="0" smtClean="0"/>
              </a:p>
              <a:p>
                <a:r>
                  <a:rPr lang="en-US" dirty="0" smtClean="0"/>
                  <a:t>	Assume: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X6</a:t>
                </a:r>
                <a:r>
                  <a:rPr lang="en-US" dirty="0" smtClean="0"/>
                  <a:t>	= 20	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X8</a:t>
                </a:r>
                <a:r>
                  <a:rPr lang="en-US" dirty="0" smtClean="0"/>
                  <a:t>	= 35.3</a:t>
                </a:r>
              </a:p>
              <a:p>
                <a:endParaRPr lang="en-US" dirty="0"/>
              </a:p>
              <a:p>
                <a:pPr lvl="2"/>
                <a:r>
                  <a:rPr lang="en-US" dirty="0" smtClean="0">
                    <a:solidFill>
                      <a:srgbClr val="FF0000"/>
                    </a:solidFill>
                  </a:rPr>
                  <a:t>12.925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cs typeface="Courier New" pitchFamily="49" charset="0"/>
                      </a:rPr>
                      <m:t>−327.0 + 20.5993∗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cs typeface="Courier New" pitchFamily="49" charset="0"/>
                      </a:rPr>
                      <m:t>20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cs typeface="Courier New" pitchFamily="49" charset="0"/>
                      </a:rPr>
                      <m:t> − 2.0414∗</m:t>
                    </m:r>
                  </m:oMath>
                </a14:m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  <a:cs typeface="Courier New" pitchFamily="49" charset="0"/>
                  </a:rPr>
                  <a:t>35.3</a:t>
                </a:r>
              </a:p>
              <a:p>
                <a:pPr lvl="2"/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 smtClean="0">
                    <a:solidFill>
                      <a:srgbClr val="00B050"/>
                    </a:solidFill>
                  </a:rPr>
                  <a:t>410273.8 </a:t>
                </a:r>
                <a:r>
                  <a:rPr lang="en-US" dirty="0" smtClean="0"/>
                  <a:t>= </a:t>
                </a:r>
                <a:r>
                  <a:rPr lang="en-US" dirty="0" err="1" smtClean="0"/>
                  <a:t>exp</a:t>
                </a:r>
                <a:r>
                  <a:rPr lang="en-US" dirty="0" smtClean="0"/>
                  <a:t>(</a:t>
                </a:r>
                <a:r>
                  <a:rPr lang="en-US" dirty="0">
                    <a:solidFill>
                      <a:srgbClr val="FF0000"/>
                    </a:solidFill>
                  </a:rPr>
                  <a:t>12.925</a:t>
                </a:r>
                <a:r>
                  <a:rPr lang="en-US" dirty="0" smtClean="0"/>
                  <a:t>)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b="1" dirty="0" smtClean="0">
                    <a:solidFill>
                      <a:srgbClr val="0070C0"/>
                    </a:solidFill>
                  </a:rPr>
                  <a:t>0.999998</a:t>
                </a:r>
                <a:r>
                  <a:rPr lang="en-US" dirty="0" smtClean="0"/>
                  <a:t>=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410273.8</a:t>
                </a:r>
                <a:r>
                  <a:rPr lang="en-US" dirty="0" smtClean="0"/>
                  <a:t>/ </a:t>
                </a:r>
                <a:r>
                  <a:rPr lang="en-US" dirty="0"/>
                  <a:t>(</a:t>
                </a:r>
                <a:r>
                  <a:rPr lang="en-US" dirty="0" smtClean="0"/>
                  <a:t>1+</a:t>
                </a:r>
                <a:r>
                  <a:rPr lang="en-US" dirty="0">
                    <a:solidFill>
                      <a:srgbClr val="00B050"/>
                    </a:solidFill>
                  </a:rPr>
                  <a:t>410273.8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3450112"/>
              </a:xfrm>
              <a:prstGeom prst="rect">
                <a:avLst/>
              </a:prstGeom>
              <a:blipFill rotWithShape="1">
                <a:blip r:embed="rId3"/>
                <a:stretch>
                  <a:fillRect l="-444" t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43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Logistic Regression</a:t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Review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676400"/>
                <a:ext cx="8229600" cy="4004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EXAMPLE:</a:t>
                </a:r>
                <a:endParaRPr lang="en-US" b="1" i="1" dirty="0" smtClean="0"/>
              </a:p>
              <a:p>
                <a:r>
                  <a:rPr lang="en-US" dirty="0" smtClean="0"/>
                  <a:t>	Assume: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X6</a:t>
                </a:r>
                <a:r>
                  <a:rPr lang="en-US" dirty="0" smtClean="0"/>
                  <a:t>	= 20	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X8</a:t>
                </a:r>
                <a:r>
                  <a:rPr lang="en-US" dirty="0" smtClean="0"/>
                  <a:t>	= 35.3</a:t>
                </a:r>
              </a:p>
              <a:p>
                <a:endParaRPr lang="en-US" dirty="0"/>
              </a:p>
              <a:p>
                <a:pPr lvl="2"/>
                <a:r>
                  <a:rPr lang="en-US" dirty="0" smtClean="0">
                    <a:solidFill>
                      <a:srgbClr val="FF0000"/>
                    </a:solidFill>
                  </a:rPr>
                  <a:t>12.925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cs typeface="Courier New" pitchFamily="49" charset="0"/>
                      </a:rPr>
                      <m:t>−327.0 + 20.5993∗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cs typeface="Courier New" pitchFamily="49" charset="0"/>
                      </a:rPr>
                      <m:t>20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cs typeface="Courier New" pitchFamily="49" charset="0"/>
                      </a:rPr>
                      <m:t> − 2.0414∗</m:t>
                    </m:r>
                  </m:oMath>
                </a14:m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  <a:cs typeface="Courier New" pitchFamily="49" charset="0"/>
                  </a:rPr>
                  <a:t>35.3</a:t>
                </a:r>
              </a:p>
              <a:p>
                <a:pPr lvl="2"/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 smtClean="0">
                    <a:solidFill>
                      <a:srgbClr val="00B050"/>
                    </a:solidFill>
                  </a:rPr>
                  <a:t>410273.8 </a:t>
                </a:r>
                <a:r>
                  <a:rPr lang="en-US" dirty="0" smtClean="0"/>
                  <a:t>= </a:t>
                </a:r>
                <a:r>
                  <a:rPr lang="en-US" dirty="0" err="1" smtClean="0"/>
                  <a:t>exp</a:t>
                </a:r>
                <a:r>
                  <a:rPr lang="en-US" dirty="0" smtClean="0"/>
                  <a:t>(</a:t>
                </a:r>
                <a:r>
                  <a:rPr lang="en-US" dirty="0">
                    <a:solidFill>
                      <a:srgbClr val="FF0000"/>
                    </a:solidFill>
                  </a:rPr>
                  <a:t>12.925</a:t>
                </a:r>
                <a:r>
                  <a:rPr lang="en-US" dirty="0" smtClean="0"/>
                  <a:t>)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 smtClean="0">
                    <a:solidFill>
                      <a:srgbClr val="0070C0"/>
                    </a:solidFill>
                  </a:rPr>
                  <a:t>0.999998</a:t>
                </a:r>
                <a:r>
                  <a:rPr lang="en-US" dirty="0" smtClean="0"/>
                  <a:t>=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410273.8</a:t>
                </a:r>
                <a:r>
                  <a:rPr lang="en-US" dirty="0" smtClean="0"/>
                  <a:t>/ </a:t>
                </a:r>
                <a:r>
                  <a:rPr lang="en-US" dirty="0"/>
                  <a:t>(</a:t>
                </a:r>
                <a:r>
                  <a:rPr lang="en-US" dirty="0" smtClean="0"/>
                  <a:t>1+</a:t>
                </a:r>
                <a:r>
                  <a:rPr lang="en-US" dirty="0">
                    <a:solidFill>
                      <a:srgbClr val="00B050"/>
                    </a:solidFill>
                  </a:rPr>
                  <a:t>410273.8</a:t>
                </a:r>
                <a:r>
                  <a:rPr lang="en-US" dirty="0" smtClean="0"/>
                  <a:t>)</a:t>
                </a:r>
              </a:p>
              <a:p>
                <a:pPr lvl="2"/>
                <a:endParaRPr lang="en-US" dirty="0"/>
              </a:p>
              <a:p>
                <a:pPr lvl="2" algn="ctr"/>
                <a:r>
                  <a:rPr lang="en-US" b="1" dirty="0" smtClean="0"/>
                  <a:t>PROB that Y=1 is 99.9998%</a:t>
                </a:r>
                <a:endParaRPr lang="en-US" b="1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4004109"/>
              </a:xfrm>
              <a:prstGeom prst="rect">
                <a:avLst/>
              </a:prstGeom>
              <a:blipFill rotWithShape="1">
                <a:blip r:embed="rId3"/>
                <a:stretch>
                  <a:fillRect l="-444" t="-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3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Logistic Regression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Example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6621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Logistic Regression: Example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This example is taken from the previously mentioned Draper and Smith reference.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data describes monthly steam usage in a manufacturing plant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Y_Temp</a:t>
            </a:r>
            <a:r>
              <a:rPr lang="en-US" dirty="0" smtClean="0"/>
              <a:t> 	Monthly use of steam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Y		1: </a:t>
            </a:r>
            <a:r>
              <a:rPr lang="en-US" dirty="0" err="1" smtClean="0"/>
              <a:t>Y_Temp</a:t>
            </a:r>
            <a:r>
              <a:rPr lang="en-US" dirty="0" smtClean="0"/>
              <a:t> &gt; 10 		</a:t>
            </a:r>
          </a:p>
          <a:p>
            <a:pPr lvl="2"/>
            <a:r>
              <a:rPr lang="en-US" dirty="0"/>
              <a:t>	</a:t>
            </a:r>
            <a:r>
              <a:rPr lang="en-US" dirty="0" smtClean="0"/>
              <a:t>0: </a:t>
            </a:r>
            <a:r>
              <a:rPr lang="en-US" dirty="0" err="1"/>
              <a:t>Y_Temp</a:t>
            </a:r>
            <a:r>
              <a:rPr lang="en-US" dirty="0"/>
              <a:t> </a:t>
            </a:r>
            <a:r>
              <a:rPr lang="en-US" dirty="0" smtClean="0"/>
              <a:t>&lt;= </a:t>
            </a:r>
            <a:r>
              <a:rPr lang="en-US" dirty="0"/>
              <a:t>10 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X6	Operating days per month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X8	Average temperature in degrees Fahrenheit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NOTE: Draper and Smith named their variables X6 and X8, don’t worry about that. The names of the variables are not important and don’t affect the formula.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Raw Data is given on the following slide.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 Code is provided as a separate file.</a:t>
            </a:r>
          </a:p>
        </p:txBody>
      </p:sp>
    </p:spTree>
    <p:extLst>
      <p:ext uri="{BB962C8B-B14F-4D97-AF65-F5344CB8AC3E}">
        <p14:creationId xmlns:p14="http://schemas.microsoft.com/office/powerpoint/2010/main" val="109410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Binary Target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0999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Logistic Regression: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Raw Steam Usage Data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856991"/>
              </p:ext>
            </p:extLst>
          </p:nvPr>
        </p:nvGraphicFramePr>
        <p:xfrm>
          <a:off x="2743200" y="1600200"/>
          <a:ext cx="2423477" cy="452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4075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X6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35.3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10.98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11.13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30.8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12.51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61.4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71.3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74.4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6.36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76.7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70.7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7.82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57.5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46.4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12.19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11.88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46.8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10.94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48.5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59.3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10.09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6.83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72.1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7.68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58.1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33.4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10.36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11.08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06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Logistic Regression: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52274"/>
            <a:ext cx="8229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 code to read in raw data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endParaRPr lang="en-US" sz="900" b="1" dirty="0" smtClean="0"/>
          </a:p>
          <a:p>
            <a:endParaRPr lang="en-US" sz="900" b="1" dirty="0"/>
          </a:p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############ Setting up individual variables</a:t>
            </a:r>
          </a:p>
          <a:p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x6&lt;-c(20,20,23,20,21,22,11,23,21,20,20,21,21,19,23,20,22,22,11,23,20,21,20,20,22)</a:t>
            </a:r>
          </a:p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x8&lt;-c(35.3,29.7,30.8,58.8,61.4,71.3,74.4,76.7,70.7,57.5,46.4,28.9,28.1,39.1,46.8,48.5,59.3,70,70,74.5,72.1,58.1,44.6,33.4,28.6)</a:t>
            </a:r>
          </a:p>
          <a:p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ytemp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&lt;-c(10.98,11.13,12.51,8.4,9.27,8.73,6.36,8.5,7.82,9.14,8.24,12.19,11.88,9.57,10.94,9.58,10.09,8.11,6.83,8.88,7.68,8.47,8.86,10.36,11.08)</a:t>
            </a:r>
          </a:p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y&lt;-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ifelse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ytemp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&gt;10,1,0)</a:t>
            </a:r>
          </a:p>
          <a:p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mydata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&lt;-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data.frame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(x6,x8,y)</a:t>
            </a:r>
            <a:endParaRPr lang="en-US" sz="14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257800"/>
            <a:ext cx="82296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NOTE: In the data construction, the </a:t>
            </a:r>
            <a:r>
              <a:rPr lang="en-US" b="1" dirty="0" smtClean="0">
                <a:solidFill>
                  <a:srgbClr val="FF0000"/>
                </a:solidFill>
              </a:rPr>
              <a:t>Y&lt;-</a:t>
            </a:r>
            <a:r>
              <a:rPr lang="en-US" b="1" dirty="0" err="1" smtClean="0">
                <a:solidFill>
                  <a:srgbClr val="FF0000"/>
                </a:solidFill>
              </a:rPr>
              <a:t>ifelse</a:t>
            </a:r>
            <a:r>
              <a:rPr lang="en-US" b="1" dirty="0" smtClean="0">
                <a:solidFill>
                  <a:srgbClr val="FF0000"/>
                </a:solidFill>
              </a:rPr>
              <a:t>(YTEMP&gt;10,1,0)  </a:t>
            </a:r>
            <a:r>
              <a:rPr lang="en-US" dirty="0" smtClean="0"/>
              <a:t>command will return a 1 when YTEMP is larger than 10, otherwise the value will be 0.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endParaRPr lang="en-US" sz="900" b="1" dirty="0" smtClean="0"/>
          </a:p>
          <a:p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71315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Logistic Regression: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After the data has been read in and transformed, the data set looks like this: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97108"/>
              </p:ext>
            </p:extLst>
          </p:nvPr>
        </p:nvGraphicFramePr>
        <p:xfrm>
          <a:off x="3048000" y="1600200"/>
          <a:ext cx="2423477" cy="452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4075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X6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35.3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30.8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61.4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71.3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74.4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76.7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70.7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57.5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46.4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46.8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48.5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59.3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72.1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58.1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33.4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0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Logistic Regression: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 has many functions that can do Logistic Regression.  Using the </a:t>
            </a:r>
            <a:r>
              <a:rPr lang="en-US" dirty="0" err="1" smtClean="0"/>
              <a:t>lessR</a:t>
            </a:r>
            <a:r>
              <a:rPr lang="en-US" dirty="0" smtClean="0"/>
              <a:t> library, you could use:</a:t>
            </a:r>
          </a:p>
          <a:p>
            <a:endParaRPr lang="en-US" dirty="0"/>
          </a:p>
          <a:p>
            <a:pPr lvl="2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lessR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endParaRPr lang="en-US" sz="1600" b="1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fit1_lr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&lt;- logit(y ~ x6 + x8,data=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fit1_lr</a:t>
            </a: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Or you could use the general linear model</a:t>
            </a: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fit3_lr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(y~x6+x8, family = binomial, data=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fit3_lr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endParaRPr lang="en-US" sz="16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endParaRPr lang="en-US" sz="16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endParaRPr lang="en-US" sz="16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46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1931204"/>
            <a:ext cx="7620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200" dirty="0"/>
              <a:t>BASIC ANALYSIS </a:t>
            </a:r>
          </a:p>
          <a:p>
            <a:endParaRPr lang="en-US" sz="1200" dirty="0"/>
          </a:p>
          <a:p>
            <a:r>
              <a:rPr lang="en-US" sz="1200" dirty="0"/>
              <a:t>Model Coefficients</a:t>
            </a:r>
          </a:p>
          <a:p>
            <a:endParaRPr lang="en-US" sz="1200" dirty="0"/>
          </a:p>
          <a:p>
            <a:r>
              <a:rPr lang="en-US" sz="1200" dirty="0"/>
              <a:t>              Estimate      </a:t>
            </a:r>
            <a:r>
              <a:rPr lang="en-US" sz="1200" dirty="0" err="1"/>
              <a:t>Std</a:t>
            </a:r>
            <a:r>
              <a:rPr lang="en-US" sz="1200" dirty="0"/>
              <a:t> Err  z-value  p-value       Lower 95%      Upper 95%</a:t>
            </a:r>
          </a:p>
          <a:p>
            <a:r>
              <a:rPr lang="en-US" sz="1200" dirty="0"/>
              <a:t>(Intercept) -1236.5533  652816.1206   -0.002    0.998   -1280732.6383   1278259.5316 </a:t>
            </a:r>
          </a:p>
          <a:p>
            <a:r>
              <a:rPr lang="en-US" sz="1200" dirty="0"/>
              <a:t>         x6    78.2136   40237.3764    0.002    0.998     -78785.5949     78942.0221 </a:t>
            </a:r>
          </a:p>
          <a:p>
            <a:r>
              <a:rPr lang="en-US" sz="1200" dirty="0"/>
              <a:t>         x8    -7.8230    3903.0117   -0.002    0.998      -7657.5854      7641.9393 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Odds ratios and confidence intervals</a:t>
            </a:r>
          </a:p>
          <a:p>
            <a:endParaRPr lang="en-US" sz="1200" dirty="0"/>
          </a:p>
          <a:p>
            <a:r>
              <a:rPr lang="en-US" sz="1200" dirty="0"/>
              <a:t>             Odds Ratio   Lower 95%   Upper 95%</a:t>
            </a:r>
          </a:p>
          <a:p>
            <a:r>
              <a:rPr lang="en-US" sz="1200" dirty="0"/>
              <a:t>(Intercept)      0.0000      0.0000         </a:t>
            </a:r>
            <a:r>
              <a:rPr lang="en-US" sz="1200" dirty="0" err="1"/>
              <a:t>Inf</a:t>
            </a:r>
            <a:r>
              <a:rPr lang="en-US" sz="1200" dirty="0"/>
              <a:t> </a:t>
            </a:r>
          </a:p>
          <a:p>
            <a:r>
              <a:rPr lang="en-US" sz="1200" dirty="0"/>
              <a:t>         x6   9284194500208847953846864000682684.0000      0.0000         </a:t>
            </a:r>
            <a:r>
              <a:rPr lang="en-US" sz="1200" dirty="0" err="1"/>
              <a:t>Inf</a:t>
            </a:r>
            <a:r>
              <a:rPr lang="en-US" sz="1200" dirty="0"/>
              <a:t> </a:t>
            </a:r>
          </a:p>
          <a:p>
            <a:r>
              <a:rPr lang="en-US" sz="1200" dirty="0"/>
              <a:t>         x8      0.0004      0.0000         </a:t>
            </a:r>
            <a:r>
              <a:rPr lang="en-US" sz="1200" dirty="0" err="1"/>
              <a:t>Inf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Model Fit</a:t>
            </a:r>
          </a:p>
          <a:p>
            <a:endParaRPr lang="en-US" sz="1200" dirty="0"/>
          </a:p>
          <a:p>
            <a:r>
              <a:rPr lang="en-US" sz="1200" dirty="0"/>
              <a:t>    Null deviance: 32.671 on 24 degrees of freedom</a:t>
            </a:r>
          </a:p>
          <a:p>
            <a:r>
              <a:rPr lang="en-US" sz="1200" dirty="0"/>
              <a:t>Residual deviance: 0.000 on 22 degrees of freedom</a:t>
            </a:r>
          </a:p>
          <a:p>
            <a:endParaRPr lang="en-US" sz="1200" dirty="0"/>
          </a:p>
          <a:p>
            <a:r>
              <a:rPr lang="en-US" sz="1200" dirty="0"/>
              <a:t>AIC: 6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3328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Logistic Regression: Example</a:t>
            </a:r>
          </a:p>
        </p:txBody>
      </p:sp>
      <p:sp>
        <p:nvSpPr>
          <p:cNvPr id="7" name="Oval 6"/>
          <p:cNvSpPr/>
          <p:nvPr/>
        </p:nvSpPr>
        <p:spPr>
          <a:xfrm>
            <a:off x="1438275" y="2533530"/>
            <a:ext cx="838200" cy="13032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-190500" y="2453619"/>
            <a:ext cx="1752600" cy="750332"/>
            <a:chOff x="962025" y="5176526"/>
            <a:chExt cx="1752600" cy="750332"/>
          </a:xfrm>
        </p:grpSpPr>
        <p:sp>
          <p:nvSpPr>
            <p:cNvPr id="9" name="Right Arrow 8"/>
            <p:cNvSpPr/>
            <p:nvPr/>
          </p:nvSpPr>
          <p:spPr>
            <a:xfrm>
              <a:off x="1143000" y="5545858"/>
              <a:ext cx="1295400" cy="38100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2025" y="5176526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Beta Values</a:t>
              </a:r>
            </a:p>
          </p:txBody>
        </p:sp>
      </p:grpSp>
      <p:sp>
        <p:nvSpPr>
          <p:cNvPr id="11" name="Oval 10"/>
          <p:cNvSpPr/>
          <p:nvPr/>
        </p:nvSpPr>
        <p:spPr>
          <a:xfrm>
            <a:off x="595457" y="4032309"/>
            <a:ext cx="5562600" cy="13032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866900" y="5531088"/>
            <a:ext cx="838200" cy="8697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3400" y="733184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data set is small and it is perfectly separable.  Therefore, there are an infinite number of solutions that will separate the “1” and “0” values.   Is not a great example, but gets us started.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3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Logistic Regression: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 order to score or export the model, the parameter estimates need to be hard coded in to R.   For this example we would have: 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lvl="3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################  Exporting the model </a:t>
            </a:r>
          </a:p>
          <a:p>
            <a:pPr lvl="3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y_pred1 &lt;- -1236.55 + 78.21*x6 - 7.82*x8</a:t>
            </a:r>
          </a:p>
          <a:p>
            <a:pPr lvl="3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y_pred2 &lt;-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(y_pred1)</a:t>
            </a:r>
          </a:p>
          <a:p>
            <a:pPr lvl="3"/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p_logistic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&lt;- y_pred2 / (1 + y_pred2)</a:t>
            </a:r>
          </a:p>
          <a:p>
            <a:pPr lvl="3"/>
            <a:endParaRPr lang="en-US" sz="12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cbind.data.frame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y_pred1, y_pred2,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p_logistic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3"/>
            <a:endParaRPr lang="en-US" sz="12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mydata</a:t>
            </a:r>
            <a:endParaRPr lang="en-US" sz="1200" b="1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44196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 run this </a:t>
            </a:r>
            <a:r>
              <a:rPr lang="en-US" dirty="0" err="1" smtClean="0"/>
              <a:t>code,you’ll</a:t>
            </a:r>
            <a:r>
              <a:rPr lang="en-US" dirty="0" smtClean="0"/>
              <a:t> note the </a:t>
            </a:r>
            <a:r>
              <a:rPr lang="en-US" dirty="0" err="1" smtClean="0"/>
              <a:t>p_logistic</a:t>
            </a:r>
            <a:r>
              <a:rPr lang="en-US" dirty="0" smtClean="0"/>
              <a:t> variable values aren’t perfectly 1 and 0, but are 1 and 0 for all practical purposes.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5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Logistic Regression: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524000"/>
            <a:ext cx="7391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6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</a:rPr>
              <a:t>Probit</a:t>
            </a:r>
            <a:r>
              <a:rPr lang="en-US" b="1" dirty="0" smtClean="0">
                <a:solidFill>
                  <a:srgbClr val="C00000"/>
                </a:solidFill>
              </a:rPr>
              <a:t> Regression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Example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8097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err="1" smtClean="0">
                <a:solidFill>
                  <a:srgbClr val="C00000"/>
                </a:solidFill>
              </a:rPr>
              <a:t>Probit</a:t>
            </a:r>
            <a:r>
              <a:rPr lang="en-US" sz="3600" b="1" dirty="0" smtClean="0">
                <a:solidFill>
                  <a:srgbClr val="C00000"/>
                </a:solidFill>
              </a:rPr>
              <a:t> Regression</a:t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Review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676400"/>
                <a:ext cx="822960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Assume that there are “</a:t>
                </a:r>
                <a:r>
                  <a:rPr lang="en-US" b="1" i="1" dirty="0" smtClean="0"/>
                  <a:t>P</a:t>
                </a:r>
                <a:r>
                  <a:rPr lang="en-US" dirty="0" smtClean="0"/>
                  <a:t>” records and each record is labeled </a:t>
                </a:r>
                <a:r>
                  <a:rPr lang="en-US" b="1" i="1" dirty="0" err="1" smtClean="0"/>
                  <a:t>i</a:t>
                </a:r>
                <a:r>
                  <a:rPr lang="en-US" dirty="0" smtClean="0"/>
                  <a:t> where </a:t>
                </a:r>
                <a:r>
                  <a:rPr lang="en-US" b="1" i="1" dirty="0" err="1" smtClean="0"/>
                  <a:t>i</a:t>
                </a:r>
                <a:r>
                  <a:rPr lang="en-US" b="1" i="1" dirty="0" smtClean="0"/>
                  <a:t>=1..P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Assume that each record has a </a:t>
                </a:r>
                <a:r>
                  <a:rPr lang="en-US" b="1" dirty="0" smtClean="0"/>
                  <a:t>Binary</a:t>
                </a:r>
                <a:r>
                  <a:rPr lang="en-US" dirty="0" smtClean="0"/>
                  <a:t> </a:t>
                </a:r>
                <a:r>
                  <a:rPr lang="en-US" b="1" i="1" dirty="0" smtClean="0"/>
                  <a:t>Y</a:t>
                </a:r>
                <a:r>
                  <a:rPr lang="en-US" dirty="0" smtClean="0"/>
                  <a:t> variable that is a target variable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Assume that </a:t>
                </a:r>
                <a:r>
                  <a:rPr lang="en-US" b="1" i="1" dirty="0" smtClean="0"/>
                  <a:t>X</a:t>
                </a:r>
                <a:r>
                  <a:rPr lang="en-US" b="1" i="1" baseline="-25000" dirty="0" smtClean="0"/>
                  <a:t>1</a:t>
                </a:r>
                <a:r>
                  <a:rPr lang="en-US" b="1" i="1" dirty="0" smtClean="0"/>
                  <a:t>, X</a:t>
                </a:r>
                <a:r>
                  <a:rPr lang="en-US" b="1" i="1" baseline="-25000" dirty="0" smtClean="0"/>
                  <a:t>2</a:t>
                </a:r>
                <a:r>
                  <a:rPr lang="en-US" b="1" i="1" dirty="0" smtClean="0"/>
                  <a:t>, X</a:t>
                </a:r>
                <a:r>
                  <a:rPr lang="en-US" b="1" i="1" baseline="-25000" dirty="0" smtClean="0"/>
                  <a:t>3</a:t>
                </a:r>
                <a:r>
                  <a:rPr lang="en-US" b="1" i="1" dirty="0" smtClean="0"/>
                  <a:t>, … </a:t>
                </a:r>
                <a:r>
                  <a:rPr lang="en-US" b="1" i="1" dirty="0" err="1" smtClean="0"/>
                  <a:t>X</a:t>
                </a:r>
                <a:r>
                  <a:rPr lang="en-US" b="1" i="1" baseline="-25000" dirty="0" err="1" smtClean="0"/>
                  <a:t>n</a:t>
                </a:r>
                <a:r>
                  <a:rPr lang="en-US" dirty="0" smtClean="0"/>
                  <a:t> are input variables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Assume that there are some weights or </a:t>
                </a:r>
                <a:r>
                  <a:rPr lang="en-US" b="1" i="1" dirty="0" smtClean="0">
                    <a:latin typeface="Symbol" pitchFamily="18" charset="2"/>
                  </a:rPr>
                  <a:t>b</a:t>
                </a:r>
                <a:r>
                  <a:rPr lang="en-US" dirty="0" smtClean="0"/>
                  <a:t> (beta) values so that:</a:t>
                </a:r>
                <a:endParaRPr lang="en-US" dirty="0"/>
              </a:p>
              <a:p>
                <a:endParaRPr lang="en-US" dirty="0"/>
              </a:p>
              <a:p>
                <a:pPr lvl="2"/>
                <a:r>
                  <a:rPr lang="en-US" dirty="0" err="1" smtClean="0">
                    <a:solidFill>
                      <a:srgbClr val="FF0000"/>
                    </a:solidFill>
                  </a:rPr>
                  <a:t>Z_Score_Y</a:t>
                </a:r>
                <a:r>
                  <a:rPr lang="en-US" baseline="-25000" dirty="0" err="1" smtClean="0">
                    <a:solidFill>
                      <a:srgbClr val="FF0000"/>
                    </a:solidFill>
                  </a:rPr>
                  <a:t>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+ …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𝑖𝑛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2"/>
                <a:r>
                  <a:rPr lang="en-US" dirty="0">
                    <a:solidFill>
                      <a:srgbClr val="0070C0"/>
                    </a:solidFill>
                  </a:rPr>
                  <a:t>Prob_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 err="1" smtClean="0"/>
                  <a:t>probnorm</a:t>
                </a:r>
                <a:r>
                  <a:rPr lang="en-US" dirty="0" smtClean="0"/>
                  <a:t>(</a:t>
                </a:r>
                <a:r>
                  <a:rPr lang="en-US" dirty="0" err="1">
                    <a:solidFill>
                      <a:srgbClr val="FF0000"/>
                    </a:solidFill>
                  </a:rPr>
                  <a:t>Z_Score_Y</a:t>
                </a:r>
                <a:r>
                  <a:rPr lang="en-US" baseline="-250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algn="ctr"/>
                <a:endParaRPr lang="en-US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Note: PROBNORM is an internal SAS Function that will return the cumulative density function of a normal curve given a Z-Score. Other programming languages will probably have a similar function, but likely have a different name.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The </a:t>
                </a:r>
                <a:r>
                  <a:rPr lang="en-US" b="1" i="1" dirty="0">
                    <a:latin typeface="Symbol" pitchFamily="18" charset="2"/>
                  </a:rPr>
                  <a:t>b </a:t>
                </a:r>
                <a:r>
                  <a:rPr lang="en-US" b="1" i="1" dirty="0" smtClean="0">
                    <a:latin typeface="Symbol" pitchFamily="18" charset="2"/>
                  </a:rPr>
                  <a:t> </a:t>
                </a:r>
                <a:r>
                  <a:rPr lang="en-US" dirty="0" smtClean="0"/>
                  <a:t>terms are selected using the MAXIMUM LIKELIHOOD algorithm</a:t>
                </a:r>
                <a:endParaRPr lang="en-US" baseline="300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3693319"/>
              </a:xfrm>
              <a:prstGeom prst="rect">
                <a:avLst/>
              </a:prstGeom>
              <a:blipFill rotWithShape="1">
                <a:blip r:embed="rId3"/>
                <a:stretch>
                  <a:fillRect l="-444" t="-825" b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64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err="1">
                <a:solidFill>
                  <a:srgbClr val="C00000"/>
                </a:solidFill>
              </a:rPr>
              <a:t>Probit</a:t>
            </a:r>
            <a:r>
              <a:rPr lang="en-US" sz="3600" b="1" dirty="0">
                <a:solidFill>
                  <a:srgbClr val="C00000"/>
                </a:solidFill>
              </a:rPr>
              <a:t> Regression</a:t>
            </a:r>
            <a:r>
              <a:rPr lang="en-US" sz="3600" b="1" dirty="0" smtClean="0">
                <a:solidFill>
                  <a:srgbClr val="C00000"/>
                </a:solidFill>
              </a:rPr>
              <a:t/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Review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676400"/>
                <a:ext cx="82296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EXAMPLE:</a:t>
                </a:r>
                <a:endParaRPr lang="en-US" b="1" i="1" dirty="0" smtClean="0"/>
              </a:p>
              <a:p>
                <a:r>
                  <a:rPr lang="en-US" dirty="0" smtClean="0"/>
                  <a:t>	Assume: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X6</a:t>
                </a:r>
                <a:r>
                  <a:rPr lang="en-US" dirty="0" smtClean="0"/>
                  <a:t>	= 20	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X8</a:t>
                </a:r>
                <a:r>
                  <a:rPr lang="en-US" dirty="0" smtClean="0"/>
                  <a:t>	= 35.3</a:t>
                </a:r>
              </a:p>
              <a:p>
                <a:endParaRPr lang="en-US" dirty="0"/>
              </a:p>
              <a:p>
                <a:pPr lvl="2"/>
                <a:r>
                  <a:rPr lang="en-US" dirty="0" err="1">
                    <a:solidFill>
                      <a:srgbClr val="FF0000"/>
                    </a:solidFill>
                  </a:rPr>
                  <a:t>Z_Score_Y</a:t>
                </a:r>
                <a:r>
                  <a:rPr lang="en-US" baseline="-250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cs typeface="Courier New" pitchFamily="49" charset="0"/>
                      </a:rPr>
                      <m:t>−327.0 + 20.5993∗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accent2">
                            <a:lumMod val="75000"/>
                          </a:schemeClr>
                        </a:solidFill>
                        <a:cs typeface="Courier New" pitchFamily="49" charset="0"/>
                      </a:rPr>
                      <m:t>X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accent2">
                            <a:lumMod val="75000"/>
                          </a:schemeClr>
                        </a:solidFill>
                        <a:cs typeface="Courier New" pitchFamily="49" charset="0"/>
                      </a:rPr>
                      <m:t>6 − 2.0414∗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accent2">
                            <a:lumMod val="75000"/>
                          </a:schemeClr>
                        </a:solidFill>
                        <a:cs typeface="Courier New" pitchFamily="49" charset="0"/>
                      </a:rPr>
                      <m:t>X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accent2">
                            <a:lumMod val="75000"/>
                          </a:schemeClr>
                        </a:solidFill>
                        <a:cs typeface="Courier New" pitchFamily="49" charset="0"/>
                      </a:rPr>
                      <m:t>8</m:t>
                    </m:r>
                  </m:oMath>
                </a14:m>
                <a:endParaRPr lang="en-US" dirty="0" smtClean="0">
                  <a:solidFill>
                    <a:schemeClr val="accent2">
                      <a:lumMod val="75000"/>
                    </a:schemeClr>
                  </a:solidFill>
                  <a:cs typeface="Courier New" pitchFamily="49" charset="0"/>
                </a:endParaRPr>
              </a:p>
              <a:p>
                <a:pPr lvl="2"/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>
                    <a:solidFill>
                      <a:srgbClr val="0070C0"/>
                    </a:solidFill>
                  </a:rPr>
                  <a:t>Prob_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 err="1"/>
                  <a:t>probnorm</a:t>
                </a:r>
                <a:r>
                  <a:rPr lang="en-US" dirty="0"/>
                  <a:t> (</a:t>
                </a:r>
                <a:r>
                  <a:rPr lang="en-US" dirty="0" err="1">
                    <a:solidFill>
                      <a:srgbClr val="FF0000"/>
                    </a:solidFill>
                  </a:rPr>
                  <a:t>Z_Score_Y</a:t>
                </a:r>
                <a:r>
                  <a:rPr lang="en-US" baseline="-250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 smtClean="0"/>
                  <a:t>)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2585323"/>
              </a:xfrm>
              <a:prstGeom prst="rect">
                <a:avLst/>
              </a:prstGeom>
              <a:blipFill rotWithShape="1">
                <a:blip r:embed="rId3"/>
                <a:stretch>
                  <a:fillRect l="-444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63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Binary </a:t>
            </a:r>
            <a:r>
              <a:rPr lang="en-US" sz="3600" b="1" dirty="0" smtClean="0">
                <a:solidFill>
                  <a:srgbClr val="C00000"/>
                </a:solidFill>
              </a:rPr>
              <a:t>Target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Assume a data set has a BINARY Target Variable: 0 or 1</a:t>
            </a:r>
          </a:p>
          <a:p>
            <a:endParaRPr lang="en-US" dirty="0"/>
          </a:p>
          <a:p>
            <a:r>
              <a:rPr lang="en-US" dirty="0" smtClean="0"/>
              <a:t>Linear (OLS) Regression cannot be used to predict this target because: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Errors won’t be normally distributed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Probability value from OLS regression can take on values &gt; 100% or &lt; 0%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Even if the Predicted value is truncated, the predictions are usually not good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3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err="1">
                <a:solidFill>
                  <a:srgbClr val="C00000"/>
                </a:solidFill>
              </a:rPr>
              <a:t>Probit</a:t>
            </a:r>
            <a:r>
              <a:rPr lang="en-US" sz="3600" b="1" dirty="0">
                <a:solidFill>
                  <a:srgbClr val="C00000"/>
                </a:solidFill>
              </a:rPr>
              <a:t> Regression</a:t>
            </a:r>
            <a:r>
              <a:rPr lang="en-US" sz="3600" b="1" dirty="0" smtClean="0">
                <a:solidFill>
                  <a:srgbClr val="C00000"/>
                </a:solidFill>
              </a:rPr>
              <a:t/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Review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676400"/>
                <a:ext cx="82296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EXAMPLE:</a:t>
                </a:r>
                <a:endParaRPr lang="en-US" b="1" i="1" dirty="0" smtClean="0"/>
              </a:p>
              <a:p>
                <a:r>
                  <a:rPr lang="en-US" dirty="0" smtClean="0"/>
                  <a:t>	Assume: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X6</a:t>
                </a:r>
                <a:r>
                  <a:rPr lang="en-US" dirty="0" smtClean="0"/>
                  <a:t>	= 20	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X8</a:t>
                </a:r>
                <a:r>
                  <a:rPr lang="en-US" dirty="0" smtClean="0"/>
                  <a:t>	= 35.3</a:t>
                </a:r>
              </a:p>
              <a:p>
                <a:endParaRPr lang="en-US" dirty="0"/>
              </a:p>
              <a:p>
                <a:pPr lvl="2"/>
                <a:r>
                  <a:rPr lang="en-US" dirty="0" err="1">
                    <a:solidFill>
                      <a:srgbClr val="FF0000"/>
                    </a:solidFill>
                  </a:rPr>
                  <a:t>Z_Score_Y</a:t>
                </a:r>
                <a:r>
                  <a:rPr lang="en-US" baseline="-250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cs typeface="Courier New" pitchFamily="49" charset="0"/>
                      </a:rPr>
                      <m:t>−327.0 + 20.5993∗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cs typeface="Courier New" pitchFamily="49" charset="0"/>
                      </a:rPr>
                      <m:t>20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cs typeface="Courier New" pitchFamily="49" charset="0"/>
                      </a:rPr>
                      <m:t> − 2.0414∗</m:t>
                    </m:r>
                  </m:oMath>
                </a14:m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  <a:cs typeface="Courier New" pitchFamily="49" charset="0"/>
                  </a:rPr>
                  <a:t>35.3</a:t>
                </a:r>
              </a:p>
              <a:p>
                <a:pPr lvl="2"/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>
                    <a:solidFill>
                      <a:srgbClr val="0070C0"/>
                    </a:solidFill>
                  </a:rPr>
                  <a:t>Prob_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 err="1"/>
                  <a:t>probnorm</a:t>
                </a:r>
                <a:r>
                  <a:rPr lang="en-US" dirty="0"/>
                  <a:t> (</a:t>
                </a:r>
                <a:r>
                  <a:rPr lang="en-US" dirty="0" err="1">
                    <a:solidFill>
                      <a:srgbClr val="FF0000"/>
                    </a:solidFill>
                  </a:rPr>
                  <a:t>Z_Score_Y</a:t>
                </a:r>
                <a:r>
                  <a:rPr lang="en-US" baseline="-250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 smtClean="0"/>
                  <a:t>)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2585323"/>
              </a:xfrm>
              <a:prstGeom prst="rect">
                <a:avLst/>
              </a:prstGeom>
              <a:blipFill rotWithShape="1">
                <a:blip r:embed="rId3"/>
                <a:stretch>
                  <a:fillRect l="-444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55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err="1">
                <a:solidFill>
                  <a:srgbClr val="C00000"/>
                </a:solidFill>
              </a:rPr>
              <a:t>Probit</a:t>
            </a:r>
            <a:r>
              <a:rPr lang="en-US" sz="3600" b="1" dirty="0">
                <a:solidFill>
                  <a:srgbClr val="C00000"/>
                </a:solidFill>
              </a:rPr>
              <a:t> Regression</a:t>
            </a:r>
            <a:r>
              <a:rPr lang="en-US" sz="3600" b="1" dirty="0" smtClean="0">
                <a:solidFill>
                  <a:srgbClr val="C00000"/>
                </a:solidFill>
              </a:rPr>
              <a:t/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Review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676400"/>
                <a:ext cx="82296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EXAMPLE:</a:t>
                </a:r>
                <a:endParaRPr lang="en-US" b="1" i="1" dirty="0" smtClean="0"/>
              </a:p>
              <a:p>
                <a:r>
                  <a:rPr lang="en-US" dirty="0" smtClean="0"/>
                  <a:t>	Assume: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X6</a:t>
                </a:r>
                <a:r>
                  <a:rPr lang="en-US" dirty="0" smtClean="0"/>
                  <a:t>	= 20	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X8</a:t>
                </a:r>
                <a:r>
                  <a:rPr lang="en-US" dirty="0" smtClean="0"/>
                  <a:t>	= 35.3</a:t>
                </a:r>
              </a:p>
              <a:p>
                <a:endParaRPr lang="en-US" dirty="0"/>
              </a:p>
              <a:p>
                <a:pPr lvl="2"/>
                <a:r>
                  <a:rPr lang="en-US" b="1" dirty="0" smtClean="0">
                    <a:solidFill>
                      <a:srgbClr val="FF0000"/>
                    </a:solidFill>
                  </a:rPr>
                  <a:t>12.925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cs typeface="Courier New" pitchFamily="49" charset="0"/>
                      </a:rPr>
                      <m:t>−327.0 + 20.5993∗</m:t>
                    </m:r>
                    <m:r>
                      <m:rPr>
                        <m:nor/>
                      </m:rPr>
                      <a:rPr lang="en-US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cs typeface="Courier New" pitchFamily="49" charset="0"/>
                      </a:rPr>
                      <m:t>20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cs typeface="Courier New" pitchFamily="49" charset="0"/>
                      </a:rPr>
                      <m:t> − 2.0414∗</m:t>
                    </m:r>
                  </m:oMath>
                </a14:m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  <a:cs typeface="Courier New" pitchFamily="49" charset="0"/>
                  </a:rPr>
                  <a:t>35.3</a:t>
                </a:r>
              </a:p>
              <a:p>
                <a:pPr lvl="2"/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>
                    <a:solidFill>
                      <a:srgbClr val="0070C0"/>
                    </a:solidFill>
                  </a:rPr>
                  <a:t>Prob_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 err="1"/>
                  <a:t>probnorm</a:t>
                </a:r>
                <a:r>
                  <a:rPr lang="en-US" dirty="0"/>
                  <a:t> (</a:t>
                </a:r>
                <a:r>
                  <a:rPr lang="en-US" dirty="0" err="1">
                    <a:solidFill>
                      <a:srgbClr val="FF0000"/>
                    </a:solidFill>
                  </a:rPr>
                  <a:t>Z_Score_Y</a:t>
                </a:r>
                <a:r>
                  <a:rPr lang="en-US" baseline="-250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 smtClean="0"/>
                  <a:t>)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2585323"/>
              </a:xfrm>
              <a:prstGeom prst="rect">
                <a:avLst/>
              </a:prstGeom>
              <a:blipFill rotWithShape="1">
                <a:blip r:embed="rId3"/>
                <a:stretch>
                  <a:fillRect l="-444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56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err="1">
                <a:solidFill>
                  <a:srgbClr val="C00000"/>
                </a:solidFill>
              </a:rPr>
              <a:t>Probit</a:t>
            </a:r>
            <a:r>
              <a:rPr lang="en-US" sz="3600" b="1" dirty="0">
                <a:solidFill>
                  <a:srgbClr val="C00000"/>
                </a:solidFill>
              </a:rPr>
              <a:t> Regression</a:t>
            </a:r>
            <a:r>
              <a:rPr lang="en-US" sz="3600" b="1" dirty="0" smtClean="0">
                <a:solidFill>
                  <a:srgbClr val="C00000"/>
                </a:solidFill>
              </a:rPr>
              <a:t/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Review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676400"/>
                <a:ext cx="82296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EXAMPLE:</a:t>
                </a:r>
                <a:endParaRPr lang="en-US" b="1" i="1" dirty="0" smtClean="0"/>
              </a:p>
              <a:p>
                <a:r>
                  <a:rPr lang="en-US" dirty="0" smtClean="0"/>
                  <a:t>	Assume: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X6</a:t>
                </a:r>
                <a:r>
                  <a:rPr lang="en-US" dirty="0" smtClean="0"/>
                  <a:t>	= 20	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X8</a:t>
                </a:r>
                <a:r>
                  <a:rPr lang="en-US" dirty="0" smtClean="0"/>
                  <a:t>	= 35.3</a:t>
                </a:r>
              </a:p>
              <a:p>
                <a:endParaRPr lang="en-US" dirty="0"/>
              </a:p>
              <a:p>
                <a:pPr lvl="2"/>
                <a:r>
                  <a:rPr lang="en-US" dirty="0" smtClean="0">
                    <a:solidFill>
                      <a:srgbClr val="FF0000"/>
                    </a:solidFill>
                  </a:rPr>
                  <a:t>12.925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cs typeface="Courier New" pitchFamily="49" charset="0"/>
                      </a:rPr>
                      <m:t>−327.0 + 20.5993∗</m:t>
                    </m:r>
                    <m:r>
                      <m:rPr>
                        <m:nor/>
                      </m:rPr>
                      <a:rPr lang="en-US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cs typeface="Courier New" pitchFamily="49" charset="0"/>
                      </a:rPr>
                      <m:t>20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cs typeface="Courier New" pitchFamily="49" charset="0"/>
                      </a:rPr>
                      <m:t> − 2.0414∗</m:t>
                    </m:r>
                  </m:oMath>
                </a14:m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  <a:cs typeface="Courier New" pitchFamily="49" charset="0"/>
                  </a:rPr>
                  <a:t>35.3</a:t>
                </a:r>
              </a:p>
              <a:p>
                <a:pPr lvl="2"/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>
                    <a:solidFill>
                      <a:srgbClr val="0070C0"/>
                    </a:solidFill>
                  </a:rPr>
                  <a:t>Prob_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 err="1"/>
                  <a:t>probnorm</a:t>
                </a:r>
                <a:r>
                  <a:rPr lang="en-US" dirty="0"/>
                  <a:t> </a:t>
                </a:r>
                <a:r>
                  <a:rPr lang="en-US" dirty="0" smtClean="0"/>
                  <a:t>(</a:t>
                </a:r>
                <a:r>
                  <a:rPr lang="en-US" b="1" dirty="0">
                    <a:solidFill>
                      <a:srgbClr val="FF0000"/>
                    </a:solidFill>
                  </a:rPr>
                  <a:t>12.925</a:t>
                </a:r>
                <a:r>
                  <a:rPr lang="en-US" dirty="0" smtClean="0"/>
                  <a:t>)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2585323"/>
              </a:xfrm>
              <a:prstGeom prst="rect">
                <a:avLst/>
              </a:prstGeom>
              <a:blipFill rotWithShape="1">
                <a:blip r:embed="rId3"/>
                <a:stretch>
                  <a:fillRect l="-444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59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err="1">
                <a:solidFill>
                  <a:srgbClr val="C00000"/>
                </a:solidFill>
              </a:rPr>
              <a:t>Probit</a:t>
            </a:r>
            <a:r>
              <a:rPr lang="en-US" sz="3600" b="1" dirty="0">
                <a:solidFill>
                  <a:srgbClr val="C00000"/>
                </a:solidFill>
              </a:rPr>
              <a:t> Regression</a:t>
            </a:r>
            <a:r>
              <a:rPr lang="en-US" sz="3600" b="1" dirty="0" smtClean="0">
                <a:solidFill>
                  <a:srgbClr val="C00000"/>
                </a:solidFill>
              </a:rPr>
              <a:t/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Review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676400"/>
                <a:ext cx="82296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EXAMPLE:</a:t>
                </a:r>
                <a:endParaRPr lang="en-US" b="1" i="1" dirty="0" smtClean="0"/>
              </a:p>
              <a:p>
                <a:r>
                  <a:rPr lang="en-US" dirty="0" smtClean="0"/>
                  <a:t>	Assume: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X6</a:t>
                </a:r>
                <a:r>
                  <a:rPr lang="en-US" dirty="0" smtClean="0"/>
                  <a:t>	= 20	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X8</a:t>
                </a:r>
                <a:r>
                  <a:rPr lang="en-US" dirty="0" smtClean="0"/>
                  <a:t>	= 35.3</a:t>
                </a:r>
              </a:p>
              <a:p>
                <a:endParaRPr lang="en-US" dirty="0"/>
              </a:p>
              <a:p>
                <a:pPr lvl="2"/>
                <a:r>
                  <a:rPr lang="en-US" dirty="0" smtClean="0">
                    <a:solidFill>
                      <a:srgbClr val="FF0000"/>
                    </a:solidFill>
                  </a:rPr>
                  <a:t>12.925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cs typeface="Courier New" pitchFamily="49" charset="0"/>
                      </a:rPr>
                      <m:t>−327.0 + 20.5993∗</m:t>
                    </m:r>
                    <m:r>
                      <m:rPr>
                        <m:nor/>
                      </m:rPr>
                      <a:rPr lang="en-US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cs typeface="Courier New" pitchFamily="49" charset="0"/>
                      </a:rPr>
                      <m:t>20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cs typeface="Courier New" pitchFamily="49" charset="0"/>
                      </a:rPr>
                      <m:t> − 2.0414∗</m:t>
                    </m:r>
                  </m:oMath>
                </a14:m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  <a:cs typeface="Courier New" pitchFamily="49" charset="0"/>
                  </a:rPr>
                  <a:t>35.3</a:t>
                </a:r>
              </a:p>
              <a:p>
                <a:pPr lvl="2"/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.0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 err="1"/>
                  <a:t>probnorm</a:t>
                </a:r>
                <a:r>
                  <a:rPr lang="en-US" dirty="0"/>
                  <a:t> </a:t>
                </a:r>
                <a:r>
                  <a:rPr lang="en-US" dirty="0" smtClean="0"/>
                  <a:t>(</a:t>
                </a:r>
                <a:r>
                  <a:rPr lang="en-US" dirty="0">
                    <a:solidFill>
                      <a:srgbClr val="FF0000"/>
                    </a:solidFill>
                  </a:rPr>
                  <a:t>12.925</a:t>
                </a:r>
                <a:r>
                  <a:rPr lang="en-US" dirty="0" smtClean="0"/>
                  <a:t>)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2585323"/>
              </a:xfrm>
              <a:prstGeom prst="rect">
                <a:avLst/>
              </a:prstGeom>
              <a:blipFill rotWithShape="1">
                <a:blip r:embed="rId3"/>
                <a:stretch>
                  <a:fillRect l="-444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618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err="1">
                <a:solidFill>
                  <a:srgbClr val="C00000"/>
                </a:solidFill>
              </a:rPr>
              <a:t>Probit</a:t>
            </a:r>
            <a:r>
              <a:rPr lang="en-US" sz="3600" b="1" dirty="0">
                <a:solidFill>
                  <a:srgbClr val="C00000"/>
                </a:solidFill>
              </a:rPr>
              <a:t> Regression</a:t>
            </a:r>
            <a:r>
              <a:rPr lang="en-US" sz="3600" b="1" dirty="0" smtClean="0">
                <a:solidFill>
                  <a:srgbClr val="C00000"/>
                </a:solidFill>
              </a:rPr>
              <a:t/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Review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676400"/>
                <a:ext cx="82296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EXAMPLE:</a:t>
                </a:r>
                <a:endParaRPr lang="en-US" b="1" i="1" dirty="0" smtClean="0"/>
              </a:p>
              <a:p>
                <a:r>
                  <a:rPr lang="en-US" dirty="0" smtClean="0"/>
                  <a:t>	Assume: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X6</a:t>
                </a:r>
                <a:r>
                  <a:rPr lang="en-US" dirty="0" smtClean="0"/>
                  <a:t>	= 20	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X8</a:t>
                </a:r>
                <a:r>
                  <a:rPr lang="en-US" dirty="0" smtClean="0"/>
                  <a:t>	= 35.3</a:t>
                </a:r>
              </a:p>
              <a:p>
                <a:endParaRPr lang="en-US" dirty="0"/>
              </a:p>
              <a:p>
                <a:pPr lvl="2"/>
                <a:r>
                  <a:rPr lang="en-US" dirty="0" smtClean="0">
                    <a:solidFill>
                      <a:srgbClr val="FF0000"/>
                    </a:solidFill>
                  </a:rPr>
                  <a:t>12.925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cs typeface="Courier New" pitchFamily="49" charset="0"/>
                      </a:rPr>
                      <m:t>−327.0 + 20.5993∗</m:t>
                    </m:r>
                    <m:r>
                      <m:rPr>
                        <m:nor/>
                      </m:rPr>
                      <a:rPr lang="en-US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cs typeface="Courier New" pitchFamily="49" charset="0"/>
                      </a:rPr>
                      <m:t>20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cs typeface="Courier New" pitchFamily="49" charset="0"/>
                      </a:rPr>
                      <m:t> − 2.0414∗</m:t>
                    </m:r>
                  </m:oMath>
                </a14:m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  <a:cs typeface="Courier New" pitchFamily="49" charset="0"/>
                  </a:rPr>
                  <a:t>35.3</a:t>
                </a:r>
              </a:p>
              <a:p>
                <a:pPr lvl="2"/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>
                    <a:solidFill>
                      <a:srgbClr val="0070C0"/>
                    </a:solidFill>
                  </a:rPr>
                  <a:t>1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.0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 err="1"/>
                  <a:t>probnorm</a:t>
                </a:r>
                <a:r>
                  <a:rPr lang="en-US" dirty="0"/>
                  <a:t> </a:t>
                </a:r>
                <a:r>
                  <a:rPr lang="en-US" dirty="0" smtClean="0"/>
                  <a:t>(</a:t>
                </a:r>
                <a:r>
                  <a:rPr lang="en-US" dirty="0">
                    <a:solidFill>
                      <a:srgbClr val="FF0000"/>
                    </a:solidFill>
                  </a:rPr>
                  <a:t>12.925</a:t>
                </a:r>
                <a:r>
                  <a:rPr lang="en-US" dirty="0" smtClean="0"/>
                  <a:t>)</a:t>
                </a:r>
              </a:p>
              <a:p>
                <a:pPr algn="ctr"/>
                <a:endParaRPr lang="en-US" dirty="0" smtClean="0"/>
              </a:p>
              <a:p>
                <a:pPr marL="0" lvl="2" algn="ctr"/>
                <a:r>
                  <a:rPr lang="en-US" b="1" dirty="0"/>
                  <a:t>PROB that Y=1 is </a:t>
                </a:r>
                <a:r>
                  <a:rPr lang="en-US" b="1" dirty="0" smtClean="0"/>
                  <a:t>100%</a:t>
                </a:r>
                <a:endParaRPr lang="en-US" b="1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3139321"/>
              </a:xfrm>
              <a:prstGeom prst="rect">
                <a:avLst/>
              </a:prstGeom>
              <a:blipFill rotWithShape="1">
                <a:blip r:embed="rId3"/>
                <a:stretch>
                  <a:fillRect l="-444" t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9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C00000"/>
                </a:solidFill>
              </a:rPr>
              <a:t>Probit</a:t>
            </a:r>
            <a:r>
              <a:rPr lang="en-US" sz="2800" b="1" dirty="0">
                <a:solidFill>
                  <a:srgbClr val="C00000"/>
                </a:solidFill>
              </a:rPr>
              <a:t> Regression :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Probit</a:t>
            </a:r>
            <a:r>
              <a:rPr lang="en-US" dirty="0" smtClean="0"/>
              <a:t> Regression is really easy in R.  It is essentially the same as Logistic Regression</a:t>
            </a:r>
          </a:p>
          <a:p>
            <a:endParaRPr lang="en-US" dirty="0" smtClean="0"/>
          </a:p>
          <a:p>
            <a:pPr lvl="2"/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myprobit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(y ~ x6 + x8, family = binomial(link = "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probit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"), data =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myprobit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endParaRPr lang="en-US" sz="16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endParaRPr lang="en-US" sz="16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However …. As with LOGISTIC Regression: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The data set is small and it is perfectly separable. Therefore, there are an infinite number of solutions that will separate the “1” and “0” values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Therefore, even though there are different solutions, all of these are correct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594777"/>
            <a:ext cx="5945363" cy="142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9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C00000"/>
                </a:solidFill>
              </a:rPr>
              <a:t>Probit</a:t>
            </a:r>
            <a:r>
              <a:rPr lang="en-US" sz="2800" b="1" dirty="0">
                <a:solidFill>
                  <a:srgbClr val="C00000"/>
                </a:solidFill>
              </a:rPr>
              <a:t> Regression :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When the parameter estimates are hard coded to export the model, we have: 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lvl="3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###############  Exporting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Probit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Model</a:t>
            </a:r>
          </a:p>
          <a:p>
            <a:pPr lvl="3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temp &lt;- -359.612 + 22.757*x6 - 2.279*x8</a:t>
            </a:r>
          </a:p>
          <a:p>
            <a:pPr lvl="3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p_probit2 &lt;-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pnorm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temp,mean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=0,sd=1)</a:t>
            </a:r>
          </a:p>
          <a:p>
            <a:pPr lvl="3"/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&lt;-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cbind.data.frame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(mydata,p_probit2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3"/>
            <a:endParaRPr lang="en-US" sz="1200" b="1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35052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the use of the </a:t>
            </a:r>
            <a:r>
              <a:rPr lang="en-US" dirty="0" err="1" smtClean="0"/>
              <a:t>pnorm</a:t>
            </a:r>
            <a:r>
              <a:rPr lang="en-US" dirty="0"/>
              <a:t> </a:t>
            </a:r>
            <a:r>
              <a:rPr lang="en-US" dirty="0" smtClean="0"/>
              <a:t>function.  This generates the normal cumulative probability up to the value of TEMP, in this function.</a:t>
            </a:r>
          </a:p>
          <a:p>
            <a:endParaRPr lang="en-US" dirty="0"/>
          </a:p>
          <a:p>
            <a:r>
              <a:rPr lang="en-US" dirty="0" smtClean="0"/>
              <a:t>In other words, P(Y&lt;=TEMP) under the standard normal distribution.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8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C00000"/>
                </a:solidFill>
              </a:rPr>
              <a:t>Probit</a:t>
            </a:r>
            <a:r>
              <a:rPr lang="en-US" sz="2800" b="1" dirty="0">
                <a:solidFill>
                  <a:srgbClr val="C00000"/>
                </a:solidFill>
              </a:rPr>
              <a:t> Regression :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600200"/>
            <a:ext cx="7483024" cy="467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Binary </a:t>
            </a:r>
            <a:r>
              <a:rPr lang="en-US" sz="3600" b="1" dirty="0" smtClean="0">
                <a:solidFill>
                  <a:srgbClr val="C00000"/>
                </a:solidFill>
              </a:rPr>
              <a:t>Target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/>
              <a:t>Logistic Regression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Uses Maximum Likelihood algorithm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Predicts LOG-ODDS (“LOGIT”) of target (value can range from +/- Infinity)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Logit</a:t>
            </a:r>
            <a:r>
              <a:rPr lang="en-US" dirty="0" smtClean="0"/>
              <a:t> can be converted to a Probability Score ranging from 0% to 100%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Most common method of dealing with Binary Targets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Easy to write scoring code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Easy to interpret coefficients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1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Binary </a:t>
            </a:r>
            <a:r>
              <a:rPr lang="en-US" sz="3600" b="1" dirty="0" smtClean="0">
                <a:solidFill>
                  <a:srgbClr val="C00000"/>
                </a:solidFill>
              </a:rPr>
              <a:t>Target</a:t>
            </a:r>
            <a:endParaRPr lang="en-US" sz="3600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71600"/>
            <a:ext cx="6300787" cy="48527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5419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Binary </a:t>
            </a:r>
            <a:r>
              <a:rPr lang="en-US" sz="3600" b="1" dirty="0" smtClean="0">
                <a:solidFill>
                  <a:srgbClr val="C00000"/>
                </a:solidFill>
              </a:rPr>
              <a:t>Target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Probit</a:t>
            </a:r>
            <a:r>
              <a:rPr lang="en-US" dirty="0" smtClean="0"/>
              <a:t> Regression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Uses </a:t>
            </a:r>
            <a:r>
              <a:rPr lang="en-US" sz="1600" dirty="0"/>
              <a:t>Maximum Likelihood </a:t>
            </a:r>
            <a:r>
              <a:rPr lang="en-US" sz="1600" dirty="0" smtClean="0"/>
              <a:t>algorithm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Predicts a “Z-Score” </a:t>
            </a:r>
            <a:r>
              <a:rPr lang="en-US" sz="1600" dirty="0"/>
              <a:t>of target (value can range from +/- Infinity</a:t>
            </a:r>
            <a:r>
              <a:rPr lang="en-US" sz="16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Z-Score can </a:t>
            </a:r>
            <a:r>
              <a:rPr lang="en-US" sz="1600" dirty="0"/>
              <a:t>be converted to a Probability Score ranging from 0% to 100%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Z-Score is transformed into Probability: Cumulative Density Function of Normal Curve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Not as common as Logistic Regression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People are exposed to Logistic more that </a:t>
            </a:r>
            <a:r>
              <a:rPr lang="en-US" sz="1600" dirty="0" err="1" smtClean="0"/>
              <a:t>Probit</a:t>
            </a:r>
            <a:r>
              <a:rPr lang="en-US" sz="1600" dirty="0" smtClean="0"/>
              <a:t>, so more familiar with Logistic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err="1" smtClean="0"/>
              <a:t>Probit</a:t>
            </a:r>
            <a:r>
              <a:rPr lang="en-US" sz="1600" dirty="0" smtClean="0"/>
              <a:t> gives similar accuracy, so no reason to change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More difficult to interpret the coefficients of </a:t>
            </a:r>
            <a:r>
              <a:rPr lang="en-US" sz="1600" dirty="0" err="1" smtClean="0"/>
              <a:t>Probit</a:t>
            </a:r>
            <a:r>
              <a:rPr lang="en-US" sz="1600" dirty="0" smtClean="0"/>
              <a:t> model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No simple formula to convert Z-Score to Probability … luckily many languages like SAS do have a function to convert Z-Scores to Probability).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For a given PROBABILITY, the LOGIT and Z-SCORE are almost identical:</a:t>
            </a:r>
          </a:p>
        </p:txBody>
      </p:sp>
    </p:spTree>
    <p:extLst>
      <p:ext uri="{BB962C8B-B14F-4D97-AF65-F5344CB8AC3E}">
        <p14:creationId xmlns:p14="http://schemas.microsoft.com/office/powerpoint/2010/main" val="85765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Binary </a:t>
            </a:r>
            <a:r>
              <a:rPr lang="en-US" sz="3600" b="1" dirty="0" smtClean="0">
                <a:solidFill>
                  <a:srgbClr val="C00000"/>
                </a:solidFill>
              </a:rPr>
              <a:t>Target</a:t>
            </a:r>
            <a:endParaRPr lang="en-US" sz="3600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95400"/>
            <a:ext cx="4929188" cy="489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338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Logistic Regression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Overview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3532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Logistic Regression</a:t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Review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676400"/>
                <a:ext cx="82296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Assume that the are “</a:t>
                </a:r>
                <a:r>
                  <a:rPr lang="en-US" b="1" i="1" dirty="0" smtClean="0"/>
                  <a:t>P</a:t>
                </a:r>
                <a:r>
                  <a:rPr lang="en-US" dirty="0" smtClean="0"/>
                  <a:t>” records and each record is labeled </a:t>
                </a:r>
                <a:r>
                  <a:rPr lang="en-US" b="1" i="1" dirty="0" err="1" smtClean="0"/>
                  <a:t>i</a:t>
                </a:r>
                <a:r>
                  <a:rPr lang="en-US" dirty="0" smtClean="0"/>
                  <a:t> where </a:t>
                </a:r>
                <a:r>
                  <a:rPr lang="en-US" b="1" i="1" dirty="0" err="1" smtClean="0"/>
                  <a:t>i</a:t>
                </a:r>
                <a:r>
                  <a:rPr lang="en-US" b="1" i="1" dirty="0" smtClean="0"/>
                  <a:t>=1..P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Assume that each record has a </a:t>
                </a:r>
                <a:r>
                  <a:rPr lang="en-US" b="1" dirty="0" smtClean="0"/>
                  <a:t>Binary</a:t>
                </a:r>
                <a:r>
                  <a:rPr lang="en-US" dirty="0" smtClean="0"/>
                  <a:t> </a:t>
                </a:r>
                <a:r>
                  <a:rPr lang="en-US" b="1" i="1" dirty="0" smtClean="0"/>
                  <a:t>Y</a:t>
                </a:r>
                <a:r>
                  <a:rPr lang="en-US" dirty="0" smtClean="0"/>
                  <a:t> variable that is a target variable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Assume that </a:t>
                </a:r>
                <a:r>
                  <a:rPr lang="en-US" b="1" i="1" dirty="0" smtClean="0"/>
                  <a:t>X</a:t>
                </a:r>
                <a:r>
                  <a:rPr lang="en-US" b="1" i="1" baseline="-25000" dirty="0" smtClean="0"/>
                  <a:t>1</a:t>
                </a:r>
                <a:r>
                  <a:rPr lang="en-US" b="1" i="1" dirty="0" smtClean="0"/>
                  <a:t>, X</a:t>
                </a:r>
                <a:r>
                  <a:rPr lang="en-US" b="1" i="1" baseline="-25000" dirty="0" smtClean="0"/>
                  <a:t>2</a:t>
                </a:r>
                <a:r>
                  <a:rPr lang="en-US" b="1" i="1" dirty="0" smtClean="0"/>
                  <a:t>, X</a:t>
                </a:r>
                <a:r>
                  <a:rPr lang="en-US" b="1" i="1" baseline="-25000" dirty="0" smtClean="0"/>
                  <a:t>3</a:t>
                </a:r>
                <a:r>
                  <a:rPr lang="en-US" b="1" i="1" dirty="0" smtClean="0"/>
                  <a:t>, … </a:t>
                </a:r>
                <a:r>
                  <a:rPr lang="en-US" b="1" i="1" dirty="0" err="1" smtClean="0"/>
                  <a:t>X</a:t>
                </a:r>
                <a:r>
                  <a:rPr lang="en-US" b="1" i="1" baseline="-25000" dirty="0" err="1" smtClean="0"/>
                  <a:t>n</a:t>
                </a:r>
                <a:r>
                  <a:rPr lang="en-US" dirty="0" smtClean="0"/>
                  <a:t> are input variables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Assume that there are some weights or </a:t>
                </a:r>
                <a:r>
                  <a:rPr lang="en-US" b="1" i="1" dirty="0" smtClean="0">
                    <a:latin typeface="Symbol" pitchFamily="18" charset="2"/>
                  </a:rPr>
                  <a:t>b</a:t>
                </a:r>
                <a:r>
                  <a:rPr lang="en-US" dirty="0" smtClean="0"/>
                  <a:t> (beta) values so that:</a:t>
                </a:r>
                <a:endParaRPr lang="en-US" dirty="0"/>
              </a:p>
              <a:p>
                <a:endParaRPr lang="en-US" dirty="0"/>
              </a:p>
              <a:p>
                <a:pPr lvl="2"/>
                <a:r>
                  <a:rPr lang="en-US" dirty="0" err="1" smtClean="0">
                    <a:solidFill>
                      <a:srgbClr val="FF0000"/>
                    </a:solidFill>
                  </a:rPr>
                  <a:t>Logit</a:t>
                </a:r>
                <a:r>
                  <a:rPr lang="en-US" dirty="0">
                    <a:solidFill>
                      <a:srgbClr val="FF0000"/>
                    </a:solidFill>
                  </a:rPr>
                  <a:t>_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baseline="-25000" dirty="0" smtClean="0">
                    <a:solidFill>
                      <a:srgbClr val="FF0000"/>
                    </a:solidFill>
                  </a:rPr>
                  <a:t>i</a:t>
                </a:r>
                <a:r>
                  <a:rPr lang="en-US" dirty="0" smtClean="0"/>
                  <a:t> = Log Odds Y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+ …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𝑖𝑛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2"/>
                <a:r>
                  <a:rPr lang="en-US" dirty="0" smtClean="0">
                    <a:solidFill>
                      <a:srgbClr val="00B050"/>
                    </a:solidFill>
                  </a:rPr>
                  <a:t>Odds</a:t>
                </a:r>
                <a:r>
                  <a:rPr lang="en-US" dirty="0">
                    <a:solidFill>
                      <a:srgbClr val="00B050"/>
                    </a:solidFill>
                  </a:rPr>
                  <a:t>_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 err="1"/>
                  <a:t>exp</a:t>
                </a:r>
                <a:r>
                  <a:rPr lang="en-US" dirty="0"/>
                  <a:t>(</a:t>
                </a:r>
                <a:r>
                  <a:rPr lang="en-US" dirty="0" err="1">
                    <a:solidFill>
                      <a:srgbClr val="FF0000"/>
                    </a:solidFill>
                  </a:rPr>
                  <a:t>Logit_Y</a:t>
                </a:r>
                <a:r>
                  <a:rPr lang="en-US" baseline="-250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/>
                  <a:t>)</a:t>
                </a:r>
              </a:p>
              <a:p>
                <a:pPr lvl="2"/>
                <a:r>
                  <a:rPr lang="en-US" dirty="0" err="1" smtClean="0">
                    <a:solidFill>
                      <a:srgbClr val="0070C0"/>
                    </a:solidFill>
                  </a:rPr>
                  <a:t>Prob</a:t>
                </a:r>
                <a:r>
                  <a:rPr lang="en-US" dirty="0">
                    <a:solidFill>
                      <a:srgbClr val="0070C0"/>
                    </a:solidFill>
                  </a:rPr>
                  <a:t>_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Odds</m:t>
                    </m:r>
                    <m: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_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/ (1+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Odds</m:t>
                    </m:r>
                    <m:r>
                      <a:rPr lang="en-US">
                        <a:solidFill>
                          <a:srgbClr val="00B050"/>
                        </a:solidFill>
                        <a:latin typeface="Cambria Math"/>
                      </a:rPr>
                      <m:t>_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algn="ctr"/>
                <a:endParaRPr lang="en-US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The </a:t>
                </a:r>
                <a:r>
                  <a:rPr lang="en-US" b="1" i="1" dirty="0">
                    <a:latin typeface="Symbol" pitchFamily="18" charset="2"/>
                  </a:rPr>
                  <a:t>b </a:t>
                </a:r>
                <a:r>
                  <a:rPr lang="en-US" b="1" i="1" dirty="0" smtClean="0">
                    <a:latin typeface="Symbol" pitchFamily="18" charset="2"/>
                  </a:rPr>
                  <a:t> </a:t>
                </a:r>
                <a:r>
                  <a:rPr lang="en-US" dirty="0" smtClean="0"/>
                  <a:t>terms are selected using the MAXIMUM LIKELIHOOD algorithm</a:t>
                </a:r>
                <a:endParaRPr lang="en-US" baseline="300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2862322"/>
              </a:xfrm>
              <a:prstGeom prst="rect">
                <a:avLst/>
              </a:prstGeom>
              <a:blipFill rotWithShape="1">
                <a:blip r:embed="rId3"/>
                <a:stretch>
                  <a:fillRect l="-444" t="-1064" b="-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20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4042</TotalTime>
  <Words>1296</Words>
  <Application>Microsoft Office PowerPoint</Application>
  <PresentationFormat>On-screen Show (4:3)</PresentationFormat>
  <Paragraphs>556</Paragraphs>
  <Slides>37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Cambria Math</vt:lpstr>
      <vt:lpstr>Courier New</vt:lpstr>
      <vt:lpstr>Symbol</vt:lpstr>
      <vt:lpstr>Office Theme</vt:lpstr>
      <vt:lpstr>Logistic Regression</vt:lpstr>
      <vt:lpstr>Binary Target</vt:lpstr>
      <vt:lpstr>Binary Target</vt:lpstr>
      <vt:lpstr>Binary Target</vt:lpstr>
      <vt:lpstr>Binary Target</vt:lpstr>
      <vt:lpstr>Binary Target</vt:lpstr>
      <vt:lpstr>Binary Target</vt:lpstr>
      <vt:lpstr>Logistic Regression</vt:lpstr>
      <vt:lpstr>Logistic Regression Review</vt:lpstr>
      <vt:lpstr>Logistic Regression Review</vt:lpstr>
      <vt:lpstr>Logistic Regression Review</vt:lpstr>
      <vt:lpstr>Logistic Regression Review</vt:lpstr>
      <vt:lpstr>Logistic Regression Review</vt:lpstr>
      <vt:lpstr>Logistic Regression Review</vt:lpstr>
      <vt:lpstr>Logistic Regression Review</vt:lpstr>
      <vt:lpstr>Logistic Regression Review</vt:lpstr>
      <vt:lpstr>Logistic Regression Review</vt:lpstr>
      <vt:lpstr>Logistic Regression</vt:lpstr>
      <vt:lpstr>Logistic Regression: Example</vt:lpstr>
      <vt:lpstr>Logistic Regression: Example</vt:lpstr>
      <vt:lpstr>Logistic Regression: Example</vt:lpstr>
      <vt:lpstr>Logistic Regression: Example</vt:lpstr>
      <vt:lpstr>Logistic Regression: Example</vt:lpstr>
      <vt:lpstr>Logistic Regression: Example</vt:lpstr>
      <vt:lpstr>Logistic Regression: Example</vt:lpstr>
      <vt:lpstr>Logistic Regression: Example</vt:lpstr>
      <vt:lpstr>Probit Regression</vt:lpstr>
      <vt:lpstr>Probit Regression Review</vt:lpstr>
      <vt:lpstr>Probit Regression Review</vt:lpstr>
      <vt:lpstr>Probit Regression Review</vt:lpstr>
      <vt:lpstr>Probit Regression Review</vt:lpstr>
      <vt:lpstr>Probit Regression Review</vt:lpstr>
      <vt:lpstr>Probit Regression Review</vt:lpstr>
      <vt:lpstr>Probit Regression Review</vt:lpstr>
      <vt:lpstr>Probit Regression : Example</vt:lpstr>
      <vt:lpstr>Probit Regression : Example</vt:lpstr>
      <vt:lpstr>Probit Regression :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Wedding</dc:creator>
  <cp:lastModifiedBy>Mickelson, William T</cp:lastModifiedBy>
  <cp:revision>102</cp:revision>
  <dcterms:created xsi:type="dcterms:W3CDTF">2006-08-16T00:00:00Z</dcterms:created>
  <dcterms:modified xsi:type="dcterms:W3CDTF">2017-10-12T16:48:33Z</dcterms:modified>
</cp:coreProperties>
</file>