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0" r:id="rId3"/>
    <p:sldId id="291" r:id="rId4"/>
    <p:sldId id="292" r:id="rId5"/>
    <p:sldId id="293" r:id="rId6"/>
    <p:sldId id="294" r:id="rId7"/>
    <p:sldId id="296" r:id="rId8"/>
    <p:sldId id="295" r:id="rId9"/>
    <p:sldId id="297" r:id="rId10"/>
    <p:sldId id="298" r:id="rId11"/>
    <p:sldId id="300" r:id="rId12"/>
    <p:sldId id="302" r:id="rId13"/>
    <p:sldId id="303" r:id="rId14"/>
    <p:sldId id="301" r:id="rId15"/>
    <p:sldId id="304" r:id="rId16"/>
    <p:sldId id="305" r:id="rId17"/>
    <p:sldId id="306" r:id="rId18"/>
    <p:sldId id="307" r:id="rId19"/>
    <p:sldId id="308" r:id="rId20"/>
    <p:sldId id="310" r:id="rId21"/>
    <p:sldId id="309" r:id="rId22"/>
    <p:sldId id="312" r:id="rId23"/>
    <p:sldId id="313" r:id="rId24"/>
    <p:sldId id="311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4" r:id="rId33"/>
    <p:sldId id="321" r:id="rId34"/>
    <p:sldId id="322" r:id="rId35"/>
    <p:sldId id="323" r:id="rId36"/>
    <p:sldId id="32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90FD2-FB17-4A19-9E12-DE54E6B41E5A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1F830-E88A-4AB9-A536-6836C623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Logistic Regression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Interpreting Beta Values</a:t>
            </a:r>
          </a:p>
        </p:txBody>
      </p:sp>
    </p:spTree>
    <p:extLst>
      <p:ext uri="{BB962C8B-B14F-4D97-AF65-F5344CB8AC3E}">
        <p14:creationId xmlns:p14="http://schemas.microsoft.com/office/powerpoint/2010/main" val="38758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DELTA_X1 : 	2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DELTA_X2 : 	3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DELTA_X3 : 	-1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b="1" u="sng" dirty="0" smtClean="0">
                <a:solidFill>
                  <a:srgbClr val="FF0000"/>
                </a:solidFill>
              </a:rPr>
              <a:t>CHANGE IN LOGIT VALUE:</a:t>
            </a:r>
            <a:r>
              <a:rPr lang="en-US" b="1" dirty="0" smtClean="0">
                <a:solidFill>
                  <a:srgbClr val="FF0000"/>
                </a:solidFill>
              </a:rPr>
              <a:t>	-1.1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No matter what values are used, for X1, X2, and X3 … changing them by 2,3,-1 respectively will cause the LOGIT value to change by </a:t>
            </a:r>
            <a:r>
              <a:rPr lang="en-US" b="1" dirty="0" smtClean="0">
                <a:solidFill>
                  <a:srgbClr val="FF0000"/>
                </a:solidFill>
              </a:rPr>
              <a:t>-1.1.  </a:t>
            </a:r>
            <a:r>
              <a:rPr lang="en-US" dirty="0" smtClean="0"/>
              <a:t>If you know how to work with exponential functions you should try to show why this is true.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500109"/>
              </p:ext>
            </p:extLst>
          </p:nvPr>
        </p:nvGraphicFramePr>
        <p:xfrm>
          <a:off x="1143000" y="2876729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2.9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4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787011"/>
              </p:ext>
            </p:extLst>
          </p:nvPr>
        </p:nvGraphicFramePr>
        <p:xfrm>
          <a:off x="1143000" y="2876729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2.9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1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37499"/>
              </p:ext>
            </p:extLst>
          </p:nvPr>
        </p:nvGraphicFramePr>
        <p:xfrm>
          <a:off x="1143000" y="2876729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1.0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2.9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1.8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-0.7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9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64271"/>
              </p:ext>
            </p:extLst>
          </p:nvPr>
        </p:nvGraphicFramePr>
        <p:xfrm>
          <a:off x="1143000" y="2876729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1.0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-1.1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2.9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1.8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-0.7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5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76400"/>
                <a:ext cx="82296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ASSUME THE FOLLOWING FORMULA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 	= 1.2 – 0.6*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X1</a:t>
                </a:r>
                <a:r>
                  <a:rPr lang="en-US" dirty="0" smtClean="0"/>
                  <a:t> + 0.4*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X2</a:t>
                </a:r>
                <a:r>
                  <a:rPr lang="en-US" dirty="0" smtClean="0"/>
                  <a:t> + 1.1*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X3</a:t>
                </a: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3"/>
                <a:r>
                  <a:rPr lang="en-US" dirty="0" smtClean="0">
                    <a:solidFill>
                      <a:srgbClr val="7030A0"/>
                    </a:solidFill>
                  </a:rPr>
                  <a:t>DELTA_X1 : Any change in X1</a:t>
                </a:r>
              </a:p>
              <a:p>
                <a:pPr lvl="3"/>
                <a:r>
                  <a:rPr lang="en-US" dirty="0" smtClean="0">
                    <a:solidFill>
                      <a:srgbClr val="7030A0"/>
                    </a:solidFill>
                  </a:rPr>
                  <a:t>DELTA_X2 : Any change in X2</a:t>
                </a:r>
              </a:p>
              <a:p>
                <a:pPr lvl="3"/>
                <a:r>
                  <a:rPr lang="en-US" dirty="0" smtClean="0">
                    <a:solidFill>
                      <a:srgbClr val="7030A0"/>
                    </a:solidFill>
                  </a:rPr>
                  <a:t>DELTA_X3 : Any change in X3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229600" cy="3416320"/>
              </a:xfrm>
              <a:prstGeom prst="rect">
                <a:avLst/>
              </a:prstGeom>
              <a:blipFill rotWithShape="1">
                <a:blip r:embed="rId3"/>
                <a:stretch>
                  <a:fillRect l="-667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4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76400"/>
                <a:ext cx="82296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ASSUME THE FOLLOWING FORMULA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 	= 1.2 – 0.6*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X1</a:t>
                </a:r>
                <a:r>
                  <a:rPr lang="en-US" dirty="0" smtClean="0"/>
                  <a:t> + 0.4*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X2</a:t>
                </a:r>
                <a:r>
                  <a:rPr lang="en-US" dirty="0" smtClean="0"/>
                  <a:t> + 1.1*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X3</a:t>
                </a: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3"/>
                <a:r>
                  <a:rPr lang="en-US" dirty="0" smtClean="0">
                    <a:solidFill>
                      <a:srgbClr val="7030A0"/>
                    </a:solidFill>
                  </a:rPr>
                  <a:t>DELTA_X1 : Any change in X1</a:t>
                </a:r>
              </a:p>
              <a:p>
                <a:pPr lvl="3"/>
                <a:r>
                  <a:rPr lang="en-US" dirty="0" smtClean="0">
                    <a:solidFill>
                      <a:srgbClr val="7030A0"/>
                    </a:solidFill>
                  </a:rPr>
                  <a:t>DELTA_X2 : Any change in X2</a:t>
                </a:r>
              </a:p>
              <a:p>
                <a:pPr lvl="3"/>
                <a:r>
                  <a:rPr lang="en-US" dirty="0" smtClean="0">
                    <a:solidFill>
                      <a:srgbClr val="7030A0"/>
                    </a:solidFill>
                  </a:rPr>
                  <a:t>DELTA_X3 : Any change in X3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u="sng" dirty="0" smtClean="0">
                    <a:solidFill>
                      <a:srgbClr val="00B050"/>
                    </a:solidFill>
                  </a:rPr>
                  <a:t>CHANGE </a:t>
                </a:r>
                <a:r>
                  <a:rPr lang="en-US" b="1" u="sng" dirty="0">
                    <a:solidFill>
                      <a:srgbClr val="00B050"/>
                    </a:solidFill>
                  </a:rPr>
                  <a:t>IN </a:t>
                </a:r>
                <a:r>
                  <a:rPr lang="en-US" b="1" u="sng" dirty="0" smtClean="0">
                    <a:solidFill>
                      <a:srgbClr val="00B050"/>
                    </a:solidFill>
                  </a:rPr>
                  <a:t>ODDS:</a:t>
                </a:r>
                <a:r>
                  <a:rPr lang="en-US" b="1" dirty="0">
                    <a:solidFill>
                      <a:srgbClr val="00B050"/>
                    </a:solidFill>
                  </a:rPr>
                  <a:t>	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	PREDICT RATIO</a:t>
                </a:r>
                <a:endParaRPr lang="en-US" b="1" u="sng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pPr marL="0" lvl="2"/>
                <a:r>
                  <a:rPr lang="en-US" dirty="0"/>
                  <a:t>	</a:t>
                </a:r>
                <a:r>
                  <a:rPr lang="en-US" sz="1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ODDS_RATIO_Y</a:t>
                </a:r>
                <a:r>
                  <a:rPr lang="en-US" sz="1400" dirty="0"/>
                  <a:t>	=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(– 0.6*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DELTA_X1</a:t>
                </a:r>
                <a:r>
                  <a:rPr lang="en-US" sz="1400" dirty="0" smtClean="0"/>
                  <a:t>)*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(0.4</a:t>
                </a:r>
                <a:r>
                  <a:rPr lang="en-US" sz="1400" dirty="0"/>
                  <a:t>*</a:t>
                </a:r>
                <a:r>
                  <a:rPr lang="en-US" sz="1400" dirty="0">
                    <a:solidFill>
                      <a:srgbClr val="7030A0"/>
                    </a:solidFill>
                  </a:rPr>
                  <a:t> 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DELTA_X2</a:t>
                </a:r>
                <a:r>
                  <a:rPr lang="en-US" sz="1400" dirty="0" smtClean="0"/>
                  <a:t>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(1.1</a:t>
                </a:r>
                <a:r>
                  <a:rPr lang="en-US" sz="1400" dirty="0"/>
                  <a:t>*</a:t>
                </a:r>
                <a:r>
                  <a:rPr lang="en-US" sz="1400" dirty="0">
                    <a:solidFill>
                      <a:srgbClr val="7030A0"/>
                    </a:solidFill>
                  </a:rPr>
                  <a:t> 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DELTA_X3</a:t>
                </a:r>
                <a:r>
                  <a:rPr lang="en-US" sz="1400" dirty="0" smtClean="0"/>
                  <a:t>)</a:t>
                </a:r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229600" cy="3693319"/>
              </a:xfrm>
              <a:prstGeom prst="rect">
                <a:avLst/>
              </a:prstGeom>
              <a:blipFill rotWithShape="1">
                <a:blip r:embed="rId3"/>
                <a:stretch>
                  <a:fillRect l="-667"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51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76400"/>
                <a:ext cx="82296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ASSUME THE FOLLOWING FORMULA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 	= 1.2 – 0.6*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X1</a:t>
                </a:r>
                <a:r>
                  <a:rPr lang="en-US" dirty="0" smtClean="0"/>
                  <a:t> + 0.4*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X2</a:t>
                </a:r>
                <a:r>
                  <a:rPr lang="en-US" dirty="0" smtClean="0"/>
                  <a:t> + 1.1*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X3</a:t>
                </a: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DELTA_X1 : 	2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DELTA_X2 : 	3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DELTA_X3 : 	-1</a:t>
                </a: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u="sng" dirty="0">
                    <a:solidFill>
                      <a:srgbClr val="00B050"/>
                    </a:solidFill>
                  </a:rPr>
                  <a:t>CHANGE IN ODDS:</a:t>
                </a:r>
                <a:r>
                  <a:rPr lang="en-US" b="1" dirty="0">
                    <a:solidFill>
                      <a:srgbClr val="00B050"/>
                    </a:solidFill>
                  </a:rPr>
                  <a:t>		PREDICT RATIO</a:t>
                </a:r>
                <a:endParaRPr lang="en-US" b="1" u="sng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pPr marL="0" lvl="2"/>
                <a:r>
                  <a:rPr lang="en-US" dirty="0"/>
                  <a:t>	</a:t>
                </a:r>
                <a:r>
                  <a:rPr lang="en-US" sz="1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ODDS_RATIO_Y</a:t>
                </a:r>
                <a:r>
                  <a:rPr lang="en-US" sz="1400" dirty="0"/>
                  <a:t>	=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(– 0.6*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DELTA_X1</a:t>
                </a:r>
                <a:r>
                  <a:rPr lang="en-US" sz="1400" dirty="0" smtClean="0"/>
                  <a:t>)*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(0.4</a:t>
                </a:r>
                <a:r>
                  <a:rPr lang="en-US" sz="1400" dirty="0"/>
                  <a:t>*</a:t>
                </a:r>
                <a:r>
                  <a:rPr lang="en-US" sz="1400" dirty="0">
                    <a:solidFill>
                      <a:srgbClr val="7030A0"/>
                    </a:solidFill>
                  </a:rPr>
                  <a:t> 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DELTA_X2</a:t>
                </a:r>
                <a:r>
                  <a:rPr lang="en-US" sz="1400" dirty="0" smtClean="0"/>
                  <a:t>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(1.1</a:t>
                </a:r>
                <a:r>
                  <a:rPr lang="en-US" sz="1400" dirty="0"/>
                  <a:t>*</a:t>
                </a:r>
                <a:r>
                  <a:rPr lang="en-US" sz="1400" dirty="0">
                    <a:solidFill>
                      <a:srgbClr val="7030A0"/>
                    </a:solidFill>
                  </a:rPr>
                  <a:t> 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DELTA_X3</a:t>
                </a:r>
                <a:r>
                  <a:rPr lang="en-US" sz="1400" dirty="0" smtClean="0"/>
                  <a:t>)</a:t>
                </a:r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229600" cy="3693319"/>
              </a:xfrm>
              <a:prstGeom prst="rect">
                <a:avLst/>
              </a:prstGeom>
              <a:blipFill rotWithShape="1">
                <a:blip r:embed="rId3"/>
                <a:stretch>
                  <a:fillRect l="-667"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7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76400"/>
                <a:ext cx="8229600" cy="3631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ASSUME THE FOLLOWING FORMULA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 	= 1.2 – 0.6*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X1</a:t>
                </a:r>
                <a:r>
                  <a:rPr lang="en-US" dirty="0" smtClean="0"/>
                  <a:t> + 0.4*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X2</a:t>
                </a:r>
                <a:r>
                  <a:rPr lang="en-US" dirty="0" smtClean="0"/>
                  <a:t> + 1.1*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X3</a:t>
                </a: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DELTA_X1 : 	2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DELTA_X2 : 	3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DELTA_X3 : 	-1</a:t>
                </a: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u="sng" dirty="0">
                    <a:solidFill>
                      <a:srgbClr val="00B050"/>
                    </a:solidFill>
                  </a:rPr>
                  <a:t>CHANGE IN ODDS:</a:t>
                </a:r>
                <a:r>
                  <a:rPr lang="en-US" b="1" dirty="0">
                    <a:solidFill>
                      <a:srgbClr val="00B050"/>
                    </a:solidFill>
                  </a:rPr>
                  <a:t>		PREDICT RATIO</a:t>
                </a:r>
                <a:endParaRPr lang="en-US" b="1" u="sng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pPr marL="0" lvl="2"/>
                <a:r>
                  <a:rPr lang="en-US" dirty="0"/>
                  <a:t>	</a:t>
                </a:r>
                <a:r>
                  <a:rPr lang="en-US" sz="1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ODDS_RATIO_Y</a:t>
                </a:r>
                <a:r>
                  <a:rPr lang="en-US" sz="1400" dirty="0"/>
                  <a:t>	=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(– 0.6*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2</a:t>
                </a:r>
                <a:r>
                  <a:rPr lang="en-US" sz="1400" dirty="0" smtClean="0"/>
                  <a:t>)*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(0.4*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3</a:t>
                </a:r>
                <a:r>
                  <a:rPr lang="en-US" sz="1400" dirty="0" smtClean="0"/>
                  <a:t>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(1.1*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(-1)</a:t>
                </a:r>
                <a:r>
                  <a:rPr lang="en-US" sz="1400" dirty="0" smtClean="0"/>
                  <a:t>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229600" cy="3631763"/>
              </a:xfrm>
              <a:prstGeom prst="rect">
                <a:avLst/>
              </a:prstGeom>
              <a:blipFill rotWithShape="1">
                <a:blip r:embed="rId3"/>
                <a:stretch>
                  <a:fillRect l="-667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8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76400"/>
                <a:ext cx="8229600" cy="384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ASSUME THE FOLLOWING FORMULA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 	= 1.2 – 0.6*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X1</a:t>
                </a:r>
                <a:r>
                  <a:rPr lang="en-US" dirty="0" smtClean="0"/>
                  <a:t> + 0.4*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X2</a:t>
                </a:r>
                <a:r>
                  <a:rPr lang="en-US" dirty="0" smtClean="0"/>
                  <a:t> + 1.1*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X3</a:t>
                </a: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DELTA_X1 : 	2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DELTA_X2 : 	3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DELTA_X3 : 	-1</a:t>
                </a: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u="sng" dirty="0">
                    <a:solidFill>
                      <a:srgbClr val="00B050"/>
                    </a:solidFill>
                  </a:rPr>
                  <a:t>CHANGE IN ODDS:</a:t>
                </a:r>
                <a:r>
                  <a:rPr lang="en-US" b="1" dirty="0">
                    <a:solidFill>
                      <a:srgbClr val="00B050"/>
                    </a:solidFill>
                  </a:rPr>
                  <a:t>		PREDICT RATIO</a:t>
                </a:r>
                <a:endParaRPr lang="en-US" b="1" u="sng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pPr marL="0" lvl="2"/>
                <a:r>
                  <a:rPr lang="en-US" dirty="0"/>
                  <a:t>	</a:t>
                </a:r>
                <a:r>
                  <a:rPr lang="en-US" sz="1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ODDS_RATIO_Y</a:t>
                </a:r>
                <a:r>
                  <a:rPr lang="en-US" sz="1400" dirty="0"/>
                  <a:t>	=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(– 0.6*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2</a:t>
                </a:r>
                <a:r>
                  <a:rPr lang="en-US" sz="1400" dirty="0" smtClean="0"/>
                  <a:t>)*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(0.4*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3</a:t>
                </a:r>
                <a:r>
                  <a:rPr lang="en-US" sz="1400" dirty="0" smtClean="0"/>
                  <a:t>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(1.1*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(-1)</a:t>
                </a:r>
                <a:r>
                  <a:rPr lang="en-US" sz="1400" dirty="0" smtClean="0"/>
                  <a:t>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</a:t>
                </a:r>
                <a:r>
                  <a:rPr lang="en-US" sz="1400" b="1" dirty="0" smtClean="0"/>
                  <a:t>= </a:t>
                </a:r>
                <a:r>
                  <a:rPr lang="en-US" sz="1400" b="1" dirty="0" err="1" smtClean="0"/>
                  <a:t>exp</a:t>
                </a:r>
                <a:r>
                  <a:rPr lang="en-US" sz="1400" b="1" dirty="0" smtClean="0"/>
                  <a:t>(-1.2)*</a:t>
                </a:r>
                <a:r>
                  <a:rPr lang="en-US" sz="1400" b="1" dirty="0" err="1" smtClean="0"/>
                  <a:t>exp</a:t>
                </a:r>
                <a:r>
                  <a:rPr lang="en-US" sz="1400" b="1" dirty="0" smtClean="0"/>
                  <a:t>(1.2)*</a:t>
                </a:r>
                <a:r>
                  <a:rPr lang="en-US" sz="1400" b="1" dirty="0" err="1" smtClean="0"/>
                  <a:t>exp</a:t>
                </a:r>
                <a:r>
                  <a:rPr lang="en-US" sz="1400" b="1" dirty="0" smtClean="0"/>
                  <a:t>(-1.1)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229600" cy="3847207"/>
              </a:xfrm>
              <a:prstGeom prst="rect">
                <a:avLst/>
              </a:prstGeom>
              <a:blipFill rotWithShape="1">
                <a:blip r:embed="rId3"/>
                <a:stretch>
                  <a:fillRect l="-667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8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Interpreting Beta Values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Logistic Regression Formula, what will be the effects on the output if the input variables change? The change in output can be found by: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LOGIT:</a:t>
            </a:r>
            <a:r>
              <a:rPr lang="en-US" dirty="0" smtClean="0"/>
              <a:t>		Predict Difference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ODDS:	</a:t>
            </a:r>
            <a:r>
              <a:rPr lang="en-US" dirty="0" smtClean="0"/>
              <a:t>	Predict Ratio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PROBABILITY:</a:t>
            </a:r>
            <a:r>
              <a:rPr lang="en-US" dirty="0" smtClean="0"/>
              <a:t>	Impossible to Determine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method will be given by way of example: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76400"/>
                <a:ext cx="8229600" cy="4062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ASSUME THE FOLLOWING FORMULA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 	= 1.2 – 0.6*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X1</a:t>
                </a:r>
                <a:r>
                  <a:rPr lang="en-US" dirty="0" smtClean="0"/>
                  <a:t> + 0.4*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X2</a:t>
                </a:r>
                <a:r>
                  <a:rPr lang="en-US" dirty="0" smtClean="0"/>
                  <a:t> + 1.1*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X3</a:t>
                </a: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DELTA_X1 : 	2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DELTA_X2 : 	3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DELTA_X3 : 	-1</a:t>
                </a: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u="sng" dirty="0">
                    <a:solidFill>
                      <a:srgbClr val="00B050"/>
                    </a:solidFill>
                  </a:rPr>
                  <a:t>CHANGE IN ODDS:</a:t>
                </a:r>
                <a:r>
                  <a:rPr lang="en-US" b="1" dirty="0">
                    <a:solidFill>
                      <a:srgbClr val="00B050"/>
                    </a:solidFill>
                  </a:rPr>
                  <a:t>		PREDICT RATIO</a:t>
                </a:r>
                <a:endParaRPr lang="en-US" b="1" u="sng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pPr marL="0" lvl="2"/>
                <a:r>
                  <a:rPr lang="en-US" dirty="0"/>
                  <a:t>	</a:t>
                </a:r>
                <a:r>
                  <a:rPr lang="en-US" sz="1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ODDS_RATIO_Y</a:t>
                </a:r>
                <a:r>
                  <a:rPr lang="en-US" sz="1400" dirty="0"/>
                  <a:t>	=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(– 0.6*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2</a:t>
                </a:r>
                <a:r>
                  <a:rPr lang="en-US" sz="1400" dirty="0" smtClean="0"/>
                  <a:t>)*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(0.4*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3</a:t>
                </a:r>
                <a:r>
                  <a:rPr lang="en-US" sz="1400" dirty="0" smtClean="0"/>
                  <a:t>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(1.1*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(-1)</a:t>
                </a:r>
                <a:r>
                  <a:rPr lang="en-US" sz="1400" dirty="0" smtClean="0"/>
                  <a:t>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=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(-1.2)*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(1.2)*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(-1.1)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</a:t>
                </a:r>
                <a:r>
                  <a:rPr lang="en-US" sz="1400" b="1" dirty="0" smtClean="0"/>
                  <a:t>= (0.3012)*(3.3201)*(0.3329)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229600" cy="4062651"/>
              </a:xfrm>
              <a:prstGeom prst="rect">
                <a:avLst/>
              </a:prstGeom>
              <a:blipFill rotWithShape="1">
                <a:blip r:embed="rId3"/>
                <a:stretch>
                  <a:fillRect l="-667" t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3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76400"/>
                <a:ext cx="8229600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ASSUME THE FOLLOWING FORMULA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 	= 1.2 – 0.6*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X1</a:t>
                </a:r>
                <a:r>
                  <a:rPr lang="en-US" dirty="0" smtClean="0"/>
                  <a:t> + 0.4*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X2</a:t>
                </a:r>
                <a:r>
                  <a:rPr lang="en-US" dirty="0" smtClean="0"/>
                  <a:t> + 1.1*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X3</a:t>
                </a: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DELTA_X1 : 	2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DELTA_X2 : 	3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DELTA_X3 : 	-1</a:t>
                </a: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u="sng" dirty="0">
                    <a:solidFill>
                      <a:srgbClr val="00B050"/>
                    </a:solidFill>
                  </a:rPr>
                  <a:t>CHANGE IN ODDS:</a:t>
                </a:r>
                <a:r>
                  <a:rPr lang="en-US" b="1" dirty="0">
                    <a:solidFill>
                      <a:srgbClr val="00B050"/>
                    </a:solidFill>
                  </a:rPr>
                  <a:t>		PREDICT RATIO</a:t>
                </a:r>
                <a:endParaRPr lang="en-US" b="1" u="sng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pPr marL="0" lvl="2"/>
                <a:r>
                  <a:rPr lang="en-US" dirty="0"/>
                  <a:t>	</a:t>
                </a:r>
                <a:r>
                  <a:rPr lang="en-US" sz="1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ODDS_RATIO_Y</a:t>
                </a:r>
                <a:r>
                  <a:rPr lang="en-US" sz="1400" dirty="0"/>
                  <a:t>	=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(– 0.6*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2</a:t>
                </a:r>
                <a:r>
                  <a:rPr lang="en-US" sz="1400" dirty="0" smtClean="0"/>
                  <a:t>)*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(0.4*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3</a:t>
                </a:r>
                <a:r>
                  <a:rPr lang="en-US" sz="1400" dirty="0" smtClean="0"/>
                  <a:t>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(1.1*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(-1)</a:t>
                </a:r>
                <a:r>
                  <a:rPr lang="en-US" sz="1400" dirty="0" smtClean="0"/>
                  <a:t>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=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(-1.2)*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(1.2)*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(-1.1)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= (0.3012)*(3.3201)*(0.3329)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</a:t>
                </a:r>
                <a:r>
                  <a:rPr lang="en-US" sz="1400" b="1" dirty="0" smtClean="0">
                    <a:solidFill>
                      <a:srgbClr val="00B050"/>
                    </a:solidFill>
                  </a:rPr>
                  <a:t>= 0.3329</a:t>
                </a:r>
                <a:endParaRPr lang="en-US" sz="1400" b="1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229600" cy="4339650"/>
              </a:xfrm>
              <a:prstGeom prst="rect">
                <a:avLst/>
              </a:prstGeom>
              <a:blipFill rotWithShape="1">
                <a:blip r:embed="rId3"/>
                <a:stretch>
                  <a:fillRect l="-667" t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0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76400"/>
                <a:ext cx="8229600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ASSUME THE FOLLOWING FORMULA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 	= 1.2 – 0.6*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X1</a:t>
                </a:r>
                <a:r>
                  <a:rPr lang="en-US" dirty="0" smtClean="0"/>
                  <a:t> + 0.4*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X2</a:t>
                </a:r>
                <a:r>
                  <a:rPr lang="en-US" dirty="0" smtClean="0"/>
                  <a:t> + 1.1*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X3</a:t>
                </a: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DELTA_X1 : 	2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DELTA_X2 : 	3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DELTA_X3 : 	-1</a:t>
                </a: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u="sng" dirty="0">
                    <a:solidFill>
                      <a:srgbClr val="00B050"/>
                    </a:solidFill>
                  </a:rPr>
                  <a:t>CHANGE IN </a:t>
                </a:r>
                <a:r>
                  <a:rPr lang="en-US" b="1" u="sng" dirty="0" smtClean="0">
                    <a:solidFill>
                      <a:srgbClr val="00B050"/>
                    </a:solidFill>
                  </a:rPr>
                  <a:t>ODDS:</a:t>
                </a:r>
                <a:r>
                  <a:rPr lang="en-US" b="1" dirty="0">
                    <a:solidFill>
                      <a:srgbClr val="00B050"/>
                    </a:solidFill>
                  </a:rPr>
                  <a:t>	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	0.3329</a:t>
                </a:r>
                <a:endParaRPr lang="en-US" b="1" u="sng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pPr marL="0" lvl="2"/>
                <a:r>
                  <a:rPr lang="en-US" dirty="0"/>
                  <a:t>	</a:t>
                </a:r>
                <a:r>
                  <a:rPr lang="en-US" sz="1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ODDS_RATIO_Y</a:t>
                </a:r>
                <a:r>
                  <a:rPr lang="en-US" sz="1400" dirty="0"/>
                  <a:t>	=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(– 0.6*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2</a:t>
                </a:r>
                <a:r>
                  <a:rPr lang="en-US" sz="1400" dirty="0" smtClean="0"/>
                  <a:t>)*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(0.4*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3</a:t>
                </a:r>
                <a:r>
                  <a:rPr lang="en-US" sz="1400" dirty="0" smtClean="0"/>
                  <a:t>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(1.1*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(-1)</a:t>
                </a:r>
                <a:r>
                  <a:rPr lang="en-US" sz="1400" dirty="0" smtClean="0"/>
                  <a:t>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=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(-1.2)*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(1.2)*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(-1.1)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= (0.3012)*(3.3201)*(0.3329)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</a:t>
                </a:r>
                <a:r>
                  <a:rPr lang="en-US" sz="1400" b="1" dirty="0" smtClean="0">
                    <a:solidFill>
                      <a:srgbClr val="00B050"/>
                    </a:solidFill>
                  </a:rPr>
                  <a:t>= 0.3329</a:t>
                </a:r>
                <a:endParaRPr lang="en-US" sz="1400" b="1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229600" cy="4339650"/>
              </a:xfrm>
              <a:prstGeom prst="rect">
                <a:avLst/>
              </a:prstGeom>
              <a:blipFill rotWithShape="1">
                <a:blip r:embed="rId3"/>
                <a:stretch>
                  <a:fillRect l="-667" t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62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76400"/>
                <a:ext cx="82296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ASSUME THE FOLLOWING FORMULA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 	= 1.2 – 0.6*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X1</a:t>
                </a:r>
                <a:r>
                  <a:rPr lang="en-US" dirty="0" smtClean="0"/>
                  <a:t> + 0.4*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X2</a:t>
                </a:r>
                <a:r>
                  <a:rPr lang="en-US" dirty="0" smtClean="0"/>
                  <a:t> + 1.1*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X3</a:t>
                </a: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DELTA_X1 : 	2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DELTA_X2 : 	3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DELTA_X3 : 	-1</a:t>
                </a: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u="sng" dirty="0">
                    <a:solidFill>
                      <a:srgbClr val="00B050"/>
                    </a:solidFill>
                  </a:rPr>
                  <a:t>CHANGE IN </a:t>
                </a:r>
                <a:r>
                  <a:rPr lang="en-US" b="1" u="sng" dirty="0" smtClean="0">
                    <a:solidFill>
                      <a:srgbClr val="00B050"/>
                    </a:solidFill>
                  </a:rPr>
                  <a:t>ODDS:</a:t>
                </a:r>
                <a:r>
                  <a:rPr lang="en-US" b="1" dirty="0">
                    <a:solidFill>
                      <a:srgbClr val="00B050"/>
                    </a:solidFill>
                  </a:rPr>
                  <a:t>	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	0.3329</a:t>
                </a:r>
                <a:endParaRPr lang="en-US" b="1" u="sng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pPr marL="0" lvl="2"/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229600" cy="3416320"/>
              </a:xfrm>
              <a:prstGeom prst="rect">
                <a:avLst/>
              </a:prstGeom>
              <a:blipFill rotWithShape="1">
                <a:blip r:embed="rId3"/>
                <a:stretch>
                  <a:fillRect l="-667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3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56138"/>
              </p:ext>
            </p:extLst>
          </p:nvPr>
        </p:nvGraphicFramePr>
        <p:xfrm>
          <a:off x="762000" y="2876729"/>
          <a:ext cx="70865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8.1662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2.9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18.1741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1.4918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1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216542"/>
              </p:ext>
            </p:extLst>
          </p:nvPr>
        </p:nvGraphicFramePr>
        <p:xfrm>
          <a:off x="762000" y="2876729"/>
          <a:ext cx="70865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8.1662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2.9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18.1741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1.4918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2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80624"/>
              </p:ext>
            </p:extLst>
          </p:nvPr>
        </p:nvGraphicFramePr>
        <p:xfrm>
          <a:off x="762000" y="2876729"/>
          <a:ext cx="70865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8.1662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1.0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2.9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18.1741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1.8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1.4918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-0.7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39875"/>
              </p:ext>
            </p:extLst>
          </p:nvPr>
        </p:nvGraphicFramePr>
        <p:xfrm>
          <a:off x="762000" y="2876729"/>
          <a:ext cx="70865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8.1662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1.0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2.7183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2.9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18.1741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1.8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6.0496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1.4918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-0.7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0.4966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1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Odds Ratio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65523"/>
              </p:ext>
            </p:extLst>
          </p:nvPr>
        </p:nvGraphicFramePr>
        <p:xfrm>
          <a:off x="762000" y="2876729"/>
          <a:ext cx="70865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8.1662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1.0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2.7183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0.3329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2.9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18.1741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1.8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6.0496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0.3329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1.4918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-0.7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0.4966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0.3329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8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76400"/>
                <a:ext cx="82296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ASSUME THE FOLLOWING FORMULA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 	= 1.2 – 0.6*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X1</a:t>
                </a:r>
                <a:r>
                  <a:rPr lang="en-US" dirty="0" smtClean="0"/>
                  <a:t> + 0.4*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X2</a:t>
                </a:r>
                <a:r>
                  <a:rPr lang="en-US" dirty="0" smtClean="0"/>
                  <a:t> + 1.1*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X3</a:t>
                </a: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:r>
                  <a:rPr lang="en-US" dirty="0" err="1">
                    <a:solidFill>
                      <a:srgbClr val="0070C0"/>
                    </a:solidFill>
                  </a:rPr>
                  <a:t>Prob_Y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 err="1">
                    <a:solidFill>
                      <a:srgbClr val="00B050"/>
                    </a:solidFill>
                  </a:rPr>
                  <a:t>Odds_Y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/ (1+</a:t>
                </a:r>
                <a:r>
                  <a:rPr lang="en-US" dirty="0">
                    <a:solidFill>
                      <a:srgbClr val="00B050"/>
                    </a:solidFill>
                  </a:rPr>
                  <a:t>Odds_Y</a:t>
                </a:r>
                <a:r>
                  <a:rPr lang="en-US" dirty="0"/>
                  <a:t>)</a:t>
                </a:r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3"/>
                <a:r>
                  <a:rPr lang="en-US" dirty="0" smtClean="0">
                    <a:solidFill>
                      <a:srgbClr val="7030A0"/>
                    </a:solidFill>
                  </a:rPr>
                  <a:t>DELTA_X1 : Any change in X1</a:t>
                </a:r>
              </a:p>
              <a:p>
                <a:pPr lvl="3"/>
                <a:r>
                  <a:rPr lang="en-US" dirty="0" smtClean="0">
                    <a:solidFill>
                      <a:srgbClr val="7030A0"/>
                    </a:solidFill>
                  </a:rPr>
                  <a:t>DELTA_X2 : Any change in X2</a:t>
                </a:r>
              </a:p>
              <a:p>
                <a:pPr lvl="3"/>
                <a:r>
                  <a:rPr lang="en-US" dirty="0" smtClean="0">
                    <a:solidFill>
                      <a:srgbClr val="7030A0"/>
                    </a:solidFill>
                  </a:rPr>
                  <a:t>DELTA_X3 : Any change in X3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u="sng" dirty="0" smtClean="0">
                    <a:solidFill>
                      <a:srgbClr val="0070C0"/>
                    </a:solidFill>
                  </a:rPr>
                  <a:t>CHANGE </a:t>
                </a:r>
                <a:r>
                  <a:rPr lang="en-US" b="1" u="sng" dirty="0">
                    <a:solidFill>
                      <a:srgbClr val="0070C0"/>
                    </a:solidFill>
                  </a:rPr>
                  <a:t>IN </a:t>
                </a:r>
                <a:r>
                  <a:rPr lang="en-US" b="1" u="sng" dirty="0" smtClean="0">
                    <a:solidFill>
                      <a:srgbClr val="0070C0"/>
                    </a:solidFill>
                  </a:rPr>
                  <a:t>PROBABILITY:</a:t>
                </a:r>
                <a:r>
                  <a:rPr lang="en-US" b="1" dirty="0">
                    <a:solidFill>
                      <a:srgbClr val="0070C0"/>
                    </a:solidFill>
                  </a:rPr>
                  <a:t>	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CANNOT BE DETERMINED</a:t>
                </a:r>
                <a:endParaRPr lang="en-US" b="1" u="sng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229600" cy="3693319"/>
              </a:xfrm>
              <a:prstGeom prst="rect">
                <a:avLst/>
              </a:prstGeom>
              <a:blipFill rotWithShape="1">
                <a:blip r:embed="rId3"/>
                <a:stretch>
                  <a:fillRect l="-667"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3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76400"/>
                <a:ext cx="82296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ASSUME THE FOLLOWING FORMULA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 = 1.2 – 0.6*X1 + 0.4*X2 + 1.1*X3</a:t>
                </a:r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Y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0070C0"/>
                    </a:solidFill>
                  </a:rPr>
                  <a:t>Prob_Y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=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Odds_Y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/ </a:t>
                </a:r>
                <a:r>
                  <a:rPr lang="en-US" dirty="0"/>
                  <a:t>(</a:t>
                </a:r>
                <a:r>
                  <a:rPr lang="en-US" dirty="0" smtClean="0"/>
                  <a:t>1+</a:t>
                </a:r>
                <a:r>
                  <a:rPr lang="en-US" dirty="0">
                    <a:solidFill>
                      <a:srgbClr val="00B050"/>
                    </a:solidFill>
                  </a:rPr>
                  <a:t>Odds_Y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229600" cy="2585323"/>
              </a:xfrm>
              <a:prstGeom prst="rect">
                <a:avLst/>
              </a:prstGeom>
              <a:blipFill rotWithShape="1">
                <a:blip r:embed="rId3"/>
                <a:stretch>
                  <a:fillRect l="-667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2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572596"/>
              </p:ext>
            </p:extLst>
          </p:nvPr>
        </p:nvGraphicFramePr>
        <p:xfrm>
          <a:off x="380994" y="2876729"/>
          <a:ext cx="8458205" cy="3356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8.1662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0.8909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1.0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2.7183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0.7311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11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2.9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18.1741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0.9478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1.8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6.0496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0.8581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1.4918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0.5987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-0.7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0.4966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0.3318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8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80946"/>
              </p:ext>
            </p:extLst>
          </p:nvPr>
        </p:nvGraphicFramePr>
        <p:xfrm>
          <a:off x="380994" y="2895599"/>
          <a:ext cx="7086606" cy="3351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19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8.1662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0.8909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</a:t>
                      </a:r>
                      <a:r>
                        <a:rPr lang="en-US" b="1" baseline="0" dirty="0" smtClean="0"/>
                        <a:t> Pattern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1.0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2.7183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0.7311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-0.1598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0.8206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11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2.9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18.1741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0.9478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No</a:t>
                      </a:r>
                      <a:r>
                        <a:rPr lang="en-US" b="1" baseline="0" dirty="0" smtClean="0"/>
                        <a:t> Pattern</a:t>
                      </a:r>
                      <a:endParaRPr lang="en-US" b="1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1.8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6.0496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0.8581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-0.0897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0.9054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1.4918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0.5987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No</a:t>
                      </a:r>
                      <a:r>
                        <a:rPr lang="en-US" b="1" baseline="0" dirty="0" smtClean="0"/>
                        <a:t> Pattern</a:t>
                      </a:r>
                      <a:endParaRPr lang="en-US" b="1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-0.7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0.4966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0.3318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-0.2669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0.5542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2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Odds Ratio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Odds Ratio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COMPUTER OUTPUT: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By convention, commercial software will give the ODDS ratio of each variable assuming that variable is increased by “1” and all the other variables are held constant.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simplifies to </a:t>
            </a:r>
            <a:r>
              <a:rPr lang="en-US" dirty="0" err="1" smtClean="0">
                <a:solidFill>
                  <a:srgbClr val="FF0000"/>
                </a:solidFill>
              </a:rPr>
              <a:t>exp</a:t>
            </a:r>
            <a:r>
              <a:rPr lang="en-US" dirty="0" smtClean="0">
                <a:solidFill>
                  <a:srgbClr val="FF0000"/>
                </a:solidFill>
              </a:rPr>
              <a:t>(Beta)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u="sng" dirty="0" smtClean="0"/>
              <a:t>Referring Back to the previous example …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9830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Odds Ratio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Odds Ratio for X1</a:t>
            </a:r>
          </a:p>
          <a:p>
            <a:pPr lvl="3"/>
            <a:r>
              <a:rPr lang="en-US" dirty="0">
                <a:solidFill>
                  <a:srgbClr val="7030A0"/>
                </a:solidFill>
              </a:rPr>
              <a:t>Odds Ratio for </a:t>
            </a:r>
            <a:r>
              <a:rPr lang="en-US" dirty="0" smtClean="0">
                <a:solidFill>
                  <a:srgbClr val="7030A0"/>
                </a:solidFill>
              </a:rPr>
              <a:t>X2</a:t>
            </a:r>
            <a:endParaRPr lang="en-US" dirty="0">
              <a:solidFill>
                <a:srgbClr val="7030A0"/>
              </a:solidFill>
            </a:endParaRPr>
          </a:p>
          <a:p>
            <a:pPr lvl="3"/>
            <a:r>
              <a:rPr lang="en-US" dirty="0">
                <a:solidFill>
                  <a:srgbClr val="7030A0"/>
                </a:solidFill>
              </a:rPr>
              <a:t>Odds Ratio for </a:t>
            </a:r>
            <a:r>
              <a:rPr lang="en-US" dirty="0" smtClean="0">
                <a:solidFill>
                  <a:srgbClr val="7030A0"/>
                </a:solidFill>
              </a:rPr>
              <a:t>X3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Odds Ratio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Odds Ratio for X1 = 	</a:t>
            </a:r>
            <a:r>
              <a:rPr lang="en-US" dirty="0" err="1" smtClean="0">
                <a:solidFill>
                  <a:srgbClr val="FF0000"/>
                </a:solidFill>
              </a:rPr>
              <a:t>exp</a:t>
            </a:r>
            <a:r>
              <a:rPr lang="en-US" dirty="0" smtClean="0">
                <a:solidFill>
                  <a:srgbClr val="FF0000"/>
                </a:solidFill>
              </a:rPr>
              <a:t>(-0.6)	=	</a:t>
            </a:r>
            <a:r>
              <a:rPr lang="en-US" b="1" dirty="0" smtClean="0">
                <a:solidFill>
                  <a:srgbClr val="00B050"/>
                </a:solidFill>
              </a:rPr>
              <a:t>0.5488</a:t>
            </a:r>
            <a:endParaRPr lang="en-US" b="1" dirty="0" smtClean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7030A0"/>
                </a:solidFill>
              </a:rPr>
              <a:t>Odds Ratio for </a:t>
            </a:r>
            <a:r>
              <a:rPr lang="en-US" dirty="0" smtClean="0">
                <a:solidFill>
                  <a:srgbClr val="7030A0"/>
                </a:solidFill>
              </a:rPr>
              <a:t>X2 = 	</a:t>
            </a:r>
            <a:r>
              <a:rPr lang="en-US" dirty="0" err="1" smtClean="0">
                <a:solidFill>
                  <a:srgbClr val="FF0000"/>
                </a:solidFill>
              </a:rPr>
              <a:t>exp</a:t>
            </a:r>
            <a:r>
              <a:rPr lang="en-US" dirty="0" smtClean="0">
                <a:solidFill>
                  <a:srgbClr val="FF0000"/>
                </a:solidFill>
              </a:rPr>
              <a:t>(0.4)	=	</a:t>
            </a:r>
            <a:r>
              <a:rPr lang="en-US" b="1" dirty="0" smtClean="0">
                <a:solidFill>
                  <a:srgbClr val="00B050"/>
                </a:solidFill>
              </a:rPr>
              <a:t>1.4918</a:t>
            </a:r>
            <a:endParaRPr lang="en-US" b="1" dirty="0">
              <a:solidFill>
                <a:srgbClr val="00B050"/>
              </a:solidFill>
            </a:endParaRPr>
          </a:p>
          <a:p>
            <a:pPr lvl="3"/>
            <a:r>
              <a:rPr lang="en-US" dirty="0">
                <a:solidFill>
                  <a:srgbClr val="7030A0"/>
                </a:solidFill>
              </a:rPr>
              <a:t>Odds Ratio for </a:t>
            </a:r>
            <a:r>
              <a:rPr lang="en-US" dirty="0" smtClean="0">
                <a:solidFill>
                  <a:srgbClr val="7030A0"/>
                </a:solidFill>
              </a:rPr>
              <a:t>X3 = 	</a:t>
            </a:r>
            <a:r>
              <a:rPr lang="en-US" dirty="0" err="1" smtClean="0">
                <a:solidFill>
                  <a:srgbClr val="FF0000"/>
                </a:solidFill>
              </a:rPr>
              <a:t>exp</a:t>
            </a:r>
            <a:r>
              <a:rPr lang="en-US" dirty="0" smtClean="0">
                <a:solidFill>
                  <a:srgbClr val="FF0000"/>
                </a:solidFill>
              </a:rPr>
              <a:t>(1.1)	=	</a:t>
            </a:r>
            <a:r>
              <a:rPr lang="en-US" b="1" dirty="0" smtClean="0">
                <a:solidFill>
                  <a:srgbClr val="00B050"/>
                </a:solidFill>
              </a:rPr>
              <a:t>3.0042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4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Odds Ratio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Odds Ratio for X1 = 	</a:t>
            </a:r>
            <a:r>
              <a:rPr lang="en-US" b="1" dirty="0" smtClean="0">
                <a:solidFill>
                  <a:srgbClr val="00B050"/>
                </a:solidFill>
              </a:rPr>
              <a:t>0.5488</a:t>
            </a:r>
            <a:endParaRPr lang="en-US" b="1" dirty="0" smtClean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7030A0"/>
                </a:solidFill>
              </a:rPr>
              <a:t>Odds Ratio for </a:t>
            </a:r>
            <a:r>
              <a:rPr lang="en-US" dirty="0" smtClean="0">
                <a:solidFill>
                  <a:srgbClr val="7030A0"/>
                </a:solidFill>
              </a:rPr>
              <a:t>X2 = 	</a:t>
            </a:r>
            <a:r>
              <a:rPr lang="en-US" b="1" dirty="0" smtClean="0">
                <a:solidFill>
                  <a:srgbClr val="00B050"/>
                </a:solidFill>
              </a:rPr>
              <a:t>1.4918</a:t>
            </a:r>
            <a:endParaRPr lang="en-US" b="1" dirty="0">
              <a:solidFill>
                <a:srgbClr val="00B050"/>
              </a:solidFill>
            </a:endParaRPr>
          </a:p>
          <a:p>
            <a:pPr lvl="3"/>
            <a:r>
              <a:rPr lang="en-US" dirty="0">
                <a:solidFill>
                  <a:srgbClr val="7030A0"/>
                </a:solidFill>
              </a:rPr>
              <a:t>Odds Ratio for </a:t>
            </a:r>
            <a:r>
              <a:rPr lang="en-US" dirty="0" smtClean="0">
                <a:solidFill>
                  <a:srgbClr val="7030A0"/>
                </a:solidFill>
              </a:rPr>
              <a:t>X3 = </a:t>
            </a:r>
            <a:r>
              <a:rPr lang="en-US" smtClean="0">
                <a:solidFill>
                  <a:srgbClr val="7030A0"/>
                </a:solidFill>
              </a:rPr>
              <a:t>	</a:t>
            </a:r>
            <a:r>
              <a:rPr lang="en-US" b="1" smtClean="0">
                <a:solidFill>
                  <a:srgbClr val="00B050"/>
                </a:solidFill>
              </a:rPr>
              <a:t>3.0042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0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DELTA_X1 : Any change in X1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DELTA_X2 : Any change in X2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DELTA_X3 : Any change in X3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DELTA_X1 : Any change in X1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DELTA_X2 : Any change in X2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DELTA_X3 : Any change in X3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b="1" u="sng" dirty="0" smtClean="0">
                <a:solidFill>
                  <a:srgbClr val="FF0000"/>
                </a:solidFill>
              </a:rPr>
              <a:t>CHANGE IN LOGIT VALUE:</a:t>
            </a:r>
            <a:r>
              <a:rPr lang="en-US" b="1" dirty="0" smtClean="0">
                <a:solidFill>
                  <a:srgbClr val="FF0000"/>
                </a:solidFill>
              </a:rPr>
              <a:t>	PREDICT DIFFERENCE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lvl="2"/>
            <a:r>
              <a:rPr lang="en-US" dirty="0" smtClean="0"/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DELTA_LOGIT_Y</a:t>
            </a:r>
            <a:r>
              <a:rPr lang="en-US" dirty="0" smtClean="0"/>
              <a:t>	</a:t>
            </a:r>
            <a:r>
              <a:rPr lang="en-US" dirty="0"/>
              <a:t>= – 0.6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DELTA_X1</a:t>
            </a:r>
            <a:r>
              <a:rPr lang="en-US" dirty="0" smtClean="0"/>
              <a:t> </a:t>
            </a:r>
            <a:r>
              <a:rPr lang="en-US" dirty="0"/>
              <a:t>+ 0.4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DELTA_X2</a:t>
            </a:r>
            <a:r>
              <a:rPr lang="en-US" dirty="0" smtClean="0"/>
              <a:t> </a:t>
            </a:r>
            <a:r>
              <a:rPr lang="en-US" dirty="0"/>
              <a:t>+ 1.1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DELTA_X3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DELTA_X1 : 	2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DELTA_X2 : 	3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DELTA_X3 : 	-1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b="1" u="sng" dirty="0" smtClean="0">
                <a:solidFill>
                  <a:srgbClr val="FF0000"/>
                </a:solidFill>
              </a:rPr>
              <a:t>CHANGE IN LOGIT VALUE</a:t>
            </a:r>
            <a:r>
              <a:rPr lang="en-US" b="1" dirty="0" smtClean="0">
                <a:solidFill>
                  <a:srgbClr val="FF0000"/>
                </a:solidFill>
              </a:rPr>
              <a:t>	PREDICT DIFFERENCE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lvl="2"/>
            <a:r>
              <a:rPr lang="en-US" dirty="0" smtClean="0"/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DELTA_LOGIT_Y</a:t>
            </a:r>
            <a:r>
              <a:rPr lang="en-US" dirty="0" smtClean="0"/>
              <a:t>	</a:t>
            </a:r>
            <a:r>
              <a:rPr lang="en-US" dirty="0"/>
              <a:t>= – 0.6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DELTA_X1</a:t>
            </a:r>
            <a:r>
              <a:rPr lang="en-US" dirty="0" smtClean="0"/>
              <a:t> </a:t>
            </a:r>
            <a:r>
              <a:rPr lang="en-US" dirty="0"/>
              <a:t>+ 0.4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DELTA_X2</a:t>
            </a:r>
            <a:r>
              <a:rPr lang="en-US" dirty="0" smtClean="0"/>
              <a:t> </a:t>
            </a:r>
            <a:r>
              <a:rPr lang="en-US" dirty="0"/>
              <a:t>+ 1.1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DELTA_X3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DELTA_X1 : 	2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DELTA_X2 : 	3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DELTA_X3 : 	-1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b="1" u="sng" dirty="0" smtClean="0">
                <a:solidFill>
                  <a:srgbClr val="FF0000"/>
                </a:solidFill>
              </a:rPr>
              <a:t>CHANGE IN LOGIT VALUE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PREDICT </a:t>
            </a:r>
            <a:r>
              <a:rPr lang="en-US" b="1" dirty="0" smtClean="0">
                <a:solidFill>
                  <a:srgbClr val="FF0000"/>
                </a:solidFill>
              </a:rPr>
              <a:t>DIFFERENCE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lvl="2"/>
            <a:r>
              <a:rPr lang="en-US" dirty="0" smtClean="0"/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DELTA_LOGIT_Y</a:t>
            </a:r>
            <a:r>
              <a:rPr lang="en-US" dirty="0" smtClean="0"/>
              <a:t>	</a:t>
            </a:r>
            <a:r>
              <a:rPr lang="en-US" dirty="0"/>
              <a:t>= – 0.6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/>
              <a:t>+ 0.4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3</a:t>
            </a:r>
            <a:r>
              <a:rPr lang="en-US" dirty="0" smtClean="0"/>
              <a:t> </a:t>
            </a:r>
            <a:r>
              <a:rPr lang="en-US" dirty="0"/>
              <a:t>+ 1.1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(-1)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DELTA_X1 : 	2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DELTA_X2 : 	3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DELTA_X3 : 	-1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CHANGE IN LOGIT VALUE</a:t>
            </a:r>
            <a:r>
              <a:rPr lang="en-US" b="1" dirty="0">
                <a:solidFill>
                  <a:srgbClr val="FF0000"/>
                </a:solidFill>
              </a:rPr>
              <a:t>	PREDICT DIFFERENCE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lvl="2"/>
            <a:r>
              <a:rPr lang="en-US" dirty="0" smtClean="0"/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DELTA_LOGIT_Y</a:t>
            </a:r>
            <a:r>
              <a:rPr lang="en-US" dirty="0" smtClean="0"/>
              <a:t>	</a:t>
            </a:r>
            <a:r>
              <a:rPr lang="en-US" dirty="0"/>
              <a:t>= – 0.6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/>
              <a:t>+ 0.4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3</a:t>
            </a:r>
            <a:r>
              <a:rPr lang="en-US" dirty="0" smtClean="0"/>
              <a:t> </a:t>
            </a:r>
            <a:r>
              <a:rPr lang="en-US" dirty="0"/>
              <a:t>+ 1.1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(-1)</a:t>
            </a:r>
          </a:p>
          <a:p>
            <a:pPr marL="0" lvl="2"/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		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-1.1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DELTA_X1 : 	2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DELTA_X2 : 	3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DELTA_X3 : 	-1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b="1" u="sng" dirty="0" smtClean="0">
                <a:solidFill>
                  <a:srgbClr val="FF0000"/>
                </a:solidFill>
              </a:rPr>
              <a:t>CHANGE IN LOGIT VALUE:</a:t>
            </a:r>
            <a:r>
              <a:rPr lang="en-US" b="1" dirty="0" smtClean="0">
                <a:solidFill>
                  <a:srgbClr val="FF0000"/>
                </a:solidFill>
              </a:rPr>
              <a:t>	-1.1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lvl="2"/>
            <a:r>
              <a:rPr lang="en-US" dirty="0" smtClean="0"/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DELTA_LOGIT_Y</a:t>
            </a:r>
            <a:r>
              <a:rPr lang="en-US" dirty="0" smtClean="0"/>
              <a:t>	</a:t>
            </a:r>
            <a:r>
              <a:rPr lang="en-US" dirty="0"/>
              <a:t>= – 0.6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/>
              <a:t>+ 0.4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3</a:t>
            </a:r>
            <a:r>
              <a:rPr lang="en-US" dirty="0" smtClean="0"/>
              <a:t> </a:t>
            </a:r>
            <a:r>
              <a:rPr lang="en-US" dirty="0"/>
              <a:t>+ 1.1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(-1)</a:t>
            </a:r>
          </a:p>
          <a:p>
            <a:pPr marL="0" lvl="2"/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		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-1.1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1072</Words>
  <Application>Microsoft Office PowerPoint</Application>
  <PresentationFormat>On-screen Show (4:3)</PresentationFormat>
  <Paragraphs>770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Cambria Math</vt:lpstr>
      <vt:lpstr>Office Theme</vt:lpstr>
      <vt:lpstr>Logistic Regression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Odds Ratio</vt:lpstr>
      <vt:lpstr>Interpreting Beta Values</vt:lpstr>
      <vt:lpstr>Interpreting Beta Values</vt:lpstr>
      <vt:lpstr>Interpreting Beta Values</vt:lpstr>
      <vt:lpstr>Odds Ratio</vt:lpstr>
      <vt:lpstr>Odds Ratio</vt:lpstr>
      <vt:lpstr>Odds Ratio</vt:lpstr>
      <vt:lpstr>Odds Ratio</vt:lpstr>
      <vt:lpstr>Odds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Wedding</dc:creator>
  <cp:lastModifiedBy>Mickelson, William T</cp:lastModifiedBy>
  <cp:revision>106</cp:revision>
  <dcterms:created xsi:type="dcterms:W3CDTF">2006-08-16T00:00:00Z</dcterms:created>
  <dcterms:modified xsi:type="dcterms:W3CDTF">2017-10-11T19:33:25Z</dcterms:modified>
</cp:coreProperties>
</file>