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6" r:id="rId3"/>
    <p:sldId id="276" r:id="rId4"/>
    <p:sldId id="312" r:id="rId5"/>
    <p:sldId id="313" r:id="rId6"/>
    <p:sldId id="314" r:id="rId7"/>
    <p:sldId id="315" r:id="rId8"/>
    <p:sldId id="316" r:id="rId9"/>
    <p:sldId id="317" r:id="rId10"/>
    <p:sldId id="329" r:id="rId11"/>
    <p:sldId id="324" r:id="rId12"/>
    <p:sldId id="318" r:id="rId13"/>
    <p:sldId id="319" r:id="rId14"/>
    <p:sldId id="321" r:id="rId15"/>
    <p:sldId id="325" r:id="rId16"/>
    <p:sldId id="330" r:id="rId17"/>
    <p:sldId id="326" r:id="rId18"/>
    <p:sldId id="327" r:id="rId19"/>
    <p:sldId id="328" r:id="rId20"/>
    <p:sldId id="331" r:id="rId21"/>
    <p:sldId id="333" r:id="rId22"/>
    <p:sldId id="334" r:id="rId2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Probability / Severity 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PROBABILITY 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</a:p>
          <a:p>
            <a:endParaRPr lang="en-US" b="1" dirty="0" smtClean="0"/>
          </a:p>
          <a:p>
            <a:r>
              <a:rPr lang="en-US" dirty="0" smtClean="0"/>
              <a:t>The following code will determine the probability that a person will be in a car crash:</a:t>
            </a:r>
          </a:p>
          <a:p>
            <a:endParaRPr lang="en-US" dirty="0"/>
          </a:p>
          <a:p>
            <a:pPr lvl="1"/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#######################  Read in the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logit_insurance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logit_insurance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lessR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############  Fit the LR model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fit_lr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&lt;- Logit(TARGET_FLAG ~ MVR_PTS, data=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fit_lr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PROBABILITY MODEL </a:t>
            </a:r>
            <a:r>
              <a:rPr lang="en-US" b="1" dirty="0" smtClean="0">
                <a:solidFill>
                  <a:srgbClr val="FF0000"/>
                </a:solidFill>
              </a:rPr>
              <a:t>… LOGISTIC FORMULA</a:t>
            </a:r>
          </a:p>
          <a:p>
            <a:endParaRPr lang="en-US" b="1" dirty="0" smtClean="0"/>
          </a:p>
          <a:p>
            <a:r>
              <a:rPr lang="en-US" dirty="0" smtClean="0"/>
              <a:t>Using only this variable, the following logistic regression formula was calculated:</a:t>
            </a:r>
          </a:p>
          <a:p>
            <a:endParaRPr lang="en-US" dirty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LOG_ODDS = -1.4345 + 0.2151*MVR_PTS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The scoring program for this formula is given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PROBABILITY </a:t>
            </a:r>
            <a:r>
              <a:rPr lang="en-US" b="1" dirty="0" smtClean="0"/>
              <a:t>MODEL </a:t>
            </a:r>
            <a:r>
              <a:rPr lang="en-US" b="1" dirty="0" smtClean="0">
                <a:solidFill>
                  <a:srgbClr val="FF0000"/>
                </a:solidFill>
              </a:rPr>
              <a:t>… SCORE CODE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###############  Export the Model</a:t>
            </a:r>
          </a:p>
          <a:p>
            <a:pPr lvl="2"/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mvr_pts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mydata$MVR_PTS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 &lt;-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mydata$INDEX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target_flag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mydata$TARGET_FLAG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log_odds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&lt;- -1.4345 + 0.2151*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mvr_pts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odds &lt;-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log_odds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p_target_flag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odds / (1+odds);</a:t>
            </a:r>
          </a:p>
          <a:p>
            <a:pPr lvl="2"/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mydata2 &lt;-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(index,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target_flag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mvr_pts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p_target_flag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mydata2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PROBABILITY MODEL </a:t>
            </a:r>
            <a:r>
              <a:rPr lang="en-US" b="1" dirty="0" smtClean="0">
                <a:solidFill>
                  <a:srgbClr val="FF0000"/>
                </a:solidFill>
              </a:rPr>
              <a:t>… OUTPUT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2534921"/>
            <a:ext cx="38576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0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SEVERITY 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</a:p>
          <a:p>
            <a:endParaRPr lang="en-US" b="1" dirty="0" smtClean="0"/>
          </a:p>
          <a:p>
            <a:r>
              <a:rPr lang="en-US" dirty="0" smtClean="0"/>
              <a:t>For demonstration purposes an overly simplified model was developed to predict the </a:t>
            </a:r>
            <a:r>
              <a:rPr lang="en-US" b="1" i="1" dirty="0" smtClean="0">
                <a:solidFill>
                  <a:srgbClr val="FF0000"/>
                </a:solidFill>
              </a:rPr>
              <a:t>SEVERITY</a:t>
            </a:r>
            <a:r>
              <a:rPr lang="en-US" dirty="0" smtClean="0"/>
              <a:t> of an accident, assuming that a person has an accident. The model has only one predictive variable, BLUEBOOK (the estimated value of a person’s car). 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There is one catch to this model, before doing the PROC REG, the data set must be pruned so that it only includes records where a person had a car crash.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SEVERITY 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code will have only records where a person had a car crash: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########### Severity Model</a:t>
            </a:r>
          </a:p>
          <a:p>
            <a:pPr lvl="2"/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target_amt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mydata$TARGET_AMT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bluebook &lt;-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mydata$BLUEBOOK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y_amount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target_amt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 0,target_amt,NA)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mydata2 &lt;-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cbind.data.frame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(mydata2,target_amt,bluebook,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y_amount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sev_fit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y_amount~bluebook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data=mydata2)</a:t>
            </a:r>
          </a:p>
          <a:p>
            <a:pPr lvl="2"/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sev_fit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78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94547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SEVERITY 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</a:p>
          <a:p>
            <a:endParaRPr lang="en-US" b="1" dirty="0" smtClean="0"/>
          </a:p>
          <a:p>
            <a:r>
              <a:rPr lang="en-US" dirty="0" smtClean="0"/>
              <a:t>This is the distribution after the “</a:t>
            </a:r>
            <a:r>
              <a:rPr lang="en-US" dirty="0" err="1" smtClean="0"/>
              <a:t>NonCrash</a:t>
            </a:r>
            <a:r>
              <a:rPr lang="en-US" dirty="0" smtClean="0"/>
              <a:t>” customers were removed from the data</a:t>
            </a:r>
            <a:r>
              <a:rPr lang="en-US" dirty="0" smtClean="0"/>
              <a:t>.  </a:t>
            </a:r>
            <a:r>
              <a:rPr lang="en-US" dirty="0" smtClean="0"/>
              <a:t>Note:  TARGET_AMT == </a:t>
            </a:r>
            <a:r>
              <a:rPr lang="en-US" dirty="0" err="1" smtClean="0"/>
              <a:t>y_amount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96" y="2819400"/>
            <a:ext cx="3061728" cy="347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5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SEVERITY MODEL </a:t>
            </a:r>
            <a:r>
              <a:rPr lang="en-US" b="1" dirty="0" smtClean="0">
                <a:solidFill>
                  <a:srgbClr val="FF0000"/>
                </a:solidFill>
              </a:rPr>
              <a:t>… LINEAR REGRESSION FORMULA</a:t>
            </a:r>
          </a:p>
          <a:p>
            <a:endParaRPr lang="en-US" b="1" dirty="0" smtClean="0"/>
          </a:p>
          <a:p>
            <a:r>
              <a:rPr lang="en-US" dirty="0" smtClean="0"/>
              <a:t>Using only this variable, the following linear regression formula was calculated:</a:t>
            </a:r>
          </a:p>
          <a:p>
            <a:endParaRPr lang="en-US" dirty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P_TARGET_AMT = 4131.65 + 0.11017*BLUEBOOK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The scoring program for this formula is given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2: SEVERITY MODEL </a:t>
            </a:r>
            <a:r>
              <a:rPr lang="en-US" b="1" dirty="0" smtClean="0">
                <a:solidFill>
                  <a:srgbClr val="FF0000"/>
                </a:solidFill>
              </a:rPr>
              <a:t>… SCORE CODE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let INFILE 	= &amp;LIB.INSURANCE_PROB_SEV;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%let OUTFILE 	= OUTFILE_FLAG;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%macro SCORE_AMT( INFILE, OUTFILE );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 &amp;INFILE.;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P_TARGET_AMT = 4131.65 + 0.11017 * BLUEBOOK;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%mend;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score_amt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&amp;INFILE. , &amp;OUTFILE. );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print data=&amp;OUTFILE.(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=10);</a:t>
            </a:r>
          </a:p>
          <a:p>
            <a:pPr lvl="1"/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 TARGET_AMT BLUEBOOK P_TARGET_AMT;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SEVERITY MODEL </a:t>
            </a:r>
            <a:r>
              <a:rPr lang="en-US" b="1" dirty="0" smtClean="0">
                <a:solidFill>
                  <a:srgbClr val="FF0000"/>
                </a:solidFill>
              </a:rPr>
              <a:t>… OUTPUT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667000"/>
            <a:ext cx="37623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9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Zero Inflated Target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3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3: EXPECTED LOSSES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</a:p>
          <a:p>
            <a:endParaRPr lang="en-US" b="1" dirty="0" smtClean="0"/>
          </a:p>
          <a:p>
            <a:r>
              <a:rPr lang="en-US" dirty="0" smtClean="0"/>
              <a:t>The expected losses of a customer are simply the PREDICTED PROBABILITY of a crash multiplied </a:t>
            </a:r>
            <a:r>
              <a:rPr lang="en-US" dirty="0"/>
              <a:t>by PREDICTED </a:t>
            </a:r>
            <a:r>
              <a:rPr lang="en-US" dirty="0" smtClean="0"/>
              <a:t>LOSS if there is a crash.</a:t>
            </a:r>
          </a:p>
          <a:p>
            <a:endParaRPr lang="en-US" dirty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P_TARGET = P_TARGET_FLAG * P_TARGET_AMT</a:t>
            </a:r>
          </a:p>
        </p:txBody>
      </p:sp>
    </p:spTree>
    <p:extLst>
      <p:ext uri="{BB962C8B-B14F-4D97-AF65-F5344CB8AC3E}">
        <p14:creationId xmlns:p14="http://schemas.microsoft.com/office/powerpoint/2010/main" val="23027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109" y="1676400"/>
            <a:ext cx="82296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  <a:r>
              <a:rPr lang="en-US" b="1" dirty="0" smtClean="0"/>
              <a:t>: EXPECTED LOSSES </a:t>
            </a:r>
            <a:r>
              <a:rPr lang="en-US" b="1" dirty="0" smtClean="0">
                <a:solidFill>
                  <a:srgbClr val="FF0000"/>
                </a:solidFill>
              </a:rPr>
              <a:t>… SCORE </a:t>
            </a:r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############ Predicted Loss</a:t>
            </a:r>
          </a:p>
          <a:p>
            <a:pPr lvl="1"/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p_target_flag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p_target_amount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mydata4 &lt;-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cbind.data.frame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(mydata3,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mydata4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3: EXPECTED LOSSES </a:t>
            </a:r>
            <a:r>
              <a:rPr lang="en-US" b="1" dirty="0" smtClean="0">
                <a:solidFill>
                  <a:srgbClr val="FF0000"/>
                </a:solidFill>
              </a:rPr>
              <a:t>… OUTPUT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49" y="2599730"/>
            <a:ext cx="6961187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6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Zero 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Continuous target with a high frequency of records at zero.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 that is not zero, is distributed around some larger value.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EXAMPLE</a:t>
            </a:r>
            <a:endParaRPr lang="en-US" b="1" dirty="0"/>
          </a:p>
          <a:p>
            <a:endParaRPr lang="en-US" dirty="0" smtClean="0"/>
          </a:p>
          <a:p>
            <a:pPr lvl="1"/>
            <a:r>
              <a:rPr lang="en-US" sz="1600" b="1" dirty="0" smtClean="0"/>
              <a:t>CAR CRASH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Most people do NOT crash their cars, so insurance claims are usually zero.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However, if you DO crash your car, your damage will be large (say $5000).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/>
          </a:p>
          <a:p>
            <a:pPr lvl="1"/>
            <a:r>
              <a:rPr lang="en-US" sz="1600" b="1" dirty="0" smtClean="0"/>
              <a:t>LOAN DEFAULT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Most people do NOT </a:t>
            </a:r>
            <a:r>
              <a:rPr lang="en-US" sz="1600" dirty="0" smtClean="0"/>
              <a:t>default on loans, so losses are </a:t>
            </a:r>
            <a:r>
              <a:rPr lang="en-US" sz="1600" dirty="0"/>
              <a:t>usually zero.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However, if you DO </a:t>
            </a:r>
            <a:r>
              <a:rPr lang="en-US" sz="1600" dirty="0" smtClean="0"/>
              <a:t>default on a loan, </a:t>
            </a:r>
            <a:r>
              <a:rPr lang="en-US" sz="1600" dirty="0"/>
              <a:t>your </a:t>
            </a:r>
            <a:r>
              <a:rPr lang="en-US" sz="1600" dirty="0" smtClean="0"/>
              <a:t>default will be large (say $100,000)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lvl="1"/>
            <a:r>
              <a:rPr lang="en-US" sz="1600" b="1" dirty="0" smtClean="0"/>
              <a:t>AIR TRAVEL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Most people do NOT </a:t>
            </a:r>
            <a:r>
              <a:rPr lang="en-US" sz="1600" dirty="0" smtClean="0"/>
              <a:t>fly on airplanes every year, so miles travelled are zero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However, if you DO </a:t>
            </a:r>
            <a:r>
              <a:rPr lang="en-US" sz="1600" dirty="0" smtClean="0"/>
              <a:t>fly on an airplane, you will usually travel at least 500 miles.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01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Zero 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 OF ZERO INFLATED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Assume that the data below represents car crash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Notice that ~ 70% of the records are zero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customers that were in a crash have a normally distributed loss averaging $5000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701445" cy="333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7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Modeling Zero 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TRADITIONAL APPROACHES</a:t>
            </a:r>
          </a:p>
          <a:p>
            <a:endParaRPr lang="en-US" b="1" u="sng" dirty="0" smtClean="0"/>
          </a:p>
          <a:p>
            <a:r>
              <a:rPr lang="en-US" dirty="0" smtClean="0"/>
              <a:t>Use Standard techniques such as linear regression.</a:t>
            </a:r>
          </a:p>
          <a:p>
            <a:endParaRPr lang="en-US" dirty="0"/>
          </a:p>
          <a:p>
            <a:r>
              <a:rPr lang="en-US" dirty="0" smtClean="0"/>
              <a:t>Advantage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Simple approach, easily understood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Could possibly give good results. Always worth a try.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Disadvantages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Violates assumptions of Linear Regression and could lead to poor accuracy.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Modeling Zero </a:t>
            </a:r>
            <a:r>
              <a:rPr lang="en-US" sz="3600" b="1" dirty="0" smtClean="0">
                <a:solidFill>
                  <a:srgbClr val="C00000"/>
                </a:solidFill>
              </a:rPr>
              <a:t>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EXOTIC APPROACHES SUCH AS MODELING “TWEEDIE DISTRIBUTION”</a:t>
            </a:r>
          </a:p>
          <a:p>
            <a:endParaRPr lang="en-US" b="1" u="sng" dirty="0" smtClean="0"/>
          </a:p>
          <a:p>
            <a:r>
              <a:rPr lang="en-US" dirty="0" smtClean="0"/>
              <a:t>There is an entire branch of analytics devoted to this type of problem, this type of problem is known as a “</a:t>
            </a:r>
            <a:r>
              <a:rPr lang="en-US" dirty="0" err="1" smtClean="0"/>
              <a:t>Tweedie</a:t>
            </a:r>
            <a:r>
              <a:rPr lang="en-US" dirty="0" smtClean="0"/>
              <a:t> Distribution” problem. </a:t>
            </a:r>
          </a:p>
          <a:p>
            <a:pPr lvl="1"/>
            <a:r>
              <a:rPr lang="en-US" i="1" dirty="0" smtClean="0"/>
              <a:t>Note: (</a:t>
            </a:r>
            <a:r>
              <a:rPr lang="en-US" i="1" dirty="0" err="1" smtClean="0"/>
              <a:t>Tweedie</a:t>
            </a:r>
            <a:r>
              <a:rPr lang="en-US" i="1" dirty="0" smtClean="0"/>
              <a:t> Distribution is beyond the scope of this class)</a:t>
            </a:r>
          </a:p>
          <a:p>
            <a:endParaRPr lang="en-US" dirty="0"/>
          </a:p>
          <a:p>
            <a:r>
              <a:rPr lang="en-US" dirty="0" smtClean="0"/>
              <a:t>Advantage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 is available that is specifically designed for this type of problem.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Disadvantages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Mathematically intense, not everybody has the skill set for this approach.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guarantee it will be better than a simple approach.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Just because it’s complicated, doesn’t mean it’s correct</a:t>
            </a:r>
          </a:p>
        </p:txBody>
      </p:sp>
    </p:spTree>
    <p:extLst>
      <p:ext uri="{BB962C8B-B14F-4D97-AF65-F5344CB8AC3E}">
        <p14:creationId xmlns:p14="http://schemas.microsoft.com/office/powerpoint/2010/main" val="6809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Modeling Zero </a:t>
            </a:r>
            <a:r>
              <a:rPr lang="en-US" sz="3600" b="1" dirty="0" smtClean="0">
                <a:solidFill>
                  <a:srgbClr val="C00000"/>
                </a:solidFill>
              </a:rPr>
              <a:t>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PROBABILITY / SEVERITY MODEL</a:t>
            </a:r>
          </a:p>
          <a:p>
            <a:endParaRPr lang="en-US" b="1" u="sng" dirty="0" smtClean="0"/>
          </a:p>
          <a:p>
            <a:r>
              <a:rPr lang="en-US" dirty="0" smtClean="0"/>
              <a:t>Break complicated problem into two smaller problems. For example, CAR CRASH: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the probability that a person will crash their car?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a person crashes their car, what will it cost?</a:t>
            </a:r>
          </a:p>
          <a:p>
            <a:endParaRPr lang="en-US" dirty="0"/>
          </a:p>
          <a:p>
            <a:r>
              <a:rPr lang="en-US" dirty="0" smtClean="0"/>
              <a:t>Advantage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Logistic and Linear regression are simple and well understood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give good results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Disadvantages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Build two models instead of one, and both need to be accurate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Requires coding skill to separate the data and then combine the results</a:t>
            </a:r>
          </a:p>
        </p:txBody>
      </p:sp>
    </p:spTree>
    <p:extLst>
      <p:ext uri="{BB962C8B-B14F-4D97-AF65-F5344CB8AC3E}">
        <p14:creationId xmlns:p14="http://schemas.microsoft.com/office/powerpoint/2010/main" val="41643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Predict Expected Losses for Auto Insurer</a:t>
            </a:r>
          </a:p>
          <a:p>
            <a:endParaRPr lang="en-US" b="1" dirty="0"/>
          </a:p>
          <a:p>
            <a:r>
              <a:rPr lang="en-US" b="1" dirty="0" smtClean="0"/>
              <a:t>STEP 1: PROBABILITY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ALL the data to develop a LOGISTIC regression model to predict probability that a customer will crash their car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STEP </a:t>
            </a:r>
            <a:r>
              <a:rPr lang="en-US" b="1" dirty="0" smtClean="0"/>
              <a:t>2: SEVERITY MODEL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Subset the data to create a data set made up of ONLY people who had crashes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Build a LINEAR regression model to predict the amount of damages assuming that the customer does crash their car</a:t>
            </a:r>
          </a:p>
          <a:p>
            <a:endParaRPr lang="en-US" dirty="0" smtClean="0"/>
          </a:p>
          <a:p>
            <a:r>
              <a:rPr lang="en-US" b="1" dirty="0"/>
              <a:t>STEP </a:t>
            </a:r>
            <a:r>
              <a:rPr lang="en-US" b="1" dirty="0" smtClean="0"/>
              <a:t>3: EXPECTED LOSSES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Multiply PROBABILITY by SEVERITY to arrive at expected losses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PROBABILITY 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</a:p>
          <a:p>
            <a:endParaRPr lang="en-US" b="1" dirty="0" smtClean="0"/>
          </a:p>
          <a:p>
            <a:r>
              <a:rPr lang="en-US" dirty="0" smtClean="0"/>
              <a:t>For demonstration purposes an overly simplified model was developed to predict the </a:t>
            </a:r>
            <a:r>
              <a:rPr lang="en-US" b="1" i="1" dirty="0" smtClean="0">
                <a:solidFill>
                  <a:srgbClr val="FF0000"/>
                </a:solidFill>
              </a:rPr>
              <a:t>PROBABILITY</a:t>
            </a:r>
            <a:r>
              <a:rPr lang="en-US" dirty="0" smtClean="0"/>
              <a:t> that a person will crash their car. The model has only one predictive variable, MVR_PTS (the number of traffic tickets on their driving record).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4633913" cy="327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1099</Words>
  <Application>Microsoft Office PowerPoint</Application>
  <PresentationFormat>On-screen Show (4:3)</PresentationFormat>
  <Paragraphs>209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Probability / Severity Model</vt:lpstr>
      <vt:lpstr>Zero Inflated Target</vt:lpstr>
      <vt:lpstr>Zero Inflated Target</vt:lpstr>
      <vt:lpstr>Zero Inflated Target</vt:lpstr>
      <vt:lpstr>Modeling Zero Inflated Target</vt:lpstr>
      <vt:lpstr>Modeling Zero Inflated Target</vt:lpstr>
      <vt:lpstr>Modeling Zero Inflated Target</vt:lpstr>
      <vt:lpstr>Probability / Severity</vt:lpstr>
      <vt:lpstr>Probability / Severity : STEP 1</vt:lpstr>
      <vt:lpstr>Probability / Severity : STEP 1</vt:lpstr>
      <vt:lpstr>Probability / Severity : STEP 1</vt:lpstr>
      <vt:lpstr>Probability / Severity : STEP 1</vt:lpstr>
      <vt:lpstr>Probability / Severity : STEP 1</vt:lpstr>
      <vt:lpstr>Probability / Severity : STEP 2</vt:lpstr>
      <vt:lpstr>Probability / Severity : STEP 2</vt:lpstr>
      <vt:lpstr>Probability / Severity : STEP 2</vt:lpstr>
      <vt:lpstr>Probability / Severity : STEP 2</vt:lpstr>
      <vt:lpstr>Probability / Severity : STEP 2</vt:lpstr>
      <vt:lpstr>Probability / Severity : STEP 2</vt:lpstr>
      <vt:lpstr>Probability / Severity : STEP 3</vt:lpstr>
      <vt:lpstr>Probability / Severity : STEP 3</vt:lpstr>
      <vt:lpstr>Probability / Severity : STEP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Mickelson, William T</cp:lastModifiedBy>
  <cp:revision>120</cp:revision>
  <cp:lastPrinted>2017-10-12T17:55:55Z</cp:lastPrinted>
  <dcterms:created xsi:type="dcterms:W3CDTF">2006-08-16T00:00:00Z</dcterms:created>
  <dcterms:modified xsi:type="dcterms:W3CDTF">2017-10-12T17:56:51Z</dcterms:modified>
</cp:coreProperties>
</file>