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4" Type="http://schemas.openxmlformats.org/officeDocument/2006/relationships/chartUserShapes" Target="../drawings/drawing2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X1 vs X2 </a:t>
            </a:r>
            <a:r>
              <a:rPr lang="mr-IN" dirty="0" smtClean="0"/>
              <a:t>–</a:t>
            </a:r>
            <a:r>
              <a:rPr lang="en-US" baseline="0" dirty="0" smtClean="0"/>
              <a:t> Feasible region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0.0</c:v>
                </c:pt>
                <c:pt idx="1">
                  <c:v>6.0</c:v>
                </c:pt>
                <c:pt idx="2">
                  <c:v>-2.0</c:v>
                </c:pt>
                <c:pt idx="3">
                  <c:v>0.0</c:v>
                </c:pt>
                <c:pt idx="4">
                  <c:v>3.0</c:v>
                </c:pt>
                <c:pt idx="5">
                  <c:v>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4.0</c:v>
                </c:pt>
                <c:pt idx="4">
                  <c:v>0.0</c:v>
                </c:pt>
                <c:pt idx="5">
                  <c:v>5.0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03309008"/>
        <c:axId val="-406187632"/>
      </c:scatterChart>
      <c:valAx>
        <c:axId val="-403309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6187632"/>
        <c:crosses val="autoZero"/>
        <c:crossBetween val="midCat"/>
      </c:valAx>
      <c:valAx>
        <c:axId val="-4061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3309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1.0</c:v>
                </c:pt>
                <c:pt idx="6">
                  <c:v>2.0</c:v>
                </c:pt>
                <c:pt idx="7">
                  <c:v>3.0</c:v>
                </c:pt>
                <c:pt idx="8">
                  <c:v>4.0</c:v>
                </c:pt>
                <c:pt idx="9">
                  <c:v>5.0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-10.0</c:v>
                </c:pt>
                <c:pt idx="1">
                  <c:v>-20.0</c:v>
                </c:pt>
                <c:pt idx="2">
                  <c:v>-30.0</c:v>
                </c:pt>
                <c:pt idx="3">
                  <c:v>-40.0</c:v>
                </c:pt>
                <c:pt idx="4">
                  <c:v>-50.0</c:v>
                </c:pt>
                <c:pt idx="5">
                  <c:v>10.0</c:v>
                </c:pt>
                <c:pt idx="6">
                  <c:v>20.0</c:v>
                </c:pt>
                <c:pt idx="7">
                  <c:v>30.0</c:v>
                </c:pt>
                <c:pt idx="8">
                  <c:v>40.0</c:v>
                </c:pt>
                <c:pt idx="9">
                  <c:v>50.0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06170960"/>
        <c:axId val="-406168912"/>
      </c:scatterChart>
      <c:valAx>
        <c:axId val="-406170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6168912"/>
        <c:crosses val="autoZero"/>
        <c:crossBetween val="midCat"/>
      </c:valAx>
      <c:valAx>
        <c:axId val="-40616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6170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0.31295</cdr:x>
      <cdr:y>0.26341</cdr:y>
    </cdr:from>
    <cdr:to>
      <cdr:x>0.59828</cdr:x>
      <cdr:y>0.90368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3290888" y="1146175"/>
          <a:ext cx="3000375" cy="278606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0.11594</cdr:x>
      <cdr:y>0.30609</cdr:y>
    </cdr:from>
    <cdr:to>
      <cdr:x>0.33877</cdr:x>
      <cdr:y>0.9004</cdr:y>
    </cdr:to>
    <cdr:cxnSp macro="">
      <cdr:nvCxnSpPr>
        <cdr:cNvPr id="5" name="Straight Connector 4"/>
        <cdr:cNvCxnSpPr/>
      </cdr:nvCxnSpPr>
      <cdr:spPr>
        <a:xfrm xmlns:a="http://schemas.openxmlformats.org/drawingml/2006/main" flipH="1">
          <a:off x="1219201" y="1331913"/>
          <a:ext cx="2343149" cy="2586037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C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0.27219</cdr:x>
      <cdr:y>0.48997</cdr:y>
    </cdr:from>
    <cdr:to>
      <cdr:x>0.88496</cdr:x>
      <cdr:y>0.89712</cdr:y>
    </cdr:to>
    <cdr:cxnSp macro="">
      <cdr:nvCxnSpPr>
        <cdr:cNvPr id="8" name="Straight Connector 7"/>
        <cdr:cNvCxnSpPr/>
      </cdr:nvCxnSpPr>
      <cdr:spPr>
        <a:xfrm xmlns:a="http://schemas.openxmlformats.org/drawingml/2006/main" flipH="1" flipV="1">
          <a:off x="2862263" y="2132013"/>
          <a:ext cx="6443662" cy="177165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0.30888</cdr:x>
      <cdr:y>0.51952</cdr:y>
    </cdr:from>
    <cdr:to>
      <cdr:x>0.59828</cdr:x>
      <cdr:y>0.90368</cdr:y>
    </cdr:to>
    <cdr:sp macro="" textlink="">
      <cdr:nvSpPr>
        <cdr:cNvPr id="13" name="Freeform 12"/>
        <cdr:cNvSpPr/>
      </cdr:nvSpPr>
      <cdr:spPr>
        <a:xfrm xmlns:a="http://schemas.openxmlformats.org/drawingml/2006/main">
          <a:off x="3248025" y="2260600"/>
          <a:ext cx="3043238" cy="1671638"/>
        </a:xfrm>
        <a:custGeom xmlns:a="http://schemas.openxmlformats.org/drawingml/2006/main">
          <a:avLst/>
          <a:gdLst>
            <a:gd name="connsiteX0" fmla="*/ 3043238 w 3043238"/>
            <a:gd name="connsiteY0" fmla="*/ 1657350 h 1671638"/>
            <a:gd name="connsiteX1" fmla="*/ 3043238 w 3043238"/>
            <a:gd name="connsiteY1" fmla="*/ 1657350 h 1671638"/>
            <a:gd name="connsiteX2" fmla="*/ 2914650 w 3043238"/>
            <a:gd name="connsiteY2" fmla="*/ 1671638 h 1671638"/>
            <a:gd name="connsiteX3" fmla="*/ 2486025 w 3043238"/>
            <a:gd name="connsiteY3" fmla="*/ 1643063 h 1671638"/>
            <a:gd name="connsiteX4" fmla="*/ 2271713 w 3043238"/>
            <a:gd name="connsiteY4" fmla="*/ 1628775 h 1671638"/>
            <a:gd name="connsiteX5" fmla="*/ 1800225 w 3043238"/>
            <a:gd name="connsiteY5" fmla="*/ 1643063 h 1671638"/>
            <a:gd name="connsiteX6" fmla="*/ 1757363 w 3043238"/>
            <a:gd name="connsiteY6" fmla="*/ 1657350 h 1671638"/>
            <a:gd name="connsiteX7" fmla="*/ 471488 w 3043238"/>
            <a:gd name="connsiteY7" fmla="*/ 1643063 h 1671638"/>
            <a:gd name="connsiteX8" fmla="*/ 314325 w 3043238"/>
            <a:gd name="connsiteY8" fmla="*/ 1614488 h 1671638"/>
            <a:gd name="connsiteX9" fmla="*/ 128588 w 3043238"/>
            <a:gd name="connsiteY9" fmla="*/ 1628775 h 1671638"/>
            <a:gd name="connsiteX10" fmla="*/ 14288 w 3043238"/>
            <a:gd name="connsiteY10" fmla="*/ 1657350 h 1671638"/>
            <a:gd name="connsiteX11" fmla="*/ 14288 w 3043238"/>
            <a:gd name="connsiteY11" fmla="*/ 1657350 h 1671638"/>
            <a:gd name="connsiteX12" fmla="*/ 0 w 3043238"/>
            <a:gd name="connsiteY12" fmla="*/ 0 h 1671638"/>
            <a:gd name="connsiteX13" fmla="*/ 1785938 w 3043238"/>
            <a:gd name="connsiteY13" fmla="*/ 471488 h 1671638"/>
            <a:gd name="connsiteX14" fmla="*/ 3043238 w 3043238"/>
            <a:gd name="connsiteY14" fmla="*/ 1657350 h 1671638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</a:cxnLst>
          <a:rect l="l" t="t" r="r" b="b"/>
          <a:pathLst>
            <a:path w="3043238" h="1671638">
              <a:moveTo>
                <a:pt x="3043238" y="1657350"/>
              </a:moveTo>
              <a:lnTo>
                <a:pt x="3043238" y="1657350"/>
              </a:lnTo>
              <a:cubicBezTo>
                <a:pt x="3000375" y="1662113"/>
                <a:pt x="2957776" y="1671638"/>
                <a:pt x="2914650" y="1671638"/>
              </a:cubicBezTo>
              <a:cubicBezTo>
                <a:pt x="2485391" y="1671638"/>
                <a:pt x="2732432" y="1664490"/>
                <a:pt x="2486025" y="1643063"/>
              </a:cubicBezTo>
              <a:cubicBezTo>
                <a:pt x="2414698" y="1636861"/>
                <a:pt x="2343150" y="1633538"/>
                <a:pt x="2271713" y="1628775"/>
              </a:cubicBezTo>
              <a:cubicBezTo>
                <a:pt x="2114550" y="1633538"/>
                <a:pt x="1957218" y="1634341"/>
                <a:pt x="1800225" y="1643063"/>
              </a:cubicBezTo>
              <a:cubicBezTo>
                <a:pt x="1785188" y="1643898"/>
                <a:pt x="1772423" y="1657350"/>
                <a:pt x="1757363" y="1657350"/>
              </a:cubicBezTo>
              <a:cubicBezTo>
                <a:pt x="1328712" y="1657350"/>
                <a:pt x="900113" y="1647825"/>
                <a:pt x="471488" y="1643063"/>
              </a:cubicBezTo>
              <a:cubicBezTo>
                <a:pt x="448257" y="1638417"/>
                <a:pt x="332611" y="1614488"/>
                <a:pt x="314325" y="1614488"/>
              </a:cubicBezTo>
              <a:cubicBezTo>
                <a:pt x="252230" y="1614488"/>
                <a:pt x="190500" y="1624013"/>
                <a:pt x="128588" y="1628775"/>
              </a:cubicBezTo>
              <a:cubicBezTo>
                <a:pt x="33827" y="1660362"/>
                <a:pt x="72984" y="1657350"/>
                <a:pt x="14288" y="1657350"/>
              </a:cubicBezTo>
              <a:lnTo>
                <a:pt x="14288" y="1657350"/>
              </a:lnTo>
              <a:lnTo>
                <a:pt x="0" y="0"/>
              </a:lnTo>
              <a:lnTo>
                <a:pt x="1785938" y="471488"/>
              </a:lnTo>
              <a:lnTo>
                <a:pt x="3043238" y="1657350"/>
              </a:lnTo>
              <a:close/>
            </a:path>
          </a:pathLst>
        </a:custGeom>
        <a:solidFill xmlns:a="http://schemas.openxmlformats.org/drawingml/2006/main">
          <a:schemeClr val="bg1">
            <a:lumMod val="75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0.48551</cdr:x>
      <cdr:y>0.59175</cdr:y>
    </cdr:from>
    <cdr:to>
      <cdr:x>0.57654</cdr:x>
      <cdr:y>0.64429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5105399" y="2574925"/>
          <a:ext cx="957263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(12/7,15/7)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0.5942</cdr:x>
      <cdr:y>0.83802</cdr:y>
    </cdr:from>
    <cdr:to>
      <cdr:x>0.66893</cdr:x>
      <cdr:y>0.87742</cdr:y>
    </cdr:to>
    <cdr:sp macro="" textlink="">
      <cdr:nvSpPr>
        <cdr:cNvPr id="16" name="TextBox 15"/>
        <cdr:cNvSpPr txBox="1"/>
      </cdr:nvSpPr>
      <cdr:spPr>
        <a:xfrm xmlns:a="http://schemas.openxmlformats.org/drawingml/2006/main">
          <a:off x="6248400" y="3646488"/>
          <a:ext cx="785813" cy="1714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mtClean="0"/>
            <a:t>(3,0)</a:t>
          </a:r>
          <a:endParaRPr lang="en-US" sz="1100"/>
        </a:p>
      </cdr:txBody>
    </cdr:sp>
  </cdr:relSizeAnchor>
  <cdr:relSizeAnchor xmlns:cdr="http://schemas.openxmlformats.org/drawingml/2006/chartDrawing">
    <cdr:from>
      <cdr:x>0.58197</cdr:x>
      <cdr:y>0.70996</cdr:y>
    </cdr:from>
    <cdr:to>
      <cdr:x>0.601</cdr:x>
      <cdr:y>0.74608</cdr:y>
    </cdr:to>
    <cdr:cxnSp macro="">
      <cdr:nvCxnSpPr>
        <cdr:cNvPr id="18" name="Straight Arrow Connector 17"/>
        <cdr:cNvCxnSpPr/>
      </cdr:nvCxnSpPr>
      <cdr:spPr>
        <a:xfrm xmlns:a="http://schemas.openxmlformats.org/drawingml/2006/main" flipH="1">
          <a:off x="6119813" y="3089275"/>
          <a:ext cx="200025" cy="157163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0.34828</cdr:x>
      <cdr:y>0.40131</cdr:y>
    </cdr:from>
    <cdr:to>
      <cdr:x>0.36866</cdr:x>
      <cdr:y>0.444</cdr:y>
    </cdr:to>
    <cdr:cxnSp macro="">
      <cdr:nvCxnSpPr>
        <cdr:cNvPr id="20" name="Straight Arrow Connector 19"/>
        <cdr:cNvCxnSpPr/>
      </cdr:nvCxnSpPr>
      <cdr:spPr>
        <a:xfrm xmlns:a="http://schemas.openxmlformats.org/drawingml/2006/main" flipH="1">
          <a:off x="3662363" y="1746250"/>
          <a:ext cx="214312" cy="18573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0.31159</cdr:x>
      <cdr:y>0.68369</cdr:y>
    </cdr:from>
    <cdr:to>
      <cdr:x>0.3279</cdr:x>
      <cdr:y>0.68698</cdr:y>
    </cdr:to>
    <cdr:cxnSp macro="">
      <cdr:nvCxnSpPr>
        <cdr:cNvPr id="22" name="Straight Arrow Connector 21"/>
        <cdr:cNvCxnSpPr/>
      </cdr:nvCxnSpPr>
      <cdr:spPr>
        <a:xfrm xmlns:a="http://schemas.openxmlformats.org/drawingml/2006/main">
          <a:off x="3276600" y="2974975"/>
          <a:ext cx="171450" cy="1428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0.21784</cdr:x>
      <cdr:y>0.63444</cdr:y>
    </cdr:from>
    <cdr:to>
      <cdr:x>0.23687</cdr:x>
      <cdr:y>0.67713</cdr:y>
    </cdr:to>
    <cdr:cxnSp macro="">
      <cdr:nvCxnSpPr>
        <cdr:cNvPr id="26" name="Straight Arrow Connector 25"/>
        <cdr:cNvCxnSpPr/>
      </cdr:nvCxnSpPr>
      <cdr:spPr>
        <a:xfrm xmlns:a="http://schemas.openxmlformats.org/drawingml/2006/main">
          <a:off x="2290763" y="2760663"/>
          <a:ext cx="200025" cy="185737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0.60435</cdr:x>
      <cdr:y>0.63396</cdr:y>
    </cdr:from>
    <cdr:to>
      <cdr:x>0.6913</cdr:x>
      <cdr:y>0.8441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355080" y="275856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0.43855</cdr:x>
      <cdr:y>0.46304</cdr:y>
    </cdr:from>
    <cdr:to>
      <cdr:x>0.52551</cdr:x>
      <cdr:y>0.67318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611624" y="201485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0.19971</cdr:x>
      <cdr:y>0.5</cdr:y>
    </cdr:from>
    <cdr:to>
      <cdr:x>0.28667</cdr:x>
      <cdr:y>0.71014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100072" y="217566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0.42928</cdr:x>
      <cdr:y>0.78986</cdr:y>
    </cdr:from>
    <cdr:to>
      <cdr:x>0.51623</cdr:x>
      <cdr:y>1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4514087" y="42337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0.48261</cdr:x>
      <cdr:y>0.78986</cdr:y>
    </cdr:from>
    <cdr:to>
      <cdr:x>0.56957</cdr:x>
      <cdr:y>1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5074920" y="412407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0.04257</cdr:x>
      <cdr:y>0.20102</cdr:y>
    </cdr:from>
    <cdr:to>
      <cdr:x>0.82518</cdr:x>
      <cdr:y>0.54579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447675" y="874713"/>
          <a:ext cx="8229600" cy="1500187"/>
        </a:xfrm>
        <a:prstGeom xmlns:a="http://schemas.openxmlformats.org/drawingml/2006/main" prst="line">
          <a:avLst/>
        </a:prstGeom>
        <a:ln xmlns:a="http://schemas.openxmlformats.org/drawingml/2006/main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0.04665</cdr:x>
      <cdr:y>0.54907</cdr:y>
    </cdr:from>
    <cdr:to>
      <cdr:x>0.82654</cdr:x>
      <cdr:y>0.89055</cdr:y>
    </cdr:to>
    <cdr:cxnSp macro="">
      <cdr:nvCxnSpPr>
        <cdr:cNvPr id="6" name="Straight Connector 5"/>
        <cdr:cNvCxnSpPr/>
      </cdr:nvCxnSpPr>
      <cdr:spPr>
        <a:xfrm xmlns:a="http://schemas.openxmlformats.org/drawingml/2006/main">
          <a:off x="490538" y="2389188"/>
          <a:ext cx="8201025" cy="148590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0.40127</cdr:x>
      <cdr:y>0.20759</cdr:y>
    </cdr:from>
    <cdr:to>
      <cdr:x>0.5385</cdr:x>
      <cdr:y>0.26341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4219575" y="903288"/>
          <a:ext cx="1443038" cy="2428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AX &lt;= b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0.04257</cdr:x>
      <cdr:y>0.26669</cdr:y>
    </cdr:from>
    <cdr:to>
      <cdr:x>0.67301</cdr:x>
      <cdr:y>0.26997</cdr:y>
    </cdr:to>
    <cdr:cxnSp macro="">
      <cdr:nvCxnSpPr>
        <cdr:cNvPr id="10" name="Straight Connector 9"/>
        <cdr:cNvCxnSpPr/>
      </cdr:nvCxnSpPr>
      <cdr:spPr>
        <a:xfrm xmlns:a="http://schemas.openxmlformats.org/drawingml/2006/main">
          <a:off x="447675" y="1160463"/>
          <a:ext cx="6629400" cy="14287"/>
        </a:xfrm>
        <a:prstGeom xmlns:a="http://schemas.openxmlformats.org/drawingml/2006/main" prst="line">
          <a:avLst/>
        </a:prstGeom>
        <a:ln xmlns:a="http://schemas.openxmlformats.org/drawingml/2006/main" w="22225">
          <a:solidFill>
            <a:srgbClr val="92D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0.39523</cdr:x>
      <cdr:y>0.77417</cdr:y>
    </cdr:from>
    <cdr:to>
      <cdr:x>0.53246</cdr:x>
      <cdr:y>0.82999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4156075" y="3368675"/>
          <a:ext cx="1443038" cy="2428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smtClean="0"/>
            <a:t>-AX &lt;= b - unbounded</a:t>
          </a:r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941A-5E9D-5749-A380-C9D06AA16304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5E1E-38FD-0042-82BF-03983754A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941A-5E9D-5749-A380-C9D06AA16304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5E1E-38FD-0042-82BF-03983754A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941A-5E9D-5749-A380-C9D06AA16304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5E1E-38FD-0042-82BF-03983754A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941A-5E9D-5749-A380-C9D06AA16304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5E1E-38FD-0042-82BF-03983754A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9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941A-5E9D-5749-A380-C9D06AA16304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5E1E-38FD-0042-82BF-03983754A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4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941A-5E9D-5749-A380-C9D06AA16304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5E1E-38FD-0042-82BF-03983754A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5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941A-5E9D-5749-A380-C9D06AA16304}" type="datetimeFigureOut">
              <a:rPr lang="en-US" smtClean="0"/>
              <a:t>7/8/18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5E1E-38FD-0042-82BF-03983754A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2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941A-5E9D-5749-A380-C9D06AA16304}" type="datetimeFigureOut">
              <a:rPr lang="en-US" smtClean="0"/>
              <a:t>7/8/18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5E1E-38FD-0042-82BF-03983754A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5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941A-5E9D-5749-A380-C9D06AA16304}" type="datetimeFigureOut">
              <a:rPr lang="en-US" smtClean="0"/>
              <a:t>7/8/18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5E1E-38FD-0042-82BF-03983754A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941A-5E9D-5749-A380-C9D06AA16304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5E1E-38FD-0042-82BF-03983754A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941A-5E9D-5749-A380-C9D06AA16304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5E1E-38FD-0042-82BF-03983754A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941A-5E9D-5749-A380-C9D06AA16304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C5E1E-38FD-0042-82BF-03983754A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3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8588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 rot="1055996">
            <a:off x="6776614" y="4634222"/>
            <a:ext cx="156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>
                <a:solidFill>
                  <a:srgbClr val="00B050"/>
                </a:solidFill>
                <a:latin typeface="+mj-lt"/>
              </a:rPr>
              <a:t>X</a:t>
            </a:r>
            <a:r>
              <a:rPr lang="mr-IN" sz="800" dirty="0">
                <a:solidFill>
                  <a:srgbClr val="00B050"/>
                </a:solidFill>
                <a:latin typeface="+mj-lt"/>
              </a:rPr>
              <a:t>1 </a:t>
            </a:r>
            <a:r>
              <a:rPr lang="mr-IN" dirty="0">
                <a:solidFill>
                  <a:srgbClr val="00B050"/>
                </a:solidFill>
                <a:latin typeface="+mj-lt"/>
              </a:rPr>
              <a:t>+ 2X</a:t>
            </a:r>
            <a:r>
              <a:rPr lang="mr-IN" sz="800" dirty="0">
                <a:solidFill>
                  <a:srgbClr val="00B050"/>
                </a:solidFill>
                <a:latin typeface="+mj-lt"/>
              </a:rPr>
              <a:t>2 </a:t>
            </a:r>
            <a:r>
              <a:rPr lang="mr-IN" dirty="0">
                <a:solidFill>
                  <a:srgbClr val="00B050"/>
                </a:solidFill>
                <a:latin typeface="+mj-lt"/>
              </a:rPr>
              <a:t>&lt;= 6 </a:t>
            </a:r>
          </a:p>
        </p:txBody>
      </p:sp>
      <p:sp>
        <p:nvSpPr>
          <p:cNvPr id="5" name="Rectangle 4"/>
          <p:cNvSpPr/>
          <p:nvPr/>
        </p:nvSpPr>
        <p:spPr>
          <a:xfrm rot="2522026">
            <a:off x="4436812" y="3646670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>
                <a:solidFill>
                  <a:srgbClr val="FF0000"/>
                </a:solidFill>
                <a:latin typeface="+mj-lt"/>
              </a:rPr>
              <a:t>5X</a:t>
            </a:r>
            <a:r>
              <a:rPr lang="mr-IN" sz="800" dirty="0">
                <a:solidFill>
                  <a:srgbClr val="FF0000"/>
                </a:solidFill>
                <a:latin typeface="+mj-lt"/>
              </a:rPr>
              <a:t>1 </a:t>
            </a:r>
            <a:r>
              <a:rPr lang="mr-IN" dirty="0">
                <a:solidFill>
                  <a:srgbClr val="FF0000"/>
                </a:solidFill>
                <a:latin typeface="+mj-lt"/>
              </a:rPr>
              <a:t>+ 3X</a:t>
            </a:r>
            <a:r>
              <a:rPr lang="mr-IN" sz="800" dirty="0">
                <a:solidFill>
                  <a:srgbClr val="FF0000"/>
                </a:solidFill>
                <a:latin typeface="+mj-lt"/>
              </a:rPr>
              <a:t>2 </a:t>
            </a:r>
            <a:r>
              <a:rPr lang="mr-IN" dirty="0">
                <a:solidFill>
                  <a:srgbClr val="FF0000"/>
                </a:solidFill>
                <a:latin typeface="+mj-lt"/>
              </a:rPr>
              <a:t>&lt;= 15 </a:t>
            </a:r>
          </a:p>
        </p:txBody>
      </p:sp>
      <p:sp>
        <p:nvSpPr>
          <p:cNvPr id="6" name="Rectangle 5"/>
          <p:cNvSpPr/>
          <p:nvPr/>
        </p:nvSpPr>
        <p:spPr>
          <a:xfrm rot="18480239">
            <a:off x="2308818" y="4034298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>
                <a:solidFill>
                  <a:schemeClr val="accent2"/>
                </a:solidFill>
                <a:latin typeface="+mj-lt"/>
              </a:rPr>
              <a:t>2X</a:t>
            </a:r>
            <a:r>
              <a:rPr lang="mr-IN" sz="800" dirty="0">
                <a:solidFill>
                  <a:schemeClr val="accent2"/>
                </a:solidFill>
                <a:latin typeface="+mj-lt"/>
              </a:rPr>
              <a:t>1 </a:t>
            </a:r>
            <a:r>
              <a:rPr lang="mr-IN" dirty="0">
                <a:solidFill>
                  <a:schemeClr val="accent2"/>
                </a:solidFill>
                <a:latin typeface="+mj-lt"/>
              </a:rPr>
              <a:t>+ x</a:t>
            </a:r>
            <a:r>
              <a:rPr lang="mr-IN" sz="800" dirty="0">
                <a:solidFill>
                  <a:schemeClr val="accent2"/>
                </a:solidFill>
                <a:latin typeface="+mj-lt"/>
              </a:rPr>
              <a:t>2 </a:t>
            </a:r>
            <a:r>
              <a:rPr lang="mr-IN" dirty="0">
                <a:solidFill>
                  <a:schemeClr val="accent2"/>
                </a:solidFill>
                <a:latin typeface="+mj-lt"/>
              </a:rPr>
              <a:t>&lt;= 4 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3405898" y="4268577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>
                <a:latin typeface="LMMathItalic10" charset="0"/>
              </a:rPr>
              <a:t>X</a:t>
            </a:r>
            <a:r>
              <a:rPr lang="mr-IN" sz="800">
                <a:latin typeface="LMRoman7" charset="0"/>
              </a:rPr>
              <a:t>2 </a:t>
            </a:r>
            <a:r>
              <a:rPr lang="mr-IN">
                <a:latin typeface="LMMathItalic10" charset="0"/>
              </a:rPr>
              <a:t>&gt;</a:t>
            </a:r>
            <a:r>
              <a:rPr lang="mr-IN">
                <a:latin typeface="LMRoman10" charset="0"/>
              </a:rPr>
              <a:t>=0 </a:t>
            </a:r>
            <a:endParaRPr lang="mr-IN"/>
          </a:p>
        </p:txBody>
      </p:sp>
      <p:sp>
        <p:nvSpPr>
          <p:cNvPr id="8" name="Rectangle 7"/>
          <p:cNvSpPr/>
          <p:nvPr/>
        </p:nvSpPr>
        <p:spPr>
          <a:xfrm>
            <a:off x="5114641" y="5866495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 smtClean="0">
                <a:latin typeface="LMMathItalic10" charset="0"/>
              </a:rPr>
              <a:t>X</a:t>
            </a:r>
            <a:r>
              <a:rPr lang="en-US" sz="800" dirty="0" smtClean="0">
                <a:latin typeface="LMRoman7" charset="0"/>
              </a:rPr>
              <a:t>1</a:t>
            </a:r>
            <a:r>
              <a:rPr lang="mr-IN" sz="800" dirty="0" smtClean="0">
                <a:latin typeface="LMRoman7" charset="0"/>
              </a:rPr>
              <a:t> </a:t>
            </a:r>
            <a:r>
              <a:rPr lang="mr-IN" dirty="0">
                <a:latin typeface="LMMathItalic10" charset="0"/>
              </a:rPr>
              <a:t>&gt;</a:t>
            </a:r>
            <a:r>
              <a:rPr lang="mr-IN" dirty="0">
                <a:latin typeface="LMRoman10" charset="0"/>
              </a:rPr>
              <a:t>=0 </a:t>
            </a:r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77087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5075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43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LMMathItalic10</vt:lpstr>
      <vt:lpstr>LMRoman10</vt:lpstr>
      <vt:lpstr>LMRoman7</vt:lpstr>
      <vt:lpstr>Mangal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2018-07-06T01:40:46Z</dcterms:created>
  <dcterms:modified xsi:type="dcterms:W3CDTF">2018-07-08T22:44:59Z</dcterms:modified>
</cp:coreProperties>
</file>