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TT Rounds Condensed" panose="020B0604020202020204" charset="0"/>
      <p:regular r:id="rId12"/>
    </p:embeddedFont>
    <p:embeddedFont>
      <p:font typeface="Trebuchet MS" panose="020B0603020202020204" pitchFamily="34" charset="0"/>
      <p:regular r:id="rId13"/>
      <p:bold r:id="rId14"/>
      <p:italic r:id="rId15"/>
      <p:boldItalic r:id="rId16"/>
    </p:embeddedFont>
    <p:embeddedFont>
      <p:font typeface="Archivo Black" panose="020B0604020202020204" charset="0"/>
      <p:regular r:id="rId17"/>
    </p:embeddedFont>
    <p:embeddedFont>
      <p:font typeface="Calibri" panose="020F0502020204030204" pitchFamily="34" charset="0"/>
      <p:regular r:id="rId18"/>
      <p:bold r:id="rId19"/>
      <p:italic r:id="rId20"/>
      <p:boldItalic r:id="rId21"/>
    </p:embeddedFont>
    <p:embeddedFont>
      <p:font typeface="Arimo" panose="020B0604020202020204" charset="0"/>
      <p:regular r:id="rId22"/>
    </p:embeddedFont>
    <p:embeddedFont>
      <p:font typeface="TT Rounds Condensed Bold" panose="020B0604020202020204" charset="0"/>
      <p:regular r:id="rId23"/>
    </p:embeddedFont>
    <p:embeddedFont>
      <p:font typeface="Trebuchet MS Bold" panose="020B0703020202020204" pitchFamily="34" charset="0"/>
      <p:bold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53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5.svg"/><Relationship Id="rId7"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8.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114425" y="165735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23" name="Group 23"/>
          <p:cNvGrpSpPr/>
          <p:nvPr/>
        </p:nvGrpSpPr>
        <p:grpSpPr>
          <a:xfrm>
            <a:off x="3200400" y="4780372"/>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4229100" y="2877343"/>
            <a:ext cx="11001375" cy="1384995"/>
          </a:xfrm>
          <a:prstGeom prst="rect">
            <a:avLst/>
          </a:prstGeom>
        </p:spPr>
        <p:txBody>
          <a:bodyPr lIns="0" tIns="0" rIns="0" bIns="0" rtlCol="0" anchor="t">
            <a:spAutoFit/>
          </a:bodyPr>
          <a:lstStyle/>
          <a:p>
            <a:pPr algn="l">
              <a:lnSpc>
                <a:spcPts val="6480"/>
              </a:lnSpc>
            </a:pPr>
            <a:r>
              <a:rPr lang="en-US" sz="5400" spc="10" dirty="0">
                <a:solidFill>
                  <a:srgbClr val="000000"/>
                </a:solidFill>
                <a:latin typeface="Archivo Black"/>
              </a:rPr>
              <a:t>	</a:t>
            </a:r>
            <a:r>
              <a:rPr lang="en-US" sz="5400" spc="10" dirty="0" smtClean="0">
                <a:solidFill>
                  <a:srgbClr val="000000"/>
                </a:solidFill>
                <a:latin typeface="Archivo Black"/>
              </a:rPr>
              <a:t>SRIVATSAN</a:t>
            </a:r>
            <a:r>
              <a:rPr lang="en-US" sz="5400" spc="10" dirty="0" smtClean="0">
                <a:solidFill>
                  <a:srgbClr val="000000"/>
                </a:solidFill>
                <a:latin typeface="Archivo Black"/>
              </a:rPr>
              <a:t> </a:t>
            </a:r>
            <a:r>
              <a:rPr lang="en-US" sz="5400" spc="10" dirty="0">
                <a:solidFill>
                  <a:srgbClr val="000000"/>
                </a:solidFill>
                <a:latin typeface="Archivo Black"/>
              </a:rPr>
              <a:t>G</a:t>
            </a:r>
            <a:endParaRPr lang="en-US" sz="5400" spc="10" dirty="0">
              <a:solidFill>
                <a:srgbClr val="000000"/>
              </a:solidFill>
              <a:latin typeface="Archivo Black"/>
            </a:endParaRPr>
          </a:p>
          <a:p>
            <a:pPr algn="l">
              <a:lnSpc>
                <a:spcPts val="4320"/>
              </a:lnSpc>
            </a:pPr>
            <a:r>
              <a:rPr lang="en-US" sz="3600" spc="6" dirty="0">
                <a:solidFill>
                  <a:srgbClr val="000000"/>
                </a:solidFill>
                <a:latin typeface="Trebuchet MS"/>
              </a:rPr>
              <a:t>	REGISTER NUMBER : </a:t>
            </a:r>
            <a:r>
              <a:rPr lang="en-US" sz="3600" spc="6" dirty="0" smtClean="0">
                <a:solidFill>
                  <a:srgbClr val="000000"/>
                </a:solidFill>
                <a:latin typeface="Trebuchet MS"/>
              </a:rPr>
              <a:t>211521243153</a:t>
            </a:r>
            <a:endParaRPr lang="en-US" sz="3600" spc="6" dirty="0">
              <a:solidFill>
                <a:srgbClr val="000000"/>
              </a:solidFill>
              <a:latin typeface="Trebuchet MS"/>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29" name="TextBox 29"/>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1</a:t>
            </a:r>
          </a:p>
        </p:txBody>
      </p:sp>
      <p:sp>
        <p:nvSpPr>
          <p:cNvPr id="30" name="TextBox 30"/>
          <p:cNvSpPr txBox="1"/>
          <p:nvPr/>
        </p:nvSpPr>
        <p:spPr>
          <a:xfrm>
            <a:off x="9772242" y="5542819"/>
            <a:ext cx="9370848" cy="1349246"/>
          </a:xfrm>
          <a:prstGeom prst="rect">
            <a:avLst/>
          </a:prstGeom>
        </p:spPr>
        <p:txBody>
          <a:bodyPr lIns="0" tIns="0" rIns="0" bIns="0" rtlCol="0" anchor="t">
            <a:spAutoFit/>
          </a:bodyPr>
          <a:lstStyle/>
          <a:p>
            <a:pPr algn="l">
              <a:lnSpc>
                <a:spcPts val="5040"/>
              </a:lnSpc>
            </a:pPr>
            <a:r>
              <a:rPr lang="en-US" sz="4200" spc="-7">
                <a:solidFill>
                  <a:srgbClr val="2D936B"/>
                </a:solidFill>
                <a:latin typeface="Trebuchet MS Bold"/>
              </a:rPr>
              <a:t>Final Project</a:t>
            </a:r>
          </a:p>
          <a:p>
            <a:pPr algn="l">
              <a:lnSpc>
                <a:spcPts val="5040"/>
              </a:lnSpc>
            </a:pPr>
            <a:endParaRPr lang="en-US" sz="4200" spc="-7">
              <a:solidFill>
                <a:srgbClr val="2D936B"/>
              </a:solidFill>
              <a:latin typeface="Trebuchet M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1315700" y="934162"/>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837248" y="572451"/>
            <a:ext cx="14646593" cy="1102866"/>
          </a:xfrm>
          <a:prstGeom prst="rect">
            <a:avLst/>
          </a:prstGeom>
        </p:spPr>
        <p:txBody>
          <a:bodyPr lIns="0" tIns="0" rIns="0" bIns="0" rtlCol="0" anchor="t">
            <a:spAutoFit/>
          </a:bodyPr>
          <a:lstStyle/>
          <a:p>
            <a:pPr algn="l">
              <a:lnSpc>
                <a:spcPts val="8640"/>
              </a:lnSpc>
            </a:pPr>
            <a:r>
              <a:rPr lang="en-US" sz="7200" spc="-89" dirty="0" smtClean="0">
                <a:solidFill>
                  <a:srgbClr val="000000"/>
                </a:solidFill>
                <a:latin typeface="Trebuchet MS Bold"/>
              </a:rPr>
              <a:t>RESULTS</a:t>
            </a:r>
          </a:p>
        </p:txBody>
      </p:sp>
      <p:sp>
        <p:nvSpPr>
          <p:cNvPr id="30" name="TextBox 30"/>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37">
                <a:solidFill>
                  <a:srgbClr val="2D936B"/>
                </a:solidFill>
                <a:latin typeface="Trebuchet MS"/>
              </a:rPr>
              <a:t>14</a:t>
            </a:r>
          </a:p>
        </p:txBody>
      </p:sp>
      <p:sp>
        <p:nvSpPr>
          <p:cNvPr id="31" name="TextBox 31"/>
          <p:cNvSpPr txBox="1"/>
          <p:nvPr/>
        </p:nvSpPr>
        <p:spPr>
          <a:xfrm>
            <a:off x="1028700" y="1730363"/>
            <a:ext cx="15673554" cy="103170"/>
          </a:xfrm>
          <a:prstGeom prst="rect">
            <a:avLst/>
          </a:prstGeom>
        </p:spPr>
        <p:txBody>
          <a:bodyPr lIns="0" tIns="0" rIns="0" bIns="0" rtlCol="0" anchor="t">
            <a:spAutoFit/>
          </a:bodyPr>
          <a:lstStyle/>
          <a:p>
            <a:pPr algn="l">
              <a:lnSpc>
                <a:spcPts val="91"/>
              </a:lnSpc>
            </a:pPr>
            <a:endParaRPr lang="en-US" sz="3203" dirty="0">
              <a:solidFill>
                <a:srgbClr val="000000"/>
              </a:solidFill>
              <a:latin typeface="Arial"/>
            </a:endParaRPr>
          </a:p>
        </p:txBody>
      </p:sp>
      <p:sp>
        <p:nvSpPr>
          <p:cNvPr id="32" name="Rectangle 31"/>
          <p:cNvSpPr/>
          <p:nvPr/>
        </p:nvSpPr>
        <p:spPr>
          <a:xfrm>
            <a:off x="629538" y="2101660"/>
            <a:ext cx="13543661" cy="8894743"/>
          </a:xfrm>
          <a:prstGeom prst="rect">
            <a:avLst/>
          </a:prstGeom>
        </p:spPr>
        <p:txBody>
          <a:bodyPr wrap="square">
            <a:spAutoFit/>
          </a:bodyPr>
          <a:lstStyle/>
          <a:p>
            <a:r>
              <a:rPr lang="en-US" sz="2800" dirty="0">
                <a:solidFill>
                  <a:srgbClr val="0D0D0D"/>
                </a:solidFill>
                <a:latin typeface="Söhne"/>
              </a:rPr>
              <a:t>When discussing the results of a text-to-image generator project, it's important to consider various aspects such as the quality of the generated images, the model's ability to accurately capture the input text, and the diversity and creativity of the generated images</a:t>
            </a:r>
            <a:r>
              <a:rPr lang="en-US" sz="2800" dirty="0" smtClean="0">
                <a:solidFill>
                  <a:srgbClr val="0D0D0D"/>
                </a:solidFill>
                <a:latin typeface="Söhne"/>
              </a:rPr>
              <a:t>.</a:t>
            </a:r>
          </a:p>
          <a:p>
            <a:endParaRPr lang="en-US" sz="2800" dirty="0">
              <a:solidFill>
                <a:srgbClr val="0D0D0D"/>
              </a:solidFill>
              <a:latin typeface="Söhne"/>
            </a:endParaRPr>
          </a:p>
          <a:p>
            <a:r>
              <a:rPr lang="en-US" sz="2400" b="1" dirty="0" smtClean="0"/>
              <a:t>1.Image </a:t>
            </a:r>
            <a:r>
              <a:rPr lang="en-US" sz="2400" b="1" dirty="0"/>
              <a:t>Quality:</a:t>
            </a:r>
            <a:r>
              <a:rPr lang="en-US" sz="2400" dirty="0"/>
              <a:t> Show examples of images generated by the model and compare them to the ground truth images. Use metrics such as structural similarity index (SSIM) or </a:t>
            </a:r>
            <a:r>
              <a:rPr lang="en-US" sz="2400" dirty="0" err="1"/>
              <a:t>Fréchet</a:t>
            </a:r>
            <a:r>
              <a:rPr lang="en-US" sz="2400" dirty="0"/>
              <a:t> Inception Distance (FID) to quantitatively evaluate the quality of the generated images.</a:t>
            </a:r>
          </a:p>
          <a:p>
            <a:r>
              <a:rPr lang="en-US" sz="2400" b="1" dirty="0" smtClean="0"/>
              <a:t>2.Text-Image </a:t>
            </a:r>
            <a:r>
              <a:rPr lang="en-US" sz="2400" b="1" dirty="0"/>
              <a:t>Alignment:</a:t>
            </a:r>
            <a:r>
              <a:rPr lang="en-US" sz="2400" dirty="0"/>
              <a:t> Demonstrate how well the model aligns the generated images with the input text descriptions. Use metrics such as cosine similarity or BLEU score to evaluate the textual similarity between the input text and the generated images.</a:t>
            </a:r>
          </a:p>
          <a:p>
            <a:r>
              <a:rPr lang="en-US" sz="2400" b="1" dirty="0" smtClean="0"/>
              <a:t>3.Diversity </a:t>
            </a:r>
            <a:r>
              <a:rPr lang="en-US" sz="2400" b="1" dirty="0"/>
              <a:t>and Creativity:</a:t>
            </a:r>
            <a:r>
              <a:rPr lang="en-US" sz="2400" dirty="0"/>
              <a:t> Show a variety of generated images to demonstrate the model's ability to produce diverse and creative outputs. Use metrics such as Inception Score (IS) or diversity metrics to quantify the diversity of the generated images.</a:t>
            </a:r>
          </a:p>
          <a:p>
            <a:r>
              <a:rPr lang="en-US" sz="2400" b="1" dirty="0" smtClean="0"/>
              <a:t>4.User </a:t>
            </a:r>
            <a:r>
              <a:rPr lang="en-US" sz="2400" b="1" dirty="0"/>
              <a:t>Studies:</a:t>
            </a:r>
            <a:r>
              <a:rPr lang="en-US" sz="2400" dirty="0"/>
              <a:t> Conduct user studies to gather feedback on the perceived quality and usefulness of the generated images. Use surveys or interviews to collect qualitative feedback from users</a:t>
            </a:r>
            <a:r>
              <a:rPr lang="en-US" sz="2400" dirty="0" smtClean="0"/>
              <a:t>.</a:t>
            </a:r>
          </a:p>
          <a:p>
            <a:r>
              <a:rPr lang="en-US" sz="2400" b="1" dirty="0" smtClean="0"/>
              <a:t>5.Comparison </a:t>
            </a:r>
            <a:r>
              <a:rPr lang="en-US" sz="2400" b="1" dirty="0"/>
              <a:t>with Baselines:</a:t>
            </a:r>
            <a:r>
              <a:rPr lang="en-US" sz="2400" dirty="0"/>
              <a:t> Compare the performance of your text-to-image generator with existing baseline models or methods. Highlight any improvements in image quality, text-image alignment, or diversity achieved by your model.</a:t>
            </a:r>
          </a:p>
          <a:p>
            <a:r>
              <a:rPr lang="en-US" sz="2400" b="1" dirty="0" smtClean="0"/>
              <a:t>6.Computational </a:t>
            </a:r>
            <a:r>
              <a:rPr lang="en-US" sz="2400" b="1" dirty="0"/>
              <a:t>Efficiency:</a:t>
            </a:r>
            <a:r>
              <a:rPr lang="en-US" sz="2400" dirty="0"/>
              <a:t> Discuss the computational resources required to train and run your text-to-image generator. Compare the efficiency of your model with existing approaches in terms of training time and computational cost.</a:t>
            </a:r>
          </a:p>
          <a:p>
            <a:endParaRPr lang="en-US" sz="2400" dirty="0"/>
          </a:p>
          <a:p>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837248" y="1029333"/>
            <a:ext cx="14646593" cy="1232376"/>
          </a:xfrm>
          <a:prstGeom prst="rect">
            <a:avLst/>
          </a:prstGeom>
        </p:spPr>
        <p:txBody>
          <a:bodyPr lIns="0" tIns="0" rIns="0" bIns="0" rtlCol="0" anchor="t">
            <a:spAutoFit/>
          </a:bodyPr>
          <a:lstStyle/>
          <a:p>
            <a:pPr algn="l">
              <a:lnSpc>
                <a:spcPts val="7650"/>
              </a:lnSpc>
            </a:pPr>
            <a:r>
              <a:rPr lang="en-US" sz="6375">
                <a:solidFill>
                  <a:srgbClr val="000000"/>
                </a:solidFill>
                <a:latin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2</a:t>
            </a:r>
          </a:p>
        </p:txBody>
      </p:sp>
      <p:sp>
        <p:nvSpPr>
          <p:cNvPr id="17" name="TextBox 17"/>
          <p:cNvSpPr txBox="1"/>
          <p:nvPr/>
        </p:nvSpPr>
        <p:spPr>
          <a:xfrm>
            <a:off x="1418893" y="3286125"/>
            <a:ext cx="13483302" cy="942975"/>
          </a:xfrm>
          <a:prstGeom prst="rect">
            <a:avLst/>
          </a:prstGeom>
        </p:spPr>
        <p:txBody>
          <a:bodyPr lIns="0" tIns="0" rIns="0" bIns="0" rtlCol="0" anchor="t">
            <a:spAutoFit/>
          </a:bodyPr>
          <a:lstStyle/>
          <a:p>
            <a:pPr algn="l">
              <a:lnSpc>
                <a:spcPts val="7200"/>
              </a:lnSpc>
            </a:pPr>
            <a:r>
              <a:rPr lang="en-US" sz="6000" dirty="0" err="1" smtClean="0">
                <a:solidFill>
                  <a:srgbClr val="444444"/>
                </a:solidFill>
                <a:latin typeface="Arimo"/>
              </a:rPr>
              <a:t>Text_to_image_generator</a:t>
            </a:r>
            <a:endParaRPr lang="en-US" sz="6000" dirty="0">
              <a:solidFill>
                <a:srgbClr val="444444"/>
              </a:solidFill>
              <a:latin typeface="Arim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143513" y="11430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0" y="6015038"/>
            <a:ext cx="671512" cy="4271962"/>
            <a:chOff x="0" y="0"/>
            <a:chExt cx="895350" cy="5695950"/>
          </a:xfrm>
        </p:grpSpPr>
        <p:sp>
          <p:nvSpPr>
            <p:cNvPr id="4" name="Freeform 4"/>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5" name="TextBox 5"/>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a:solidFill>
                  <a:srgbClr val="2D83C3"/>
                </a:solidFill>
                <a:latin typeface="Trebuchet MS"/>
              </a:rPr>
              <a:t>3/21/2024  </a:t>
            </a:r>
            <a:r>
              <a:rPr lang="en-US" sz="1650">
                <a:solidFill>
                  <a:srgbClr val="2D83C3"/>
                </a:solidFill>
                <a:latin typeface="Trebuchet MS Bold"/>
              </a:rPr>
              <a:t>Annual Review</a:t>
            </a:r>
          </a:p>
        </p:txBody>
      </p:sp>
      <p:grpSp>
        <p:nvGrpSpPr>
          <p:cNvPr id="6" name="Group 6"/>
          <p:cNvGrpSpPr/>
          <p:nvPr/>
        </p:nvGrpSpPr>
        <p:grpSpPr>
          <a:xfrm>
            <a:off x="11044238" y="671512"/>
            <a:ext cx="542925" cy="542925"/>
            <a:chOff x="0" y="0"/>
            <a:chExt cx="723900" cy="723900"/>
          </a:xfrm>
        </p:grpSpPr>
        <p:sp>
          <p:nvSpPr>
            <p:cNvPr id="7" name="Freeform 7"/>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8" name="Freeform 8"/>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0" name="Freeform 10"/>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1" name="Freeform 11"/>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2" name="TextBox 12"/>
          <p:cNvSpPr txBox="1"/>
          <p:nvPr/>
        </p:nvSpPr>
        <p:spPr>
          <a:xfrm>
            <a:off x="837248" y="632395"/>
            <a:ext cx="14646593" cy="1629314"/>
          </a:xfrm>
          <a:prstGeom prst="rect">
            <a:avLst/>
          </a:prstGeom>
        </p:spPr>
        <p:txBody>
          <a:bodyPr lIns="0" tIns="0" rIns="0" bIns="0" rtlCol="0" anchor="t">
            <a:spAutoFit/>
          </a:bodyPr>
          <a:lstStyle/>
          <a:p>
            <a:pPr algn="l">
              <a:lnSpc>
                <a:spcPts val="8640"/>
              </a:lnSpc>
            </a:pPr>
            <a:r>
              <a:rPr lang="en-US" sz="7200" spc="-15">
                <a:solidFill>
                  <a:srgbClr val="000000"/>
                </a:solidFill>
                <a:latin typeface="Trebuchet MS Bold"/>
              </a:rPr>
              <a:t>AGENDA</a:t>
            </a:r>
          </a:p>
        </p:txBody>
      </p:sp>
      <p:sp>
        <p:nvSpPr>
          <p:cNvPr id="13" name="TextBox 13"/>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3</a:t>
            </a:r>
          </a:p>
        </p:txBody>
      </p:sp>
      <p:sp>
        <p:nvSpPr>
          <p:cNvPr id="14" name="TextBox 14"/>
          <p:cNvSpPr txBox="1"/>
          <p:nvPr/>
        </p:nvSpPr>
        <p:spPr>
          <a:xfrm>
            <a:off x="2699145" y="2135318"/>
            <a:ext cx="13388817" cy="5206554"/>
          </a:xfrm>
          <a:prstGeom prst="rect">
            <a:avLst/>
          </a:prstGeom>
        </p:spPr>
        <p:txBody>
          <a:bodyPr lIns="0" tIns="0" rIns="0" bIns="0" rtlCol="0" anchor="t">
            <a:spAutoFit/>
          </a:bodyPr>
          <a:lstStyle/>
          <a:p>
            <a:pPr marL="868680" lvl="1" indent="-434340" algn="l">
              <a:lnSpc>
                <a:spcPts val="5759"/>
              </a:lnSpc>
              <a:buFont typeface="Arial"/>
              <a:buChar char="•"/>
            </a:pPr>
            <a:r>
              <a:rPr lang="en-US" sz="4800" dirty="0">
                <a:solidFill>
                  <a:srgbClr val="000000"/>
                </a:solidFill>
                <a:latin typeface="Arimo"/>
              </a:rPr>
              <a:t>PROBLEM STATEMENT</a:t>
            </a:r>
          </a:p>
          <a:p>
            <a:pPr marL="868680" lvl="1" indent="-434340">
              <a:lnSpc>
                <a:spcPts val="5759"/>
              </a:lnSpc>
              <a:buFont typeface="Arial"/>
              <a:buChar char="•"/>
            </a:pPr>
            <a:r>
              <a:rPr lang="en-US" sz="4800" dirty="0">
                <a:solidFill>
                  <a:srgbClr val="000000"/>
                </a:solidFill>
                <a:latin typeface="Arimo"/>
              </a:rPr>
              <a:t>Introduction</a:t>
            </a:r>
          </a:p>
          <a:p>
            <a:pPr marL="868680" lvl="1" indent="-434340">
              <a:lnSpc>
                <a:spcPts val="5759"/>
              </a:lnSpc>
              <a:buFont typeface="Arial"/>
              <a:buChar char="•"/>
            </a:pPr>
            <a:r>
              <a:rPr lang="en-US" sz="4800" dirty="0">
                <a:solidFill>
                  <a:srgbClr val="000000"/>
                </a:solidFill>
                <a:latin typeface="Arimo"/>
              </a:rPr>
              <a:t>Project Goals</a:t>
            </a:r>
            <a:endParaRPr lang="en-US" sz="4800" dirty="0" smtClean="0">
              <a:solidFill>
                <a:srgbClr val="000000"/>
              </a:solidFill>
              <a:latin typeface="Arimo"/>
            </a:endParaRPr>
          </a:p>
          <a:p>
            <a:pPr marL="868680" lvl="1" indent="-434340">
              <a:lnSpc>
                <a:spcPts val="5759"/>
              </a:lnSpc>
              <a:buFont typeface="Arial"/>
              <a:buChar char="•"/>
            </a:pPr>
            <a:r>
              <a:rPr lang="en-US" sz="4800" dirty="0">
                <a:solidFill>
                  <a:srgbClr val="000000"/>
                </a:solidFill>
                <a:latin typeface="Arimo"/>
              </a:rPr>
              <a:t>Data Collection and Preprocessing</a:t>
            </a:r>
          </a:p>
          <a:p>
            <a:pPr marL="868680" lvl="1" indent="-434340">
              <a:lnSpc>
                <a:spcPts val="5759"/>
              </a:lnSpc>
              <a:buFont typeface="Arial"/>
              <a:buChar char="•"/>
            </a:pPr>
            <a:r>
              <a:rPr lang="en-US" sz="4800" dirty="0">
                <a:solidFill>
                  <a:srgbClr val="000000"/>
                </a:solidFill>
                <a:latin typeface="Arimo"/>
              </a:rPr>
              <a:t>Training </a:t>
            </a:r>
            <a:r>
              <a:rPr lang="en-US" sz="4800" dirty="0" smtClean="0">
                <a:solidFill>
                  <a:srgbClr val="000000"/>
                </a:solidFill>
                <a:latin typeface="Arimo"/>
              </a:rPr>
              <a:t>Process</a:t>
            </a:r>
          </a:p>
          <a:p>
            <a:pPr marL="868680" lvl="1" indent="-434340">
              <a:lnSpc>
                <a:spcPts val="5759"/>
              </a:lnSpc>
              <a:buFont typeface="Arial"/>
              <a:buChar char="•"/>
            </a:pPr>
            <a:r>
              <a:rPr lang="en-US" sz="4800" dirty="0" smtClean="0">
                <a:solidFill>
                  <a:srgbClr val="000000"/>
                </a:solidFill>
                <a:latin typeface="Arimo"/>
              </a:rPr>
              <a:t>Results</a:t>
            </a:r>
          </a:p>
          <a:p>
            <a:pPr marL="868680" lvl="1" indent="-434340">
              <a:lnSpc>
                <a:spcPts val="5759"/>
              </a:lnSpc>
              <a:buFont typeface="Arial"/>
              <a:buChar char="•"/>
            </a:pPr>
            <a:r>
              <a:rPr lang="en-US" sz="4800" dirty="0">
                <a:solidFill>
                  <a:srgbClr val="000000"/>
                </a:solidFill>
                <a:latin typeface="Arimo"/>
              </a:rPr>
              <a:t>Future Work</a:t>
            </a:r>
            <a:endParaRPr lang="en-US" sz="4800" dirty="0" smtClean="0">
              <a:solidFill>
                <a:srgbClr val="000000"/>
              </a:solidFill>
              <a:latin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6187738" y="9043988"/>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6187738" y="9844088"/>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4144625" y="5400675"/>
            <a:ext cx="4143375" cy="4886325"/>
          </a:xfrm>
          <a:custGeom>
            <a:avLst/>
            <a:gdLst/>
            <a:ahLst/>
            <a:cxnLst/>
            <a:rect l="l" t="t" r="r" b="b"/>
            <a:pathLst>
              <a:path w="4143375" h="4886325">
                <a:moveTo>
                  <a:pt x="0" y="0"/>
                </a:moveTo>
                <a:lnTo>
                  <a:pt x="4143375" y="0"/>
                </a:lnTo>
                <a:lnTo>
                  <a:pt x="4143375" y="4886325"/>
                </a:lnTo>
                <a:lnTo>
                  <a:pt x="0" y="4886325"/>
                </a:lnTo>
                <a:lnTo>
                  <a:pt x="0" y="0"/>
                </a:lnTo>
                <a:close/>
              </a:path>
            </a:pathLst>
          </a:custGeom>
          <a:blipFill>
            <a:blip r:embed="rId2"/>
            <a:stretch>
              <a:fillRect l="-21" r="-21"/>
            </a:stretch>
          </a:blipFill>
        </p:spPr>
      </p:sp>
      <p:grpSp>
        <p:nvGrpSpPr>
          <p:cNvPr id="27" name="Group 27"/>
          <p:cNvGrpSpPr/>
          <p:nvPr/>
        </p:nvGrpSpPr>
        <p:grpSpPr>
          <a:xfrm>
            <a:off x="12801600" y="3193149"/>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251108" y="869567"/>
            <a:ext cx="8458200" cy="1010285"/>
          </a:xfrm>
          <a:prstGeom prst="rect">
            <a:avLst/>
          </a:prstGeom>
        </p:spPr>
        <p:txBody>
          <a:bodyPr lIns="0" tIns="0" rIns="0" bIns="0" rtlCol="0" anchor="t">
            <a:spAutoFit/>
          </a:bodyPr>
          <a:lstStyle/>
          <a:p>
            <a:pPr algn="l">
              <a:lnSpc>
                <a:spcPts val="7650"/>
              </a:lnSpc>
            </a:pPr>
            <a:r>
              <a:rPr lang="en-US" sz="6375" spc="-112">
                <a:solidFill>
                  <a:srgbClr val="000000"/>
                </a:solidFill>
                <a:latin typeface="Trebuchet MS Bold"/>
              </a:rPr>
              <a:t>PROBLEM	STATEMENT</a:t>
            </a:r>
          </a:p>
        </p:txBody>
      </p:sp>
      <p:sp>
        <p:nvSpPr>
          <p:cNvPr id="30" name="TextBox 30"/>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4</a:t>
            </a:r>
          </a:p>
        </p:txBody>
      </p:sp>
      <p:sp>
        <p:nvSpPr>
          <p:cNvPr id="31" name="TextBox 31"/>
          <p:cNvSpPr txBox="1"/>
          <p:nvPr/>
        </p:nvSpPr>
        <p:spPr>
          <a:xfrm>
            <a:off x="1201102" y="2195727"/>
            <a:ext cx="12568092" cy="5514330"/>
          </a:xfrm>
          <a:prstGeom prst="rect">
            <a:avLst/>
          </a:prstGeom>
        </p:spPr>
        <p:txBody>
          <a:bodyPr wrap="square" lIns="0" tIns="0" rIns="0" bIns="0" rtlCol="0" anchor="t">
            <a:spAutoFit/>
          </a:bodyPr>
          <a:lstStyle/>
          <a:p>
            <a:pPr algn="l">
              <a:lnSpc>
                <a:spcPts val="4320"/>
              </a:lnSpc>
            </a:pPr>
            <a:r>
              <a:rPr lang="en-US" sz="3600" spc="33" dirty="0">
                <a:solidFill>
                  <a:srgbClr val="000000"/>
                </a:solidFill>
                <a:latin typeface="TT Rounds Condensed"/>
              </a:rPr>
              <a:t>TOPIC: Sentiment Analysis using </a:t>
            </a:r>
            <a:r>
              <a:rPr lang="en-US" sz="3600" spc="33" dirty="0" smtClean="0">
                <a:solidFill>
                  <a:srgbClr val="000000"/>
                </a:solidFill>
                <a:latin typeface="TT Rounds Condensed"/>
              </a:rPr>
              <a:t>LSTM</a:t>
            </a:r>
          </a:p>
          <a:p>
            <a:pPr algn="l">
              <a:lnSpc>
                <a:spcPts val="4320"/>
              </a:lnSpc>
            </a:pPr>
            <a:endParaRPr lang="en-US" sz="3600" spc="33" dirty="0">
              <a:solidFill>
                <a:srgbClr val="000000"/>
              </a:solidFill>
              <a:latin typeface="TT Rounds Condensed"/>
            </a:endParaRPr>
          </a:p>
          <a:p>
            <a:pPr>
              <a:lnSpc>
                <a:spcPts val="4320"/>
              </a:lnSpc>
            </a:pPr>
            <a:r>
              <a:rPr lang="en-US" sz="3600" spc="33" dirty="0">
                <a:solidFill>
                  <a:srgbClr val="000000"/>
                </a:solidFill>
                <a:latin typeface="TT Rounds Condensed"/>
              </a:rPr>
              <a:t>The aim of this project is to develop a text-to-image generator that can automatically create realistic images based on textual descriptions. The current lack of efficient and accurate text-to-image generation models poses a significant challenge in various fields such as e-commerce, advertising, and content creation. Existing solutions often struggle to produce high-quality images that faithfully represent the input text, leading to a need for more advanced and robust approaches.</a:t>
            </a:r>
            <a:endParaRPr lang="en-US" sz="3600" spc="33" dirty="0">
              <a:solidFill>
                <a:srgbClr val="000000"/>
              </a:solidFill>
              <a:latin typeface="TT Rounds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90837" y="419100"/>
            <a:ext cx="7897178" cy="928331"/>
          </a:xfrm>
          <a:prstGeom prst="rect">
            <a:avLst/>
          </a:prstGeom>
        </p:spPr>
        <p:txBody>
          <a:bodyPr lIns="0" tIns="0" rIns="0" bIns="0" rtlCol="0" anchor="t">
            <a:spAutoFit/>
          </a:bodyPr>
          <a:lstStyle/>
          <a:p>
            <a:pPr algn="l">
              <a:lnSpc>
                <a:spcPts val="7650"/>
              </a:lnSpc>
            </a:pPr>
            <a:r>
              <a:rPr lang="en-US" sz="6375" spc="-15" dirty="0" smtClean="0">
                <a:solidFill>
                  <a:srgbClr val="000000"/>
                </a:solidFill>
                <a:latin typeface="Trebuchet MS Bold"/>
              </a:rPr>
              <a:t>INTRODUCTION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5</a:t>
            </a:r>
          </a:p>
        </p:txBody>
      </p:sp>
      <p:sp>
        <p:nvSpPr>
          <p:cNvPr id="34" name="Rectangle 33"/>
          <p:cNvSpPr/>
          <p:nvPr/>
        </p:nvSpPr>
        <p:spPr>
          <a:xfrm>
            <a:off x="241917" y="2315524"/>
            <a:ext cx="12206288" cy="7017306"/>
          </a:xfrm>
          <a:prstGeom prst="rect">
            <a:avLst/>
          </a:prstGeom>
        </p:spPr>
        <p:txBody>
          <a:bodyPr wrap="square">
            <a:spAutoFit/>
          </a:bodyPr>
          <a:lstStyle/>
          <a:p>
            <a:r>
              <a:rPr lang="en-US" sz="2400" dirty="0"/>
              <a:t>In recent years, the intersection of artificial intelligence and computer vision has led to remarkable advancements in the field of image generation. One such advancement is the development of text-to-image generation, a technology that enables the creation of photorealistic images from textual descriptions. This technology has the potential to revolutionize various industries, including e-commerce, advertising, and entertainment, by enabling the automatic generation of visual content from textual input.</a:t>
            </a:r>
          </a:p>
          <a:p>
            <a:r>
              <a:rPr lang="en-US" sz="2400" dirty="0"/>
              <a:t>Text-to-image generation has applications in a wide range of scenarios, such as generating product images from textual descriptions in e-commerce websites, creating personalized content for marketing campaigns, and assisting artists in visualizing their ideas. However, despite its promising potential, text-to-image generation remains a challenging task due to the complexity of translating textual descriptions into coherent and realistic images.</a:t>
            </a:r>
          </a:p>
          <a:p>
            <a:r>
              <a:rPr lang="en-US" sz="2400" dirty="0"/>
              <a:t>In this project, we aim to develop a text-to-image generator that can produce high-quality images from textual descriptions. We will explore state-of-the-art deep learning techniques, such as generative adversarial networks (GANs) and transformer models, to create a robust and efficient text-to-image generation system. Our goal is to overcome the limitations of existing approaches and demonstrate the effectiveness of our model in generating realistic images from textual input.</a:t>
            </a:r>
          </a:p>
          <a:p>
            <a:r>
              <a:rPr lang="en-US" sz="2400" dirty="0"/>
              <a:t>Through this project, we hope to contribute to the advancement of text-to-image generation technology and pave the way for its widespread adoption in various industries.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09662" y="1251425"/>
            <a:ext cx="7897178" cy="928331"/>
          </a:xfrm>
          <a:prstGeom prst="rect">
            <a:avLst/>
          </a:prstGeom>
        </p:spPr>
        <p:txBody>
          <a:bodyPr lIns="0" tIns="0" rIns="0" bIns="0" rtlCol="0" anchor="t">
            <a:spAutoFit/>
          </a:bodyPr>
          <a:lstStyle/>
          <a:p>
            <a:pPr algn="l">
              <a:lnSpc>
                <a:spcPts val="7650"/>
              </a:lnSpc>
            </a:pPr>
            <a:r>
              <a:rPr lang="en-US" sz="6375" spc="-15" dirty="0" smtClean="0">
                <a:solidFill>
                  <a:srgbClr val="000000"/>
                </a:solidFill>
                <a:latin typeface="Trebuchet MS Bold"/>
              </a:rPr>
              <a:t>PROJECT GOALS</a:t>
            </a:r>
            <a:endParaRPr lang="en-US" sz="6375" spc="-15" dirty="0">
              <a:solidFill>
                <a:srgbClr val="000000"/>
              </a:solidFill>
              <a:latin typeface="Trebuchet MS Bold"/>
            </a:endParaRP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6</a:t>
            </a:r>
          </a:p>
        </p:txBody>
      </p:sp>
      <p:sp>
        <p:nvSpPr>
          <p:cNvPr id="32" name="TextBox 32"/>
          <p:cNvSpPr txBox="1"/>
          <p:nvPr/>
        </p:nvSpPr>
        <p:spPr>
          <a:xfrm>
            <a:off x="890232" y="3028950"/>
            <a:ext cx="11306220" cy="4514056"/>
          </a:xfrm>
          <a:prstGeom prst="rect">
            <a:avLst/>
          </a:prstGeom>
        </p:spPr>
        <p:txBody>
          <a:bodyPr lIns="0" tIns="0" rIns="0" bIns="0" rtlCol="0" anchor="t">
            <a:spAutoFit/>
          </a:bodyPr>
          <a:lstStyle/>
          <a:p>
            <a:pPr marL="488632" lvl="1" indent="-244316">
              <a:lnSpc>
                <a:spcPts val="3240"/>
              </a:lnSpc>
              <a:buFont typeface="Arial"/>
              <a:buChar char="•"/>
            </a:pPr>
            <a:r>
              <a:rPr lang="en-US" sz="2800" dirty="0"/>
              <a:t>Develop a text-to-image generator capable of producing high-quality images from textual descriptions.</a:t>
            </a:r>
            <a:endParaRPr lang="en-US" sz="2700" spc="24" dirty="0" smtClean="0">
              <a:solidFill>
                <a:srgbClr val="000000"/>
              </a:solidFill>
              <a:latin typeface="TT Rounds Condensed Bold"/>
            </a:endParaRPr>
          </a:p>
          <a:p>
            <a:pPr marL="488632" lvl="1" indent="-244316">
              <a:lnSpc>
                <a:spcPts val="3240"/>
              </a:lnSpc>
              <a:buFont typeface="Arial"/>
              <a:buChar char="•"/>
            </a:pPr>
            <a:r>
              <a:rPr lang="en-US" sz="2800" dirty="0"/>
              <a:t>Explore and implement state-of-the-art deep learning techniques, such as GANs and transformer models, to enhance image realism and fidelity.</a:t>
            </a:r>
            <a:endParaRPr lang="en-US" sz="2700" spc="24" dirty="0">
              <a:solidFill>
                <a:srgbClr val="000000"/>
              </a:solidFill>
              <a:latin typeface="TT Rounds Condensed"/>
            </a:endParaRPr>
          </a:p>
          <a:p>
            <a:pPr marL="488632" lvl="1" indent="-244316">
              <a:lnSpc>
                <a:spcPts val="3240"/>
              </a:lnSpc>
              <a:buFont typeface="Arial"/>
              <a:buChar char="•"/>
            </a:pPr>
            <a:r>
              <a:rPr lang="en-US" sz="2800" dirty="0"/>
              <a:t>Create a user-friendly interface for easy input of textual descriptions and display of generated images.</a:t>
            </a:r>
            <a:endParaRPr lang="en-US" sz="2700" spc="24" dirty="0" smtClean="0">
              <a:solidFill>
                <a:srgbClr val="000000"/>
              </a:solidFill>
              <a:latin typeface="TT Rounds Condensed Bold"/>
            </a:endParaRPr>
          </a:p>
          <a:p>
            <a:pPr marL="488632" lvl="1" indent="-244316">
              <a:lnSpc>
                <a:spcPts val="3240"/>
              </a:lnSpc>
              <a:buFont typeface="Arial"/>
              <a:buChar char="•"/>
            </a:pPr>
            <a:r>
              <a:rPr lang="en-US" sz="2800" dirty="0"/>
              <a:t>Evaluate the performance of the text-to-image generator through qualitative and quantitative metrics, ensuring its effectiveness and reliability.</a:t>
            </a:r>
            <a:endParaRPr lang="en-US" sz="2700" spc="24" dirty="0" smtClean="0">
              <a:solidFill>
                <a:srgbClr val="000000"/>
              </a:solidFill>
              <a:latin typeface="TT Rounds Condensed Bold"/>
            </a:endParaRPr>
          </a:p>
          <a:p>
            <a:pPr marL="582930" lvl="1" indent="-291465">
              <a:lnSpc>
                <a:spcPts val="3240"/>
              </a:lnSpc>
              <a:buFont typeface="Arial"/>
              <a:buChar char="•"/>
            </a:pPr>
            <a:r>
              <a:rPr lang="en-US" sz="2800" dirty="0"/>
              <a:t>Demonstrate the practical applications of the text-to-image generator in various industries, showcasing its potential impact and versatility.</a:t>
            </a:r>
            <a:endParaRPr lang="en-US" sz="2700" spc="24" dirty="0">
              <a:solidFill>
                <a:srgbClr val="000000"/>
              </a:solidFill>
              <a:latin typeface="TT Rounds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644688" y="8872538"/>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644688" y="9672638"/>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3601700" y="4800600"/>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66152" y="270294"/>
            <a:ext cx="7897178" cy="1915781"/>
          </a:xfrm>
          <a:prstGeom prst="rect">
            <a:avLst/>
          </a:prstGeom>
        </p:spPr>
        <p:txBody>
          <a:bodyPr lIns="0" tIns="0" rIns="0" bIns="0" rtlCol="0" anchor="t">
            <a:spAutoFit/>
          </a:bodyPr>
          <a:lstStyle/>
          <a:p>
            <a:pPr algn="l">
              <a:lnSpc>
                <a:spcPts val="7650"/>
              </a:lnSpc>
            </a:pPr>
            <a:r>
              <a:rPr lang="en-US" sz="6375" spc="-15" dirty="0" smtClean="0">
                <a:solidFill>
                  <a:srgbClr val="000000"/>
                </a:solidFill>
                <a:latin typeface="Trebuchet MS Bold"/>
              </a:rPr>
              <a:t>DATA PREPROCESSING</a:t>
            </a:r>
            <a:endParaRPr lang="en-US" sz="6375" spc="-15" dirty="0">
              <a:solidFill>
                <a:srgbClr val="000000"/>
              </a:solidFill>
              <a:latin typeface="Trebuchet MS Bold"/>
            </a:endParaRP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75">
                <a:solidFill>
                  <a:srgbClr val="2D936B"/>
                </a:solidFill>
                <a:latin typeface="Trebuchet MS"/>
              </a:rPr>
              <a:t>8</a:t>
            </a:r>
          </a:p>
        </p:txBody>
      </p:sp>
      <p:sp>
        <p:nvSpPr>
          <p:cNvPr id="32" name="TextBox 32"/>
          <p:cNvSpPr txBox="1"/>
          <p:nvPr/>
        </p:nvSpPr>
        <p:spPr>
          <a:xfrm>
            <a:off x="993002" y="2620612"/>
            <a:ext cx="12604741" cy="5878532"/>
          </a:xfrm>
          <a:prstGeom prst="rect">
            <a:avLst/>
          </a:prstGeom>
        </p:spPr>
        <p:txBody>
          <a:bodyPr wrap="square" lIns="0" tIns="0" rIns="0" bIns="0" rtlCol="0" anchor="t">
            <a:spAutoFit/>
          </a:bodyPr>
          <a:lstStyle/>
          <a:p>
            <a:r>
              <a:rPr lang="en-US" sz="3200" dirty="0"/>
              <a:t>Data preprocessing is a crucial step in preparing textual descriptions for use in a text-to-image generator. Here's an outline of the typical steps involved</a:t>
            </a:r>
            <a:r>
              <a:rPr lang="en-US" sz="3200" dirty="0" smtClean="0"/>
              <a:t>:</a:t>
            </a:r>
          </a:p>
          <a:p>
            <a:endParaRPr lang="en-US" sz="3200" dirty="0"/>
          </a:p>
          <a:p>
            <a:r>
              <a:rPr lang="en-US" sz="3200" b="1" dirty="0"/>
              <a:t>Text Cleaning:</a:t>
            </a:r>
            <a:r>
              <a:rPr lang="en-US" sz="3200" dirty="0"/>
              <a:t> Remove any unnecessary characters, symbols, or formatting from the text. This can include removing special characters, extra whitespace, or HTML tags</a:t>
            </a:r>
            <a:r>
              <a:rPr lang="en-US" sz="3200" dirty="0" smtClean="0"/>
              <a:t>.</a:t>
            </a:r>
          </a:p>
          <a:p>
            <a:endParaRPr lang="en-US" sz="3200" dirty="0"/>
          </a:p>
          <a:p>
            <a:r>
              <a:rPr lang="en-US" sz="3200" b="1" dirty="0"/>
              <a:t>Tokenization:</a:t>
            </a:r>
            <a:r>
              <a:rPr lang="en-US" sz="3200" dirty="0"/>
              <a:t> Split the text into individual words or tokens. This step is essential for further processing, such as vectorization</a:t>
            </a:r>
            <a:r>
              <a:rPr lang="en-US" sz="3200" dirty="0" smtClean="0"/>
              <a:t>.</a:t>
            </a:r>
          </a:p>
          <a:p>
            <a:endParaRPr lang="en-US" sz="3200" dirty="0"/>
          </a:p>
          <a:p>
            <a:r>
              <a:rPr lang="en-US" sz="3200" b="1" dirty="0" err="1"/>
              <a:t>Stopword</a:t>
            </a:r>
            <a:r>
              <a:rPr lang="en-US" sz="3200" b="1" dirty="0"/>
              <a:t> Removal:</a:t>
            </a:r>
            <a:r>
              <a:rPr lang="en-US" sz="3200" dirty="0"/>
              <a:t> Remove common words that do not</a:t>
            </a:r>
          </a:p>
          <a:p>
            <a:pPr algn="l">
              <a:lnSpc>
                <a:spcPts val="3573"/>
              </a:lnSpc>
            </a:pPr>
            <a:endParaRPr lang="en-US" sz="2977" spc="26" dirty="0">
              <a:solidFill>
                <a:srgbClr val="000000"/>
              </a:solidFill>
              <a:latin typeface="TT Rounds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a:solidFill>
                  <a:srgbClr val="2D83C3"/>
                </a:solidFill>
                <a:latin typeface="Trebuchet MS"/>
              </a:rPr>
              <a:t>3/21/2024  </a:t>
            </a:r>
            <a:r>
              <a:rPr lang="en-US" sz="1650">
                <a:solidFill>
                  <a:srgbClr val="2D83C3"/>
                </a:solidFill>
                <a:latin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30" name="TextBox 30"/>
          <p:cNvSpPr txBox="1"/>
          <p:nvPr/>
        </p:nvSpPr>
        <p:spPr>
          <a:xfrm>
            <a:off x="837247" y="854645"/>
            <a:ext cx="14646593" cy="928331"/>
          </a:xfrm>
          <a:prstGeom prst="rect">
            <a:avLst/>
          </a:prstGeom>
        </p:spPr>
        <p:txBody>
          <a:bodyPr lIns="0" tIns="0" rIns="0" bIns="0" rtlCol="0" anchor="t">
            <a:spAutoFit/>
          </a:bodyPr>
          <a:lstStyle/>
          <a:p>
            <a:pPr algn="l">
              <a:lnSpc>
                <a:spcPts val="7650"/>
              </a:lnSpc>
            </a:pPr>
            <a:r>
              <a:rPr lang="en-US" sz="6375" dirty="0" smtClean="0">
                <a:solidFill>
                  <a:srgbClr val="000000"/>
                </a:solidFill>
                <a:latin typeface="Trebuchet MS Bold"/>
              </a:rPr>
              <a:t>TRAINING PROCESS</a:t>
            </a:r>
            <a:endParaRPr lang="en-US" sz="6375" dirty="0">
              <a:solidFill>
                <a:srgbClr val="000000"/>
              </a:solidFill>
              <a:latin typeface="Trebuchet MS Bold"/>
            </a:endParaRPr>
          </a:p>
        </p:txBody>
      </p:sp>
      <p:sp>
        <p:nvSpPr>
          <p:cNvPr id="31" name="TextBox 31"/>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37">
                <a:solidFill>
                  <a:srgbClr val="2D936B"/>
                </a:solidFill>
                <a:latin typeface="Trebuchet MS"/>
              </a:rPr>
              <a:t>11</a:t>
            </a:r>
          </a:p>
        </p:txBody>
      </p:sp>
      <p:sp>
        <p:nvSpPr>
          <p:cNvPr id="32" name="TextBox 32"/>
          <p:cNvSpPr txBox="1"/>
          <p:nvPr/>
        </p:nvSpPr>
        <p:spPr>
          <a:xfrm>
            <a:off x="471772" y="2045826"/>
            <a:ext cx="14014419" cy="8248412"/>
          </a:xfrm>
          <a:prstGeom prst="rect">
            <a:avLst/>
          </a:prstGeom>
        </p:spPr>
        <p:txBody>
          <a:bodyPr lIns="0" tIns="0" rIns="0" bIns="0" rtlCol="0" anchor="t">
            <a:spAutoFit/>
          </a:bodyPr>
          <a:lstStyle/>
          <a:p>
            <a:pPr>
              <a:lnSpc>
                <a:spcPts val="3600"/>
              </a:lnSpc>
            </a:pPr>
            <a:r>
              <a:rPr lang="en-US" sz="3200" dirty="0"/>
              <a:t>The training process for a text-to-image generator involves using a dataset of paired textual descriptions and corresponding images to train a deep learning model</a:t>
            </a:r>
            <a:r>
              <a:rPr lang="en-US" sz="3200" dirty="0" smtClean="0"/>
              <a:t>.</a:t>
            </a:r>
          </a:p>
          <a:p>
            <a:pPr>
              <a:lnSpc>
                <a:spcPts val="3600"/>
              </a:lnSpc>
            </a:pPr>
            <a:endParaRPr lang="en-US" sz="3200" spc="27" dirty="0">
              <a:solidFill>
                <a:srgbClr val="000000"/>
              </a:solidFill>
              <a:latin typeface="TT Rounds Condensed"/>
            </a:endParaRPr>
          </a:p>
          <a:p>
            <a:r>
              <a:rPr lang="en-US" sz="3200" b="1" dirty="0"/>
              <a:t>Data Preparation:</a:t>
            </a:r>
            <a:r>
              <a:rPr lang="en-US" sz="3200" dirty="0"/>
              <a:t> Prepare a dataset containing textual descriptions paired with corresponding images. Ensure that the dataset is properly preprocessed, including tokenization, vectorization, and padding of the text data.</a:t>
            </a:r>
          </a:p>
          <a:p>
            <a:r>
              <a:rPr lang="en-US" sz="3200" b="1" dirty="0"/>
              <a:t>Model Selection:</a:t>
            </a:r>
            <a:r>
              <a:rPr lang="en-US" sz="3200" dirty="0"/>
              <a:t> Choose a suitable deep learning architecture for the text-to-image generation task. Commonly used architectures include Generative Adversarial Networks (GANs) and </a:t>
            </a:r>
            <a:r>
              <a:rPr lang="en-US" sz="3200" dirty="0" err="1"/>
              <a:t>Variational</a:t>
            </a:r>
            <a:r>
              <a:rPr lang="en-US" sz="3200" dirty="0"/>
              <a:t> </a:t>
            </a:r>
            <a:r>
              <a:rPr lang="en-US" sz="3200" dirty="0" err="1"/>
              <a:t>Autoencoders</a:t>
            </a:r>
            <a:r>
              <a:rPr lang="en-US" sz="3200" dirty="0"/>
              <a:t> (VAEs).</a:t>
            </a:r>
          </a:p>
          <a:p>
            <a:r>
              <a:rPr lang="en-US" sz="3200" b="1" dirty="0"/>
              <a:t>Model Architecture:</a:t>
            </a:r>
            <a:r>
              <a:rPr lang="en-US" sz="3200" dirty="0"/>
              <a:t> Define the architecture of the text-to-image generator model. This typically involves designing the network architecture for both the text encoder (to encode textual descriptions) and the image decoder (to generate images from the encoded text).</a:t>
            </a:r>
          </a:p>
          <a:p>
            <a:r>
              <a:rPr lang="en-US" sz="3200" b="1" dirty="0"/>
              <a:t>Loss Function:</a:t>
            </a:r>
            <a:r>
              <a:rPr lang="en-US" sz="3200" dirty="0"/>
              <a:t> Define a suitable loss function to measure the difference between the generated images and the ground truth images. Commonly used loss functions include mean squared error (MSE) or adversarial loss for GANs.</a:t>
            </a:r>
          </a:p>
          <a:p>
            <a:pPr>
              <a:lnSpc>
                <a:spcPts val="3600"/>
              </a:lnSpc>
            </a:pPr>
            <a:endParaRPr lang="en-US" sz="3000" spc="27" dirty="0">
              <a:solidFill>
                <a:srgbClr val="000000"/>
              </a:solidFill>
              <a:latin typeface="TT Rounds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6915827" y="9707466"/>
            <a:ext cx="361950" cy="290195"/>
          </a:xfrm>
          <a:prstGeom prst="rect">
            <a:avLst/>
          </a:prstGeom>
        </p:spPr>
        <p:txBody>
          <a:bodyPr lIns="0" tIns="0" rIns="0" bIns="0" rtlCol="0" anchor="t">
            <a:spAutoFit/>
          </a:bodyPr>
          <a:lstStyle/>
          <a:p>
            <a:pPr algn="l">
              <a:lnSpc>
                <a:spcPts val="1980"/>
              </a:lnSpc>
            </a:pPr>
            <a:r>
              <a:rPr lang="en-US" sz="1650" spc="-37">
                <a:solidFill>
                  <a:srgbClr val="2D936B"/>
                </a:solidFill>
                <a:latin typeface="Trebuchet MS"/>
              </a:rPr>
              <a:t>13</a:t>
            </a:r>
          </a:p>
        </p:txBody>
      </p:sp>
      <p:sp>
        <p:nvSpPr>
          <p:cNvPr id="30" name="TextBox 30"/>
          <p:cNvSpPr txBox="1"/>
          <p:nvPr/>
        </p:nvSpPr>
        <p:spPr>
          <a:xfrm>
            <a:off x="1143000" y="-71236"/>
            <a:ext cx="4956810" cy="2205732"/>
          </a:xfrm>
          <a:prstGeom prst="rect">
            <a:avLst/>
          </a:prstGeom>
        </p:spPr>
        <p:txBody>
          <a:bodyPr lIns="0" tIns="0" rIns="0" bIns="0" rtlCol="0" anchor="t">
            <a:spAutoFit/>
          </a:bodyPr>
          <a:lstStyle/>
          <a:p>
            <a:pPr algn="l">
              <a:lnSpc>
                <a:spcPts val="8640"/>
              </a:lnSpc>
            </a:pPr>
            <a:r>
              <a:rPr lang="en-US" sz="7200" spc="-15" dirty="0" smtClean="0">
                <a:solidFill>
                  <a:srgbClr val="000000"/>
                </a:solidFill>
                <a:latin typeface="Trebuchet MS Bold"/>
              </a:rPr>
              <a:t>FUTURE WORK</a:t>
            </a:r>
          </a:p>
        </p:txBody>
      </p:sp>
      <p:sp>
        <p:nvSpPr>
          <p:cNvPr id="31" name="TextBox 31"/>
          <p:cNvSpPr txBox="1"/>
          <p:nvPr/>
        </p:nvSpPr>
        <p:spPr>
          <a:xfrm>
            <a:off x="0" y="1804987"/>
            <a:ext cx="17930812" cy="795089"/>
          </a:xfrm>
          <a:prstGeom prst="rect">
            <a:avLst/>
          </a:prstGeom>
        </p:spPr>
        <p:txBody>
          <a:bodyPr lIns="0" tIns="0" rIns="0" bIns="0" rtlCol="0" anchor="t">
            <a:spAutoFit/>
          </a:bodyPr>
          <a:lstStyle/>
          <a:p>
            <a:pPr algn="ctr">
              <a:lnSpc>
                <a:spcPts val="3103"/>
              </a:lnSpc>
              <a:spcBef>
                <a:spcPct val="0"/>
              </a:spcBef>
            </a:pPr>
            <a:endParaRPr lang="en-US" sz="2586" dirty="0" smtClean="0">
              <a:solidFill>
                <a:srgbClr val="000000"/>
              </a:solidFill>
              <a:latin typeface="Trebuchet MS Bold"/>
            </a:endParaRPr>
          </a:p>
          <a:p>
            <a:pPr algn="ctr">
              <a:lnSpc>
                <a:spcPts val="3103"/>
              </a:lnSpc>
              <a:spcBef>
                <a:spcPct val="0"/>
              </a:spcBef>
            </a:pPr>
            <a:endParaRPr lang="en-US" sz="2586" dirty="0">
              <a:solidFill>
                <a:srgbClr val="000000"/>
              </a:solidFill>
              <a:latin typeface="Trebuchet MS Bold"/>
            </a:endParaRPr>
          </a:p>
        </p:txBody>
      </p:sp>
      <p:sp>
        <p:nvSpPr>
          <p:cNvPr id="32" name="Rectangle 31"/>
          <p:cNvSpPr/>
          <p:nvPr/>
        </p:nvSpPr>
        <p:spPr>
          <a:xfrm>
            <a:off x="792480" y="2522570"/>
            <a:ext cx="9144000" cy="7355860"/>
          </a:xfrm>
          <a:prstGeom prst="rect">
            <a:avLst/>
          </a:prstGeom>
        </p:spPr>
        <p:txBody>
          <a:bodyPr>
            <a:spAutoFit/>
          </a:bodyPr>
          <a:lstStyle/>
          <a:p>
            <a:r>
              <a:rPr lang="en-US" sz="2800" dirty="0">
                <a:solidFill>
                  <a:srgbClr val="0D0D0D"/>
                </a:solidFill>
                <a:latin typeface="Söhne"/>
              </a:rPr>
              <a:t>Future work in text-to-image generation could focus on several areas to further improve the performance and capabilities of the models</a:t>
            </a:r>
            <a:r>
              <a:rPr lang="en-US" sz="2800" dirty="0" smtClean="0">
                <a:solidFill>
                  <a:srgbClr val="0D0D0D"/>
                </a:solidFill>
                <a:latin typeface="Söhne"/>
              </a:rPr>
              <a:t>.</a:t>
            </a:r>
          </a:p>
          <a:p>
            <a:endParaRPr lang="en-US" sz="2800" dirty="0">
              <a:solidFill>
                <a:srgbClr val="0D0D0D"/>
              </a:solidFill>
              <a:latin typeface="Söhne"/>
            </a:endParaRPr>
          </a:p>
          <a:p>
            <a:r>
              <a:rPr lang="en-US" sz="2000" b="1" dirty="0" smtClean="0"/>
              <a:t>1.Improved </a:t>
            </a:r>
            <a:r>
              <a:rPr lang="en-US" sz="2000" b="1" dirty="0"/>
              <a:t>Model Architectures:</a:t>
            </a:r>
            <a:r>
              <a:rPr lang="en-US" sz="2000" dirty="0"/>
              <a:t> Explore novel architectures for text-to-image generation, such as attention mechanisms, memory networks, or hierarchical models, to enhance the model's ability to capture complex relationships between text and images.</a:t>
            </a:r>
          </a:p>
          <a:p>
            <a:r>
              <a:rPr lang="en-US" sz="2000" b="1" dirty="0" smtClean="0"/>
              <a:t>2.Fine-grained </a:t>
            </a:r>
            <a:r>
              <a:rPr lang="en-US" sz="2000" b="1" dirty="0"/>
              <a:t>Image Generation:</a:t>
            </a:r>
            <a:r>
              <a:rPr lang="en-US" sz="2000" dirty="0"/>
              <a:t> Develop models capable of generating images at a finer level of detail, such as high-resolution images or images with specific attributes or styles.</a:t>
            </a:r>
          </a:p>
          <a:p>
            <a:r>
              <a:rPr lang="en-US" sz="2000" b="1" dirty="0" smtClean="0"/>
              <a:t>3.Cross-Modal </a:t>
            </a:r>
            <a:r>
              <a:rPr lang="en-US" sz="2000" b="1" dirty="0"/>
              <a:t>Generation:</a:t>
            </a:r>
            <a:r>
              <a:rPr lang="en-US" sz="2000" dirty="0"/>
              <a:t> Investigate models that can generate images from other modalities, such as audio or video, to enable more diverse and interactive applications.</a:t>
            </a:r>
          </a:p>
          <a:p>
            <a:r>
              <a:rPr lang="en-US" sz="2000" b="1" dirty="0" smtClean="0"/>
              <a:t>4.Multimodal </a:t>
            </a:r>
            <a:r>
              <a:rPr lang="en-US" sz="2000" b="1" dirty="0"/>
              <a:t>Fusion:</a:t>
            </a:r>
            <a:r>
              <a:rPr lang="en-US" sz="2000" dirty="0"/>
              <a:t> Explore techniques for integrating information from multiple modalities (e.g., text, image, audio) to generate more coherent and contextually rich outputs.</a:t>
            </a:r>
          </a:p>
          <a:p>
            <a:r>
              <a:rPr lang="en-US" sz="2000" b="1" dirty="0" smtClean="0"/>
              <a:t>5.Interactive </a:t>
            </a:r>
            <a:r>
              <a:rPr lang="en-US" sz="2000" b="1" dirty="0"/>
              <a:t>Generation:</a:t>
            </a:r>
            <a:r>
              <a:rPr lang="en-US" sz="2000" dirty="0"/>
              <a:t> Develop models that allow for interactive control over the image generation process, such as specifying desired attributes or styles through user input.</a:t>
            </a:r>
          </a:p>
          <a:p>
            <a:r>
              <a:rPr lang="en-US" sz="2000" b="1" dirty="0" smtClean="0"/>
              <a:t>6.Domain </a:t>
            </a:r>
            <a:r>
              <a:rPr lang="en-US" sz="2000" b="1" dirty="0"/>
              <a:t>Adaptation:</a:t>
            </a:r>
            <a:r>
              <a:rPr lang="en-US" sz="2000" dirty="0"/>
              <a:t> Investigate techniques for adapting text-to-image generation models to new domains or datasets with limited labeled data, to improve generalization and robustness.</a:t>
            </a:r>
          </a:p>
          <a:p>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1193</Words>
  <Application>Microsoft Office PowerPoint</Application>
  <PresentationFormat>Custom</PresentationFormat>
  <Paragraphs>73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TT Rounds Condensed</vt:lpstr>
      <vt:lpstr>Trebuchet MS</vt:lpstr>
      <vt:lpstr>Archivo Black</vt:lpstr>
      <vt:lpstr>Calibri</vt:lpstr>
      <vt:lpstr>Söhne</vt:lpstr>
      <vt:lpstr>Arimo</vt:lpstr>
      <vt:lpstr>TT Rounds Condensed Bold</vt:lpstr>
      <vt:lpstr>Trebuchet MS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DINESH.K REGISTER NUMBER : 211521243048</dc:title>
  <dc:creator>srivatsan</dc:creator>
  <cp:lastModifiedBy>Microsoft account</cp:lastModifiedBy>
  <cp:revision>4</cp:revision>
  <dcterms:created xsi:type="dcterms:W3CDTF">2006-08-16T00:00:00Z</dcterms:created>
  <dcterms:modified xsi:type="dcterms:W3CDTF">2024-04-01T14:29:53Z</dcterms:modified>
  <dc:identifier>DAGBJQ2Wk64</dc:identifier>
</cp:coreProperties>
</file>