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65" r:id="rId4"/>
    <p:sldId id="262" r:id="rId5"/>
    <p:sldId id="263" r:id="rId6"/>
    <p:sldId id="266" r:id="rId7"/>
    <p:sldId id="268" r:id="rId8"/>
    <p:sldId id="270" r:id="rId9"/>
    <p:sldId id="271" r:id="rId10"/>
    <p:sldId id="272" r:id="rId11"/>
    <p:sldId id="273"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779" autoAdjust="0"/>
    <p:restoredTop sz="94660"/>
  </p:normalViewPr>
  <p:slideViewPr>
    <p:cSldViewPr snapToGrid="0">
      <p:cViewPr varScale="1">
        <p:scale>
          <a:sx n="74" d="100"/>
          <a:sy n="74" d="100"/>
        </p:scale>
        <p:origin x="9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35E40F-2F40-4D23-92F3-E4BE78775D70}" type="datetimeFigureOut">
              <a:rPr lang="en-US" smtClean="0"/>
              <a:pPr/>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4268FE-9A26-484E-8460-F711BA163E56}"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1024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35E40F-2F40-4D23-92F3-E4BE78775D70}" type="datetimeFigureOut">
              <a:rPr lang="en-US" smtClean="0"/>
              <a:pPr/>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4268FE-9A26-484E-8460-F711BA163E56}" type="slidenum">
              <a:rPr lang="en-US" smtClean="0"/>
              <a:pPr/>
              <a:t>‹#›</a:t>
            </a:fld>
            <a:endParaRPr lang="en-US"/>
          </a:p>
        </p:txBody>
      </p:sp>
    </p:spTree>
    <p:extLst>
      <p:ext uri="{BB962C8B-B14F-4D97-AF65-F5344CB8AC3E}">
        <p14:creationId xmlns:p14="http://schemas.microsoft.com/office/powerpoint/2010/main" val="2203273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35E40F-2F40-4D23-92F3-E4BE78775D70}" type="datetimeFigureOut">
              <a:rPr lang="en-US" smtClean="0"/>
              <a:pPr/>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4268FE-9A26-484E-8460-F711BA163E56}" type="slidenum">
              <a:rPr lang="en-US" smtClean="0"/>
              <a:pPr/>
              <a:t>‹#›</a:t>
            </a:fld>
            <a:endParaRPr lang="en-US"/>
          </a:p>
        </p:txBody>
      </p:sp>
    </p:spTree>
    <p:extLst>
      <p:ext uri="{BB962C8B-B14F-4D97-AF65-F5344CB8AC3E}">
        <p14:creationId xmlns:p14="http://schemas.microsoft.com/office/powerpoint/2010/main" val="155171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35E40F-2F40-4D23-92F3-E4BE78775D70}" type="datetimeFigureOut">
              <a:rPr lang="en-US" smtClean="0"/>
              <a:pPr/>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4268FE-9A26-484E-8460-F711BA163E56}" type="slidenum">
              <a:rPr lang="en-US" smtClean="0"/>
              <a:pPr/>
              <a:t>‹#›</a:t>
            </a:fld>
            <a:endParaRPr lang="en-US"/>
          </a:p>
        </p:txBody>
      </p:sp>
    </p:spTree>
    <p:extLst>
      <p:ext uri="{BB962C8B-B14F-4D97-AF65-F5344CB8AC3E}">
        <p14:creationId xmlns:p14="http://schemas.microsoft.com/office/powerpoint/2010/main" val="4181635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35E40F-2F40-4D23-92F3-E4BE78775D70}" type="datetimeFigureOut">
              <a:rPr lang="en-US" smtClean="0"/>
              <a:pPr/>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4268FE-9A26-484E-8460-F711BA163E56}"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5329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35E40F-2F40-4D23-92F3-E4BE78775D70}" type="datetimeFigureOut">
              <a:rPr lang="en-US" smtClean="0"/>
              <a:pPr/>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4268FE-9A26-484E-8460-F711BA163E56}" type="slidenum">
              <a:rPr lang="en-US" smtClean="0"/>
              <a:pPr/>
              <a:t>‹#›</a:t>
            </a:fld>
            <a:endParaRPr lang="en-US"/>
          </a:p>
        </p:txBody>
      </p:sp>
    </p:spTree>
    <p:extLst>
      <p:ext uri="{BB962C8B-B14F-4D97-AF65-F5344CB8AC3E}">
        <p14:creationId xmlns:p14="http://schemas.microsoft.com/office/powerpoint/2010/main" val="2417218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35E40F-2F40-4D23-92F3-E4BE78775D70}" type="datetimeFigureOut">
              <a:rPr lang="en-US" smtClean="0"/>
              <a:pPr/>
              <a:t>4/22/2018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4268FE-9A26-484E-8460-F711BA163E56}" type="slidenum">
              <a:rPr lang="en-US" smtClean="0"/>
              <a:pPr/>
              <a:t>‹#›</a:t>
            </a:fld>
            <a:endParaRPr lang="en-US"/>
          </a:p>
        </p:txBody>
      </p:sp>
    </p:spTree>
    <p:extLst>
      <p:ext uri="{BB962C8B-B14F-4D97-AF65-F5344CB8AC3E}">
        <p14:creationId xmlns:p14="http://schemas.microsoft.com/office/powerpoint/2010/main" val="1562353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35E40F-2F40-4D23-92F3-E4BE78775D70}" type="datetimeFigureOut">
              <a:rPr lang="en-US" smtClean="0"/>
              <a:pPr/>
              <a:t>4/22/2018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4268FE-9A26-484E-8460-F711BA163E56}" type="slidenum">
              <a:rPr lang="en-US" smtClean="0"/>
              <a:pPr/>
              <a:t>‹#›</a:t>
            </a:fld>
            <a:endParaRPr lang="en-US"/>
          </a:p>
        </p:txBody>
      </p:sp>
    </p:spTree>
    <p:extLst>
      <p:ext uri="{BB962C8B-B14F-4D97-AF65-F5344CB8AC3E}">
        <p14:creationId xmlns:p14="http://schemas.microsoft.com/office/powerpoint/2010/main" val="224713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435E40F-2F40-4D23-92F3-E4BE78775D70}" type="datetimeFigureOut">
              <a:rPr lang="en-US" smtClean="0"/>
              <a:pPr/>
              <a:t>4/22/2018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E4268FE-9A26-484E-8460-F711BA163E56}" type="slidenum">
              <a:rPr lang="en-US" smtClean="0"/>
              <a:pPr/>
              <a:t>‹#›</a:t>
            </a:fld>
            <a:endParaRPr lang="en-US"/>
          </a:p>
        </p:txBody>
      </p:sp>
    </p:spTree>
    <p:extLst>
      <p:ext uri="{BB962C8B-B14F-4D97-AF65-F5344CB8AC3E}">
        <p14:creationId xmlns:p14="http://schemas.microsoft.com/office/powerpoint/2010/main" val="2020550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435E40F-2F40-4D23-92F3-E4BE78775D70}" type="datetimeFigureOut">
              <a:rPr lang="en-US" smtClean="0"/>
              <a:pPr/>
              <a:t>4/22/2018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solidFill>
                <a:srgbClr val="637052"/>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E4268FE-9A26-484E-8460-F711BA163E56}" type="slidenum">
              <a:rPr lang="en-US" smtClean="0">
                <a:solidFill>
                  <a:srgbClr val="637052"/>
                </a:solidFill>
              </a:rPr>
              <a:pPr/>
              <a:t>‹#›</a:t>
            </a:fld>
            <a:endParaRPr lang="en-US">
              <a:solidFill>
                <a:srgbClr val="637052"/>
              </a:solidFill>
            </a:endParaRPr>
          </a:p>
        </p:txBody>
      </p:sp>
    </p:spTree>
    <p:extLst>
      <p:ext uri="{BB962C8B-B14F-4D97-AF65-F5344CB8AC3E}">
        <p14:creationId xmlns:p14="http://schemas.microsoft.com/office/powerpoint/2010/main" val="2207170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35E40F-2F40-4D23-92F3-E4BE78775D70}" type="datetimeFigureOut">
              <a:rPr lang="en-US" smtClean="0"/>
              <a:pPr/>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4268FE-9A26-484E-8460-F711BA163E56}" type="slidenum">
              <a:rPr lang="en-US" smtClean="0"/>
              <a:pPr/>
              <a:t>‹#›</a:t>
            </a:fld>
            <a:endParaRPr lang="en-US"/>
          </a:p>
        </p:txBody>
      </p:sp>
    </p:spTree>
    <p:extLst>
      <p:ext uri="{BB962C8B-B14F-4D97-AF65-F5344CB8AC3E}">
        <p14:creationId xmlns:p14="http://schemas.microsoft.com/office/powerpoint/2010/main" val="1143097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435E40F-2F40-4D23-92F3-E4BE78775D70}" type="datetimeFigureOut">
              <a:rPr lang="en-US" smtClean="0"/>
              <a:pPr/>
              <a:t>4/22/2018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E4268FE-9A26-484E-8460-F711BA163E56}"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45656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rive.google.com/open?id=11fQ2iQopovjY3yYHOaP8oU1uQhMGt2db"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lacity.org/A-Safe-City/Crime-Data-from-2010-to-Present/y8tr-7khq/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1506828"/>
            <a:ext cx="10058400" cy="2818284"/>
          </a:xfrm>
        </p:spPr>
        <p:txBody>
          <a:bodyPr>
            <a:normAutofit fontScale="90000"/>
          </a:bodyPr>
          <a:lstStyle/>
          <a:p>
            <a:pPr algn="ctr"/>
            <a:r>
              <a:rPr lang="en-US" sz="4400" b="1" dirty="0" smtClean="0"/>
              <a:t>Big Data Systems &amp; Analysis</a:t>
            </a:r>
            <a:br>
              <a:rPr lang="en-US" sz="4400" b="1" dirty="0" smtClean="0"/>
            </a:br>
            <a:r>
              <a:rPr lang="en-US" sz="3600" b="1" dirty="0" smtClean="0"/>
              <a:t>CPSC-651</a:t>
            </a:r>
            <a:r>
              <a:rPr lang="en-US" sz="4400" b="1" dirty="0" smtClean="0"/>
              <a:t/>
            </a:r>
            <a:br>
              <a:rPr lang="en-US" sz="4400" b="1" dirty="0" smtClean="0"/>
            </a:br>
            <a:r>
              <a:rPr lang="en-US" sz="2800" dirty="0" smtClean="0">
                <a:effectLst>
                  <a:outerShdw blurRad="38100" dist="38100" dir="2700000" algn="tl">
                    <a:srgbClr val="000000">
                      <a:alpha val="43137"/>
                    </a:srgbClr>
                  </a:outerShdw>
                </a:effectLst>
              </a:rPr>
              <a:t/>
            </a:r>
            <a:br>
              <a:rPr lang="en-US" sz="2800" dirty="0" smtClean="0">
                <a:effectLst>
                  <a:outerShdw blurRad="38100" dist="38100" dir="2700000" algn="tl">
                    <a:srgbClr val="000000">
                      <a:alpha val="43137"/>
                    </a:srgbClr>
                  </a:outerShdw>
                </a:effectLst>
              </a:rPr>
            </a:br>
            <a:r>
              <a:rPr lang="en-US" sz="3600" b="1" dirty="0" smtClean="0">
                <a:effectLst>
                  <a:outerShdw blurRad="38100" dist="38100" dir="2700000" algn="tl">
                    <a:srgbClr val="000000">
                      <a:alpha val="43137"/>
                    </a:srgbClr>
                  </a:outerShdw>
                </a:effectLst>
              </a:rPr>
              <a:t>Analysis of Safety Measures and Crime Prevention in LA City</a:t>
            </a:r>
            <a:r>
              <a:rPr lang="en-US" sz="2800" dirty="0" smtClean="0">
                <a:effectLst>
                  <a:outerShdw blurRad="38100" dist="38100" dir="2700000" algn="tl">
                    <a:srgbClr val="000000">
                      <a:alpha val="43137"/>
                    </a:srgbClr>
                  </a:outerShdw>
                </a:effectLst>
              </a:rPr>
              <a:t/>
            </a:r>
            <a:br>
              <a:rPr lang="en-US" sz="2800" dirty="0" smtClean="0">
                <a:effectLst>
                  <a:outerShdw blurRad="38100" dist="38100" dir="2700000" algn="tl">
                    <a:srgbClr val="000000">
                      <a:alpha val="43137"/>
                    </a:srgbClr>
                  </a:outerShdw>
                </a:effectLst>
              </a:rPr>
            </a:br>
            <a:r>
              <a:rPr lang="en-US" sz="3200" dirty="0" smtClean="0"/>
              <a:t>	</a:t>
            </a:r>
            <a:br>
              <a:rPr lang="en-US" sz="3200" dirty="0" smtClean="0"/>
            </a:br>
            <a:endParaRPr lang="en-US" sz="4800" dirty="0"/>
          </a:p>
        </p:txBody>
      </p:sp>
      <p:sp>
        <p:nvSpPr>
          <p:cNvPr id="3" name="Subtitle 2"/>
          <p:cNvSpPr>
            <a:spLocks noGrp="1"/>
          </p:cNvSpPr>
          <p:nvPr>
            <p:ph type="subTitle" idx="1"/>
          </p:nvPr>
        </p:nvSpPr>
        <p:spPr/>
        <p:txBody>
          <a:bodyPr/>
          <a:lstStyle/>
          <a:p>
            <a:pPr algn="r"/>
            <a:r>
              <a:rPr lang="en-US" b="1" i="1" dirty="0" smtClean="0"/>
              <a:t>Srivatsan Ananthakrishnan</a:t>
            </a:r>
          </a:p>
          <a:p>
            <a:pPr algn="r"/>
            <a:r>
              <a:rPr lang="en-US" b="1" i="1" dirty="0" smtClean="0"/>
              <a:t>1021022</a:t>
            </a:r>
            <a:endParaRPr lang="en-US" b="1" i="1" dirty="0"/>
          </a:p>
        </p:txBody>
      </p:sp>
    </p:spTree>
    <p:extLst>
      <p:ext uri="{BB962C8B-B14F-4D97-AF65-F5344CB8AC3E}">
        <p14:creationId xmlns:p14="http://schemas.microsoft.com/office/powerpoint/2010/main" val="28900142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39165"/>
          </a:xfrm>
        </p:spPr>
        <p:txBody>
          <a:bodyPr>
            <a:normAutofit/>
          </a:bodyPr>
          <a:lstStyle/>
          <a:p>
            <a:pPr algn="ctr"/>
            <a:r>
              <a:rPr lang="en-US" sz="4300" b="1" dirty="0" smtClean="0"/>
              <a:t>Implementation-</a:t>
            </a:r>
            <a:r>
              <a:rPr lang="en-US" sz="4300" b="1" dirty="0"/>
              <a:t/>
            </a:r>
            <a:br>
              <a:rPr lang="en-US" sz="4300" b="1" dirty="0"/>
            </a:br>
            <a:r>
              <a:rPr lang="en-US" sz="4300" b="1" dirty="0" smtClean="0"/>
              <a:t>Google BigQuery</a:t>
            </a:r>
            <a:endParaRPr lang="en-US" sz="4300" dirty="0"/>
          </a:p>
        </p:txBody>
      </p:sp>
      <p:sp>
        <p:nvSpPr>
          <p:cNvPr id="3" name="Content Placeholder 2"/>
          <p:cNvSpPr>
            <a:spLocks noGrp="1"/>
          </p:cNvSpPr>
          <p:nvPr>
            <p:ph idx="1"/>
          </p:nvPr>
        </p:nvSpPr>
        <p:spPr>
          <a:xfrm>
            <a:off x="685156" y="1725768"/>
            <a:ext cx="11094720" cy="5132232"/>
          </a:xfrm>
        </p:spPr>
        <p:txBody>
          <a:bodyPr>
            <a:normAutofit/>
          </a:bodyPr>
          <a:lstStyle/>
          <a:p>
            <a:endParaRPr lang="en-US" dirty="0" smtClean="0"/>
          </a:p>
          <a:p>
            <a:r>
              <a:rPr lang="en-US" dirty="0" smtClean="0"/>
              <a:t>Google BigQuery is one of the most efficient and easiest way of storing and querying massive datasets that are time consuming. Google BigQuery is an enterprise data warehouse that solves querying such massive datasets by enabling super-fast SQL. </a:t>
            </a:r>
          </a:p>
          <a:p>
            <a:r>
              <a:rPr lang="en-US" dirty="0" smtClean="0"/>
              <a:t>In this Project, Four different problem statements has been solved using Google BigQuery.</a:t>
            </a:r>
          </a:p>
          <a:p>
            <a:r>
              <a:rPr lang="en-US" dirty="0" smtClean="0"/>
              <a:t>BigQuery is performed in Google Cloud Platform (GCP)</a:t>
            </a:r>
            <a:r>
              <a:rPr lang="en-US" dirty="0"/>
              <a:t> </a:t>
            </a:r>
            <a:r>
              <a:rPr lang="en-US" dirty="0" smtClean="0"/>
              <a:t>and in order to load the dataset to BigQuery,</a:t>
            </a:r>
          </a:p>
          <a:p>
            <a:r>
              <a:rPr lang="en-US" dirty="0" smtClean="0"/>
              <a:t>1. First </a:t>
            </a:r>
            <a:r>
              <a:rPr lang="en-US" dirty="0"/>
              <a:t>create a BigQuery project in GCP.</a:t>
            </a:r>
          </a:p>
          <a:p>
            <a:r>
              <a:rPr lang="en-US" dirty="0" smtClean="0"/>
              <a:t>2. Select </a:t>
            </a:r>
            <a:r>
              <a:rPr lang="en-US" dirty="0"/>
              <a:t>the Google Drive Link option for loading the table and select automatic schema</a:t>
            </a:r>
            <a:r>
              <a:rPr lang="en-US" dirty="0" smtClean="0"/>
              <a:t>. (in my case) </a:t>
            </a:r>
            <a:endParaRPr lang="en-US" dirty="0"/>
          </a:p>
          <a:p>
            <a:r>
              <a:rPr lang="en-US" dirty="0" smtClean="0"/>
              <a:t>Link:  </a:t>
            </a:r>
            <a:r>
              <a:rPr lang="en-US" sz="1800" dirty="0" smtClean="0">
                <a:hlinkClick r:id="rId2"/>
              </a:rPr>
              <a:t>https://drive.google.com/open?id=11fQ2iQopovjY3yYHOaP8oU1uQhMGt2db</a:t>
            </a:r>
            <a:r>
              <a:rPr lang="en-US" dirty="0" smtClean="0"/>
              <a:t> </a:t>
            </a:r>
          </a:p>
          <a:p>
            <a:r>
              <a:rPr lang="en-US" dirty="0"/>
              <a:t>Once table structure is created and the values are populated , in the query editor pane we can start entering the sql queries as per the problem statements</a:t>
            </a:r>
            <a:endParaRPr lang="en-US" dirty="0" smtClean="0"/>
          </a:p>
          <a:p>
            <a:pPr marL="0" indent="0">
              <a:buNone/>
            </a:pPr>
            <a:endParaRPr lang="en-US" dirty="0" smtClean="0"/>
          </a:p>
          <a:p>
            <a:endParaRPr lang="en-US" dirty="0"/>
          </a:p>
          <a:p>
            <a:endParaRPr lang="en-US" dirty="0" smtClean="0"/>
          </a:p>
          <a:p>
            <a:endParaRPr lang="en-US" i="1" dirty="0" smtClean="0"/>
          </a:p>
          <a:p>
            <a:pPr marL="749808" lvl="4" indent="0">
              <a:buNone/>
            </a:pPr>
            <a:endParaRPr lang="en-US" sz="2000" dirty="0" smtClean="0"/>
          </a:p>
        </p:txBody>
      </p:sp>
    </p:spTree>
    <p:extLst>
      <p:ext uri="{BB962C8B-B14F-4D97-AF65-F5344CB8AC3E}">
        <p14:creationId xmlns:p14="http://schemas.microsoft.com/office/powerpoint/2010/main" val="16742992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6143223" y="579549"/>
            <a:ext cx="51515" cy="5731099"/>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3422" y="115910"/>
            <a:ext cx="2800082" cy="523220"/>
          </a:xfrm>
          <a:prstGeom prst="rect">
            <a:avLst/>
          </a:prstGeom>
          <a:noFill/>
        </p:spPr>
        <p:txBody>
          <a:bodyPr wrap="square" rtlCol="0">
            <a:spAutoFit/>
          </a:bodyPr>
          <a:lstStyle/>
          <a:p>
            <a:r>
              <a:rPr lang="en-US" sz="2800" b="1" dirty="0" smtClean="0">
                <a:effectLst>
                  <a:outerShdw blurRad="38100" dist="38100" dir="2700000" algn="tl">
                    <a:srgbClr val="000000">
                      <a:alpha val="43137"/>
                    </a:srgbClr>
                  </a:outerShdw>
                </a:effectLst>
              </a:rPr>
              <a:t>Results</a:t>
            </a:r>
            <a:endParaRPr lang="en-US" sz="2800" b="1" dirty="0">
              <a:effectLst>
                <a:outerShdw blurRad="38100" dist="38100" dir="2700000" algn="tl">
                  <a:srgbClr val="000000">
                    <a:alpha val="43137"/>
                  </a:srgbClr>
                </a:outerShdw>
              </a:effectLst>
            </a:endParaRPr>
          </a:p>
        </p:txBody>
      </p:sp>
      <p:sp>
        <p:nvSpPr>
          <p:cNvPr id="9" name="TextBox 8"/>
          <p:cNvSpPr txBox="1"/>
          <p:nvPr/>
        </p:nvSpPr>
        <p:spPr>
          <a:xfrm>
            <a:off x="123422" y="639130"/>
            <a:ext cx="5891012"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solidFill>
                  <a:schemeClr val="tx1">
                    <a:lumMod val="75000"/>
                    <a:lumOff val="25000"/>
                  </a:schemeClr>
                </a:solidFill>
              </a:rPr>
              <a:t>Top </a:t>
            </a:r>
            <a:r>
              <a:rPr lang="en-US" sz="2000" dirty="0">
                <a:solidFill>
                  <a:schemeClr val="tx1">
                    <a:lumMod val="75000"/>
                    <a:lumOff val="25000"/>
                  </a:schemeClr>
                </a:solidFill>
              </a:rPr>
              <a:t>5 number of crimes occurred in each type from 2010- present</a:t>
            </a:r>
          </a:p>
        </p:txBody>
      </p:sp>
      <p:sp>
        <p:nvSpPr>
          <p:cNvPr id="4" name="TextBox 3"/>
          <p:cNvSpPr txBox="1"/>
          <p:nvPr/>
        </p:nvSpPr>
        <p:spPr>
          <a:xfrm>
            <a:off x="6387922" y="579549"/>
            <a:ext cx="5692462"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tx1">
                    <a:lumMod val="75000"/>
                    <a:lumOff val="25000"/>
                  </a:schemeClr>
                </a:solidFill>
              </a:rPr>
              <a:t>Top 10 type of crimes happened to women's in the year 2017 is analyzed</a:t>
            </a:r>
          </a:p>
        </p:txBody>
      </p:sp>
      <p:pic>
        <p:nvPicPr>
          <p:cNvPr id="11" name="Picture 10"/>
          <p:cNvPicPr>
            <a:picLocks noChangeAspect="1"/>
          </p:cNvPicPr>
          <p:nvPr/>
        </p:nvPicPr>
        <p:blipFill>
          <a:blip r:embed="rId2"/>
          <a:stretch>
            <a:fillRect/>
          </a:stretch>
        </p:blipFill>
        <p:spPr>
          <a:xfrm>
            <a:off x="123422" y="1287435"/>
            <a:ext cx="5826617" cy="2124075"/>
          </a:xfrm>
          <a:prstGeom prst="rect">
            <a:avLst/>
          </a:prstGeom>
        </p:spPr>
      </p:pic>
      <p:sp>
        <p:nvSpPr>
          <p:cNvPr id="12" name="TextBox 11"/>
          <p:cNvSpPr txBox="1"/>
          <p:nvPr/>
        </p:nvSpPr>
        <p:spPr>
          <a:xfrm>
            <a:off x="123422" y="3411510"/>
            <a:ext cx="5826617"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tx1">
                    <a:lumMod val="75000"/>
                    <a:lumOff val="25000"/>
                  </a:schemeClr>
                </a:solidFill>
              </a:rPr>
              <a:t>Number of crimes that has involved theft of $950.01 and over every year  is analyzed and solved</a:t>
            </a:r>
          </a:p>
        </p:txBody>
      </p:sp>
      <p:pic>
        <p:nvPicPr>
          <p:cNvPr id="13" name="Picture 12"/>
          <p:cNvPicPr>
            <a:picLocks noChangeAspect="1"/>
          </p:cNvPicPr>
          <p:nvPr/>
        </p:nvPicPr>
        <p:blipFill>
          <a:blip r:embed="rId3"/>
          <a:stretch>
            <a:fillRect/>
          </a:stretch>
        </p:blipFill>
        <p:spPr>
          <a:xfrm>
            <a:off x="6323527" y="1347016"/>
            <a:ext cx="5756857" cy="2064494"/>
          </a:xfrm>
          <a:prstGeom prst="rect">
            <a:avLst/>
          </a:prstGeom>
        </p:spPr>
      </p:pic>
      <p:sp>
        <p:nvSpPr>
          <p:cNvPr id="14" name="TextBox 13"/>
          <p:cNvSpPr txBox="1"/>
          <p:nvPr/>
        </p:nvSpPr>
        <p:spPr>
          <a:xfrm>
            <a:off x="6323527" y="3411510"/>
            <a:ext cx="5604616"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tx1">
                    <a:lumMod val="75000"/>
                    <a:lumOff val="25000"/>
                  </a:schemeClr>
                </a:solidFill>
              </a:rPr>
              <a:t>Analysis of number of crimes occurred in a particular area in the years 2017 and 2018</a:t>
            </a:r>
          </a:p>
        </p:txBody>
      </p:sp>
      <p:pic>
        <p:nvPicPr>
          <p:cNvPr id="15" name="Picture 14"/>
          <p:cNvPicPr>
            <a:picLocks noChangeAspect="1"/>
          </p:cNvPicPr>
          <p:nvPr/>
        </p:nvPicPr>
        <p:blipFill>
          <a:blip r:embed="rId4"/>
          <a:stretch>
            <a:fillRect/>
          </a:stretch>
        </p:blipFill>
        <p:spPr>
          <a:xfrm>
            <a:off x="123421" y="4059815"/>
            <a:ext cx="5649581" cy="2250833"/>
          </a:xfrm>
          <a:prstGeom prst="rect">
            <a:avLst/>
          </a:prstGeom>
        </p:spPr>
      </p:pic>
      <p:pic>
        <p:nvPicPr>
          <p:cNvPr id="16" name="Picture 15"/>
          <p:cNvPicPr>
            <a:picLocks noChangeAspect="1"/>
          </p:cNvPicPr>
          <p:nvPr/>
        </p:nvPicPr>
        <p:blipFill>
          <a:blip r:embed="rId5"/>
          <a:stretch>
            <a:fillRect/>
          </a:stretch>
        </p:blipFill>
        <p:spPr>
          <a:xfrm>
            <a:off x="6387922" y="4059815"/>
            <a:ext cx="4816890" cy="2250833"/>
          </a:xfrm>
          <a:prstGeom prst="rect">
            <a:avLst/>
          </a:prstGeom>
        </p:spPr>
      </p:pic>
    </p:spTree>
    <p:extLst>
      <p:ext uri="{BB962C8B-B14F-4D97-AF65-F5344CB8AC3E}">
        <p14:creationId xmlns:p14="http://schemas.microsoft.com/office/powerpoint/2010/main" val="1160340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t>Conclusion</a:t>
            </a:r>
            <a:endParaRPr lang="en-US" sz="4800" b="1" dirty="0"/>
          </a:p>
        </p:txBody>
      </p:sp>
      <p:sp>
        <p:nvSpPr>
          <p:cNvPr id="3" name="Content Placeholder 2"/>
          <p:cNvSpPr>
            <a:spLocks noGrp="1"/>
          </p:cNvSpPr>
          <p:nvPr>
            <p:ph idx="1"/>
          </p:nvPr>
        </p:nvSpPr>
        <p:spPr/>
        <p:txBody>
          <a:bodyPr>
            <a:normAutofit/>
          </a:bodyPr>
          <a:lstStyle/>
          <a:p>
            <a:endParaRPr lang="en-US" dirty="0" smtClean="0"/>
          </a:p>
          <a:p>
            <a:pPr marL="201168" lvl="1" indent="0" algn="just">
              <a:buNone/>
              <a:defRPr/>
            </a:pPr>
            <a:r>
              <a:rPr lang="en-US" dirty="0" smtClean="0">
                <a:solidFill>
                  <a:srgbClr val="000000">
                    <a:lumMod val="75000"/>
                    <a:lumOff val="25000"/>
                  </a:srgbClr>
                </a:solidFill>
              </a:rPr>
              <a:t>	</a:t>
            </a:r>
            <a:r>
              <a:rPr lang="en-US" sz="2400" dirty="0" smtClean="0">
                <a:solidFill>
                  <a:srgbClr val="000000">
                    <a:lumMod val="75000"/>
                    <a:lumOff val="25000"/>
                  </a:srgbClr>
                </a:solidFill>
              </a:rPr>
              <a:t>In </a:t>
            </a:r>
            <a:r>
              <a:rPr lang="en-US" sz="2400" dirty="0">
                <a:solidFill>
                  <a:srgbClr val="000000">
                    <a:lumMod val="75000"/>
                    <a:lumOff val="25000"/>
                  </a:srgbClr>
                </a:solidFill>
              </a:rPr>
              <a:t>this </a:t>
            </a:r>
            <a:r>
              <a:rPr lang="en-US" sz="2400" dirty="0" smtClean="0">
                <a:solidFill>
                  <a:srgbClr val="000000">
                    <a:lumMod val="75000"/>
                    <a:lumOff val="25000"/>
                  </a:srgbClr>
                </a:solidFill>
              </a:rPr>
              <a:t>project, </a:t>
            </a:r>
            <a:r>
              <a:rPr lang="en-US" sz="2400" dirty="0">
                <a:solidFill>
                  <a:srgbClr val="000000">
                    <a:lumMod val="75000"/>
                    <a:lumOff val="25000"/>
                  </a:srgbClr>
                </a:solidFill>
              </a:rPr>
              <a:t>we </a:t>
            </a:r>
            <a:r>
              <a:rPr lang="en-US" sz="2400" dirty="0" smtClean="0">
                <a:solidFill>
                  <a:srgbClr val="000000">
                    <a:lumMod val="75000"/>
                    <a:lumOff val="25000"/>
                  </a:srgbClr>
                </a:solidFill>
              </a:rPr>
              <a:t>obtained </a:t>
            </a:r>
            <a:r>
              <a:rPr lang="en-US" sz="2400" dirty="0">
                <a:solidFill>
                  <a:srgbClr val="000000">
                    <a:lumMod val="75000"/>
                    <a:lumOff val="25000"/>
                  </a:srgbClr>
                </a:solidFill>
              </a:rPr>
              <a:t>statistical report on the safety measures and crime preventions in LA city  which is rated high amongst other US major cities. I expect to gain knowledge in setting up HDFS, uploading the data to the HDFS, solving the computations over the data using the MapReduce and spark programming, Hive and Google BigQuery. Other than the technical skills, this will improve the analytical skills </a:t>
            </a:r>
            <a:r>
              <a:rPr lang="en-US" sz="2400" dirty="0" smtClean="0">
                <a:solidFill>
                  <a:srgbClr val="000000">
                    <a:lumMod val="75000"/>
                    <a:lumOff val="25000"/>
                  </a:srgbClr>
                </a:solidFill>
              </a:rPr>
              <a:t>too.</a:t>
            </a:r>
          </a:p>
          <a:p>
            <a:pPr marL="201168" lvl="1" indent="0" algn="just">
              <a:buNone/>
              <a:defRPr/>
            </a:pPr>
            <a:endParaRPr lang="en-US" sz="2400" dirty="0">
              <a:solidFill>
                <a:srgbClr val="000000">
                  <a:lumMod val="75000"/>
                  <a:lumOff val="25000"/>
                </a:srgbClr>
              </a:solidFill>
            </a:endParaRPr>
          </a:p>
          <a:p>
            <a:pPr marL="201168" lvl="1" indent="0" algn="ctr">
              <a:buNone/>
              <a:defRPr/>
            </a:pPr>
            <a:r>
              <a:rPr lang="en-US" sz="2400" i="1" dirty="0" smtClean="0">
                <a:solidFill>
                  <a:srgbClr val="000000">
                    <a:lumMod val="75000"/>
                    <a:lumOff val="25000"/>
                  </a:srgbClr>
                </a:solidFill>
              </a:rPr>
              <a:t>Thank You !!!</a:t>
            </a:r>
            <a:endParaRPr lang="en-US" sz="2400" i="1" dirty="0">
              <a:solidFill>
                <a:srgbClr val="000000">
                  <a:lumMod val="75000"/>
                  <a:lumOff val="25000"/>
                </a:srgbClr>
              </a:solidFill>
            </a:endParaRPr>
          </a:p>
        </p:txBody>
      </p:sp>
    </p:spTree>
    <p:extLst>
      <p:ext uri="{BB962C8B-B14F-4D97-AF65-F5344CB8AC3E}">
        <p14:creationId xmlns:p14="http://schemas.microsoft.com/office/powerpoint/2010/main" val="1132137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t>Abstract</a:t>
            </a:r>
            <a:endParaRPr lang="en-US" sz="4800" b="1" dirty="0"/>
          </a:p>
        </p:txBody>
      </p:sp>
      <p:sp>
        <p:nvSpPr>
          <p:cNvPr id="3" name="Content Placeholder 2"/>
          <p:cNvSpPr>
            <a:spLocks noGrp="1"/>
          </p:cNvSpPr>
          <p:nvPr>
            <p:ph idx="1"/>
          </p:nvPr>
        </p:nvSpPr>
        <p:spPr/>
        <p:txBody>
          <a:bodyPr>
            <a:normAutofit/>
          </a:bodyPr>
          <a:lstStyle/>
          <a:p>
            <a:endParaRPr lang="en-US" dirty="0" smtClean="0"/>
          </a:p>
          <a:p>
            <a:pPr algn="just">
              <a:defRPr/>
            </a:pPr>
            <a:r>
              <a:rPr lang="en-US" altLang="en-US" dirty="0">
                <a:solidFill>
                  <a:srgbClr val="000000">
                    <a:lumMod val="75000"/>
                    <a:lumOff val="25000"/>
                  </a:srgbClr>
                </a:solidFill>
              </a:rPr>
              <a:t>Los Angeles (LA) Police Department provides open datasets showing their progress of city’s performance and services in terms of crime rate and safety. This dataset was created by LA Police Department and it is updated on a regular basis. The crime data was obtained from the US government website as csv format.</a:t>
            </a:r>
          </a:p>
          <a:p>
            <a:pPr algn="just">
              <a:defRPr/>
            </a:pPr>
            <a:r>
              <a:rPr lang="en-US" altLang="en-US" dirty="0">
                <a:solidFill>
                  <a:srgbClr val="000000">
                    <a:lumMod val="75000"/>
                    <a:lumOff val="25000"/>
                  </a:srgbClr>
                </a:solidFill>
              </a:rPr>
              <a:t>     In this project, we present an analysis of crime data which comprises over 2 million records and we analyze solutions to various problems in terms of multiple factors. The solutions for those problems has been analyzed using some of the BigData solution techniques like MapReduce(using python), Hive, Spark(pyspark) and Big query in Google Cloud Platform(GCP). </a:t>
            </a:r>
          </a:p>
          <a:p>
            <a:pPr lvl="1"/>
            <a:endParaRPr lang="en-US" dirty="0" smtClean="0"/>
          </a:p>
        </p:txBody>
      </p:sp>
    </p:spTree>
    <p:extLst>
      <p:ext uri="{BB962C8B-B14F-4D97-AF65-F5344CB8AC3E}">
        <p14:creationId xmlns:p14="http://schemas.microsoft.com/office/powerpoint/2010/main" val="17093597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57364"/>
            <a:ext cx="10058400" cy="1450757"/>
          </a:xfrm>
        </p:spPr>
        <p:txBody>
          <a:bodyPr>
            <a:noAutofit/>
          </a:bodyPr>
          <a:lstStyle/>
          <a:p>
            <a:pPr algn="ctr"/>
            <a:r>
              <a:rPr lang="en-US" sz="4300" b="1" dirty="0" smtClean="0"/>
              <a:t>Implementation-</a:t>
            </a:r>
            <a:br>
              <a:rPr lang="en-US" sz="4300" b="1" dirty="0" smtClean="0"/>
            </a:br>
            <a:r>
              <a:rPr lang="en-US" sz="4300" b="1" dirty="0" smtClean="0"/>
              <a:t>Modeling </a:t>
            </a:r>
            <a:r>
              <a:rPr lang="en-US" sz="4300" b="1" dirty="0"/>
              <a:t>MapReduce </a:t>
            </a:r>
            <a:r>
              <a:rPr lang="en-US" sz="4300" b="1" dirty="0" smtClean="0"/>
              <a:t>Programming</a:t>
            </a:r>
            <a:endParaRPr lang="en-US" sz="4300" dirty="0"/>
          </a:p>
        </p:txBody>
      </p:sp>
      <p:sp>
        <p:nvSpPr>
          <p:cNvPr id="4" name="Content Placeholder 3"/>
          <p:cNvSpPr>
            <a:spLocks noGrp="1"/>
          </p:cNvSpPr>
          <p:nvPr>
            <p:ph idx="1"/>
          </p:nvPr>
        </p:nvSpPr>
        <p:spPr/>
        <p:txBody>
          <a:bodyPr>
            <a:normAutofit fontScale="32500" lnSpcReduction="20000"/>
          </a:bodyPr>
          <a:lstStyle/>
          <a:p>
            <a:pPr marL="0" indent="0">
              <a:buNone/>
            </a:pPr>
            <a:r>
              <a:rPr lang="en-US" sz="6200" i="1" dirty="0" smtClean="0"/>
              <a:t>Step 1: </a:t>
            </a:r>
            <a:r>
              <a:rPr lang="en-US" sz="6200" dirty="0" smtClean="0"/>
              <a:t>Download the data in csv format from the following link.</a:t>
            </a:r>
          </a:p>
          <a:p>
            <a:r>
              <a:rPr lang="en-US" sz="5000" dirty="0">
                <a:hlinkClick r:id="rId2"/>
              </a:rPr>
              <a:t>https://data.lacity.org/A-Safe-City/Crime-Data-from-2010-to-Present/y8tr-7khq/data</a:t>
            </a:r>
            <a:endParaRPr lang="en-US" sz="5000" dirty="0"/>
          </a:p>
          <a:p>
            <a:pPr marL="0" indent="0">
              <a:buNone/>
            </a:pPr>
            <a:r>
              <a:rPr lang="en-US" sz="6200" i="1" dirty="0" smtClean="0"/>
              <a:t>Step 2: </a:t>
            </a:r>
            <a:r>
              <a:rPr lang="en-US" sz="6200" dirty="0" smtClean="0"/>
              <a:t>Upload the downloaded data to HDFS.</a:t>
            </a:r>
          </a:p>
          <a:p>
            <a:pPr marL="0" lvl="0" indent="0">
              <a:buClr>
                <a:srgbClr val="E48312"/>
              </a:buClr>
              <a:buNone/>
            </a:pPr>
            <a:r>
              <a:rPr lang="en-US" sz="6200" i="1" dirty="0" smtClean="0">
                <a:solidFill>
                  <a:srgbClr val="000000">
                    <a:lumMod val="75000"/>
                    <a:lumOff val="25000"/>
                  </a:srgbClr>
                </a:solidFill>
              </a:rPr>
              <a:t>Step </a:t>
            </a:r>
            <a:r>
              <a:rPr lang="en-US" sz="6200" i="1" dirty="0">
                <a:solidFill>
                  <a:srgbClr val="000000">
                    <a:lumMod val="75000"/>
                    <a:lumOff val="25000"/>
                  </a:srgbClr>
                </a:solidFill>
              </a:rPr>
              <a:t>3</a:t>
            </a:r>
            <a:r>
              <a:rPr lang="en-US" sz="6200" dirty="0">
                <a:solidFill>
                  <a:srgbClr val="000000">
                    <a:lumMod val="75000"/>
                    <a:lumOff val="25000"/>
                  </a:srgbClr>
                </a:solidFill>
              </a:rPr>
              <a:t>: </a:t>
            </a:r>
            <a:r>
              <a:rPr lang="en-US" sz="6200" i="1" u="sng" dirty="0">
                <a:solidFill>
                  <a:srgbClr val="000000">
                    <a:lumMod val="75000"/>
                    <a:lumOff val="25000"/>
                  </a:srgbClr>
                </a:solidFill>
              </a:rPr>
              <a:t>MapReduce:</a:t>
            </a:r>
            <a:r>
              <a:rPr lang="en-US" sz="6200" dirty="0">
                <a:solidFill>
                  <a:srgbClr val="000000">
                    <a:lumMod val="75000"/>
                    <a:lumOff val="25000"/>
                  </a:srgbClr>
                </a:solidFill>
              </a:rPr>
              <a:t> </a:t>
            </a:r>
          </a:p>
          <a:p>
            <a:pPr marL="0" lvl="0" indent="0">
              <a:buClr>
                <a:srgbClr val="E48312"/>
              </a:buClr>
              <a:buNone/>
            </a:pPr>
            <a:r>
              <a:rPr lang="en-US" sz="6200" dirty="0">
                <a:solidFill>
                  <a:srgbClr val="000000">
                    <a:lumMod val="75000"/>
                    <a:lumOff val="25000"/>
                  </a:srgbClr>
                </a:solidFill>
              </a:rPr>
              <a:t>	The mapper and the reducer program will be written in Python language.</a:t>
            </a:r>
          </a:p>
          <a:p>
            <a:pPr marL="0" lvl="0" indent="0">
              <a:buClr>
                <a:srgbClr val="E48312"/>
              </a:buClr>
              <a:buNone/>
            </a:pPr>
            <a:r>
              <a:rPr lang="en-US" sz="6200" dirty="0">
                <a:solidFill>
                  <a:srgbClr val="000000">
                    <a:lumMod val="75000"/>
                    <a:lumOff val="25000"/>
                  </a:srgbClr>
                </a:solidFill>
              </a:rPr>
              <a:t>	The mapper code will be reading each and every line and will be selecting the </a:t>
            </a:r>
            <a:r>
              <a:rPr lang="en-US" sz="6200" dirty="0" smtClean="0">
                <a:solidFill>
                  <a:srgbClr val="000000">
                    <a:lumMod val="75000"/>
                    <a:lumOff val="25000"/>
                  </a:srgbClr>
                </a:solidFill>
              </a:rPr>
              <a:t>rows </a:t>
            </a:r>
            <a:r>
              <a:rPr lang="en-US" sz="6200" dirty="0">
                <a:solidFill>
                  <a:srgbClr val="000000">
                    <a:lumMod val="75000"/>
                    <a:lumOff val="25000"/>
                  </a:srgbClr>
                </a:solidFill>
              </a:rPr>
              <a:t>	which </a:t>
            </a:r>
            <a:r>
              <a:rPr lang="en-US" sz="6200" dirty="0" smtClean="0">
                <a:solidFill>
                  <a:srgbClr val="000000">
                    <a:lumMod val="75000"/>
                    <a:lumOff val="25000"/>
                  </a:srgbClr>
                </a:solidFill>
              </a:rPr>
              <a:t>satisfies </a:t>
            </a:r>
            <a:r>
              <a:rPr lang="en-US" sz="6200" dirty="0">
                <a:solidFill>
                  <a:srgbClr val="000000">
                    <a:lumMod val="75000"/>
                    <a:lumOff val="25000"/>
                  </a:srgbClr>
                </a:solidFill>
              </a:rPr>
              <a:t>all </a:t>
            </a:r>
            <a:r>
              <a:rPr lang="en-US" sz="6200" dirty="0" smtClean="0">
                <a:solidFill>
                  <a:srgbClr val="000000">
                    <a:lumMod val="75000"/>
                    <a:lumOff val="25000"/>
                  </a:srgbClr>
                </a:solidFill>
              </a:rPr>
              <a:t>the </a:t>
            </a:r>
            <a:r>
              <a:rPr lang="en-US" sz="6200" dirty="0">
                <a:solidFill>
                  <a:srgbClr val="000000">
                    <a:lumMod val="75000"/>
                    <a:lumOff val="25000"/>
                  </a:srgbClr>
                </a:solidFill>
              </a:rPr>
              <a:t>following conditions.</a:t>
            </a:r>
          </a:p>
          <a:p>
            <a:pPr marL="0" lvl="0" indent="0">
              <a:buClr>
                <a:srgbClr val="E48312"/>
              </a:buClr>
              <a:buNone/>
            </a:pPr>
            <a:r>
              <a:rPr lang="en-US" sz="6200" dirty="0">
                <a:solidFill>
                  <a:srgbClr val="000000">
                    <a:lumMod val="75000"/>
                    <a:lumOff val="25000"/>
                  </a:srgbClr>
                </a:solidFill>
              </a:rPr>
              <a:t>	              </a:t>
            </a:r>
            <a:r>
              <a:rPr lang="en-US" sz="6200" dirty="0" smtClean="0">
                <a:solidFill>
                  <a:srgbClr val="000000">
                    <a:lumMod val="75000"/>
                    <a:lumOff val="25000"/>
                  </a:srgbClr>
                </a:solidFill>
              </a:rPr>
              <a:t>	Gender </a:t>
            </a:r>
            <a:r>
              <a:rPr lang="en-US" sz="6200" dirty="0">
                <a:solidFill>
                  <a:srgbClr val="000000">
                    <a:lumMod val="75000"/>
                    <a:lumOff val="25000"/>
                  </a:srgbClr>
                </a:solidFill>
              </a:rPr>
              <a:t>= F</a:t>
            </a:r>
          </a:p>
          <a:p>
            <a:pPr marL="749808" lvl="4" indent="0">
              <a:buClr>
                <a:srgbClr val="E48312"/>
              </a:buClr>
              <a:buNone/>
            </a:pPr>
            <a:r>
              <a:rPr lang="en-US" sz="6200" dirty="0">
                <a:solidFill>
                  <a:srgbClr val="000000">
                    <a:lumMod val="75000"/>
                    <a:lumOff val="25000"/>
                  </a:srgbClr>
                </a:solidFill>
              </a:rPr>
              <a:t>		Age </a:t>
            </a:r>
            <a:r>
              <a:rPr lang="en-US" sz="6200" dirty="0" smtClean="0">
                <a:solidFill>
                  <a:srgbClr val="000000">
                    <a:lumMod val="75000"/>
                    <a:lumOff val="25000"/>
                  </a:srgbClr>
                </a:solidFill>
              </a:rPr>
              <a:t>&lt;= </a:t>
            </a:r>
            <a:r>
              <a:rPr lang="en-US" sz="6200" dirty="0">
                <a:solidFill>
                  <a:srgbClr val="000000">
                    <a:lumMod val="75000"/>
                    <a:lumOff val="25000"/>
                  </a:srgbClr>
                </a:solidFill>
              </a:rPr>
              <a:t>25</a:t>
            </a:r>
          </a:p>
          <a:p>
            <a:pPr marL="749808" lvl="4" indent="0">
              <a:buClr>
                <a:srgbClr val="E48312"/>
              </a:buClr>
              <a:buNone/>
            </a:pPr>
            <a:r>
              <a:rPr lang="en-US" sz="6200" dirty="0">
                <a:solidFill>
                  <a:srgbClr val="000000">
                    <a:lumMod val="75000"/>
                    <a:lumOff val="25000"/>
                  </a:srgbClr>
                </a:solidFill>
              </a:rPr>
              <a:t>		Victim descent = A (Asian)</a:t>
            </a:r>
          </a:p>
          <a:p>
            <a:endParaRPr lang="en-US" sz="5000" i="1" dirty="0" smtClean="0"/>
          </a:p>
          <a:p>
            <a:r>
              <a:rPr lang="en-US" i="1" dirty="0" smtClean="0"/>
              <a:t> </a:t>
            </a:r>
            <a:endParaRPr lang="en-US" i="1" dirty="0"/>
          </a:p>
        </p:txBody>
      </p:sp>
    </p:spTree>
    <p:extLst>
      <p:ext uri="{BB962C8B-B14F-4D97-AF65-F5344CB8AC3E}">
        <p14:creationId xmlns:p14="http://schemas.microsoft.com/office/powerpoint/2010/main" val="2931526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Implementation-</a:t>
            </a:r>
            <a:r>
              <a:rPr lang="en-US" b="1" dirty="0"/>
              <a:t/>
            </a:r>
            <a:br>
              <a:rPr lang="en-US" b="1" dirty="0"/>
            </a:br>
            <a:r>
              <a:rPr lang="en-US" b="1" dirty="0"/>
              <a:t>Modeling MapReduce </a:t>
            </a:r>
            <a:r>
              <a:rPr lang="en-US" b="1" dirty="0" smtClean="0"/>
              <a:t>Programming cont.…</a:t>
            </a:r>
            <a:endParaRPr lang="en-US" dirty="0"/>
          </a:p>
        </p:txBody>
      </p:sp>
      <p:sp>
        <p:nvSpPr>
          <p:cNvPr id="3" name="Content Placeholder 2"/>
          <p:cNvSpPr>
            <a:spLocks noGrp="1"/>
          </p:cNvSpPr>
          <p:nvPr>
            <p:ph idx="1"/>
          </p:nvPr>
        </p:nvSpPr>
        <p:spPr/>
        <p:txBody>
          <a:bodyPr/>
          <a:lstStyle/>
          <a:p>
            <a:r>
              <a:rPr lang="en-US" i="1" dirty="0" smtClean="0"/>
              <a:t>Step 4:</a:t>
            </a:r>
            <a:r>
              <a:rPr lang="en-US" dirty="0" smtClean="0"/>
              <a:t>  Mapper sends all records that satisfies the above condition to the Reducer along with           	city name.</a:t>
            </a:r>
          </a:p>
          <a:p>
            <a:r>
              <a:rPr lang="en-US" i="1" dirty="0" smtClean="0"/>
              <a:t>Step5:  </a:t>
            </a:r>
            <a:r>
              <a:rPr lang="en-US" dirty="0" smtClean="0"/>
              <a:t>Records are sorted based on area names after shuffling.</a:t>
            </a:r>
          </a:p>
          <a:p>
            <a:r>
              <a:rPr lang="en-US" i="1" dirty="0" smtClean="0"/>
              <a:t>Step 6:  </a:t>
            </a:r>
            <a:r>
              <a:rPr lang="en-US" dirty="0" smtClean="0"/>
              <a:t>Then, Reducer group all the records and rank the crime rate based on area names.</a:t>
            </a:r>
          </a:p>
          <a:p>
            <a:r>
              <a:rPr lang="en-US" i="1" dirty="0" smtClean="0"/>
              <a:t>Step 7: </a:t>
            </a:r>
            <a:r>
              <a:rPr lang="en-US" dirty="0" smtClean="0"/>
              <a:t> Statistical Analysis on most and least safest area for Asian Young Women's in LA city.</a:t>
            </a:r>
          </a:p>
          <a:p>
            <a:r>
              <a:rPr lang="en-US" i="1" dirty="0" smtClean="0"/>
              <a:t>Step 8: </a:t>
            </a:r>
            <a:r>
              <a:rPr lang="en-US" dirty="0"/>
              <a:t>With the analysis result, we can also predict the approximate time period of the future </a:t>
            </a:r>
            <a:r>
              <a:rPr lang="en-US" dirty="0" smtClean="0"/>
              <a:t>	occurrence </a:t>
            </a:r>
            <a:r>
              <a:rPr lang="en-US" dirty="0"/>
              <a:t>of the crime in that area and demise</a:t>
            </a:r>
            <a:r>
              <a:rPr lang="en-US" dirty="0" smtClean="0"/>
              <a:t>.</a:t>
            </a:r>
            <a:endParaRPr lang="en-US" i="1" dirty="0" smtClean="0"/>
          </a:p>
          <a:p>
            <a:pPr marL="749808" lvl="4" indent="0">
              <a:buNone/>
            </a:pPr>
            <a:endParaRPr lang="en-US" sz="2000" dirty="0" smtClean="0"/>
          </a:p>
        </p:txBody>
      </p:sp>
    </p:spTree>
    <p:extLst>
      <p:ext uri="{BB962C8B-B14F-4D97-AF65-F5344CB8AC3E}">
        <p14:creationId xmlns:p14="http://schemas.microsoft.com/office/powerpoint/2010/main" val="4134453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300" b="1" dirty="0"/>
              <a:t>Implementation-</a:t>
            </a:r>
            <a:br>
              <a:rPr lang="en-US" sz="4300" b="1" dirty="0"/>
            </a:br>
            <a:r>
              <a:rPr lang="en-US" sz="4300" b="1" dirty="0"/>
              <a:t>Modeling MapReduce Programming cont.….</a:t>
            </a:r>
          </a:p>
        </p:txBody>
      </p:sp>
      <p:sp>
        <p:nvSpPr>
          <p:cNvPr id="3" name="Content Placeholder 2"/>
          <p:cNvSpPr>
            <a:spLocks noGrp="1"/>
          </p:cNvSpPr>
          <p:nvPr>
            <p:ph idx="1"/>
          </p:nvPr>
        </p:nvSpPr>
        <p:spPr>
          <a:xfrm>
            <a:off x="1097280" y="1737360"/>
            <a:ext cx="11094720" cy="5120640"/>
          </a:xfrm>
        </p:spPr>
        <p:txBody>
          <a:bodyPr>
            <a:normAutofit/>
          </a:bodyPr>
          <a:lstStyle/>
          <a:p>
            <a:r>
              <a:rPr lang="en-US" i="1" dirty="0" smtClean="0"/>
              <a:t>Result: To run the MapReduce Python job:</a:t>
            </a:r>
          </a:p>
          <a:p>
            <a:r>
              <a:rPr lang="en-US" sz="1600" b="1" i="1" dirty="0"/>
              <a:t>[training@localhost phase5</a:t>
            </a:r>
            <a:r>
              <a:rPr lang="en-US" sz="1600" b="1" i="1" dirty="0" smtClean="0"/>
              <a:t>] hadoop </a:t>
            </a:r>
            <a:r>
              <a:rPr lang="en-US" sz="1600" b="1" i="1" dirty="0"/>
              <a:t>jar hadoop-streamimg.jar -input </a:t>
            </a:r>
            <a:r>
              <a:rPr lang="en-US" sz="1600" b="1" i="1" dirty="0" smtClean="0"/>
              <a:t>Crime_Data_from_2010_to_Present.csv </a:t>
            </a:r>
            <a:r>
              <a:rPr lang="en-US" sz="1600" b="1" i="1" dirty="0"/>
              <a:t>-output actual_result3 -file mapper1.py -file reducer1.py -mapper mapper1.py -reducer </a:t>
            </a:r>
            <a:r>
              <a:rPr lang="en-US" sz="1600" b="1" i="1" dirty="0" smtClean="0"/>
              <a:t>reducer1</a:t>
            </a:r>
          </a:p>
          <a:p>
            <a:endParaRPr lang="en-US" i="1" dirty="0"/>
          </a:p>
          <a:p>
            <a:pPr marL="0" indent="0">
              <a:buNone/>
            </a:pPr>
            <a:endParaRPr lang="en-US" i="1" dirty="0" smtClean="0"/>
          </a:p>
          <a:p>
            <a:endParaRPr lang="en-US" dirty="0" smtClean="0"/>
          </a:p>
          <a:p>
            <a:pPr marL="0" indent="0">
              <a:buNone/>
            </a:pPr>
            <a:endParaRPr lang="en-US" dirty="0" smtClean="0"/>
          </a:p>
          <a:p>
            <a:endParaRPr lang="en-US" dirty="0"/>
          </a:p>
          <a:p>
            <a:endParaRPr lang="en-US" dirty="0" smtClean="0"/>
          </a:p>
          <a:p>
            <a:endParaRPr lang="en-US" i="1" dirty="0" smtClean="0"/>
          </a:p>
          <a:p>
            <a:pPr marL="749808" lvl="4" indent="0">
              <a:buNone/>
            </a:pPr>
            <a:endParaRPr lang="en-US" sz="2000" dirty="0" smtClean="0"/>
          </a:p>
        </p:txBody>
      </p:sp>
      <p:pic>
        <p:nvPicPr>
          <p:cNvPr id="4" name="Picture 3"/>
          <p:cNvPicPr/>
          <p:nvPr/>
        </p:nvPicPr>
        <p:blipFill>
          <a:blip r:embed="rId2"/>
          <a:stretch>
            <a:fillRect/>
          </a:stretch>
        </p:blipFill>
        <p:spPr>
          <a:xfrm>
            <a:off x="1097280" y="2730322"/>
            <a:ext cx="7583081" cy="3613120"/>
          </a:xfrm>
          <a:prstGeom prst="rect">
            <a:avLst/>
          </a:prstGeom>
        </p:spPr>
      </p:pic>
    </p:spTree>
    <p:extLst>
      <p:ext uri="{BB962C8B-B14F-4D97-AF65-F5344CB8AC3E}">
        <p14:creationId xmlns:p14="http://schemas.microsoft.com/office/powerpoint/2010/main" val="1038365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39165"/>
          </a:xfrm>
        </p:spPr>
        <p:txBody>
          <a:bodyPr>
            <a:normAutofit/>
          </a:bodyPr>
          <a:lstStyle/>
          <a:p>
            <a:pPr algn="ctr"/>
            <a:r>
              <a:rPr lang="en-US" sz="4300" b="1" dirty="0" smtClean="0"/>
              <a:t>Implementation-</a:t>
            </a:r>
            <a:r>
              <a:rPr lang="en-US" sz="4300" b="1" dirty="0"/>
              <a:t/>
            </a:r>
            <a:br>
              <a:rPr lang="en-US" sz="4300" b="1" dirty="0"/>
            </a:br>
            <a:r>
              <a:rPr lang="en-US" sz="4300" b="1" dirty="0"/>
              <a:t>Modeling </a:t>
            </a:r>
            <a:r>
              <a:rPr lang="en-US" sz="4300" b="1" dirty="0" smtClean="0"/>
              <a:t>Hive Query Language</a:t>
            </a:r>
            <a:endParaRPr lang="en-US" sz="4300" dirty="0"/>
          </a:p>
        </p:txBody>
      </p:sp>
      <p:sp>
        <p:nvSpPr>
          <p:cNvPr id="3" name="Content Placeholder 2"/>
          <p:cNvSpPr>
            <a:spLocks noGrp="1"/>
          </p:cNvSpPr>
          <p:nvPr>
            <p:ph idx="1"/>
          </p:nvPr>
        </p:nvSpPr>
        <p:spPr>
          <a:xfrm>
            <a:off x="685156" y="1725768"/>
            <a:ext cx="11094720" cy="5132232"/>
          </a:xfrm>
        </p:spPr>
        <p:txBody>
          <a:bodyPr>
            <a:normAutofit/>
          </a:bodyPr>
          <a:lstStyle/>
          <a:p>
            <a:endParaRPr lang="en-US" dirty="0" smtClean="0"/>
          </a:p>
          <a:p>
            <a:r>
              <a:rPr lang="en-US" dirty="0" smtClean="0"/>
              <a:t>Hive essentially allows us to use tables within Hadoop which allows us to load the .csv dataset into Hadoop as Table using flowing Load command which comprises of the table structure.</a:t>
            </a:r>
          </a:p>
          <a:p>
            <a:r>
              <a:rPr lang="en-US" sz="1600" b="1" i="1" dirty="0" smtClean="0">
                <a:solidFill>
                  <a:srgbClr val="000000">
                    <a:lumMod val="75000"/>
                    <a:lumOff val="25000"/>
                  </a:srgbClr>
                </a:solidFill>
              </a:rPr>
              <a:t>[</a:t>
            </a:r>
            <a:r>
              <a:rPr lang="en-US" sz="1600" b="1" i="1" dirty="0">
                <a:solidFill>
                  <a:srgbClr val="000000">
                    <a:lumMod val="75000"/>
                    <a:lumOff val="25000"/>
                  </a:srgbClr>
                </a:solidFill>
              </a:rPr>
              <a:t>training@localhost phase5] </a:t>
            </a:r>
            <a:r>
              <a:rPr lang="en-US" sz="1600" b="1" i="1" dirty="0"/>
              <a:t>load data local inpath 'Crime_Data_from_2010_to_Present.csv' into table crime_data;</a:t>
            </a:r>
          </a:p>
          <a:p>
            <a:r>
              <a:rPr lang="en-US" dirty="0" smtClean="0"/>
              <a:t>To </a:t>
            </a:r>
            <a:r>
              <a:rPr lang="en-US" dirty="0"/>
              <a:t>run the Hive Query - &gt; </a:t>
            </a:r>
            <a:r>
              <a:rPr lang="en-US" sz="1600" b="1" i="1" dirty="0">
                <a:solidFill>
                  <a:srgbClr val="000000">
                    <a:lumMod val="75000"/>
                    <a:lumOff val="25000"/>
                  </a:srgbClr>
                </a:solidFill>
              </a:rPr>
              <a:t>[training@localhost phase5] hive -f </a:t>
            </a:r>
            <a:r>
              <a:rPr lang="en-US" sz="1600" b="1" i="1" dirty="0" smtClean="0">
                <a:solidFill>
                  <a:srgbClr val="000000">
                    <a:lumMod val="75000"/>
                    <a:lumOff val="25000"/>
                  </a:srgbClr>
                </a:solidFill>
              </a:rPr>
              <a:t>hquery.hql</a:t>
            </a:r>
          </a:p>
          <a:p>
            <a:endParaRPr lang="en-US" dirty="0" smtClean="0"/>
          </a:p>
          <a:p>
            <a:r>
              <a:rPr lang="en-US" dirty="0" smtClean="0"/>
              <a:t>The </a:t>
            </a:r>
            <a:r>
              <a:rPr lang="en-US" dirty="0"/>
              <a:t>Problem statement </a:t>
            </a:r>
            <a:r>
              <a:rPr lang="en-US" dirty="0" smtClean="0"/>
              <a:t>which is solved by Hive is to “Analyze the total </a:t>
            </a:r>
            <a:r>
              <a:rPr lang="en-US" dirty="0"/>
              <a:t>number of crimes in each and every crime category of all the areas in the </a:t>
            </a:r>
            <a:r>
              <a:rPr lang="en-US" dirty="0" smtClean="0"/>
              <a:t>city</a:t>
            </a:r>
          </a:p>
          <a:p>
            <a:pPr marL="0" indent="0">
              <a:buNone/>
            </a:pPr>
            <a:r>
              <a:rPr lang="en-US" dirty="0"/>
              <a:t> </a:t>
            </a:r>
            <a:r>
              <a:rPr lang="en-US" dirty="0" smtClean="0"/>
              <a:t> The Solution to the above mentioned problem statement is as follows,</a:t>
            </a:r>
            <a:endParaRPr lang="en-US" dirty="0"/>
          </a:p>
          <a:p>
            <a:pPr marL="0" indent="0">
              <a:buNone/>
            </a:pPr>
            <a:endParaRPr lang="en-US" sz="1600" i="1" dirty="0">
              <a:solidFill>
                <a:srgbClr val="000000">
                  <a:lumMod val="75000"/>
                  <a:lumOff val="25000"/>
                </a:srgbClr>
              </a:solidFill>
            </a:endParaRPr>
          </a:p>
          <a:p>
            <a:endParaRPr lang="en-US" dirty="0" smtClean="0"/>
          </a:p>
          <a:p>
            <a:pPr marL="0" indent="0">
              <a:buNone/>
            </a:pPr>
            <a:endParaRPr lang="en-US" dirty="0" smtClean="0"/>
          </a:p>
          <a:p>
            <a:endParaRPr lang="en-US" dirty="0"/>
          </a:p>
          <a:p>
            <a:endParaRPr lang="en-US" dirty="0" smtClean="0"/>
          </a:p>
          <a:p>
            <a:endParaRPr lang="en-US" i="1" dirty="0" smtClean="0"/>
          </a:p>
          <a:p>
            <a:pPr marL="749808" lvl="4" indent="0">
              <a:buNone/>
            </a:pPr>
            <a:endParaRPr lang="en-US" sz="2000" dirty="0" smtClean="0"/>
          </a:p>
        </p:txBody>
      </p:sp>
    </p:spTree>
    <p:extLst>
      <p:ext uri="{BB962C8B-B14F-4D97-AF65-F5344CB8AC3E}">
        <p14:creationId xmlns:p14="http://schemas.microsoft.com/office/powerpoint/2010/main" val="802106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123422" y="579549"/>
            <a:ext cx="5607677" cy="2949262"/>
          </a:xfrm>
          <a:prstGeom prst="rect">
            <a:avLst/>
          </a:prstGeom>
        </p:spPr>
      </p:pic>
      <p:cxnSp>
        <p:nvCxnSpPr>
          <p:cNvPr id="5" name="Straight Connector 4"/>
          <p:cNvCxnSpPr/>
          <p:nvPr/>
        </p:nvCxnSpPr>
        <p:spPr>
          <a:xfrm>
            <a:off x="6143223" y="579549"/>
            <a:ext cx="51515" cy="5731099"/>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3422" y="115910"/>
            <a:ext cx="2800082" cy="523220"/>
          </a:xfrm>
          <a:prstGeom prst="rect">
            <a:avLst/>
          </a:prstGeom>
          <a:noFill/>
        </p:spPr>
        <p:txBody>
          <a:bodyPr wrap="square" rtlCol="0">
            <a:spAutoFit/>
          </a:bodyPr>
          <a:lstStyle/>
          <a:p>
            <a:r>
              <a:rPr lang="en-US" sz="2800" b="1" dirty="0" smtClean="0">
                <a:effectLst>
                  <a:outerShdw blurRad="38100" dist="38100" dir="2700000" algn="tl">
                    <a:srgbClr val="000000">
                      <a:alpha val="43137"/>
                    </a:srgbClr>
                  </a:outerShdw>
                </a:effectLst>
              </a:rPr>
              <a:t>Results</a:t>
            </a:r>
            <a:endParaRPr lang="en-US" sz="2800" b="1" dirty="0">
              <a:effectLst>
                <a:outerShdw blurRad="38100" dist="38100" dir="2700000" algn="tl">
                  <a:srgbClr val="000000">
                    <a:alpha val="43137"/>
                  </a:srgbClr>
                </a:outerShdw>
              </a:effectLst>
            </a:endParaRPr>
          </a:p>
        </p:txBody>
      </p:sp>
      <p:pic>
        <p:nvPicPr>
          <p:cNvPr id="7" name="Picture 6"/>
          <p:cNvPicPr/>
          <p:nvPr/>
        </p:nvPicPr>
        <p:blipFill>
          <a:blip r:embed="rId3"/>
          <a:stretch>
            <a:fillRect/>
          </a:stretch>
        </p:blipFill>
        <p:spPr>
          <a:xfrm>
            <a:off x="6606862" y="579549"/>
            <a:ext cx="5473521" cy="2949262"/>
          </a:xfrm>
          <a:prstGeom prst="rect">
            <a:avLst/>
          </a:prstGeom>
        </p:spPr>
      </p:pic>
      <p:pic>
        <p:nvPicPr>
          <p:cNvPr id="8" name="Picture 7"/>
          <p:cNvPicPr/>
          <p:nvPr/>
        </p:nvPicPr>
        <p:blipFill>
          <a:blip r:embed="rId4"/>
          <a:stretch>
            <a:fillRect/>
          </a:stretch>
        </p:blipFill>
        <p:spPr>
          <a:xfrm>
            <a:off x="123422" y="3747753"/>
            <a:ext cx="5865254" cy="2562896"/>
          </a:xfrm>
          <a:prstGeom prst="rect">
            <a:avLst/>
          </a:prstGeom>
        </p:spPr>
      </p:pic>
    </p:spTree>
    <p:extLst>
      <p:ext uri="{BB962C8B-B14F-4D97-AF65-F5344CB8AC3E}">
        <p14:creationId xmlns:p14="http://schemas.microsoft.com/office/powerpoint/2010/main" val="15743051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39165"/>
          </a:xfrm>
        </p:spPr>
        <p:txBody>
          <a:bodyPr>
            <a:normAutofit/>
          </a:bodyPr>
          <a:lstStyle/>
          <a:p>
            <a:pPr algn="ctr"/>
            <a:r>
              <a:rPr lang="en-US" sz="4300" b="1" dirty="0" smtClean="0"/>
              <a:t>Implementation-</a:t>
            </a:r>
            <a:r>
              <a:rPr lang="en-US" sz="4300" b="1" dirty="0"/>
              <a:t/>
            </a:r>
            <a:br>
              <a:rPr lang="en-US" sz="4300" b="1" dirty="0"/>
            </a:br>
            <a:r>
              <a:rPr lang="en-US" sz="4300" b="1" dirty="0"/>
              <a:t>Modeling </a:t>
            </a:r>
            <a:r>
              <a:rPr lang="en-US" sz="4300" b="1" dirty="0" smtClean="0"/>
              <a:t>Spark Programming</a:t>
            </a:r>
            <a:endParaRPr lang="en-US" sz="4300" dirty="0"/>
          </a:p>
        </p:txBody>
      </p:sp>
      <p:sp>
        <p:nvSpPr>
          <p:cNvPr id="3" name="Content Placeholder 2"/>
          <p:cNvSpPr>
            <a:spLocks noGrp="1"/>
          </p:cNvSpPr>
          <p:nvPr>
            <p:ph idx="1"/>
          </p:nvPr>
        </p:nvSpPr>
        <p:spPr>
          <a:xfrm>
            <a:off x="685156" y="1725768"/>
            <a:ext cx="11094720" cy="5132232"/>
          </a:xfrm>
        </p:spPr>
        <p:txBody>
          <a:bodyPr>
            <a:normAutofit/>
          </a:bodyPr>
          <a:lstStyle/>
          <a:p>
            <a:endParaRPr lang="en-US" dirty="0" smtClean="0"/>
          </a:p>
          <a:p>
            <a:r>
              <a:rPr lang="en-US" dirty="0" smtClean="0"/>
              <a:t>Spark provides efficient in-memory computation for large data sets. To distribute computation , Spark API which is used in this project is </a:t>
            </a:r>
            <a:r>
              <a:rPr lang="en-US" i="1" dirty="0" smtClean="0"/>
              <a:t>pyspark</a:t>
            </a:r>
            <a:r>
              <a:rPr lang="en-US" dirty="0" smtClean="0"/>
              <a:t>, which is basically Spark implemented in Python language.   </a:t>
            </a:r>
          </a:p>
          <a:p>
            <a:r>
              <a:rPr lang="en-US" dirty="0" smtClean="0"/>
              <a:t>In this Project, two problem statements has been solved using Spark API by using pyspark.</a:t>
            </a:r>
          </a:p>
          <a:p>
            <a:r>
              <a:rPr lang="en-US" dirty="0" smtClean="0"/>
              <a:t>First check for pyspark in your terminal by the following command,</a:t>
            </a:r>
          </a:p>
          <a:p>
            <a:r>
              <a:rPr lang="en-US" sz="1600" b="1" i="1" dirty="0"/>
              <a:t>[training@localhost phase4] </a:t>
            </a:r>
            <a:r>
              <a:rPr lang="en-US" sz="1600" b="1" i="1" dirty="0" smtClean="0"/>
              <a:t>pyspark</a:t>
            </a:r>
          </a:p>
          <a:p>
            <a:r>
              <a:rPr lang="en-US" dirty="0"/>
              <a:t>The script to run the pyspark program is,</a:t>
            </a:r>
          </a:p>
          <a:p>
            <a:r>
              <a:rPr lang="en-US" sz="1600" b="1" i="1" dirty="0" smtClean="0"/>
              <a:t>[</a:t>
            </a:r>
            <a:r>
              <a:rPr lang="en-US" sz="1600" b="1" i="1" dirty="0"/>
              <a:t>training@localhost phase4] spark-submit spark_1.py</a:t>
            </a:r>
          </a:p>
          <a:p>
            <a:r>
              <a:rPr lang="en-US" sz="1600" b="1" i="1" dirty="0"/>
              <a:t>[training@localhost phase4] spark-submit spark_5.py</a:t>
            </a:r>
          </a:p>
          <a:p>
            <a:pPr marL="0" indent="0">
              <a:buNone/>
            </a:pPr>
            <a:r>
              <a:rPr lang="en-US" dirty="0" smtClean="0"/>
              <a:t>The </a:t>
            </a:r>
            <a:r>
              <a:rPr lang="en-US" dirty="0"/>
              <a:t>above mentioned 2scripts holds the code for the problem statements which is followed in the next slide</a:t>
            </a:r>
          </a:p>
          <a:p>
            <a:endParaRPr lang="en-US" dirty="0" smtClean="0"/>
          </a:p>
          <a:p>
            <a:pPr marL="0" indent="0">
              <a:buNone/>
            </a:pPr>
            <a:endParaRPr lang="en-US" dirty="0" smtClean="0"/>
          </a:p>
          <a:p>
            <a:endParaRPr lang="en-US" dirty="0"/>
          </a:p>
          <a:p>
            <a:endParaRPr lang="en-US" dirty="0" smtClean="0"/>
          </a:p>
          <a:p>
            <a:endParaRPr lang="en-US" i="1" dirty="0" smtClean="0"/>
          </a:p>
          <a:p>
            <a:pPr marL="749808" lvl="4" indent="0">
              <a:buNone/>
            </a:pPr>
            <a:endParaRPr lang="en-US" sz="2000" dirty="0" smtClean="0"/>
          </a:p>
        </p:txBody>
      </p:sp>
    </p:spTree>
    <p:extLst>
      <p:ext uri="{BB962C8B-B14F-4D97-AF65-F5344CB8AC3E}">
        <p14:creationId xmlns:p14="http://schemas.microsoft.com/office/powerpoint/2010/main" val="22527703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6143223" y="579549"/>
            <a:ext cx="51515" cy="5731099"/>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3422" y="115910"/>
            <a:ext cx="2800082" cy="523220"/>
          </a:xfrm>
          <a:prstGeom prst="rect">
            <a:avLst/>
          </a:prstGeom>
          <a:noFill/>
        </p:spPr>
        <p:txBody>
          <a:bodyPr wrap="square" rtlCol="0">
            <a:spAutoFit/>
          </a:bodyPr>
          <a:lstStyle/>
          <a:p>
            <a:r>
              <a:rPr lang="en-US" sz="2800" b="1" dirty="0" smtClean="0">
                <a:effectLst>
                  <a:outerShdw blurRad="38100" dist="38100" dir="2700000" algn="tl">
                    <a:srgbClr val="000000">
                      <a:alpha val="43137"/>
                    </a:srgbClr>
                  </a:outerShdw>
                </a:effectLst>
              </a:rPr>
              <a:t>Results</a:t>
            </a:r>
            <a:endParaRPr lang="en-US" sz="2800" b="1" dirty="0">
              <a:effectLst>
                <a:outerShdw blurRad="38100" dist="38100" dir="2700000" algn="tl">
                  <a:srgbClr val="000000">
                    <a:alpha val="43137"/>
                  </a:srgbClr>
                </a:outerShdw>
              </a:effectLst>
            </a:endParaRPr>
          </a:p>
        </p:txBody>
      </p:sp>
      <p:sp>
        <p:nvSpPr>
          <p:cNvPr id="2" name="TextBox 1"/>
          <p:cNvSpPr txBox="1"/>
          <p:nvPr/>
        </p:nvSpPr>
        <p:spPr>
          <a:xfrm>
            <a:off x="123422" y="862885"/>
            <a:ext cx="5460642" cy="707886"/>
          </a:xfrm>
          <a:prstGeom prst="rect">
            <a:avLst/>
          </a:prstGeom>
          <a:noFill/>
        </p:spPr>
        <p:txBody>
          <a:bodyPr wrap="square" rtlCol="0">
            <a:spAutoFit/>
          </a:bodyPr>
          <a:lstStyle/>
          <a:p>
            <a:pPr algn="just"/>
            <a:r>
              <a:rPr lang="en-US" sz="2000" dirty="0">
                <a:solidFill>
                  <a:schemeClr val="tx1">
                    <a:lumMod val="75000"/>
                    <a:lumOff val="25000"/>
                  </a:schemeClr>
                </a:solidFill>
              </a:rPr>
              <a:t>Analysis of total number of crimes in each type from 2010-present </a:t>
            </a:r>
          </a:p>
        </p:txBody>
      </p:sp>
      <p:sp>
        <p:nvSpPr>
          <p:cNvPr id="4" name="TextBox 3"/>
          <p:cNvSpPr txBox="1"/>
          <p:nvPr/>
        </p:nvSpPr>
        <p:spPr>
          <a:xfrm>
            <a:off x="6284890" y="862885"/>
            <a:ext cx="5666704" cy="707886"/>
          </a:xfrm>
          <a:prstGeom prst="rect">
            <a:avLst/>
          </a:prstGeom>
          <a:noFill/>
        </p:spPr>
        <p:txBody>
          <a:bodyPr wrap="square" rtlCol="0">
            <a:spAutoFit/>
          </a:bodyPr>
          <a:lstStyle/>
          <a:p>
            <a:pPr algn="just"/>
            <a:r>
              <a:rPr lang="en-US" sz="2000" dirty="0">
                <a:solidFill>
                  <a:schemeClr val="tx1">
                    <a:lumMod val="75000"/>
                    <a:lumOff val="25000"/>
                  </a:schemeClr>
                </a:solidFill>
              </a:rPr>
              <a:t>Analyzing total number of crimes area wise and which crime has occurred the most in each area</a:t>
            </a:r>
          </a:p>
        </p:txBody>
      </p:sp>
      <p:pic>
        <p:nvPicPr>
          <p:cNvPr id="9" name="Picture 8"/>
          <p:cNvPicPr/>
          <p:nvPr/>
        </p:nvPicPr>
        <p:blipFill>
          <a:blip r:embed="rId2"/>
          <a:stretch>
            <a:fillRect/>
          </a:stretch>
        </p:blipFill>
        <p:spPr>
          <a:xfrm>
            <a:off x="6400800" y="1570771"/>
            <a:ext cx="5550794" cy="4739878"/>
          </a:xfrm>
          <a:prstGeom prst="rect">
            <a:avLst/>
          </a:prstGeom>
        </p:spPr>
      </p:pic>
      <p:pic>
        <p:nvPicPr>
          <p:cNvPr id="10" name="Picture 9"/>
          <p:cNvPicPr>
            <a:picLocks noChangeAspect="1"/>
          </p:cNvPicPr>
          <p:nvPr/>
        </p:nvPicPr>
        <p:blipFill>
          <a:blip r:embed="rId3"/>
          <a:stretch>
            <a:fillRect/>
          </a:stretch>
        </p:blipFill>
        <p:spPr>
          <a:xfrm>
            <a:off x="123422" y="1570770"/>
            <a:ext cx="5813739" cy="4739877"/>
          </a:xfrm>
          <a:prstGeom prst="rect">
            <a:avLst/>
          </a:prstGeom>
        </p:spPr>
      </p:pic>
    </p:spTree>
    <p:extLst>
      <p:ext uri="{BB962C8B-B14F-4D97-AF65-F5344CB8AC3E}">
        <p14:creationId xmlns:p14="http://schemas.microsoft.com/office/powerpoint/2010/main" val="355044907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11332</TotalTime>
  <Words>661</Words>
  <Application>Microsoft Office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Retrospect</vt:lpstr>
      <vt:lpstr>Big Data Systems &amp; Analysis CPSC-651  Analysis of Safety Measures and Crime Prevention in LA City   </vt:lpstr>
      <vt:lpstr>Abstract</vt:lpstr>
      <vt:lpstr>Implementation- Modeling MapReduce Programming</vt:lpstr>
      <vt:lpstr>Implementation- Modeling MapReduce Programming cont.…</vt:lpstr>
      <vt:lpstr>Implementation- Modeling MapReduce Programming cont.….</vt:lpstr>
      <vt:lpstr>Implementation- Modeling Hive Query Language</vt:lpstr>
      <vt:lpstr>PowerPoint Presentation</vt:lpstr>
      <vt:lpstr>Implementation- Modeling Spark Programming</vt:lpstr>
      <vt:lpstr>PowerPoint Presentation</vt:lpstr>
      <vt:lpstr>Implementation- Google BigQuery</vt:lpstr>
      <vt:lpstr>PowerPoint Presentation</vt:lpstr>
      <vt:lpstr>Conclusion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dc:title>
  <dc:creator>Srivatsan</dc:creator>
  <cp:lastModifiedBy>Srivatsan</cp:lastModifiedBy>
  <cp:revision>74</cp:revision>
  <dcterms:created xsi:type="dcterms:W3CDTF">2018-02-21T22:38:40Z</dcterms:created>
  <dcterms:modified xsi:type="dcterms:W3CDTF">2018-04-23T01:33:00Z</dcterms:modified>
</cp:coreProperties>
</file>