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0" r:id="rId5"/>
    <p:sldId id="259" r:id="rId6"/>
    <p:sldId id="273" r:id="rId7"/>
    <p:sldId id="262" r:id="rId8"/>
    <p:sldId id="263" r:id="rId9"/>
    <p:sldId id="274" r:id="rId10"/>
    <p:sldId id="265" r:id="rId11"/>
    <p:sldId id="266" r:id="rId12"/>
    <p:sldId id="272" r:id="rId13"/>
    <p:sldId id="271"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2B0319-4A75-4542-B386-36774F662F1E}">
          <p14:sldIdLst>
            <p14:sldId id="256"/>
            <p14:sldId id="257"/>
            <p14:sldId id="258"/>
            <p14:sldId id="270"/>
            <p14:sldId id="259"/>
            <p14:sldId id="273"/>
            <p14:sldId id="262"/>
            <p14:sldId id="263"/>
            <p14:sldId id="274"/>
            <p14:sldId id="265"/>
            <p14:sldId id="266"/>
            <p14:sldId id="272"/>
            <p14:sldId id="271"/>
            <p14:sldId id="267"/>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viloor, Srivatsan" initials="KS" lastIdx="1" clrIdx="0">
    <p:extLst>
      <p:ext uri="{19B8F6BF-5375-455C-9EA6-DF929625EA0E}">
        <p15:presenceInfo xmlns:p15="http://schemas.microsoft.com/office/powerpoint/2012/main" userId="S::skoviloor@deloitte.com::cc1b30dc-d984-4450-8b7a-1e7ebc94f1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A659AC3-DB61-435D-A6BD-49774DC2485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974157A-1D8F-44EC-8852-6CAD6DEA2E5C}">
      <dgm:prSet/>
      <dgm:spPr/>
      <dgm:t>
        <a:bodyPr/>
        <a:lstStyle/>
        <a:p>
          <a:pPr>
            <a:defRPr cap="all"/>
          </a:pPr>
          <a:r>
            <a:rPr lang="en-US" dirty="0"/>
            <a:t>Configuration over customization</a:t>
          </a:r>
        </a:p>
      </dgm:t>
    </dgm:pt>
    <dgm:pt modelId="{402AE5B9-6496-4D98-B552-874A6B9E0CB4}" type="parTrans" cxnId="{49379A16-4E52-42D2-AF1B-2C0279812A5E}">
      <dgm:prSet/>
      <dgm:spPr/>
      <dgm:t>
        <a:bodyPr/>
        <a:lstStyle/>
        <a:p>
          <a:endParaRPr lang="en-US"/>
        </a:p>
      </dgm:t>
    </dgm:pt>
    <dgm:pt modelId="{94DF5A28-6DCE-465D-AD68-13494B378DF2}" type="sibTrans" cxnId="{49379A16-4E52-42D2-AF1B-2C0279812A5E}">
      <dgm:prSet/>
      <dgm:spPr/>
      <dgm:t>
        <a:bodyPr/>
        <a:lstStyle/>
        <a:p>
          <a:endParaRPr lang="en-US"/>
        </a:p>
      </dgm:t>
    </dgm:pt>
    <dgm:pt modelId="{FF6FE3E4-B776-4995-B8B9-EC1718CD13CB}">
      <dgm:prSet/>
      <dgm:spPr/>
      <dgm:t>
        <a:bodyPr/>
        <a:lstStyle/>
        <a:p>
          <a:pPr>
            <a:defRPr cap="all"/>
          </a:pPr>
          <a:r>
            <a:rPr lang="en-US" dirty="0"/>
            <a:t>Salesforce communities to be used for providing access to clients and operators</a:t>
          </a:r>
        </a:p>
      </dgm:t>
    </dgm:pt>
    <dgm:pt modelId="{FF1B5AA0-2417-4E9C-9648-B3139ED0FCE7}" type="parTrans" cxnId="{BF1DC49B-5E3E-42FF-81FB-3094DB3AAE4F}">
      <dgm:prSet/>
      <dgm:spPr/>
      <dgm:t>
        <a:bodyPr/>
        <a:lstStyle/>
        <a:p>
          <a:endParaRPr lang="en-US"/>
        </a:p>
      </dgm:t>
    </dgm:pt>
    <dgm:pt modelId="{CA4D657E-52F4-4C87-B26A-C7D714D5765A}" type="sibTrans" cxnId="{BF1DC49B-5E3E-42FF-81FB-3094DB3AAE4F}">
      <dgm:prSet/>
      <dgm:spPr/>
      <dgm:t>
        <a:bodyPr/>
        <a:lstStyle/>
        <a:p>
          <a:endParaRPr lang="en-US"/>
        </a:p>
      </dgm:t>
    </dgm:pt>
    <dgm:pt modelId="{E4A2BF61-B47A-466C-B8E0-E6201E2C96ED}">
      <dgm:prSet/>
      <dgm:spPr/>
      <dgm:t>
        <a:bodyPr/>
        <a:lstStyle/>
        <a:p>
          <a:pPr>
            <a:defRPr cap="all"/>
          </a:pPr>
          <a:r>
            <a:rPr lang="en-US" dirty="0"/>
            <a:t>OOTB sharing configuration to be used to control visibility</a:t>
          </a:r>
        </a:p>
      </dgm:t>
    </dgm:pt>
    <dgm:pt modelId="{4465945C-4384-4844-A64E-EA341A1019D4}" type="parTrans" cxnId="{4FBF1CC1-F3D3-461F-B2C5-3BBF7A37A877}">
      <dgm:prSet/>
      <dgm:spPr/>
      <dgm:t>
        <a:bodyPr/>
        <a:lstStyle/>
        <a:p>
          <a:endParaRPr lang="en-US"/>
        </a:p>
      </dgm:t>
    </dgm:pt>
    <dgm:pt modelId="{0AD3A69C-FFCF-4FDF-8351-0DE6AF4625FE}" type="sibTrans" cxnId="{4FBF1CC1-F3D3-461F-B2C5-3BBF7A37A877}">
      <dgm:prSet/>
      <dgm:spPr/>
      <dgm:t>
        <a:bodyPr/>
        <a:lstStyle/>
        <a:p>
          <a:endParaRPr lang="en-US"/>
        </a:p>
      </dgm:t>
    </dgm:pt>
    <dgm:pt modelId="{B757D014-4C99-4376-83F3-A1C6864EEFB2}">
      <dgm:prSet/>
      <dgm:spPr/>
      <dgm:t>
        <a:bodyPr/>
        <a:lstStyle/>
        <a:p>
          <a:pPr>
            <a:defRPr cap="all"/>
          </a:pPr>
          <a:r>
            <a:rPr lang="en-US" dirty="0"/>
            <a:t>Role based access to be used for Lightning experience users to provide record access and Security</a:t>
          </a:r>
        </a:p>
      </dgm:t>
    </dgm:pt>
    <dgm:pt modelId="{704FF4E5-0D83-4178-9D49-0C368C7DE7EE}" type="parTrans" cxnId="{4A537497-99C7-4F9B-ADC4-46089579746E}">
      <dgm:prSet/>
      <dgm:spPr/>
      <dgm:t>
        <a:bodyPr/>
        <a:lstStyle/>
        <a:p>
          <a:endParaRPr lang="en-US"/>
        </a:p>
      </dgm:t>
    </dgm:pt>
    <dgm:pt modelId="{5C67F2A3-3BFF-4361-983B-643612350D75}" type="sibTrans" cxnId="{4A537497-99C7-4F9B-ADC4-46089579746E}">
      <dgm:prSet/>
      <dgm:spPr/>
      <dgm:t>
        <a:bodyPr/>
        <a:lstStyle/>
        <a:p>
          <a:endParaRPr lang="en-US"/>
        </a:p>
      </dgm:t>
    </dgm:pt>
    <dgm:pt modelId="{F29ED2CD-6D4D-47E4-B757-56EE013175A3}">
      <dgm:prSet/>
      <dgm:spPr/>
      <dgm:t>
        <a:bodyPr/>
        <a:lstStyle/>
        <a:p>
          <a:pPr>
            <a:defRPr cap="all"/>
          </a:pPr>
          <a:r>
            <a:rPr lang="en-US" dirty="0"/>
            <a:t>Platform events to be used as core integration pattern to leverage pub sub model and avoid point to point apex rest/Soap Patterns</a:t>
          </a:r>
        </a:p>
      </dgm:t>
    </dgm:pt>
    <dgm:pt modelId="{C112DDF6-102C-4E15-9F8A-54E4337BD6A3}" type="parTrans" cxnId="{968CE4F9-9FA1-4A86-9E37-FEA661AC05A1}">
      <dgm:prSet/>
      <dgm:spPr/>
      <dgm:t>
        <a:bodyPr/>
        <a:lstStyle/>
        <a:p>
          <a:endParaRPr lang="en-US"/>
        </a:p>
      </dgm:t>
    </dgm:pt>
    <dgm:pt modelId="{1D0CB095-06D1-4D66-B7FC-4CA7D22436E2}" type="sibTrans" cxnId="{968CE4F9-9FA1-4A86-9E37-FEA661AC05A1}">
      <dgm:prSet/>
      <dgm:spPr/>
      <dgm:t>
        <a:bodyPr/>
        <a:lstStyle/>
        <a:p>
          <a:endParaRPr lang="en-US"/>
        </a:p>
      </dgm:t>
    </dgm:pt>
    <dgm:pt modelId="{B7FCC827-038E-4591-A42F-E68F369EA4E2}">
      <dgm:prSet/>
      <dgm:spPr/>
      <dgm:t>
        <a:bodyPr/>
        <a:lstStyle/>
        <a:p>
          <a:pPr>
            <a:defRPr cap="all"/>
          </a:pPr>
          <a:r>
            <a:rPr lang="en-US" dirty="0"/>
            <a:t>Flows/Process Builders to be used to  avoid apex wherever possible.</a:t>
          </a:r>
        </a:p>
      </dgm:t>
    </dgm:pt>
    <dgm:pt modelId="{A3397547-A625-4FC9-B22D-2F3DC859C160}" type="parTrans" cxnId="{F6A3B1DF-578D-41E3-9CFE-5FC70F3EAA44}">
      <dgm:prSet/>
      <dgm:spPr/>
      <dgm:t>
        <a:bodyPr/>
        <a:lstStyle/>
        <a:p>
          <a:endParaRPr lang="en-US"/>
        </a:p>
      </dgm:t>
    </dgm:pt>
    <dgm:pt modelId="{44D645D6-AC92-481D-AA1E-B6CDAB65BD20}" type="sibTrans" cxnId="{F6A3B1DF-578D-41E3-9CFE-5FC70F3EAA44}">
      <dgm:prSet/>
      <dgm:spPr/>
      <dgm:t>
        <a:bodyPr/>
        <a:lstStyle/>
        <a:p>
          <a:endParaRPr lang="en-US"/>
        </a:p>
      </dgm:t>
    </dgm:pt>
    <dgm:pt modelId="{616D00F6-9A98-414D-A045-42A73CFDAF3E}" type="pres">
      <dgm:prSet presAssocID="{CA659AC3-DB61-435D-A6BD-49774DC2485F}" presName="root" presStyleCnt="0">
        <dgm:presLayoutVars>
          <dgm:dir/>
          <dgm:resizeHandles val="exact"/>
        </dgm:presLayoutVars>
      </dgm:prSet>
      <dgm:spPr/>
    </dgm:pt>
    <dgm:pt modelId="{F9D05F4B-6FA5-4EDE-BC25-42BC8C151682}" type="pres">
      <dgm:prSet presAssocID="{0974157A-1D8F-44EC-8852-6CAD6DEA2E5C}" presName="compNode" presStyleCnt="0"/>
      <dgm:spPr/>
    </dgm:pt>
    <dgm:pt modelId="{CA8AADD6-ECDE-49B0-A9F3-21338172F246}" type="pres">
      <dgm:prSet presAssocID="{0974157A-1D8F-44EC-8852-6CAD6DEA2E5C}" presName="iconBgRect" presStyleLbl="bgShp" presStyleIdx="0" presStyleCnt="6"/>
      <dgm:spPr>
        <a:prstGeom prst="round2DiagRect">
          <a:avLst>
            <a:gd name="adj1" fmla="val 29727"/>
            <a:gd name="adj2" fmla="val 0"/>
          </a:avLst>
        </a:prstGeom>
      </dgm:spPr>
    </dgm:pt>
    <dgm:pt modelId="{ED0CBBF1-F3C9-4F77-B2A5-9284DBBECE0C}" type="pres">
      <dgm:prSet presAssocID="{0974157A-1D8F-44EC-8852-6CAD6DEA2E5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5520B62-172A-4A2E-8B79-D0293BB6CAEC}" type="pres">
      <dgm:prSet presAssocID="{0974157A-1D8F-44EC-8852-6CAD6DEA2E5C}" presName="spaceRect" presStyleCnt="0"/>
      <dgm:spPr/>
    </dgm:pt>
    <dgm:pt modelId="{23AC3140-6731-4A5B-8272-6AA696BE2B4A}" type="pres">
      <dgm:prSet presAssocID="{0974157A-1D8F-44EC-8852-6CAD6DEA2E5C}" presName="textRect" presStyleLbl="revTx" presStyleIdx="0" presStyleCnt="6">
        <dgm:presLayoutVars>
          <dgm:chMax val="1"/>
          <dgm:chPref val="1"/>
        </dgm:presLayoutVars>
      </dgm:prSet>
      <dgm:spPr/>
    </dgm:pt>
    <dgm:pt modelId="{086301C5-E5CA-4918-8202-577EB4C9B462}" type="pres">
      <dgm:prSet presAssocID="{94DF5A28-6DCE-465D-AD68-13494B378DF2}" presName="sibTrans" presStyleCnt="0"/>
      <dgm:spPr/>
    </dgm:pt>
    <dgm:pt modelId="{749D7AFD-BF86-4DA8-B406-EB924C287005}" type="pres">
      <dgm:prSet presAssocID="{FF6FE3E4-B776-4995-B8B9-EC1718CD13CB}" presName="compNode" presStyleCnt="0"/>
      <dgm:spPr/>
    </dgm:pt>
    <dgm:pt modelId="{61C2CCAD-CF53-422C-AA28-550F235440BA}" type="pres">
      <dgm:prSet presAssocID="{FF6FE3E4-B776-4995-B8B9-EC1718CD13CB}" presName="iconBgRect" presStyleLbl="bgShp" presStyleIdx="1" presStyleCnt="6"/>
      <dgm:spPr>
        <a:prstGeom prst="round2DiagRect">
          <a:avLst>
            <a:gd name="adj1" fmla="val 29727"/>
            <a:gd name="adj2" fmla="val 0"/>
          </a:avLst>
        </a:prstGeom>
      </dgm:spPr>
    </dgm:pt>
    <dgm:pt modelId="{38044E56-A177-4B25-82EE-39504E2044FE}" type="pres">
      <dgm:prSet presAssocID="{FF6FE3E4-B776-4995-B8B9-EC1718CD13C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2DCA1D2-3701-4192-9762-877F089F639E}" type="pres">
      <dgm:prSet presAssocID="{FF6FE3E4-B776-4995-B8B9-EC1718CD13CB}" presName="spaceRect" presStyleCnt="0"/>
      <dgm:spPr/>
    </dgm:pt>
    <dgm:pt modelId="{64E11016-872A-4322-B7BC-5898DFA35CFB}" type="pres">
      <dgm:prSet presAssocID="{FF6FE3E4-B776-4995-B8B9-EC1718CD13CB}" presName="textRect" presStyleLbl="revTx" presStyleIdx="1" presStyleCnt="6">
        <dgm:presLayoutVars>
          <dgm:chMax val="1"/>
          <dgm:chPref val="1"/>
        </dgm:presLayoutVars>
      </dgm:prSet>
      <dgm:spPr/>
    </dgm:pt>
    <dgm:pt modelId="{659D3FE9-22BA-4D07-9E62-011DF45D0F28}" type="pres">
      <dgm:prSet presAssocID="{CA4D657E-52F4-4C87-B26A-C7D714D5765A}" presName="sibTrans" presStyleCnt="0"/>
      <dgm:spPr/>
    </dgm:pt>
    <dgm:pt modelId="{1356F124-8859-4F30-A03A-E36FAA25306A}" type="pres">
      <dgm:prSet presAssocID="{E4A2BF61-B47A-466C-B8E0-E6201E2C96ED}" presName="compNode" presStyleCnt="0"/>
      <dgm:spPr/>
    </dgm:pt>
    <dgm:pt modelId="{A72497B1-6598-457B-80F2-A8E42D2C68CD}" type="pres">
      <dgm:prSet presAssocID="{E4A2BF61-B47A-466C-B8E0-E6201E2C96ED}" presName="iconBgRect" presStyleLbl="bgShp" presStyleIdx="2" presStyleCnt="6"/>
      <dgm:spPr>
        <a:prstGeom prst="round2DiagRect">
          <a:avLst>
            <a:gd name="adj1" fmla="val 29727"/>
            <a:gd name="adj2" fmla="val 0"/>
          </a:avLst>
        </a:prstGeom>
      </dgm:spPr>
    </dgm:pt>
    <dgm:pt modelId="{1092B959-51FC-4B85-8312-C82C62EA7BFB}" type="pres">
      <dgm:prSet presAssocID="{E4A2BF61-B47A-466C-B8E0-E6201E2C96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86C1944-9EE3-4210-A673-634C0F5BE7B6}" type="pres">
      <dgm:prSet presAssocID="{E4A2BF61-B47A-466C-B8E0-E6201E2C96ED}" presName="spaceRect" presStyleCnt="0"/>
      <dgm:spPr/>
    </dgm:pt>
    <dgm:pt modelId="{23426CC8-BD5C-43E8-8FF7-A3338F713D25}" type="pres">
      <dgm:prSet presAssocID="{E4A2BF61-B47A-466C-B8E0-E6201E2C96ED}" presName="textRect" presStyleLbl="revTx" presStyleIdx="2" presStyleCnt="6">
        <dgm:presLayoutVars>
          <dgm:chMax val="1"/>
          <dgm:chPref val="1"/>
        </dgm:presLayoutVars>
      </dgm:prSet>
      <dgm:spPr/>
    </dgm:pt>
    <dgm:pt modelId="{8AD3077E-6B75-4836-8490-14E0C726885F}" type="pres">
      <dgm:prSet presAssocID="{0AD3A69C-FFCF-4FDF-8351-0DE6AF4625FE}" presName="sibTrans" presStyleCnt="0"/>
      <dgm:spPr/>
    </dgm:pt>
    <dgm:pt modelId="{83FD6248-0DEE-4EFE-9D5F-28882F1786B8}" type="pres">
      <dgm:prSet presAssocID="{B757D014-4C99-4376-83F3-A1C6864EEFB2}" presName="compNode" presStyleCnt="0"/>
      <dgm:spPr/>
    </dgm:pt>
    <dgm:pt modelId="{D8B89969-3197-4063-A4B7-CB3B5D84AA18}" type="pres">
      <dgm:prSet presAssocID="{B757D014-4C99-4376-83F3-A1C6864EEFB2}" presName="iconBgRect" presStyleLbl="bgShp" presStyleIdx="3" presStyleCnt="6"/>
      <dgm:spPr>
        <a:prstGeom prst="round2DiagRect">
          <a:avLst>
            <a:gd name="adj1" fmla="val 29727"/>
            <a:gd name="adj2" fmla="val 0"/>
          </a:avLst>
        </a:prstGeom>
      </dgm:spPr>
    </dgm:pt>
    <dgm:pt modelId="{C064973F-6677-4190-AA08-E6415F72B9D7}" type="pres">
      <dgm:prSet presAssocID="{B757D014-4C99-4376-83F3-A1C6864EEF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80BD45D-8D83-494A-BC91-2F2C0EFEB53D}" type="pres">
      <dgm:prSet presAssocID="{B757D014-4C99-4376-83F3-A1C6864EEFB2}" presName="spaceRect" presStyleCnt="0"/>
      <dgm:spPr/>
    </dgm:pt>
    <dgm:pt modelId="{D7C56027-57CB-4779-BBA9-8D2B0646EECF}" type="pres">
      <dgm:prSet presAssocID="{B757D014-4C99-4376-83F3-A1C6864EEFB2}" presName="textRect" presStyleLbl="revTx" presStyleIdx="3" presStyleCnt="6">
        <dgm:presLayoutVars>
          <dgm:chMax val="1"/>
          <dgm:chPref val="1"/>
        </dgm:presLayoutVars>
      </dgm:prSet>
      <dgm:spPr/>
    </dgm:pt>
    <dgm:pt modelId="{747C347B-6446-4ADA-B610-943313A08DA2}" type="pres">
      <dgm:prSet presAssocID="{5C67F2A3-3BFF-4361-983B-643612350D75}" presName="sibTrans" presStyleCnt="0"/>
      <dgm:spPr/>
    </dgm:pt>
    <dgm:pt modelId="{2DC19D4C-FCEB-4893-8806-F0F1D0826830}" type="pres">
      <dgm:prSet presAssocID="{F29ED2CD-6D4D-47E4-B757-56EE013175A3}" presName="compNode" presStyleCnt="0"/>
      <dgm:spPr/>
    </dgm:pt>
    <dgm:pt modelId="{9DD2365B-0528-4963-A6C9-D8181E0CC226}" type="pres">
      <dgm:prSet presAssocID="{F29ED2CD-6D4D-47E4-B757-56EE013175A3}" presName="iconBgRect" presStyleLbl="bgShp" presStyleIdx="4" presStyleCnt="6"/>
      <dgm:spPr>
        <a:prstGeom prst="round2DiagRect">
          <a:avLst>
            <a:gd name="adj1" fmla="val 29727"/>
            <a:gd name="adj2" fmla="val 0"/>
          </a:avLst>
        </a:prstGeom>
      </dgm:spPr>
    </dgm:pt>
    <dgm:pt modelId="{88130D91-05D7-44DF-BAF9-0354C963534D}" type="pres">
      <dgm:prSet presAssocID="{F29ED2CD-6D4D-47E4-B757-56EE013175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oap"/>
        </a:ext>
      </dgm:extLst>
    </dgm:pt>
    <dgm:pt modelId="{2C4BF233-09FF-4A37-B387-E497916A4506}" type="pres">
      <dgm:prSet presAssocID="{F29ED2CD-6D4D-47E4-B757-56EE013175A3}" presName="spaceRect" presStyleCnt="0"/>
      <dgm:spPr/>
    </dgm:pt>
    <dgm:pt modelId="{788CBCE9-7704-4CFD-AAE0-E46191284445}" type="pres">
      <dgm:prSet presAssocID="{F29ED2CD-6D4D-47E4-B757-56EE013175A3}" presName="textRect" presStyleLbl="revTx" presStyleIdx="4" presStyleCnt="6">
        <dgm:presLayoutVars>
          <dgm:chMax val="1"/>
          <dgm:chPref val="1"/>
        </dgm:presLayoutVars>
      </dgm:prSet>
      <dgm:spPr/>
    </dgm:pt>
    <dgm:pt modelId="{E108372F-3841-49AA-8398-DFE4F3A589F6}" type="pres">
      <dgm:prSet presAssocID="{1D0CB095-06D1-4D66-B7FC-4CA7D22436E2}" presName="sibTrans" presStyleCnt="0"/>
      <dgm:spPr/>
    </dgm:pt>
    <dgm:pt modelId="{72E65CB8-A988-4854-8EB9-5297BE628F82}" type="pres">
      <dgm:prSet presAssocID="{B7FCC827-038E-4591-A42F-E68F369EA4E2}" presName="compNode" presStyleCnt="0"/>
      <dgm:spPr/>
    </dgm:pt>
    <dgm:pt modelId="{DFE394B6-364E-4CEB-96A4-92EF875B93FD}" type="pres">
      <dgm:prSet presAssocID="{B7FCC827-038E-4591-A42F-E68F369EA4E2}" presName="iconBgRect" presStyleLbl="bgShp" presStyleIdx="5" presStyleCnt="6"/>
      <dgm:spPr>
        <a:prstGeom prst="round2DiagRect">
          <a:avLst>
            <a:gd name="adj1" fmla="val 29727"/>
            <a:gd name="adj2" fmla="val 0"/>
          </a:avLst>
        </a:prstGeom>
      </dgm:spPr>
    </dgm:pt>
    <dgm:pt modelId="{2A10DDB4-0CE0-4BD5-BAA6-B871E0714FDE}" type="pres">
      <dgm:prSet presAssocID="{B7FCC827-038E-4591-A42F-E68F369EA4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dozer"/>
        </a:ext>
      </dgm:extLst>
    </dgm:pt>
    <dgm:pt modelId="{6EAD2C16-B4AE-4B1A-8586-175FC1C33851}" type="pres">
      <dgm:prSet presAssocID="{B7FCC827-038E-4591-A42F-E68F369EA4E2}" presName="spaceRect" presStyleCnt="0"/>
      <dgm:spPr/>
    </dgm:pt>
    <dgm:pt modelId="{13EA08B1-0A49-43B0-A33E-837061C9140E}" type="pres">
      <dgm:prSet presAssocID="{B7FCC827-038E-4591-A42F-E68F369EA4E2}" presName="textRect" presStyleLbl="revTx" presStyleIdx="5" presStyleCnt="6">
        <dgm:presLayoutVars>
          <dgm:chMax val="1"/>
          <dgm:chPref val="1"/>
        </dgm:presLayoutVars>
      </dgm:prSet>
      <dgm:spPr/>
    </dgm:pt>
  </dgm:ptLst>
  <dgm:cxnLst>
    <dgm:cxn modelId="{49379A16-4E52-42D2-AF1B-2C0279812A5E}" srcId="{CA659AC3-DB61-435D-A6BD-49774DC2485F}" destId="{0974157A-1D8F-44EC-8852-6CAD6DEA2E5C}" srcOrd="0" destOrd="0" parTransId="{402AE5B9-6496-4D98-B552-874A6B9E0CB4}" sibTransId="{94DF5A28-6DCE-465D-AD68-13494B378DF2}"/>
    <dgm:cxn modelId="{3AA41C18-0613-440E-9409-9D49AE635715}" type="presOf" srcId="{0974157A-1D8F-44EC-8852-6CAD6DEA2E5C}" destId="{23AC3140-6731-4A5B-8272-6AA696BE2B4A}" srcOrd="0" destOrd="0" presId="urn:microsoft.com/office/officeart/2018/5/layout/IconLeafLabelList"/>
    <dgm:cxn modelId="{3A5F3C26-0906-4F71-A09E-47BBB9FBDFDD}" type="presOf" srcId="{E4A2BF61-B47A-466C-B8E0-E6201E2C96ED}" destId="{23426CC8-BD5C-43E8-8FF7-A3338F713D25}" srcOrd="0" destOrd="0" presId="urn:microsoft.com/office/officeart/2018/5/layout/IconLeafLabelList"/>
    <dgm:cxn modelId="{ACAE255E-3E3C-4CC1-B955-2F59A7F9B8EF}" type="presOf" srcId="{FF6FE3E4-B776-4995-B8B9-EC1718CD13CB}" destId="{64E11016-872A-4322-B7BC-5898DFA35CFB}" srcOrd="0" destOrd="0" presId="urn:microsoft.com/office/officeart/2018/5/layout/IconLeafLabelList"/>
    <dgm:cxn modelId="{A35E3E43-E520-4EE1-B325-1517809D223A}" type="presOf" srcId="{B757D014-4C99-4376-83F3-A1C6864EEFB2}" destId="{D7C56027-57CB-4779-BBA9-8D2B0646EECF}" srcOrd="0" destOrd="0" presId="urn:microsoft.com/office/officeart/2018/5/layout/IconLeafLabelList"/>
    <dgm:cxn modelId="{42DC434D-8B4D-41BF-BE7A-3AE9AF4CA7BE}" type="presOf" srcId="{F29ED2CD-6D4D-47E4-B757-56EE013175A3}" destId="{788CBCE9-7704-4CFD-AAE0-E46191284445}" srcOrd="0" destOrd="0" presId="urn:microsoft.com/office/officeart/2018/5/layout/IconLeafLabelList"/>
    <dgm:cxn modelId="{BC2FC54D-EC68-4C71-B812-D2390EFF404F}" type="presOf" srcId="{CA659AC3-DB61-435D-A6BD-49774DC2485F}" destId="{616D00F6-9A98-414D-A045-42A73CFDAF3E}" srcOrd="0" destOrd="0" presId="urn:microsoft.com/office/officeart/2018/5/layout/IconLeafLabelList"/>
    <dgm:cxn modelId="{4A537497-99C7-4F9B-ADC4-46089579746E}" srcId="{CA659AC3-DB61-435D-A6BD-49774DC2485F}" destId="{B757D014-4C99-4376-83F3-A1C6864EEFB2}" srcOrd="3" destOrd="0" parTransId="{704FF4E5-0D83-4178-9D49-0C368C7DE7EE}" sibTransId="{5C67F2A3-3BFF-4361-983B-643612350D75}"/>
    <dgm:cxn modelId="{BF1DC49B-5E3E-42FF-81FB-3094DB3AAE4F}" srcId="{CA659AC3-DB61-435D-A6BD-49774DC2485F}" destId="{FF6FE3E4-B776-4995-B8B9-EC1718CD13CB}" srcOrd="1" destOrd="0" parTransId="{FF1B5AA0-2417-4E9C-9648-B3139ED0FCE7}" sibTransId="{CA4D657E-52F4-4C87-B26A-C7D714D5765A}"/>
    <dgm:cxn modelId="{4FBF1CC1-F3D3-461F-B2C5-3BBF7A37A877}" srcId="{CA659AC3-DB61-435D-A6BD-49774DC2485F}" destId="{E4A2BF61-B47A-466C-B8E0-E6201E2C96ED}" srcOrd="2" destOrd="0" parTransId="{4465945C-4384-4844-A64E-EA341A1019D4}" sibTransId="{0AD3A69C-FFCF-4FDF-8351-0DE6AF4625FE}"/>
    <dgm:cxn modelId="{BF5A1EDE-531F-452F-A440-EB693E05B489}" type="presOf" srcId="{B7FCC827-038E-4591-A42F-E68F369EA4E2}" destId="{13EA08B1-0A49-43B0-A33E-837061C9140E}" srcOrd="0" destOrd="0" presId="urn:microsoft.com/office/officeart/2018/5/layout/IconLeafLabelList"/>
    <dgm:cxn modelId="{F6A3B1DF-578D-41E3-9CFE-5FC70F3EAA44}" srcId="{CA659AC3-DB61-435D-A6BD-49774DC2485F}" destId="{B7FCC827-038E-4591-A42F-E68F369EA4E2}" srcOrd="5" destOrd="0" parTransId="{A3397547-A625-4FC9-B22D-2F3DC859C160}" sibTransId="{44D645D6-AC92-481D-AA1E-B6CDAB65BD20}"/>
    <dgm:cxn modelId="{968CE4F9-9FA1-4A86-9E37-FEA661AC05A1}" srcId="{CA659AC3-DB61-435D-A6BD-49774DC2485F}" destId="{F29ED2CD-6D4D-47E4-B757-56EE013175A3}" srcOrd="4" destOrd="0" parTransId="{C112DDF6-102C-4E15-9F8A-54E4337BD6A3}" sibTransId="{1D0CB095-06D1-4D66-B7FC-4CA7D22436E2}"/>
    <dgm:cxn modelId="{7619951D-013D-439B-B904-71CEF680E88A}" type="presParOf" srcId="{616D00F6-9A98-414D-A045-42A73CFDAF3E}" destId="{F9D05F4B-6FA5-4EDE-BC25-42BC8C151682}" srcOrd="0" destOrd="0" presId="urn:microsoft.com/office/officeart/2018/5/layout/IconLeafLabelList"/>
    <dgm:cxn modelId="{CC7744E2-AFDF-4FCB-AE74-2843A9D078DB}" type="presParOf" srcId="{F9D05F4B-6FA5-4EDE-BC25-42BC8C151682}" destId="{CA8AADD6-ECDE-49B0-A9F3-21338172F246}" srcOrd="0" destOrd="0" presId="urn:microsoft.com/office/officeart/2018/5/layout/IconLeafLabelList"/>
    <dgm:cxn modelId="{5421C35A-F369-4217-8E4D-0F667AB255AF}" type="presParOf" srcId="{F9D05F4B-6FA5-4EDE-BC25-42BC8C151682}" destId="{ED0CBBF1-F3C9-4F77-B2A5-9284DBBECE0C}" srcOrd="1" destOrd="0" presId="urn:microsoft.com/office/officeart/2018/5/layout/IconLeafLabelList"/>
    <dgm:cxn modelId="{07AA9571-2C81-4C95-A756-BBD3C13AE5AF}" type="presParOf" srcId="{F9D05F4B-6FA5-4EDE-BC25-42BC8C151682}" destId="{C5520B62-172A-4A2E-8B79-D0293BB6CAEC}" srcOrd="2" destOrd="0" presId="urn:microsoft.com/office/officeart/2018/5/layout/IconLeafLabelList"/>
    <dgm:cxn modelId="{4AA97323-FAF1-4292-BCA0-309970203243}" type="presParOf" srcId="{F9D05F4B-6FA5-4EDE-BC25-42BC8C151682}" destId="{23AC3140-6731-4A5B-8272-6AA696BE2B4A}" srcOrd="3" destOrd="0" presId="urn:microsoft.com/office/officeart/2018/5/layout/IconLeafLabelList"/>
    <dgm:cxn modelId="{12C74577-A28E-45EF-8F0F-970E16AD5D23}" type="presParOf" srcId="{616D00F6-9A98-414D-A045-42A73CFDAF3E}" destId="{086301C5-E5CA-4918-8202-577EB4C9B462}" srcOrd="1" destOrd="0" presId="urn:microsoft.com/office/officeart/2018/5/layout/IconLeafLabelList"/>
    <dgm:cxn modelId="{7DC79662-1752-4F35-84F7-8DE69CE125F2}" type="presParOf" srcId="{616D00F6-9A98-414D-A045-42A73CFDAF3E}" destId="{749D7AFD-BF86-4DA8-B406-EB924C287005}" srcOrd="2" destOrd="0" presId="urn:microsoft.com/office/officeart/2018/5/layout/IconLeafLabelList"/>
    <dgm:cxn modelId="{3FE322F7-E747-49B4-958B-52747E7FB197}" type="presParOf" srcId="{749D7AFD-BF86-4DA8-B406-EB924C287005}" destId="{61C2CCAD-CF53-422C-AA28-550F235440BA}" srcOrd="0" destOrd="0" presId="urn:microsoft.com/office/officeart/2018/5/layout/IconLeafLabelList"/>
    <dgm:cxn modelId="{BA56824C-2517-46E8-A727-F92506C5968C}" type="presParOf" srcId="{749D7AFD-BF86-4DA8-B406-EB924C287005}" destId="{38044E56-A177-4B25-82EE-39504E2044FE}" srcOrd="1" destOrd="0" presId="urn:microsoft.com/office/officeart/2018/5/layout/IconLeafLabelList"/>
    <dgm:cxn modelId="{36F19BEA-50CC-44A4-B8E7-58D2C6149440}" type="presParOf" srcId="{749D7AFD-BF86-4DA8-B406-EB924C287005}" destId="{B2DCA1D2-3701-4192-9762-877F089F639E}" srcOrd="2" destOrd="0" presId="urn:microsoft.com/office/officeart/2018/5/layout/IconLeafLabelList"/>
    <dgm:cxn modelId="{1C392FCD-A148-4A24-AFFA-7BE554283202}" type="presParOf" srcId="{749D7AFD-BF86-4DA8-B406-EB924C287005}" destId="{64E11016-872A-4322-B7BC-5898DFA35CFB}" srcOrd="3" destOrd="0" presId="urn:microsoft.com/office/officeart/2018/5/layout/IconLeafLabelList"/>
    <dgm:cxn modelId="{4681FE5C-A364-416A-A39B-1572BD0F874B}" type="presParOf" srcId="{616D00F6-9A98-414D-A045-42A73CFDAF3E}" destId="{659D3FE9-22BA-4D07-9E62-011DF45D0F28}" srcOrd="3" destOrd="0" presId="urn:microsoft.com/office/officeart/2018/5/layout/IconLeafLabelList"/>
    <dgm:cxn modelId="{21D49F84-51AD-45D6-8DF9-F9D4A98FF3F4}" type="presParOf" srcId="{616D00F6-9A98-414D-A045-42A73CFDAF3E}" destId="{1356F124-8859-4F30-A03A-E36FAA25306A}" srcOrd="4" destOrd="0" presId="urn:microsoft.com/office/officeart/2018/5/layout/IconLeafLabelList"/>
    <dgm:cxn modelId="{621B4F5F-6D24-4840-9EA1-85EDDB9FC513}" type="presParOf" srcId="{1356F124-8859-4F30-A03A-E36FAA25306A}" destId="{A72497B1-6598-457B-80F2-A8E42D2C68CD}" srcOrd="0" destOrd="0" presId="urn:microsoft.com/office/officeart/2018/5/layout/IconLeafLabelList"/>
    <dgm:cxn modelId="{8E027000-E0D6-4F05-AED4-61166DA9C210}" type="presParOf" srcId="{1356F124-8859-4F30-A03A-E36FAA25306A}" destId="{1092B959-51FC-4B85-8312-C82C62EA7BFB}" srcOrd="1" destOrd="0" presId="urn:microsoft.com/office/officeart/2018/5/layout/IconLeafLabelList"/>
    <dgm:cxn modelId="{D48795A2-D5F6-4C6D-AF39-AD424EEDE87B}" type="presParOf" srcId="{1356F124-8859-4F30-A03A-E36FAA25306A}" destId="{186C1944-9EE3-4210-A673-634C0F5BE7B6}" srcOrd="2" destOrd="0" presId="urn:microsoft.com/office/officeart/2018/5/layout/IconLeafLabelList"/>
    <dgm:cxn modelId="{C788B527-0523-4238-925D-FF661792E666}" type="presParOf" srcId="{1356F124-8859-4F30-A03A-E36FAA25306A}" destId="{23426CC8-BD5C-43E8-8FF7-A3338F713D25}" srcOrd="3" destOrd="0" presId="urn:microsoft.com/office/officeart/2018/5/layout/IconLeafLabelList"/>
    <dgm:cxn modelId="{B0DBAB58-C11B-4E5F-815F-39FF55D2EC6C}" type="presParOf" srcId="{616D00F6-9A98-414D-A045-42A73CFDAF3E}" destId="{8AD3077E-6B75-4836-8490-14E0C726885F}" srcOrd="5" destOrd="0" presId="urn:microsoft.com/office/officeart/2018/5/layout/IconLeafLabelList"/>
    <dgm:cxn modelId="{21B37BA3-B9FE-43BF-8A1E-53B42DB613BD}" type="presParOf" srcId="{616D00F6-9A98-414D-A045-42A73CFDAF3E}" destId="{83FD6248-0DEE-4EFE-9D5F-28882F1786B8}" srcOrd="6" destOrd="0" presId="urn:microsoft.com/office/officeart/2018/5/layout/IconLeafLabelList"/>
    <dgm:cxn modelId="{98069695-794B-4633-835A-6E6B5FDFACB1}" type="presParOf" srcId="{83FD6248-0DEE-4EFE-9D5F-28882F1786B8}" destId="{D8B89969-3197-4063-A4B7-CB3B5D84AA18}" srcOrd="0" destOrd="0" presId="urn:microsoft.com/office/officeart/2018/5/layout/IconLeafLabelList"/>
    <dgm:cxn modelId="{4A7E8765-98D7-453D-877B-47A13A4B0012}" type="presParOf" srcId="{83FD6248-0DEE-4EFE-9D5F-28882F1786B8}" destId="{C064973F-6677-4190-AA08-E6415F72B9D7}" srcOrd="1" destOrd="0" presId="urn:microsoft.com/office/officeart/2018/5/layout/IconLeafLabelList"/>
    <dgm:cxn modelId="{044CA10A-947F-47E3-BA5C-9C89DD2FE0D6}" type="presParOf" srcId="{83FD6248-0DEE-4EFE-9D5F-28882F1786B8}" destId="{B80BD45D-8D83-494A-BC91-2F2C0EFEB53D}" srcOrd="2" destOrd="0" presId="urn:microsoft.com/office/officeart/2018/5/layout/IconLeafLabelList"/>
    <dgm:cxn modelId="{96E9C9D2-0B0D-4377-88A4-87B898A58DB9}" type="presParOf" srcId="{83FD6248-0DEE-4EFE-9D5F-28882F1786B8}" destId="{D7C56027-57CB-4779-BBA9-8D2B0646EECF}" srcOrd="3" destOrd="0" presId="urn:microsoft.com/office/officeart/2018/5/layout/IconLeafLabelList"/>
    <dgm:cxn modelId="{10CC0284-D515-42A5-8943-4F3471D0FA3C}" type="presParOf" srcId="{616D00F6-9A98-414D-A045-42A73CFDAF3E}" destId="{747C347B-6446-4ADA-B610-943313A08DA2}" srcOrd="7" destOrd="0" presId="urn:microsoft.com/office/officeart/2018/5/layout/IconLeafLabelList"/>
    <dgm:cxn modelId="{549C00C7-3B9D-408D-BA34-07A4F7E5FD4B}" type="presParOf" srcId="{616D00F6-9A98-414D-A045-42A73CFDAF3E}" destId="{2DC19D4C-FCEB-4893-8806-F0F1D0826830}" srcOrd="8" destOrd="0" presId="urn:microsoft.com/office/officeart/2018/5/layout/IconLeafLabelList"/>
    <dgm:cxn modelId="{4E2139BE-619C-4378-BFFA-3EB7BDEDA8C8}" type="presParOf" srcId="{2DC19D4C-FCEB-4893-8806-F0F1D0826830}" destId="{9DD2365B-0528-4963-A6C9-D8181E0CC226}" srcOrd="0" destOrd="0" presId="urn:microsoft.com/office/officeart/2018/5/layout/IconLeafLabelList"/>
    <dgm:cxn modelId="{8FDB314B-C9B6-477C-BDFE-35A72866751D}" type="presParOf" srcId="{2DC19D4C-FCEB-4893-8806-F0F1D0826830}" destId="{88130D91-05D7-44DF-BAF9-0354C963534D}" srcOrd="1" destOrd="0" presId="urn:microsoft.com/office/officeart/2018/5/layout/IconLeafLabelList"/>
    <dgm:cxn modelId="{E6F251EA-96B6-484A-BBF9-16DAAEA45EEA}" type="presParOf" srcId="{2DC19D4C-FCEB-4893-8806-F0F1D0826830}" destId="{2C4BF233-09FF-4A37-B387-E497916A4506}" srcOrd="2" destOrd="0" presId="urn:microsoft.com/office/officeart/2018/5/layout/IconLeafLabelList"/>
    <dgm:cxn modelId="{75C3E4A7-DDFB-4581-BECB-FBE17F853B54}" type="presParOf" srcId="{2DC19D4C-FCEB-4893-8806-F0F1D0826830}" destId="{788CBCE9-7704-4CFD-AAE0-E46191284445}" srcOrd="3" destOrd="0" presId="urn:microsoft.com/office/officeart/2018/5/layout/IconLeafLabelList"/>
    <dgm:cxn modelId="{9950CCD1-A6E2-46DE-8392-9336B036D74F}" type="presParOf" srcId="{616D00F6-9A98-414D-A045-42A73CFDAF3E}" destId="{E108372F-3841-49AA-8398-DFE4F3A589F6}" srcOrd="9" destOrd="0" presId="urn:microsoft.com/office/officeart/2018/5/layout/IconLeafLabelList"/>
    <dgm:cxn modelId="{FB66247E-DF14-4E67-93BA-5249A88D2CFA}" type="presParOf" srcId="{616D00F6-9A98-414D-A045-42A73CFDAF3E}" destId="{72E65CB8-A988-4854-8EB9-5297BE628F82}" srcOrd="10" destOrd="0" presId="urn:microsoft.com/office/officeart/2018/5/layout/IconLeafLabelList"/>
    <dgm:cxn modelId="{A0819207-A20C-4A24-9870-65D73AED39EF}" type="presParOf" srcId="{72E65CB8-A988-4854-8EB9-5297BE628F82}" destId="{DFE394B6-364E-4CEB-96A4-92EF875B93FD}" srcOrd="0" destOrd="0" presId="urn:microsoft.com/office/officeart/2018/5/layout/IconLeafLabelList"/>
    <dgm:cxn modelId="{224CC5FB-72CE-4F1A-97E5-E05D9CDE636F}" type="presParOf" srcId="{72E65CB8-A988-4854-8EB9-5297BE628F82}" destId="{2A10DDB4-0CE0-4BD5-BAA6-B871E0714FDE}" srcOrd="1" destOrd="0" presId="urn:microsoft.com/office/officeart/2018/5/layout/IconLeafLabelList"/>
    <dgm:cxn modelId="{F86C4D76-6FA1-42F9-98AA-D2853C61F538}" type="presParOf" srcId="{72E65CB8-A988-4854-8EB9-5297BE628F82}" destId="{6EAD2C16-B4AE-4B1A-8586-175FC1C33851}" srcOrd="2" destOrd="0" presId="urn:microsoft.com/office/officeart/2018/5/layout/IconLeafLabelList"/>
    <dgm:cxn modelId="{1AE8E388-3EB6-4EE3-9C77-23143DD35F35}" type="presParOf" srcId="{72E65CB8-A988-4854-8EB9-5297BE628F82}" destId="{13EA08B1-0A49-43B0-A33E-837061C9140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AADD6-ECDE-49B0-A9F3-21338172F246}">
      <dsp:nvSpPr>
        <dsp:cNvPr id="0" name=""/>
        <dsp:cNvSpPr/>
      </dsp:nvSpPr>
      <dsp:spPr>
        <a:xfrm>
          <a:off x="299054" y="1166691"/>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CBBF1-F3C9-4F77-B2A5-9284DBBECE0C}">
      <dsp:nvSpPr>
        <dsp:cNvPr id="0" name=""/>
        <dsp:cNvSpPr/>
      </dsp:nvSpPr>
      <dsp:spPr>
        <a:xfrm>
          <a:off x="497863" y="1365500"/>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C3140-6731-4A5B-8272-6AA696BE2B4A}">
      <dsp:nvSpPr>
        <dsp:cNvPr id="0" name=""/>
        <dsp:cNvSpPr/>
      </dsp:nvSpPr>
      <dsp:spPr>
        <a:xfrm>
          <a:off x="841"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Configuration over customization</a:t>
          </a:r>
        </a:p>
      </dsp:txBody>
      <dsp:txXfrm>
        <a:off x="841" y="2390128"/>
        <a:ext cx="1529296" cy="794517"/>
      </dsp:txXfrm>
    </dsp:sp>
    <dsp:sp modelId="{61C2CCAD-CF53-422C-AA28-550F235440BA}">
      <dsp:nvSpPr>
        <dsp:cNvPr id="0" name=""/>
        <dsp:cNvSpPr/>
      </dsp:nvSpPr>
      <dsp:spPr>
        <a:xfrm>
          <a:off x="2095978" y="1166691"/>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44E56-A177-4B25-82EE-39504E2044FE}">
      <dsp:nvSpPr>
        <dsp:cNvPr id="0" name=""/>
        <dsp:cNvSpPr/>
      </dsp:nvSpPr>
      <dsp:spPr>
        <a:xfrm>
          <a:off x="2294787" y="1365500"/>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11016-872A-4322-B7BC-5898DFA35CFB}">
      <dsp:nvSpPr>
        <dsp:cNvPr id="0" name=""/>
        <dsp:cNvSpPr/>
      </dsp:nvSpPr>
      <dsp:spPr>
        <a:xfrm>
          <a:off x="1797765"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Salesforce communities to be used for providing access to clients and operators</a:t>
          </a:r>
        </a:p>
      </dsp:txBody>
      <dsp:txXfrm>
        <a:off x="1797765" y="2390128"/>
        <a:ext cx="1529296" cy="794517"/>
      </dsp:txXfrm>
    </dsp:sp>
    <dsp:sp modelId="{A72497B1-6598-457B-80F2-A8E42D2C68CD}">
      <dsp:nvSpPr>
        <dsp:cNvPr id="0" name=""/>
        <dsp:cNvSpPr/>
      </dsp:nvSpPr>
      <dsp:spPr>
        <a:xfrm>
          <a:off x="3892902" y="1166691"/>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2B959-51FC-4B85-8312-C82C62EA7BFB}">
      <dsp:nvSpPr>
        <dsp:cNvPr id="0" name=""/>
        <dsp:cNvSpPr/>
      </dsp:nvSpPr>
      <dsp:spPr>
        <a:xfrm>
          <a:off x="4091711" y="1365500"/>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26CC8-BD5C-43E8-8FF7-A3338F713D25}">
      <dsp:nvSpPr>
        <dsp:cNvPr id="0" name=""/>
        <dsp:cNvSpPr/>
      </dsp:nvSpPr>
      <dsp:spPr>
        <a:xfrm>
          <a:off x="3594689"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OOTB sharing configuration to be used to control visibility</a:t>
          </a:r>
        </a:p>
      </dsp:txBody>
      <dsp:txXfrm>
        <a:off x="3594689" y="2390128"/>
        <a:ext cx="1529296" cy="794517"/>
      </dsp:txXfrm>
    </dsp:sp>
    <dsp:sp modelId="{D8B89969-3197-4063-A4B7-CB3B5D84AA18}">
      <dsp:nvSpPr>
        <dsp:cNvPr id="0" name=""/>
        <dsp:cNvSpPr/>
      </dsp:nvSpPr>
      <dsp:spPr>
        <a:xfrm>
          <a:off x="5689826" y="1166691"/>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4973F-6677-4190-AA08-E6415F72B9D7}">
      <dsp:nvSpPr>
        <dsp:cNvPr id="0" name=""/>
        <dsp:cNvSpPr/>
      </dsp:nvSpPr>
      <dsp:spPr>
        <a:xfrm>
          <a:off x="5888634" y="1365500"/>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C56027-57CB-4779-BBA9-8D2B0646EECF}">
      <dsp:nvSpPr>
        <dsp:cNvPr id="0" name=""/>
        <dsp:cNvSpPr/>
      </dsp:nvSpPr>
      <dsp:spPr>
        <a:xfrm>
          <a:off x="5391613"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Role based access to be used for Lightning experience users to provide record access and Security</a:t>
          </a:r>
        </a:p>
      </dsp:txBody>
      <dsp:txXfrm>
        <a:off x="5391613" y="2390128"/>
        <a:ext cx="1529296" cy="794517"/>
      </dsp:txXfrm>
    </dsp:sp>
    <dsp:sp modelId="{9DD2365B-0528-4963-A6C9-D8181E0CC226}">
      <dsp:nvSpPr>
        <dsp:cNvPr id="0" name=""/>
        <dsp:cNvSpPr/>
      </dsp:nvSpPr>
      <dsp:spPr>
        <a:xfrm>
          <a:off x="7486750" y="1166691"/>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30D91-05D7-44DF-BAF9-0354C963534D}">
      <dsp:nvSpPr>
        <dsp:cNvPr id="0" name=""/>
        <dsp:cNvSpPr/>
      </dsp:nvSpPr>
      <dsp:spPr>
        <a:xfrm>
          <a:off x="7685558" y="1365500"/>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CBCE9-7704-4CFD-AAE0-E46191284445}">
      <dsp:nvSpPr>
        <dsp:cNvPr id="0" name=""/>
        <dsp:cNvSpPr/>
      </dsp:nvSpPr>
      <dsp:spPr>
        <a:xfrm>
          <a:off x="7188537"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Platform events to be used as core integration pattern to leverage pub sub model and avoid point to point apex rest/Soap Patterns</a:t>
          </a:r>
        </a:p>
      </dsp:txBody>
      <dsp:txXfrm>
        <a:off x="7188537" y="2390128"/>
        <a:ext cx="1529296" cy="794517"/>
      </dsp:txXfrm>
    </dsp:sp>
    <dsp:sp modelId="{DFE394B6-364E-4CEB-96A4-92EF875B93FD}">
      <dsp:nvSpPr>
        <dsp:cNvPr id="0" name=""/>
        <dsp:cNvSpPr/>
      </dsp:nvSpPr>
      <dsp:spPr>
        <a:xfrm>
          <a:off x="9283674" y="1166691"/>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0DDB4-0CE0-4BD5-BAA6-B871E0714FDE}">
      <dsp:nvSpPr>
        <dsp:cNvPr id="0" name=""/>
        <dsp:cNvSpPr/>
      </dsp:nvSpPr>
      <dsp:spPr>
        <a:xfrm>
          <a:off x="9482482" y="1365500"/>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A08B1-0A49-43B0-A33E-837061C9140E}">
      <dsp:nvSpPr>
        <dsp:cNvPr id="0" name=""/>
        <dsp:cNvSpPr/>
      </dsp:nvSpPr>
      <dsp:spPr>
        <a:xfrm>
          <a:off x="8985461"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Flows/Process Builders to be used to  avoid apex wherever possible.</a:t>
          </a:r>
        </a:p>
      </dsp:txBody>
      <dsp:txXfrm>
        <a:off x="8985461" y="2390128"/>
        <a:ext cx="1529296" cy="79451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01T15:47:16.260"/>
    </inkml:context>
    <inkml:brush xml:id="br0">
      <inkml:brushProperty name="width" value="0.04286" units="cm"/>
      <inkml:brushProperty name="height" value="0.04286" units="cm"/>
      <inkml:brushProperty name="color" value="#333333"/>
    </inkml:brush>
  </inkml:definitions>
  <inkml:trace contextRef="#ctx0" brushRef="#br0">58 129 7508,'-16'0'-170,"0"0"0,9-5 0,5-2 0,7-1 1,4 2-1,4 2 170,1 2 0,2-5 0,0-2 0</inkml:trace>
  <inkml:trace contextRef="#ctx0" brushRef="#br0" timeOffset="505">74 129 7569,'-2'9'-1487,"-3"-3"1315,-4-4 1,-7-2 623,0 0 1,5 0-538,0 0-55,8 0 1,3 0-1,11 0 25,3 0 0,-4 0 115,1 0 0,0-8 0,5-1 0</inkml:trace>
  <inkml:trace contextRef="#ctx0" brushRef="#br0" timeOffset="1429">122 97 7569,'-2'-16'0,"-1"0"-235,-3 0 114,-6 7 0,8-3 217,-6 6 0,4-1-229,-4 2 1,8 3-23,2-4 0,2 5 0,8 1 64,3 0 1,1 0 0,0 1-1,-1 3-85,-2 2 1,-1 1 175,6-2 0,0-3 0,0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81EDF-2320-40D9-A2C1-77958E277F50}" type="datetimeFigureOut">
              <a:rPr lang="en-US" smtClean="0"/>
              <a:t>5/19/2020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76722-9260-4610-9385-E5D3A444BC84}" type="slidenum">
              <a:rPr lang="en-US" smtClean="0"/>
              <a:t>‹#›</a:t>
            </a:fld>
            <a:endParaRPr lang="en-US" dirty="0"/>
          </a:p>
        </p:txBody>
      </p:sp>
    </p:spTree>
    <p:extLst>
      <p:ext uri="{BB962C8B-B14F-4D97-AF65-F5344CB8AC3E}">
        <p14:creationId xmlns:p14="http://schemas.microsoft.com/office/powerpoint/2010/main" val="1061584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546DC-F98A-4EE6-B5B4-1F4E20BCE1B4}" type="slidenum">
              <a:rPr lang="en-US" smtClean="0"/>
              <a:t>4</a:t>
            </a:fld>
            <a:endParaRPr lang="en-US" dirty="0"/>
          </a:p>
        </p:txBody>
      </p:sp>
    </p:spTree>
    <p:extLst>
      <p:ext uri="{BB962C8B-B14F-4D97-AF65-F5344CB8AC3E}">
        <p14:creationId xmlns:p14="http://schemas.microsoft.com/office/powerpoint/2010/main" val="14314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9D58-1C52-4A4F-9BF0-D528727A5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DAA11-7BB8-4F50-9B42-2BE0B6E38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8B0C7-5324-402C-8FAF-2FC60B52D744}"/>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41AA7B8F-315E-4609-B262-87C557460B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5DE123-8E2B-4146-98C0-FDB05612267C}"/>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241374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B2BB-EAC4-4236-8B87-D5F44B2852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D6A22-032B-4B67-BF52-5FDB9A1B7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D2F22-EB32-4C6B-8A52-84E36DD1AA98}"/>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7B26FEE5-CC59-4290-8725-8B163CD1F7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28F196-5F95-43DA-A78A-5050E2A4EBB7}"/>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92921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EC71C-28FB-461B-8C1C-0B334421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9859D-4612-4DB6-A95E-A5C8546E4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EDAE1-6DE9-439C-BEAF-284D1CE482A3}"/>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B7AFE4FF-1687-4CDF-A4C3-97935E2EC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A0D622-4A8C-41F2-8B57-CDAF41A1EECD}"/>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46915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5D52-DECD-45C2-BBDC-08D94817B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FE223-5921-4EFF-BE1C-D270E94CE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4154D-C14A-487C-8D49-699D4A553236}"/>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6B3DCA58-4AEF-4F09-8E0A-A3E4E8EC7A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824DF-FA56-4183-BEBD-89AC6CAAD336}"/>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45781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CDC4-3804-4C10-B141-771D533B1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438CA-6A0F-4C05-80ED-3F507ADF1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E4735-86D2-4A84-B4EC-2B5848FEDD1D}"/>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9752D8B0-2C98-47FD-9D50-DB99537891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F2B6E-E2F0-479C-B4EA-8B71DE62B51A}"/>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250029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0F10-B2AB-49CC-8F09-18835F041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50C85-5ABE-45C1-A11B-A7755784B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ACBE3-D2D0-4980-A6AD-01A9C5EECD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AFF0E-BC94-4428-8F36-5FF209595FF8}"/>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6" name="Footer Placeholder 5">
            <a:extLst>
              <a:ext uri="{FF2B5EF4-FFF2-40B4-BE49-F238E27FC236}">
                <a16:creationId xmlns:a16="http://schemas.microsoft.com/office/drawing/2014/main" id="{22646CDD-6754-4EEC-8ACF-BDD394D279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D2A5BF-6212-405E-A0B7-93C64E5F216F}"/>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137758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10F4-ADB1-4E7D-ACC0-0D895D5CE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4A117B-D07A-4FFC-9C7A-7015C52E4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07AAA-F79F-40E2-86A0-CFBDA01C5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D28865-21C1-4322-9868-314F6FA72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684B7-CA01-4999-ACA8-2A4DC10C1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F5086-596B-4A31-A4C3-3675B0694C6F}"/>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8" name="Footer Placeholder 7">
            <a:extLst>
              <a:ext uri="{FF2B5EF4-FFF2-40B4-BE49-F238E27FC236}">
                <a16:creationId xmlns:a16="http://schemas.microsoft.com/office/drawing/2014/main" id="{A13A26C6-09B5-42CA-80BC-FC72EA246A9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A01A66-C5C6-4F4B-9C54-E4C07FE9242C}"/>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322235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730-F312-4090-A633-BEF93A835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2A5A7-FAAA-4C13-83BA-570FE2C9DCD9}"/>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4" name="Footer Placeholder 3">
            <a:extLst>
              <a:ext uri="{FF2B5EF4-FFF2-40B4-BE49-F238E27FC236}">
                <a16:creationId xmlns:a16="http://schemas.microsoft.com/office/drawing/2014/main" id="{5F14DBE7-32F9-4E95-996A-226F93AF45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A579DB-05B7-487A-82D2-9CB426530CEF}"/>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143732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2EAA0-9810-4144-9C82-578875FD49CC}"/>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3" name="Footer Placeholder 2">
            <a:extLst>
              <a:ext uri="{FF2B5EF4-FFF2-40B4-BE49-F238E27FC236}">
                <a16:creationId xmlns:a16="http://schemas.microsoft.com/office/drawing/2014/main" id="{EBD835FF-C5E4-4CE8-9C97-2E02B5422F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DCE1332-77FD-4353-94C7-0D811493735F}"/>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329483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F02B-A95D-4D1A-AE0C-22AE49C60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50C7E-E412-42BC-AB66-CAF8CEA6E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E7BB3-D81D-4969-89F9-FA7FD2836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5B6A2-0F98-4108-9BC8-DDDD37E78871}"/>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6" name="Footer Placeholder 5">
            <a:extLst>
              <a:ext uri="{FF2B5EF4-FFF2-40B4-BE49-F238E27FC236}">
                <a16:creationId xmlns:a16="http://schemas.microsoft.com/office/drawing/2014/main" id="{524A502B-2496-43C4-B60F-2B685AB625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6504F-050A-4F56-A49B-F4EB10B18C52}"/>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285645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D516-9790-443B-99BD-CEDF909A0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B3E6EC-7BFB-49B8-9C9C-371B8B6B7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C69AF39-D298-458D-8A91-BF18DD3F1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8A1AE-6256-42C9-8F7B-ED711E68D0D8}"/>
              </a:ext>
            </a:extLst>
          </p:cNvPr>
          <p:cNvSpPr>
            <a:spLocks noGrp="1"/>
          </p:cNvSpPr>
          <p:nvPr>
            <p:ph type="dt" sz="half" idx="10"/>
          </p:nvPr>
        </p:nvSpPr>
        <p:spPr/>
        <p:txBody>
          <a:bodyPr/>
          <a:lstStyle/>
          <a:p>
            <a:fld id="{F9372B09-184C-4EA8-A90D-3A35346251A8}" type="datetimeFigureOut">
              <a:rPr lang="en-US" smtClean="0"/>
              <a:t>5/19/2020</a:t>
            </a:fld>
            <a:endParaRPr lang="en-US" dirty="0"/>
          </a:p>
        </p:txBody>
      </p:sp>
      <p:sp>
        <p:nvSpPr>
          <p:cNvPr id="6" name="Footer Placeholder 5">
            <a:extLst>
              <a:ext uri="{FF2B5EF4-FFF2-40B4-BE49-F238E27FC236}">
                <a16:creationId xmlns:a16="http://schemas.microsoft.com/office/drawing/2014/main" id="{77230D55-E80B-4A7E-995E-05DD19FFD8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831DE-9B9E-4968-9592-9135B45F9D6D}"/>
              </a:ext>
            </a:extLst>
          </p:cNvPr>
          <p:cNvSpPr>
            <a:spLocks noGrp="1"/>
          </p:cNvSpPr>
          <p:nvPr>
            <p:ph type="sldNum" sz="quarter" idx="12"/>
          </p:nvPr>
        </p:nvSpPr>
        <p:spPr/>
        <p:txBody>
          <a:bodyPr/>
          <a:lstStyle/>
          <a:p>
            <a:fld id="{F5E408B9-1B5E-4150-AA6E-740E1D2919C6}" type="slidenum">
              <a:rPr lang="en-US" smtClean="0"/>
              <a:t>‹#›</a:t>
            </a:fld>
            <a:endParaRPr lang="en-US" dirty="0"/>
          </a:p>
        </p:txBody>
      </p:sp>
    </p:spTree>
    <p:extLst>
      <p:ext uri="{BB962C8B-B14F-4D97-AF65-F5344CB8AC3E}">
        <p14:creationId xmlns:p14="http://schemas.microsoft.com/office/powerpoint/2010/main" val="400520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CC5BF-DCAA-440C-A08C-E83597DF9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2F405-84DB-4D13-B2FD-7E1F6DC50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FB955-FD6B-42B8-B707-CBCE0E424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72B09-184C-4EA8-A90D-3A35346251A8}" type="datetimeFigureOut">
              <a:rPr lang="en-US" smtClean="0"/>
              <a:t>5/19/2020</a:t>
            </a:fld>
            <a:endParaRPr lang="en-US" dirty="0"/>
          </a:p>
        </p:txBody>
      </p:sp>
      <p:sp>
        <p:nvSpPr>
          <p:cNvPr id="5" name="Footer Placeholder 4">
            <a:extLst>
              <a:ext uri="{FF2B5EF4-FFF2-40B4-BE49-F238E27FC236}">
                <a16:creationId xmlns:a16="http://schemas.microsoft.com/office/drawing/2014/main" id="{453A92B8-6291-4636-AF47-93810C28C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A664211-30CE-4B11-B194-B25E42C7C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408B9-1B5E-4150-AA6E-740E1D2919C6}" type="slidenum">
              <a:rPr lang="en-US" smtClean="0"/>
              <a:t>‹#›</a:t>
            </a:fld>
            <a:endParaRPr lang="en-US" dirty="0"/>
          </a:p>
        </p:txBody>
      </p:sp>
    </p:spTree>
    <p:extLst>
      <p:ext uri="{BB962C8B-B14F-4D97-AF65-F5344CB8AC3E}">
        <p14:creationId xmlns:p14="http://schemas.microsoft.com/office/powerpoint/2010/main" val="3443831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srivatsankr/AXDe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4F1-32CE-4D0E-B636-4C06CDBEAFA0}"/>
              </a:ext>
            </a:extLst>
          </p:cNvPr>
          <p:cNvSpPr>
            <a:spLocks noGrp="1"/>
          </p:cNvSpPr>
          <p:nvPr>
            <p:ph type="ctrTitle"/>
          </p:nvPr>
        </p:nvSpPr>
        <p:spPr>
          <a:xfrm>
            <a:off x="992550" y="2159168"/>
            <a:ext cx="5293449" cy="2482515"/>
          </a:xfrm>
        </p:spPr>
        <p:txBody>
          <a:bodyPr anchor="ctr">
            <a:normAutofit/>
          </a:bodyPr>
          <a:lstStyle/>
          <a:p>
            <a:r>
              <a:rPr lang="en-US" dirty="0">
                <a:latin typeface="Century" panose="02040604050505020304" pitchFamily="18" charset="0"/>
              </a:rPr>
              <a:t>Bus Ticketing Solution</a:t>
            </a:r>
          </a:p>
        </p:txBody>
      </p:sp>
      <p:sp>
        <p:nvSpPr>
          <p:cNvPr id="3" name="Subtitle 2">
            <a:extLst>
              <a:ext uri="{FF2B5EF4-FFF2-40B4-BE49-F238E27FC236}">
                <a16:creationId xmlns:a16="http://schemas.microsoft.com/office/drawing/2014/main" id="{B48D7FB2-C70B-4E2B-BBC8-787117149DD5}"/>
              </a:ext>
            </a:extLst>
          </p:cNvPr>
          <p:cNvSpPr>
            <a:spLocks noGrp="1"/>
          </p:cNvSpPr>
          <p:nvPr>
            <p:ph type="subTitle" idx="1"/>
          </p:nvPr>
        </p:nvSpPr>
        <p:spPr>
          <a:xfrm>
            <a:off x="2729107" y="4371474"/>
            <a:ext cx="1820333" cy="406567"/>
          </a:xfrm>
        </p:spPr>
        <p:txBody>
          <a:bodyPr>
            <a:normAutofit lnSpcReduction="10000"/>
          </a:bodyPr>
          <a:lstStyle/>
          <a:p>
            <a:r>
              <a:rPr lang="en-US" dirty="0"/>
              <a:t>Srivatsan KR</a:t>
            </a:r>
          </a:p>
        </p:txBody>
      </p:sp>
      <p:pic>
        <p:nvPicPr>
          <p:cNvPr id="9" name="Graphic 8">
            <a:extLst>
              <a:ext uri="{FF2B5EF4-FFF2-40B4-BE49-F238E27FC236}">
                <a16:creationId xmlns:a16="http://schemas.microsoft.com/office/drawing/2014/main" id="{A7185384-E984-43A1-B53D-F387F17E80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600032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EF90-41C4-47C9-B1E1-5517E7E0A21E}"/>
              </a:ext>
            </a:extLst>
          </p:cNvPr>
          <p:cNvSpPr>
            <a:spLocks noGrp="1"/>
          </p:cNvSpPr>
          <p:nvPr>
            <p:ph type="title"/>
          </p:nvPr>
        </p:nvSpPr>
        <p:spPr>
          <a:xfrm>
            <a:off x="2358914" y="627564"/>
            <a:ext cx="7474172" cy="501649"/>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S</a:t>
            </a:r>
            <a:r>
              <a:rPr lang="en-US" sz="2400" dirty="0">
                <a:solidFill>
                  <a:schemeClr val="dk1"/>
                </a:solidFill>
                <a:latin typeface="Bookman Old Style" panose="02050604050505020204" pitchFamily="18" charset="0"/>
                <a:ea typeface="+mn-ea"/>
                <a:cs typeface="+mn-cs"/>
              </a:rPr>
              <a:t>HARING</a:t>
            </a:r>
            <a:r>
              <a:rPr lang="en-US" sz="2800" dirty="0">
                <a:solidFill>
                  <a:schemeClr val="dk1"/>
                </a:solidFill>
                <a:latin typeface="Bookman Old Style" panose="02050604050505020204" pitchFamily="18" charset="0"/>
                <a:ea typeface="+mn-ea"/>
                <a:cs typeface="+mn-cs"/>
              </a:rPr>
              <a:t> A</a:t>
            </a:r>
            <a:r>
              <a:rPr lang="en-US" sz="2400" dirty="0">
                <a:solidFill>
                  <a:schemeClr val="dk1"/>
                </a:solidFill>
                <a:latin typeface="Bookman Old Style" panose="02050604050505020204" pitchFamily="18" charset="0"/>
                <a:ea typeface="+mn-ea"/>
                <a:cs typeface="+mn-cs"/>
              </a:rPr>
              <a:t>ND</a:t>
            </a:r>
            <a:r>
              <a:rPr lang="en-US" sz="2800" dirty="0">
                <a:solidFill>
                  <a:schemeClr val="dk1"/>
                </a:solidFill>
                <a:latin typeface="Bookman Old Style" panose="02050604050505020204" pitchFamily="18" charset="0"/>
                <a:ea typeface="+mn-ea"/>
                <a:cs typeface="+mn-cs"/>
              </a:rPr>
              <a:t> S</a:t>
            </a:r>
            <a:r>
              <a:rPr lang="en-US" sz="2400" dirty="0">
                <a:solidFill>
                  <a:schemeClr val="dk1"/>
                </a:solidFill>
                <a:latin typeface="Bookman Old Style" panose="02050604050505020204" pitchFamily="18" charset="0"/>
                <a:ea typeface="+mn-ea"/>
                <a:cs typeface="+mn-cs"/>
              </a:rPr>
              <a:t>ECURITY</a:t>
            </a:r>
            <a:endParaRPr lang="en-US" sz="2800" dirty="0">
              <a:solidFill>
                <a:schemeClr val="dk1"/>
              </a:solidFill>
              <a:latin typeface="Bookman Old Style" panose="02050604050505020204" pitchFamily="18" charset="0"/>
              <a:ea typeface="+mn-ea"/>
              <a:cs typeface="+mn-cs"/>
            </a:endParaRPr>
          </a:p>
        </p:txBody>
      </p:sp>
      <p:sp>
        <p:nvSpPr>
          <p:cNvPr id="3" name="Content Placeholder 2">
            <a:extLst>
              <a:ext uri="{FF2B5EF4-FFF2-40B4-BE49-F238E27FC236}">
                <a16:creationId xmlns:a16="http://schemas.microsoft.com/office/drawing/2014/main" id="{F9D2AA5F-049C-4CFB-90B2-364BA1362187}"/>
              </a:ext>
            </a:extLst>
          </p:cNvPr>
          <p:cNvSpPr>
            <a:spLocks noGrp="1"/>
          </p:cNvSpPr>
          <p:nvPr>
            <p:ph idx="1"/>
          </p:nvPr>
        </p:nvSpPr>
        <p:spPr>
          <a:xfrm>
            <a:off x="437322" y="1541170"/>
            <a:ext cx="8373303" cy="3775660"/>
          </a:xfrm>
        </p:spPr>
        <p:style>
          <a:lnRef idx="2">
            <a:schemeClr val="accent1"/>
          </a:lnRef>
          <a:fillRef idx="1">
            <a:schemeClr val="lt1"/>
          </a:fillRef>
          <a:effectRef idx="0">
            <a:schemeClr val="accent1"/>
          </a:effectRef>
          <a:fontRef idx="minor">
            <a:schemeClr val="dk1"/>
          </a:fontRef>
        </p:style>
        <p:txBody>
          <a:bodyPr anchor="ctr">
            <a:normAutofit/>
          </a:bodyPr>
          <a:lstStyle/>
          <a:p>
            <a:pPr algn="just"/>
            <a:r>
              <a:rPr lang="en-US" sz="1900" i="1" dirty="0">
                <a:latin typeface="Candara" panose="020E0502030303020204" pitchFamily="34" charset="0"/>
              </a:rPr>
              <a:t>Core Objects(Operator, Contact, Trip) are in private sharing model which allows visibility to be controlled. It can be scaled in the future to onboard many operators</a:t>
            </a:r>
          </a:p>
          <a:p>
            <a:pPr algn="just"/>
            <a:r>
              <a:rPr lang="en-US" sz="1900" i="1" dirty="0">
                <a:latin typeface="Candara" panose="020E0502030303020204" pitchFamily="34" charset="0"/>
              </a:rPr>
              <a:t>Private sharing model with master detail helps to manage privacy of data between operators</a:t>
            </a:r>
          </a:p>
          <a:p>
            <a:pPr algn="just"/>
            <a:r>
              <a:rPr lang="en-US" sz="1900" i="1" dirty="0">
                <a:latin typeface="Candara" panose="020E0502030303020204" pitchFamily="34" charset="0"/>
              </a:rPr>
              <a:t>External sharing settings should be enabled to ensure separate sharing model exists between community and internal users</a:t>
            </a:r>
          </a:p>
          <a:p>
            <a:pPr algn="just"/>
            <a:r>
              <a:rPr lang="en-US" sz="1900" i="1" dirty="0">
                <a:latin typeface="Candara" panose="020E0502030303020204" pitchFamily="34" charset="0"/>
              </a:rPr>
              <a:t>Sharing sets can be used to provide access to Operators and Clients to only see their data in customer community or partner community(only for partners)</a:t>
            </a:r>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onnections">
            <a:extLst>
              <a:ext uri="{FF2B5EF4-FFF2-40B4-BE49-F238E27FC236}">
                <a16:creationId xmlns:a16="http://schemas.microsoft.com/office/drawing/2014/main" id="{34420724-A726-4F4C-AC65-A608C9938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1131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496AA-00D7-4013-964E-D8CBC63AEBAC}"/>
              </a:ext>
            </a:extLst>
          </p:cNvPr>
          <p:cNvSpPr>
            <a:spLocks noGrp="1"/>
          </p:cNvSpPr>
          <p:nvPr>
            <p:ph type="title"/>
          </p:nvPr>
        </p:nvSpPr>
        <p:spPr>
          <a:xfrm>
            <a:off x="694510" y="2153198"/>
            <a:ext cx="2743200" cy="2743200"/>
          </a:xfrm>
          <a:prstGeom prst="ellipse">
            <a:avLst/>
          </a:prstGeom>
          <a:solidFill>
            <a:schemeClr val="bg1">
              <a:lumMod val="50000"/>
            </a:schemeClr>
          </a:solidFill>
          <a:ln w="174625" cmpd="thinThick">
            <a:solidFill>
              <a:schemeClr val="accent1"/>
            </a:solidFill>
          </a:ln>
        </p:spPr>
        <p:txBody>
          <a:bodyPr>
            <a:normAutofit/>
          </a:bodyPr>
          <a:lstStyle/>
          <a:p>
            <a:pPr algn="ctr"/>
            <a:r>
              <a:rPr lang="en-US" sz="1800" dirty="0">
                <a:solidFill>
                  <a:srgbClr val="FFFFFF"/>
                </a:solidFill>
                <a:latin typeface="Candara" panose="020E0502030303020204" pitchFamily="34" charset="0"/>
              </a:rPr>
              <a:t>Integrations: Below are some of the integrations assumed as part of the ticketing solution.</a:t>
            </a:r>
          </a:p>
        </p:txBody>
      </p:sp>
      <p:sp>
        <p:nvSpPr>
          <p:cNvPr id="3" name="Content Placeholder 2">
            <a:extLst>
              <a:ext uri="{FF2B5EF4-FFF2-40B4-BE49-F238E27FC236}">
                <a16:creationId xmlns:a16="http://schemas.microsoft.com/office/drawing/2014/main" id="{ED6AE377-A55E-4DD4-8487-DC9CAF4B1D70}"/>
              </a:ext>
            </a:extLst>
          </p:cNvPr>
          <p:cNvSpPr>
            <a:spLocks noGrp="1"/>
          </p:cNvSpPr>
          <p:nvPr>
            <p:ph idx="1"/>
          </p:nvPr>
        </p:nvSpPr>
        <p:spPr>
          <a:xfrm>
            <a:off x="4038600" y="4884873"/>
            <a:ext cx="7188199" cy="1292090"/>
          </a:xfrm>
        </p:spPr>
        <p:txBody>
          <a:bodyPr>
            <a:normAutofit/>
          </a:bodyPr>
          <a:lstStyle/>
          <a:p>
            <a:pPr marL="0" indent="0">
              <a:buNone/>
            </a:pPr>
            <a:endParaRPr lang="en-US" sz="1800" dirty="0"/>
          </a:p>
          <a:p>
            <a:endParaRPr lang="en-US" sz="1800" dirty="0"/>
          </a:p>
        </p:txBody>
      </p:sp>
      <p:graphicFrame>
        <p:nvGraphicFramePr>
          <p:cNvPr id="4" name="Table 4">
            <a:extLst>
              <a:ext uri="{FF2B5EF4-FFF2-40B4-BE49-F238E27FC236}">
                <a16:creationId xmlns:a16="http://schemas.microsoft.com/office/drawing/2014/main" id="{ECB7B72B-D4BB-44B7-9F02-76DD45402C1B}"/>
              </a:ext>
            </a:extLst>
          </p:cNvPr>
          <p:cNvGraphicFramePr>
            <a:graphicFrameLocks noGrp="1"/>
          </p:cNvGraphicFramePr>
          <p:nvPr>
            <p:extLst>
              <p:ext uri="{D42A27DB-BD31-4B8C-83A1-F6EECF244321}">
                <p14:modId xmlns:p14="http://schemas.microsoft.com/office/powerpoint/2010/main" val="3942954575"/>
              </p:ext>
            </p:extLst>
          </p:nvPr>
        </p:nvGraphicFramePr>
        <p:xfrm>
          <a:off x="3594410" y="556706"/>
          <a:ext cx="8076578" cy="5744588"/>
        </p:xfrm>
        <a:graphic>
          <a:graphicData uri="http://schemas.openxmlformats.org/drawingml/2006/table">
            <a:tbl>
              <a:tblPr firstRow="1" bandRow="1">
                <a:noFill/>
                <a:tableStyleId>{9D7B26C5-4107-4FEC-AEDC-1716B250A1EF}</a:tableStyleId>
              </a:tblPr>
              <a:tblGrid>
                <a:gridCol w="1633573">
                  <a:extLst>
                    <a:ext uri="{9D8B030D-6E8A-4147-A177-3AD203B41FA5}">
                      <a16:colId xmlns:a16="http://schemas.microsoft.com/office/drawing/2014/main" val="3924810706"/>
                    </a:ext>
                  </a:extLst>
                </a:gridCol>
                <a:gridCol w="3955774">
                  <a:extLst>
                    <a:ext uri="{9D8B030D-6E8A-4147-A177-3AD203B41FA5}">
                      <a16:colId xmlns:a16="http://schemas.microsoft.com/office/drawing/2014/main" val="2519717621"/>
                    </a:ext>
                  </a:extLst>
                </a:gridCol>
                <a:gridCol w="2487231">
                  <a:extLst>
                    <a:ext uri="{9D8B030D-6E8A-4147-A177-3AD203B41FA5}">
                      <a16:colId xmlns:a16="http://schemas.microsoft.com/office/drawing/2014/main" val="2902567180"/>
                    </a:ext>
                  </a:extLst>
                </a:gridCol>
              </a:tblGrid>
              <a:tr h="0">
                <a:tc>
                  <a:txBody>
                    <a:bodyPr/>
                    <a:lstStyle/>
                    <a:p>
                      <a:pPr algn="ctr"/>
                      <a:r>
                        <a:rPr lang="en-US" sz="1900" dirty="0">
                          <a:solidFill>
                            <a:schemeClr val="bg1"/>
                          </a:solidFill>
                        </a:rPr>
                        <a:t>System</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1900" dirty="0">
                          <a:solidFill>
                            <a:schemeClr val="bg1"/>
                          </a:solidFill>
                        </a:rPr>
                        <a:t>Description</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1900" dirty="0">
                          <a:solidFill>
                            <a:schemeClr val="bg1"/>
                          </a:solidFill>
                        </a:rPr>
                        <a:t>Integration Pattern</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88649887"/>
                  </a:ext>
                </a:extLst>
              </a:tr>
              <a:tr h="850108">
                <a:tc>
                  <a:txBody>
                    <a:bodyPr/>
                    <a:lstStyle/>
                    <a:p>
                      <a:pPr algn="ctr"/>
                      <a:r>
                        <a:rPr lang="en-US" sz="1800" dirty="0">
                          <a:solidFill>
                            <a:schemeClr val="tx1">
                              <a:lumMod val="75000"/>
                              <a:lumOff val="25000"/>
                            </a:schemeClr>
                          </a:solidFill>
                        </a:rPr>
                        <a:t>Payment Gateway</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Integration with payment gateway to manage client payments and refunds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Canvas Integration or Integrating Payment Gateway using their web URL’s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122331"/>
                  </a:ext>
                </a:extLst>
              </a:tr>
              <a:tr h="850108">
                <a:tc>
                  <a:txBody>
                    <a:bodyPr/>
                    <a:lstStyle/>
                    <a:p>
                      <a:pPr algn="ctr"/>
                      <a:r>
                        <a:rPr lang="en-US" sz="1800" dirty="0">
                          <a:solidFill>
                            <a:schemeClr val="tx1">
                              <a:lumMod val="75000"/>
                              <a:lumOff val="25000"/>
                            </a:schemeClr>
                          </a:solidFill>
                        </a:rPr>
                        <a:t>Data Warehouse</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Integration with data ware house to do historical reporting</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Change Data Capture or daily ETL jobs to pull data from salesforce</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868800"/>
                  </a:ext>
                </a:extLst>
              </a:tr>
              <a:tr h="850108">
                <a:tc>
                  <a:txBody>
                    <a:bodyPr/>
                    <a:lstStyle/>
                    <a:p>
                      <a:pPr algn="ctr"/>
                      <a:r>
                        <a:rPr lang="en-US" sz="1800" dirty="0">
                          <a:solidFill>
                            <a:schemeClr val="tx1">
                              <a:lumMod val="75000"/>
                              <a:lumOff val="25000"/>
                            </a:schemeClr>
                          </a:solidFill>
                        </a:rPr>
                        <a:t>Operator Source Systems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Integration with any operator legacy systems if source of truth is the operator systems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Platform event based or async rest/SOAP based callout</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4837488"/>
                  </a:ext>
                </a:extLst>
              </a:tr>
              <a:tr h="850108">
                <a:tc>
                  <a:txBody>
                    <a:bodyPr/>
                    <a:lstStyle/>
                    <a:p>
                      <a:pPr algn="ctr"/>
                      <a:r>
                        <a:rPr lang="en-US" sz="1800" dirty="0">
                          <a:solidFill>
                            <a:schemeClr val="tx1">
                              <a:lumMod val="75000"/>
                              <a:lumOff val="25000"/>
                            </a:schemeClr>
                          </a:solidFill>
                        </a:rPr>
                        <a:t>MPI</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Integration with master person index to validate if the client is valid citizen of the mentioned country</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Realtime call-out to check client status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831669"/>
                  </a:ext>
                </a:extLst>
              </a:tr>
              <a:tr h="850108">
                <a:tc>
                  <a:txBody>
                    <a:bodyPr/>
                    <a:lstStyle/>
                    <a:p>
                      <a:pPr algn="ctr"/>
                      <a:r>
                        <a:rPr lang="en-US" sz="1800" dirty="0">
                          <a:solidFill>
                            <a:schemeClr val="tx1">
                              <a:lumMod val="75000"/>
                              <a:lumOff val="25000"/>
                            </a:schemeClr>
                          </a:solidFill>
                        </a:rPr>
                        <a:t>Address AutoComplete</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Integration with Address auto complete system to show address suggestions based on user entry</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lumMod val="75000"/>
                              <a:lumOff val="25000"/>
                            </a:schemeClr>
                          </a:solidFill>
                        </a:rPr>
                        <a:t>Realtime API call to get address auto complete suggestions</a:t>
                      </a:r>
                    </a:p>
                  </a:txBody>
                  <a:tcPr marL="166549" marR="86605" marT="86605" marB="866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3471109"/>
                  </a:ext>
                </a:extLst>
              </a:tr>
            </a:tbl>
          </a:graphicData>
        </a:graphic>
      </p:graphicFrame>
    </p:spTree>
    <p:extLst>
      <p:ext uri="{BB962C8B-B14F-4D97-AF65-F5344CB8AC3E}">
        <p14:creationId xmlns:p14="http://schemas.microsoft.com/office/powerpoint/2010/main" val="312944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0B8D-07E0-4A28-830A-D232510C070E}"/>
              </a:ext>
            </a:extLst>
          </p:cNvPr>
          <p:cNvSpPr>
            <a:spLocks noGrp="1"/>
          </p:cNvSpPr>
          <p:nvPr>
            <p:ph type="title"/>
          </p:nvPr>
        </p:nvSpPr>
        <p:spPr>
          <a:xfrm>
            <a:off x="2358914" y="627565"/>
            <a:ext cx="7474172" cy="69434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ARCHIVAL STRATEGY AND REPORTING</a:t>
            </a:r>
          </a:p>
        </p:txBody>
      </p:sp>
      <p:sp>
        <p:nvSpPr>
          <p:cNvPr id="3" name="Content Placeholder 2">
            <a:extLst>
              <a:ext uri="{FF2B5EF4-FFF2-40B4-BE49-F238E27FC236}">
                <a16:creationId xmlns:a16="http://schemas.microsoft.com/office/drawing/2014/main" id="{ED387404-FAC2-4ACD-976D-ABFE8D486A9A}"/>
              </a:ext>
            </a:extLst>
          </p:cNvPr>
          <p:cNvSpPr>
            <a:spLocks noGrp="1"/>
          </p:cNvSpPr>
          <p:nvPr>
            <p:ph idx="1"/>
          </p:nvPr>
        </p:nvSpPr>
        <p:spPr>
          <a:xfrm>
            <a:off x="1311105" y="1910425"/>
            <a:ext cx="6467867" cy="3450613"/>
          </a:xfrm>
        </p:spPr>
        <p:style>
          <a:lnRef idx="2">
            <a:schemeClr val="accent1"/>
          </a:lnRef>
          <a:fillRef idx="1">
            <a:schemeClr val="lt1"/>
          </a:fillRef>
          <a:effectRef idx="0">
            <a:schemeClr val="accent1"/>
          </a:effectRef>
          <a:fontRef idx="minor">
            <a:schemeClr val="dk1"/>
          </a:fontRef>
        </p:style>
        <p:txBody>
          <a:bodyPr anchor="ctr">
            <a:normAutofit fontScale="92500" lnSpcReduction="20000"/>
          </a:bodyPr>
          <a:lstStyle/>
          <a:p>
            <a:pPr marL="0" indent="0">
              <a:buNone/>
            </a:pPr>
            <a:r>
              <a:rPr lang="en-US" sz="1700" b="1" u="sng" dirty="0">
                <a:latin typeface="Candara" panose="020E0502030303020204" pitchFamily="34" charset="0"/>
              </a:rPr>
              <a:t>Archival:</a:t>
            </a:r>
          </a:p>
          <a:p>
            <a:pPr algn="just"/>
            <a:r>
              <a:rPr lang="en-US" sz="1700" dirty="0">
                <a:latin typeface="Candara" panose="020E0502030303020204" pitchFamily="34" charset="0"/>
              </a:rPr>
              <a:t>Trip booking object will become a LDV object in the future since every day there could be 200 trips and each trip could have upto 30 passengers(approx.)</a:t>
            </a:r>
          </a:p>
          <a:p>
            <a:pPr algn="just"/>
            <a:r>
              <a:rPr lang="en-US" sz="1700" dirty="0">
                <a:latin typeface="Candara" panose="020E0502030303020204" pitchFamily="34" charset="0"/>
              </a:rPr>
              <a:t>Payment and line items will also be LDV in the future so archival strategy needs to be applied on them</a:t>
            </a:r>
          </a:p>
          <a:p>
            <a:pPr algn="just"/>
            <a:r>
              <a:rPr lang="en-US" sz="1700" dirty="0">
                <a:latin typeface="Candara" panose="020E0502030303020204" pitchFamily="34" charset="0"/>
              </a:rPr>
              <a:t>To avoid issues with slow queries, reports its recommended to only keep trips and payments for the last 1 month and archive the test.</a:t>
            </a:r>
          </a:p>
          <a:p>
            <a:pPr marL="0" indent="0">
              <a:buNone/>
            </a:pPr>
            <a:endParaRPr lang="en-US" sz="1700" dirty="0">
              <a:latin typeface="Candara" panose="020E0502030303020204" pitchFamily="34" charset="0"/>
            </a:endParaRPr>
          </a:p>
          <a:p>
            <a:pPr marL="0" indent="0">
              <a:buNone/>
            </a:pPr>
            <a:r>
              <a:rPr lang="en-US" sz="1700" b="1" u="sng" dirty="0">
                <a:latin typeface="Candara" panose="020E0502030303020204" pitchFamily="34" charset="0"/>
              </a:rPr>
              <a:t>Reporting:</a:t>
            </a:r>
          </a:p>
          <a:p>
            <a:pPr algn="just"/>
            <a:r>
              <a:rPr lang="en-US" sz="1700" dirty="0">
                <a:latin typeface="Candara" panose="020E0502030303020204" pitchFamily="34" charset="0"/>
              </a:rPr>
              <a:t>Use salesforce reports for daily reporting</a:t>
            </a:r>
          </a:p>
          <a:p>
            <a:pPr algn="just"/>
            <a:r>
              <a:rPr lang="en-US" sz="1700" dirty="0">
                <a:latin typeface="Candara" panose="020E0502030303020204" pitchFamily="34" charset="0"/>
              </a:rPr>
              <a:t>Use Tableau/Salesforce Einstein for historical reports by pulling data from a warehouse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atabase">
            <a:extLst>
              <a:ext uri="{FF2B5EF4-FFF2-40B4-BE49-F238E27FC236}">
                <a16:creationId xmlns:a16="http://schemas.microsoft.com/office/drawing/2014/main" id="{BC0A9724-5435-42DB-B464-0E71E439F6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6782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0691-93C1-4606-91B0-8A3696A2F2AB}"/>
              </a:ext>
            </a:extLst>
          </p:cNvPr>
          <p:cNvSpPr>
            <a:spLocks noGrp="1"/>
          </p:cNvSpPr>
          <p:nvPr>
            <p:ph type="title"/>
          </p:nvPr>
        </p:nvSpPr>
        <p:spPr>
          <a:xfrm>
            <a:off x="3503647" y="109330"/>
            <a:ext cx="5184706" cy="72390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U</a:t>
            </a:r>
            <a:r>
              <a:rPr lang="en-US" sz="2400" dirty="0">
                <a:solidFill>
                  <a:schemeClr val="dk1"/>
                </a:solidFill>
                <a:latin typeface="Bookman Old Style" panose="02050604050505020204" pitchFamily="18" charset="0"/>
                <a:ea typeface="+mn-ea"/>
                <a:cs typeface="+mn-cs"/>
              </a:rPr>
              <a:t>SER</a:t>
            </a:r>
            <a:r>
              <a:rPr lang="en-US" sz="2800" dirty="0">
                <a:solidFill>
                  <a:schemeClr val="dk1"/>
                </a:solidFill>
                <a:latin typeface="Bookman Old Style" panose="02050604050505020204" pitchFamily="18" charset="0"/>
                <a:ea typeface="+mn-ea"/>
                <a:cs typeface="+mn-cs"/>
              </a:rPr>
              <a:t> S</a:t>
            </a:r>
            <a:r>
              <a:rPr lang="en-US" sz="2400" dirty="0">
                <a:solidFill>
                  <a:schemeClr val="dk1"/>
                </a:solidFill>
                <a:latin typeface="Bookman Old Style" panose="02050604050505020204" pitchFamily="18" charset="0"/>
                <a:ea typeface="+mn-ea"/>
                <a:cs typeface="+mn-cs"/>
              </a:rPr>
              <a:t>TORY</a:t>
            </a:r>
            <a:r>
              <a:rPr lang="en-US" sz="2800" dirty="0">
                <a:solidFill>
                  <a:schemeClr val="dk1"/>
                </a:solidFill>
                <a:latin typeface="Bookman Old Style" panose="02050604050505020204" pitchFamily="18" charset="0"/>
                <a:ea typeface="+mn-ea"/>
                <a:cs typeface="+mn-cs"/>
              </a:rPr>
              <a:t> - S</a:t>
            </a:r>
            <a:r>
              <a:rPr lang="en-US" sz="2400" dirty="0">
                <a:solidFill>
                  <a:schemeClr val="dk1"/>
                </a:solidFill>
                <a:latin typeface="Bookman Old Style" panose="02050604050505020204" pitchFamily="18" charset="0"/>
                <a:ea typeface="+mn-ea"/>
                <a:cs typeface="+mn-cs"/>
              </a:rPr>
              <a:t>OLUTIONS</a:t>
            </a:r>
            <a:endParaRPr lang="en-US" sz="2800" dirty="0">
              <a:solidFill>
                <a:schemeClr val="dk1"/>
              </a:solidFill>
              <a:latin typeface="Bookman Old Style" panose="02050604050505020204" pitchFamily="18" charset="0"/>
              <a:ea typeface="+mn-ea"/>
              <a:cs typeface="+mn-cs"/>
            </a:endParaRPr>
          </a:p>
        </p:txBody>
      </p:sp>
      <p:graphicFrame>
        <p:nvGraphicFramePr>
          <p:cNvPr id="4" name="Table 4">
            <a:extLst>
              <a:ext uri="{FF2B5EF4-FFF2-40B4-BE49-F238E27FC236}">
                <a16:creationId xmlns:a16="http://schemas.microsoft.com/office/drawing/2014/main" id="{619A9DD3-11AB-4E2A-A2C2-8F61CA6D542E}"/>
              </a:ext>
            </a:extLst>
          </p:cNvPr>
          <p:cNvGraphicFramePr>
            <a:graphicFrameLocks noGrp="1"/>
          </p:cNvGraphicFramePr>
          <p:nvPr>
            <p:ph idx="1"/>
            <p:extLst>
              <p:ext uri="{D42A27DB-BD31-4B8C-83A1-F6EECF244321}">
                <p14:modId xmlns:p14="http://schemas.microsoft.com/office/powerpoint/2010/main" val="381102941"/>
              </p:ext>
            </p:extLst>
          </p:nvPr>
        </p:nvGraphicFramePr>
        <p:xfrm>
          <a:off x="430193" y="1065672"/>
          <a:ext cx="11331614" cy="5556495"/>
        </p:xfrm>
        <a:graphic>
          <a:graphicData uri="http://schemas.openxmlformats.org/drawingml/2006/table">
            <a:tbl>
              <a:tblPr firstRow="1" bandRow="1">
                <a:tableStyleId>{5C22544A-7EE6-4342-B048-85BDC9FD1C3A}</a:tableStyleId>
              </a:tblPr>
              <a:tblGrid>
                <a:gridCol w="3746841">
                  <a:extLst>
                    <a:ext uri="{9D8B030D-6E8A-4147-A177-3AD203B41FA5}">
                      <a16:colId xmlns:a16="http://schemas.microsoft.com/office/drawing/2014/main" val="1819571807"/>
                    </a:ext>
                  </a:extLst>
                </a:gridCol>
                <a:gridCol w="7584773">
                  <a:extLst>
                    <a:ext uri="{9D8B030D-6E8A-4147-A177-3AD203B41FA5}">
                      <a16:colId xmlns:a16="http://schemas.microsoft.com/office/drawing/2014/main" val="2167300112"/>
                    </a:ext>
                  </a:extLst>
                </a:gridCol>
              </a:tblGrid>
              <a:tr h="473561">
                <a:tc>
                  <a:txBody>
                    <a:bodyPr/>
                    <a:lstStyle/>
                    <a:p>
                      <a:pPr algn="ctr"/>
                      <a:r>
                        <a:rPr lang="en-US" sz="1900" dirty="0"/>
                        <a:t>User Story</a:t>
                      </a:r>
                    </a:p>
                  </a:txBody>
                  <a:tcPr anchor="ctr"/>
                </a:tc>
                <a:tc>
                  <a:txBody>
                    <a:bodyPr/>
                    <a:lstStyle/>
                    <a:p>
                      <a:pPr algn="ctr"/>
                      <a:r>
                        <a:rPr lang="en-US" sz="1900" dirty="0"/>
                        <a:t>High Level Solution</a:t>
                      </a:r>
                    </a:p>
                  </a:txBody>
                  <a:tcPr anchor="ctr"/>
                </a:tc>
                <a:extLst>
                  <a:ext uri="{0D108BD9-81ED-4DB2-BD59-A6C34878D82A}">
                    <a16:rowId xmlns:a16="http://schemas.microsoft.com/office/drawing/2014/main" val="759955898"/>
                  </a:ext>
                </a:extLst>
              </a:tr>
              <a:tr h="769004">
                <a:tc>
                  <a:txBody>
                    <a:bodyPr/>
                    <a:lstStyle/>
                    <a:p>
                      <a:pPr algn="just"/>
                      <a:r>
                        <a:rPr lang="en-US" sz="1700" dirty="0"/>
                        <a:t>As an end-user, I should be able to book tickets between 2 cities from a mobile app</a:t>
                      </a:r>
                    </a:p>
                  </a:txBody>
                  <a:tcPr anchor="ctr"/>
                </a:tc>
                <a:tc>
                  <a:txBody>
                    <a:bodyPr/>
                    <a:lstStyle/>
                    <a:p>
                      <a:pPr algn="just"/>
                      <a:r>
                        <a:rPr lang="en-US" sz="1700" dirty="0"/>
                        <a:t>SF Mobile Publisher will expose customer community through which ticket booking can be handled based on user search parameters : From/to location, date and bus type. Custom LWC component to  be built for handling search and display of </a:t>
                      </a:r>
                    </a:p>
                  </a:txBody>
                  <a:tcPr anchor="ctr"/>
                </a:tc>
                <a:extLst>
                  <a:ext uri="{0D108BD9-81ED-4DB2-BD59-A6C34878D82A}">
                    <a16:rowId xmlns:a16="http://schemas.microsoft.com/office/drawing/2014/main" val="1557941205"/>
                  </a:ext>
                </a:extLst>
              </a:tr>
              <a:tr h="739534">
                <a:tc>
                  <a:txBody>
                    <a:bodyPr/>
                    <a:lstStyle/>
                    <a:p>
                      <a:pPr algn="just"/>
                      <a:r>
                        <a:rPr lang="en-US" sz="1700" dirty="0"/>
                        <a:t>As an end-user, I should be able to select the seat and pay for the ticket</a:t>
                      </a:r>
                    </a:p>
                  </a:txBody>
                  <a:tcPr anchor="ctr"/>
                </a:tc>
                <a:tc>
                  <a:txBody>
                    <a:bodyPr/>
                    <a:lstStyle/>
                    <a:p>
                      <a:pPr algn="just"/>
                      <a:r>
                        <a:rPr lang="en-US" sz="1700" dirty="0"/>
                        <a:t>Based on Operator and Bus Type selected seat information will be shown, End Users can select and pay the amount through integrated third party payment gateway. Third Party javascript library can be used to display the bus layout</a:t>
                      </a:r>
                    </a:p>
                  </a:txBody>
                  <a:tcPr anchor="ctr"/>
                </a:tc>
                <a:extLst>
                  <a:ext uri="{0D108BD9-81ED-4DB2-BD59-A6C34878D82A}">
                    <a16:rowId xmlns:a16="http://schemas.microsoft.com/office/drawing/2014/main" val="1824160283"/>
                  </a:ext>
                </a:extLst>
              </a:tr>
              <a:tr h="739534">
                <a:tc>
                  <a:txBody>
                    <a:bodyPr/>
                    <a:lstStyle/>
                    <a:p>
                      <a:pPr algn="just"/>
                      <a:r>
                        <a:rPr lang="en-US" sz="1700" dirty="0"/>
                        <a:t>As an end-user, I should see the auto-populated payment preference options.</a:t>
                      </a:r>
                    </a:p>
                  </a:txBody>
                  <a:tcPr anchor="ctr"/>
                </a:tc>
                <a:tc>
                  <a:txBody>
                    <a:bodyPr/>
                    <a:lstStyle/>
                    <a:p>
                      <a:pPr algn="just"/>
                      <a:r>
                        <a:rPr lang="en-US" sz="1700" dirty="0"/>
                        <a:t>Preferred Payment option(Card based vs app based vs net banking) will be stored at contact level and will automatically be pre-selected when users try to make payments</a:t>
                      </a:r>
                    </a:p>
                  </a:txBody>
                  <a:tcPr anchor="ctr"/>
                </a:tc>
                <a:extLst>
                  <a:ext uri="{0D108BD9-81ED-4DB2-BD59-A6C34878D82A}">
                    <a16:rowId xmlns:a16="http://schemas.microsoft.com/office/drawing/2014/main" val="2328481674"/>
                  </a:ext>
                </a:extLst>
              </a:tr>
              <a:tr h="739534">
                <a:tc>
                  <a:txBody>
                    <a:bodyPr/>
                    <a:lstStyle/>
                    <a:p>
                      <a:pPr algn="just"/>
                      <a:r>
                        <a:rPr lang="en-US" sz="1700" dirty="0"/>
                        <a:t>As an admin, I should be able to create bus trips and see the list of customers</a:t>
                      </a:r>
                    </a:p>
                  </a:txBody>
                  <a:tcPr anchor="ctr"/>
                </a:tc>
                <a:tc>
                  <a:txBody>
                    <a:bodyPr/>
                    <a:lstStyle/>
                    <a:p>
                      <a:pPr algn="just"/>
                      <a:r>
                        <a:rPr lang="en-US" sz="1700" dirty="0"/>
                        <a:t>Admins can create trips from trip object in the lightning experience application.</a:t>
                      </a:r>
                    </a:p>
                  </a:txBody>
                  <a:tcPr anchor="ctr"/>
                </a:tc>
                <a:extLst>
                  <a:ext uri="{0D108BD9-81ED-4DB2-BD59-A6C34878D82A}">
                    <a16:rowId xmlns:a16="http://schemas.microsoft.com/office/drawing/2014/main" val="2297715512"/>
                  </a:ext>
                </a:extLst>
              </a:tr>
              <a:tr h="473561">
                <a:tc>
                  <a:txBody>
                    <a:bodyPr/>
                    <a:lstStyle/>
                    <a:p>
                      <a:pPr algn="just"/>
                      <a:r>
                        <a:rPr lang="en-US" sz="1700" dirty="0"/>
                        <a:t>As an admin, I should be able to cancel any bus trip.</a:t>
                      </a:r>
                    </a:p>
                  </a:txBody>
                  <a:tcPr anchor="ctr"/>
                </a:tc>
                <a:tc>
                  <a:txBody>
                    <a:bodyPr/>
                    <a:lstStyle/>
                    <a:p>
                      <a:pPr algn="just"/>
                      <a:r>
                        <a:rPr lang="en-US" sz="1700" dirty="0"/>
                        <a:t>Admin can set the status of trip to cancelled by setting the status field on trip object. Alternatively a lightning quick action can also be provided to do the same</a:t>
                      </a:r>
                    </a:p>
                  </a:txBody>
                  <a:tcPr anchor="ctr"/>
                </a:tc>
                <a:extLst>
                  <a:ext uri="{0D108BD9-81ED-4DB2-BD59-A6C34878D82A}">
                    <a16:rowId xmlns:a16="http://schemas.microsoft.com/office/drawing/2014/main" val="1861814459"/>
                  </a:ext>
                </a:extLst>
              </a:tr>
              <a:tr h="1050917">
                <a:tc>
                  <a:txBody>
                    <a:bodyPr/>
                    <a:lstStyle/>
                    <a:p>
                      <a:pPr algn="just"/>
                      <a:r>
                        <a:rPr lang="en-US" sz="1700" dirty="0"/>
                        <a:t>Also, write a serverless evergreen function in a Salesforce DX project, which sends a push notification to the customers on canceling a bus trip. *</a:t>
                      </a:r>
                    </a:p>
                  </a:txBody>
                  <a:tcPr anchor="ctr"/>
                </a:tc>
                <a:tc>
                  <a:txBody>
                    <a:bodyPr/>
                    <a:lstStyle/>
                    <a:p>
                      <a:pPr algn="just"/>
                      <a:r>
                        <a:rPr lang="en-US" sz="1700" dirty="0"/>
                        <a:t>Salesforce evergreen is not available for public use. I have updated my findings in the next slide.</a:t>
                      </a:r>
                    </a:p>
                  </a:txBody>
                  <a:tcPr anchor="ctr"/>
                </a:tc>
                <a:extLst>
                  <a:ext uri="{0D108BD9-81ED-4DB2-BD59-A6C34878D82A}">
                    <a16:rowId xmlns:a16="http://schemas.microsoft.com/office/drawing/2014/main" val="1378411871"/>
                  </a:ext>
                </a:extLst>
              </a:tr>
            </a:tbl>
          </a:graphicData>
        </a:graphic>
      </p:graphicFrame>
    </p:spTree>
    <p:extLst>
      <p:ext uri="{BB962C8B-B14F-4D97-AF65-F5344CB8AC3E}">
        <p14:creationId xmlns:p14="http://schemas.microsoft.com/office/powerpoint/2010/main" val="323128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3CF-D874-4DC4-9DAE-78E0A3CC12C9}"/>
              </a:ext>
            </a:extLst>
          </p:cNvPr>
          <p:cNvSpPr>
            <a:spLocks noGrp="1"/>
          </p:cNvSpPr>
          <p:nvPr>
            <p:ph type="title"/>
          </p:nvPr>
        </p:nvSpPr>
        <p:spPr>
          <a:xfrm>
            <a:off x="2589353" y="365126"/>
            <a:ext cx="7013294" cy="53975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S</a:t>
            </a:r>
            <a:r>
              <a:rPr lang="en-US" sz="2400" dirty="0">
                <a:solidFill>
                  <a:schemeClr val="dk1"/>
                </a:solidFill>
                <a:latin typeface="Bookman Old Style" panose="02050604050505020204" pitchFamily="18" charset="0"/>
                <a:ea typeface="+mn-ea"/>
                <a:cs typeface="+mn-cs"/>
              </a:rPr>
              <a:t>ALESFORCE</a:t>
            </a:r>
            <a:r>
              <a:rPr lang="en-US" sz="2800" dirty="0">
                <a:solidFill>
                  <a:schemeClr val="dk1"/>
                </a:solidFill>
                <a:latin typeface="Bookman Old Style" panose="02050604050505020204" pitchFamily="18" charset="0"/>
                <a:ea typeface="+mn-ea"/>
                <a:cs typeface="+mn-cs"/>
              </a:rPr>
              <a:t> E</a:t>
            </a:r>
            <a:r>
              <a:rPr lang="en-US" sz="2400" dirty="0">
                <a:solidFill>
                  <a:schemeClr val="dk1"/>
                </a:solidFill>
                <a:latin typeface="Bookman Old Style" panose="02050604050505020204" pitchFamily="18" charset="0"/>
                <a:ea typeface="+mn-ea"/>
                <a:cs typeface="+mn-cs"/>
              </a:rPr>
              <a:t>VERGREEN</a:t>
            </a:r>
            <a:endParaRPr lang="en-US" sz="2800" dirty="0">
              <a:solidFill>
                <a:schemeClr val="dk1"/>
              </a:solidFill>
              <a:latin typeface="Bookman Old Style" panose="02050604050505020204" pitchFamily="18" charset="0"/>
              <a:ea typeface="+mn-ea"/>
              <a:cs typeface="+mn-cs"/>
            </a:endParaRPr>
          </a:p>
        </p:txBody>
      </p:sp>
      <p:pic>
        <p:nvPicPr>
          <p:cNvPr id="13" name="Picture 12" descr="A picture containing screenshot&#10;&#10;Description automatically generated">
            <a:extLst>
              <a:ext uri="{FF2B5EF4-FFF2-40B4-BE49-F238E27FC236}">
                <a16:creationId xmlns:a16="http://schemas.microsoft.com/office/drawing/2014/main" id="{A4CBA7A9-E333-438B-8079-CBBCA5DFD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8" y="2608785"/>
            <a:ext cx="10525125" cy="3420665"/>
          </a:xfrm>
          <a:prstGeom prst="rect">
            <a:avLst/>
          </a:prstGeom>
        </p:spPr>
      </p:pic>
      <p:sp>
        <p:nvSpPr>
          <p:cNvPr id="16" name="TextBox 15">
            <a:extLst>
              <a:ext uri="{FF2B5EF4-FFF2-40B4-BE49-F238E27FC236}">
                <a16:creationId xmlns:a16="http://schemas.microsoft.com/office/drawing/2014/main" id="{33ADD643-0CB3-47B7-BE87-929F987F763D}"/>
              </a:ext>
            </a:extLst>
          </p:cNvPr>
          <p:cNvSpPr txBox="1"/>
          <p:nvPr/>
        </p:nvSpPr>
        <p:spPr>
          <a:xfrm>
            <a:off x="1004888" y="1093004"/>
            <a:ext cx="1018222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a:latin typeface="Candara" panose="020E0502030303020204" pitchFamily="34" charset="0"/>
              </a:rPr>
              <a:t>Please note evergreen is still not available for even Proof of concepts. Below is just a conceptual architecture and the code in the GitHub repository is to just illustrate its capability. Its not fully functional and complete. The information has been put together looking at dreamforce videos and what salesforce has made available on the net.</a:t>
            </a:r>
          </a:p>
        </p:txBody>
      </p:sp>
    </p:spTree>
    <p:extLst>
      <p:ext uri="{BB962C8B-B14F-4D97-AF65-F5344CB8AC3E}">
        <p14:creationId xmlns:p14="http://schemas.microsoft.com/office/powerpoint/2010/main" val="77375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936D29-D963-4F9C-A81F-F2D0A3CF9C4C}"/>
              </a:ext>
            </a:extLst>
          </p:cNvPr>
          <p:cNvSpPr>
            <a:spLocks noGrp="1"/>
          </p:cNvSpPr>
          <p:nvPr>
            <p:ph type="title"/>
          </p:nvPr>
        </p:nvSpPr>
        <p:spPr>
          <a:xfrm>
            <a:off x="643467" y="321735"/>
            <a:ext cx="10905066" cy="66211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P</a:t>
            </a:r>
            <a:r>
              <a:rPr lang="en-US" sz="2400" dirty="0">
                <a:solidFill>
                  <a:schemeClr val="dk1"/>
                </a:solidFill>
                <a:latin typeface="Bookman Old Style" panose="02050604050505020204" pitchFamily="18" charset="0"/>
                <a:ea typeface="+mn-ea"/>
                <a:cs typeface="+mn-cs"/>
              </a:rPr>
              <a:t>LATFORM</a:t>
            </a:r>
            <a:r>
              <a:rPr lang="en-US" sz="2800" dirty="0">
                <a:solidFill>
                  <a:schemeClr val="dk1"/>
                </a:solidFill>
                <a:latin typeface="Bookman Old Style" panose="02050604050505020204" pitchFamily="18" charset="0"/>
                <a:ea typeface="+mn-ea"/>
                <a:cs typeface="+mn-cs"/>
              </a:rPr>
              <a:t> T</a:t>
            </a:r>
            <a:r>
              <a:rPr lang="en-US" sz="2400" dirty="0">
                <a:solidFill>
                  <a:schemeClr val="dk1"/>
                </a:solidFill>
                <a:latin typeface="Bookman Old Style" panose="02050604050505020204" pitchFamily="18" charset="0"/>
                <a:ea typeface="+mn-ea"/>
                <a:cs typeface="+mn-cs"/>
              </a:rPr>
              <a:t>OOLS</a:t>
            </a:r>
            <a:r>
              <a:rPr lang="en-US" sz="2800" dirty="0">
                <a:solidFill>
                  <a:schemeClr val="dk1"/>
                </a:solidFill>
                <a:latin typeface="Bookman Old Style" panose="02050604050505020204" pitchFamily="18" charset="0"/>
                <a:ea typeface="+mn-ea"/>
                <a:cs typeface="+mn-cs"/>
              </a:rPr>
              <a:t>/P</a:t>
            </a:r>
            <a:r>
              <a:rPr lang="en-US" sz="2400" dirty="0">
                <a:solidFill>
                  <a:schemeClr val="dk1"/>
                </a:solidFill>
                <a:latin typeface="Bookman Old Style" panose="02050604050505020204" pitchFamily="18" charset="0"/>
                <a:ea typeface="+mn-ea"/>
                <a:cs typeface="+mn-cs"/>
              </a:rPr>
              <a:t>RINCIPLES</a:t>
            </a:r>
            <a:r>
              <a:rPr lang="en-US" sz="2800" dirty="0">
                <a:solidFill>
                  <a:schemeClr val="dk1"/>
                </a:solidFill>
                <a:latin typeface="Bookman Old Style" panose="02050604050505020204" pitchFamily="18" charset="0"/>
                <a:ea typeface="+mn-ea"/>
                <a:cs typeface="+mn-cs"/>
              </a:rPr>
              <a:t> T</a:t>
            </a:r>
            <a:r>
              <a:rPr lang="en-US" sz="2400" dirty="0">
                <a:solidFill>
                  <a:schemeClr val="dk1"/>
                </a:solidFill>
                <a:latin typeface="Bookman Old Style" panose="02050604050505020204" pitchFamily="18" charset="0"/>
                <a:ea typeface="+mn-ea"/>
                <a:cs typeface="+mn-cs"/>
              </a:rPr>
              <a:t>O</a:t>
            </a:r>
            <a:r>
              <a:rPr lang="en-US" sz="2800" dirty="0">
                <a:solidFill>
                  <a:schemeClr val="dk1"/>
                </a:solidFill>
                <a:latin typeface="Bookman Old Style" panose="02050604050505020204" pitchFamily="18" charset="0"/>
                <a:ea typeface="+mn-ea"/>
                <a:cs typeface="+mn-cs"/>
              </a:rPr>
              <a:t> U</a:t>
            </a:r>
            <a:r>
              <a:rPr lang="en-US" sz="2400" dirty="0">
                <a:solidFill>
                  <a:schemeClr val="dk1"/>
                </a:solidFill>
                <a:latin typeface="Bookman Old Style" panose="02050604050505020204" pitchFamily="18" charset="0"/>
                <a:ea typeface="+mn-ea"/>
                <a:cs typeface="+mn-cs"/>
              </a:rPr>
              <a:t>SED</a:t>
            </a:r>
            <a:endParaRPr lang="en-US" sz="2800" dirty="0">
              <a:solidFill>
                <a:schemeClr val="dk1"/>
              </a:solidFill>
              <a:latin typeface="Bookman Old Style" panose="02050604050505020204" pitchFamily="18" charset="0"/>
              <a:ea typeface="+mn-ea"/>
              <a:cs typeface="+mn-cs"/>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7FE328F-CAA7-499F-AA6A-16DE76B223F6}"/>
              </a:ext>
            </a:extLst>
          </p:cNvPr>
          <p:cNvGraphicFramePr>
            <a:graphicFrameLocks noGrp="1"/>
          </p:cNvGraphicFramePr>
          <p:nvPr>
            <p:ph idx="1"/>
            <p:extLst>
              <p:ext uri="{D42A27DB-BD31-4B8C-83A1-F6EECF244321}">
                <p14:modId xmlns:p14="http://schemas.microsoft.com/office/powerpoint/2010/main" val="1439836295"/>
              </p:ext>
            </p:extLst>
          </p:nvPr>
        </p:nvGraphicFramePr>
        <p:xfrm>
          <a:off x="815051" y="141950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92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Freeform: Shape 1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1EE7C6-8641-4994-A4DB-38DBE28E2887}"/>
              </a:ext>
            </a:extLst>
          </p:cNvPr>
          <p:cNvSpPr>
            <a:spLocks noGrp="1"/>
          </p:cNvSpPr>
          <p:nvPr>
            <p:ph idx="1"/>
          </p:nvPr>
        </p:nvSpPr>
        <p:spPr>
          <a:xfrm>
            <a:off x="438912" y="2512611"/>
            <a:ext cx="4832803" cy="3664351"/>
          </a:xfrm>
        </p:spPr>
        <p:txBody>
          <a:bodyPr>
            <a:normAutofit/>
          </a:bodyPr>
          <a:lstStyle/>
          <a:p>
            <a:pPr marL="0" indent="0">
              <a:buNone/>
            </a:pPr>
            <a:r>
              <a:rPr lang="en-US" sz="1800" dirty="0"/>
              <a:t>GitHub Link:</a:t>
            </a:r>
          </a:p>
          <a:p>
            <a:pPr marL="0" indent="0">
              <a:buNone/>
            </a:pPr>
            <a:r>
              <a:rPr lang="en-US" sz="1800" dirty="0">
                <a:hlinkClick r:id="rId2"/>
              </a:rPr>
              <a:t>https://github.com/srivatsankr/AXDemo</a:t>
            </a:r>
            <a:endParaRPr lang="en-US" sz="1800" dirty="0"/>
          </a:p>
          <a:p>
            <a:pPr marL="0" indent="0">
              <a:buNone/>
            </a:pPr>
            <a:endParaRPr lang="en-US" sz="1800" dirty="0"/>
          </a:p>
        </p:txBody>
      </p:sp>
      <p:pic>
        <p:nvPicPr>
          <p:cNvPr id="8" name="Picture 7" descr="A drawing of a face&#10;&#10;Description automatically generated">
            <a:extLst>
              <a:ext uri="{FF2B5EF4-FFF2-40B4-BE49-F238E27FC236}">
                <a16:creationId xmlns:a16="http://schemas.microsoft.com/office/drawing/2014/main" id="{A1B95834-CBE3-40A2-9D73-BC1FE502BFCE}"/>
              </a:ext>
            </a:extLst>
          </p:cNvPr>
          <p:cNvPicPr>
            <a:picLocks noChangeAspect="1"/>
          </p:cNvPicPr>
          <p:nvPr/>
        </p:nvPicPr>
        <p:blipFill>
          <a:blip r:embed="rId3"/>
          <a:stretch>
            <a:fillRect/>
          </a:stretch>
        </p:blipFill>
        <p:spPr>
          <a:xfrm>
            <a:off x="7466404" y="1918252"/>
            <a:ext cx="2957628" cy="2743200"/>
          </a:xfrm>
          <a:prstGeom prst="rect">
            <a:avLst/>
          </a:prstGeom>
        </p:spPr>
      </p:pic>
    </p:spTree>
    <p:extLst>
      <p:ext uri="{BB962C8B-B14F-4D97-AF65-F5344CB8AC3E}">
        <p14:creationId xmlns:p14="http://schemas.microsoft.com/office/powerpoint/2010/main" val="311777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B2D45680-143B-4654-87F1-A33FD20F69F8}"/>
              </a:ext>
            </a:extLst>
          </p:cNvPr>
          <p:cNvSpPr>
            <a:spLocks noGrp="1"/>
          </p:cNvSpPr>
          <p:nvPr>
            <p:ph type="title"/>
          </p:nvPr>
        </p:nvSpPr>
        <p:spPr>
          <a:xfrm>
            <a:off x="1047280" y="759805"/>
            <a:ext cx="10306520" cy="1325563"/>
          </a:xfrm>
        </p:spPr>
        <p:txBody>
          <a:bodyPr>
            <a:normAutofit/>
          </a:bodyPr>
          <a:lstStyle/>
          <a:p>
            <a:r>
              <a:rPr lang="en-US" sz="3200" dirty="0">
                <a:solidFill>
                  <a:srgbClr val="FFFFFF"/>
                </a:solidFill>
                <a:latin typeface="Century" panose="02040604050505020304" pitchFamily="18" charset="0"/>
              </a:rPr>
              <a:t>T</a:t>
            </a:r>
            <a:r>
              <a:rPr lang="en-US" sz="2800" dirty="0">
                <a:solidFill>
                  <a:srgbClr val="FFFFFF"/>
                </a:solidFill>
                <a:latin typeface="Century" panose="02040604050505020304" pitchFamily="18" charset="0"/>
              </a:rPr>
              <a:t>ABLE </a:t>
            </a:r>
            <a:r>
              <a:rPr lang="en-US" sz="3200" dirty="0">
                <a:solidFill>
                  <a:srgbClr val="FFFFFF"/>
                </a:solidFill>
                <a:latin typeface="Century" panose="02040604050505020304" pitchFamily="18" charset="0"/>
              </a:rPr>
              <a:t>O</a:t>
            </a:r>
            <a:r>
              <a:rPr lang="en-US" sz="2800" dirty="0">
                <a:solidFill>
                  <a:srgbClr val="FFFFFF"/>
                </a:solidFill>
                <a:latin typeface="Century" panose="02040604050505020304" pitchFamily="18" charset="0"/>
              </a:rPr>
              <a:t>F</a:t>
            </a:r>
            <a:r>
              <a:rPr lang="en-US" sz="3200" dirty="0">
                <a:solidFill>
                  <a:srgbClr val="FFFFFF"/>
                </a:solidFill>
                <a:latin typeface="Century" panose="02040604050505020304" pitchFamily="18" charset="0"/>
              </a:rPr>
              <a:t> C</a:t>
            </a:r>
            <a:r>
              <a:rPr lang="en-US" sz="2800" dirty="0">
                <a:solidFill>
                  <a:srgbClr val="FFFFFF"/>
                </a:solidFill>
                <a:latin typeface="Century" panose="02040604050505020304" pitchFamily="18" charset="0"/>
              </a:rPr>
              <a:t>ONTENTS</a:t>
            </a:r>
            <a:endParaRPr lang="en-US" sz="3200" dirty="0">
              <a:solidFill>
                <a:srgbClr val="FFFFFF"/>
              </a:solidFill>
              <a:latin typeface="Century" panose="02040604050505020304" pitchFamily="18" charset="0"/>
            </a:endParaRPr>
          </a:p>
        </p:txBody>
      </p:sp>
      <p:sp>
        <p:nvSpPr>
          <p:cNvPr id="3" name="Content Placeholder 2">
            <a:extLst>
              <a:ext uri="{FF2B5EF4-FFF2-40B4-BE49-F238E27FC236}">
                <a16:creationId xmlns:a16="http://schemas.microsoft.com/office/drawing/2014/main" id="{6FA7D681-241F-4369-BC55-0725BB86E95D}"/>
              </a:ext>
            </a:extLst>
          </p:cNvPr>
          <p:cNvSpPr>
            <a:spLocks noGrp="1"/>
          </p:cNvSpPr>
          <p:nvPr>
            <p:ph idx="1"/>
          </p:nvPr>
        </p:nvSpPr>
        <p:spPr>
          <a:xfrm>
            <a:off x="1424904" y="2494450"/>
            <a:ext cx="4053545" cy="3563159"/>
          </a:xfrm>
        </p:spPr>
        <p:txBody>
          <a:bodyPr>
            <a:normAutofit fontScale="92500" lnSpcReduction="20000"/>
          </a:bodyPr>
          <a:lstStyle/>
          <a:p>
            <a:pPr fontAlgn="ctr">
              <a:buFont typeface="Wingdings" panose="05000000000000000000" pitchFamily="2" charset="2"/>
              <a:buChar char="§"/>
            </a:pPr>
            <a:r>
              <a:rPr lang="en-US" sz="1600" i="1" dirty="0">
                <a:latin typeface="Century Gothic" panose="020B0502020202020204" pitchFamily="34" charset="0"/>
              </a:rPr>
              <a:t>User Story Information</a:t>
            </a:r>
          </a:p>
          <a:p>
            <a:pPr fontAlgn="ctr">
              <a:buFont typeface="Wingdings" panose="05000000000000000000" pitchFamily="2" charset="2"/>
              <a:buChar char="§"/>
            </a:pPr>
            <a:r>
              <a:rPr lang="en-US" sz="1600" i="1" dirty="0">
                <a:latin typeface="Century Gothic" panose="020B0502020202020204" pitchFamily="34" charset="0"/>
              </a:rPr>
              <a:t>High Level Architecture</a:t>
            </a:r>
          </a:p>
          <a:p>
            <a:pPr fontAlgn="ctr">
              <a:buFont typeface="Wingdings" panose="05000000000000000000" pitchFamily="2" charset="2"/>
              <a:buChar char="§"/>
            </a:pPr>
            <a:r>
              <a:rPr lang="en-US" sz="1600" i="1" dirty="0">
                <a:latin typeface="Century Gothic" panose="020B0502020202020204" pitchFamily="34" charset="0"/>
              </a:rPr>
              <a:t>Actors/Persona</a:t>
            </a:r>
          </a:p>
          <a:p>
            <a:pPr fontAlgn="ctr">
              <a:buFont typeface="Wingdings" panose="05000000000000000000" pitchFamily="2" charset="2"/>
              <a:buChar char="§"/>
            </a:pPr>
            <a:r>
              <a:rPr lang="en-US" sz="1600" i="1" dirty="0">
                <a:latin typeface="Century Gothic" panose="020B0502020202020204" pitchFamily="34" charset="0"/>
              </a:rPr>
              <a:t>Proposed Data Model</a:t>
            </a:r>
          </a:p>
          <a:p>
            <a:pPr fontAlgn="ctr">
              <a:buFont typeface="Wingdings" panose="05000000000000000000" pitchFamily="2" charset="2"/>
              <a:buChar char="§"/>
            </a:pPr>
            <a:r>
              <a:rPr lang="en-US" sz="1600" i="1" dirty="0">
                <a:latin typeface="Century Gothic" panose="020B0502020202020204" pitchFamily="34" charset="0"/>
              </a:rPr>
              <a:t>Data Model - Explained</a:t>
            </a:r>
          </a:p>
          <a:p>
            <a:pPr fontAlgn="ctr">
              <a:buFont typeface="Wingdings" panose="05000000000000000000" pitchFamily="2" charset="2"/>
              <a:buChar char="§"/>
            </a:pPr>
            <a:r>
              <a:rPr lang="en-US" sz="1600" i="1" dirty="0">
                <a:latin typeface="Century Gothic" panose="020B0502020202020204" pitchFamily="34" charset="0"/>
              </a:rPr>
              <a:t>Sharing and Security</a:t>
            </a:r>
          </a:p>
          <a:p>
            <a:pPr fontAlgn="ctr">
              <a:buFont typeface="Wingdings" panose="05000000000000000000" pitchFamily="2" charset="2"/>
              <a:buChar char="§"/>
            </a:pPr>
            <a:r>
              <a:rPr lang="en-US" sz="1600" i="1" dirty="0">
                <a:latin typeface="Century Gothic" panose="020B0502020202020204" pitchFamily="34" charset="0"/>
              </a:rPr>
              <a:t>Integrations</a:t>
            </a:r>
          </a:p>
          <a:p>
            <a:pPr fontAlgn="ctr">
              <a:buFont typeface="Wingdings" panose="05000000000000000000" pitchFamily="2" charset="2"/>
              <a:buChar char="§"/>
            </a:pPr>
            <a:r>
              <a:rPr lang="en-US" sz="1600" i="1" dirty="0">
                <a:latin typeface="Century Gothic" panose="020B0502020202020204" pitchFamily="34" charset="0"/>
              </a:rPr>
              <a:t>Archival Strategy and Reporting</a:t>
            </a:r>
          </a:p>
          <a:p>
            <a:pPr fontAlgn="ctr">
              <a:buFont typeface="Wingdings" panose="05000000000000000000" pitchFamily="2" charset="2"/>
              <a:buChar char="§"/>
            </a:pPr>
            <a:r>
              <a:rPr lang="en-US" sz="1600" i="1" dirty="0">
                <a:latin typeface="Century Gothic" panose="020B0502020202020204" pitchFamily="34" charset="0"/>
              </a:rPr>
              <a:t>User Story - Solutions</a:t>
            </a:r>
          </a:p>
          <a:p>
            <a:pPr fontAlgn="ctr">
              <a:buFont typeface="Wingdings" panose="05000000000000000000" pitchFamily="2" charset="2"/>
              <a:buChar char="§"/>
            </a:pPr>
            <a:r>
              <a:rPr lang="en-US" sz="1600" i="1" dirty="0">
                <a:latin typeface="Century Gothic" panose="020B0502020202020204" pitchFamily="34" charset="0"/>
              </a:rPr>
              <a:t>Salesforce Evergreen</a:t>
            </a:r>
          </a:p>
          <a:p>
            <a:pPr fontAlgn="ctr">
              <a:buFont typeface="Wingdings" panose="05000000000000000000" pitchFamily="2" charset="2"/>
              <a:buChar char="§"/>
            </a:pPr>
            <a:r>
              <a:rPr lang="en-US" sz="1600" i="1" dirty="0">
                <a:latin typeface="Century Gothic" panose="020B0502020202020204" pitchFamily="34" charset="0"/>
              </a:rPr>
              <a:t>Platform Tools/Principles</a:t>
            </a:r>
          </a:p>
          <a:p>
            <a:pPr fontAlgn="ctr">
              <a:buFont typeface="Wingdings" panose="05000000000000000000" pitchFamily="2" charset="2"/>
              <a:buChar char="§"/>
            </a:pPr>
            <a:r>
              <a:rPr lang="en-US" sz="1600" i="1" dirty="0">
                <a:latin typeface="Century Gothic" panose="020B0502020202020204" pitchFamily="34" charset="0"/>
              </a:rPr>
              <a:t>Thank you</a:t>
            </a:r>
          </a:p>
          <a:p>
            <a:pPr>
              <a:buFont typeface="Wingdings" panose="05000000000000000000" pitchFamily="2" charset="2"/>
              <a:buChar char="§"/>
            </a:pPr>
            <a:endParaRPr lang="en-US" sz="1200" i="1" dirty="0">
              <a:latin typeface="Century Gothic" panose="020B0502020202020204" pitchFamily="34" charset="0"/>
            </a:endParaRPr>
          </a:p>
        </p:txBody>
      </p:sp>
      <p:pic>
        <p:nvPicPr>
          <p:cNvPr id="4" name="Picture 3" descr="A blue bus parked in a parking lot&#10;&#10;Description automatically generated">
            <a:extLst>
              <a:ext uri="{FF2B5EF4-FFF2-40B4-BE49-F238E27FC236}">
                <a16:creationId xmlns:a16="http://schemas.microsoft.com/office/drawing/2014/main" id="{ADD24DC4-E139-4FC7-A95F-AB5E6EC9C717}"/>
              </a:ext>
            </a:extLst>
          </p:cNvPr>
          <p:cNvPicPr>
            <a:picLocks noChangeAspect="1"/>
          </p:cNvPicPr>
          <p:nvPr/>
        </p:nvPicPr>
        <p:blipFill rotWithShape="1">
          <a:blip r:embed="rId2"/>
          <a:srcRect l="9768" r="10042" b="-1"/>
          <a:stretch/>
        </p:blipFill>
        <p:spPr>
          <a:xfrm>
            <a:off x="6098892" y="2492376"/>
            <a:ext cx="4802404" cy="3563372"/>
          </a:xfrm>
          <a:prstGeom prst="rect">
            <a:avLst/>
          </a:prstGeom>
        </p:spPr>
      </p:pic>
    </p:spTree>
    <p:extLst>
      <p:ext uri="{BB962C8B-B14F-4D97-AF65-F5344CB8AC3E}">
        <p14:creationId xmlns:p14="http://schemas.microsoft.com/office/powerpoint/2010/main" val="391036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C5254-A3A4-4FFC-935C-61EB04C4AA6A}"/>
              </a:ext>
            </a:extLst>
          </p:cNvPr>
          <p:cNvSpPr>
            <a:spLocks noGrp="1"/>
          </p:cNvSpPr>
          <p:nvPr>
            <p:ph idx="1"/>
          </p:nvPr>
        </p:nvSpPr>
        <p:spPr>
          <a:xfrm>
            <a:off x="934819" y="1916223"/>
            <a:ext cx="7742044" cy="3450613"/>
          </a:xfrm>
        </p:spPr>
        <p:style>
          <a:lnRef idx="2">
            <a:schemeClr val="accent1"/>
          </a:lnRef>
          <a:fillRef idx="1">
            <a:schemeClr val="lt1"/>
          </a:fillRef>
          <a:effectRef idx="0">
            <a:schemeClr val="accent1"/>
          </a:effectRef>
          <a:fontRef idx="minor">
            <a:schemeClr val="dk1"/>
          </a:fontRef>
        </p:style>
        <p:txBody>
          <a:bodyPr anchor="ctr">
            <a:normAutofit/>
          </a:bodyPr>
          <a:lstStyle/>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As an end-user, I should be able to book tickets between 2 cities from a mobile app</a:t>
            </a:r>
          </a:p>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As an end-user, I should be able to select the seat and pay for the ticket</a:t>
            </a:r>
          </a:p>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As an end-user, I should see the auto-populated payment preference options.</a:t>
            </a:r>
          </a:p>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As an admin, I should be able to create bus trips and see the list of customers</a:t>
            </a:r>
          </a:p>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As an admin, I should be able to cancel any bus trip.</a:t>
            </a:r>
          </a:p>
          <a:p>
            <a:pPr algn="just">
              <a:buFont typeface="Wingdings" panose="05000000000000000000" pitchFamily="2" charset="2"/>
              <a:buChar char="Ø"/>
            </a:pPr>
            <a:r>
              <a:rPr lang="en-US" sz="1900" i="1" dirty="0">
                <a:solidFill>
                  <a:schemeClr val="tx1">
                    <a:lumMod val="65000"/>
                    <a:lumOff val="35000"/>
                  </a:schemeClr>
                </a:solidFill>
                <a:latin typeface="Candara" panose="020E0502030303020204" pitchFamily="34" charset="0"/>
              </a:rPr>
              <a:t>Also, write a serverless evergreen function in a Salesforce DX project, which sends a push notification to the customers on canceling a bus trip.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us">
            <a:extLst>
              <a:ext uri="{FF2B5EF4-FFF2-40B4-BE49-F238E27FC236}">
                <a16:creationId xmlns:a16="http://schemas.microsoft.com/office/drawing/2014/main" id="{EE535C59-9BCD-4B5D-8D93-4FE5D8F49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1" name="Rectangle 10">
            <a:extLst>
              <a:ext uri="{FF2B5EF4-FFF2-40B4-BE49-F238E27FC236}">
                <a16:creationId xmlns:a16="http://schemas.microsoft.com/office/drawing/2014/main" id="{B6ABACE3-A87E-48DD-8BC7-F3AB51A21317}"/>
              </a:ext>
            </a:extLst>
          </p:cNvPr>
          <p:cNvSpPr/>
          <p:nvPr/>
        </p:nvSpPr>
        <p:spPr>
          <a:xfrm>
            <a:off x="419100" y="247650"/>
            <a:ext cx="11068050" cy="6499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ookman Old Style" panose="02050604050505020204" pitchFamily="18" charset="0"/>
              </a:rPr>
              <a:t>USER STORY INFORMATION</a:t>
            </a:r>
            <a:endParaRPr lang="en-US" sz="24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2041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DA9ACD2-9B80-B649-B26D-10EBB45A2C7D}"/>
              </a:ext>
            </a:extLst>
          </p:cNvPr>
          <p:cNvSpPr/>
          <p:nvPr/>
        </p:nvSpPr>
        <p:spPr>
          <a:xfrm>
            <a:off x="5350147" y="5229894"/>
            <a:ext cx="3449764" cy="1174267"/>
          </a:xfrm>
          <a:prstGeom prst="roundRect">
            <a:avLst/>
          </a:prstGeom>
          <a:no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20" name="Rounded Rectangle 19">
            <a:extLst>
              <a:ext uri="{FF2B5EF4-FFF2-40B4-BE49-F238E27FC236}">
                <a16:creationId xmlns:a16="http://schemas.microsoft.com/office/drawing/2014/main" id="{A30E16B5-063E-DD4E-9B4A-E0B16004963F}"/>
              </a:ext>
            </a:extLst>
          </p:cNvPr>
          <p:cNvSpPr/>
          <p:nvPr/>
        </p:nvSpPr>
        <p:spPr>
          <a:xfrm>
            <a:off x="3554391" y="3556010"/>
            <a:ext cx="7546278" cy="10350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27" dirty="0"/>
          </a:p>
        </p:txBody>
      </p:sp>
      <p:sp>
        <p:nvSpPr>
          <p:cNvPr id="19" name="Rounded Rectangle 18">
            <a:extLst>
              <a:ext uri="{FF2B5EF4-FFF2-40B4-BE49-F238E27FC236}">
                <a16:creationId xmlns:a16="http://schemas.microsoft.com/office/drawing/2014/main" id="{D59F6940-D64C-0744-99F2-6E74E5B054AA}"/>
              </a:ext>
            </a:extLst>
          </p:cNvPr>
          <p:cNvSpPr/>
          <p:nvPr/>
        </p:nvSpPr>
        <p:spPr>
          <a:xfrm>
            <a:off x="5219349" y="1826943"/>
            <a:ext cx="4432667" cy="20185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27" dirty="0"/>
          </a:p>
        </p:txBody>
      </p:sp>
      <p:sp>
        <p:nvSpPr>
          <p:cNvPr id="97" name="Rectangle 96"/>
          <p:cNvSpPr/>
          <p:nvPr/>
        </p:nvSpPr>
        <p:spPr>
          <a:xfrm>
            <a:off x="9750773" y="5155461"/>
            <a:ext cx="1736696" cy="252591"/>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Legacy Operator Systems</a:t>
            </a:r>
          </a:p>
        </p:txBody>
      </p:sp>
      <p:sp>
        <p:nvSpPr>
          <p:cNvPr id="98" name="Rectangle 97"/>
          <p:cNvSpPr/>
          <p:nvPr/>
        </p:nvSpPr>
        <p:spPr>
          <a:xfrm>
            <a:off x="9762856" y="5638702"/>
            <a:ext cx="1609159" cy="207841"/>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MPI – Person Index</a:t>
            </a:r>
          </a:p>
        </p:txBody>
      </p:sp>
      <p:sp>
        <p:nvSpPr>
          <p:cNvPr id="99" name="Rectangle 98"/>
          <p:cNvSpPr/>
          <p:nvPr/>
        </p:nvSpPr>
        <p:spPr>
          <a:xfrm>
            <a:off x="9797316" y="6196320"/>
            <a:ext cx="1321040" cy="207840"/>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Data Warehouse</a:t>
            </a:r>
          </a:p>
        </p:txBody>
      </p:sp>
      <p:pic>
        <p:nvPicPr>
          <p:cNvPr id="136" name="Picture 135"/>
          <p:cNvPicPr>
            <a:picLocks noChangeAspect="1"/>
          </p:cNvPicPr>
          <p:nvPr/>
        </p:nvPicPr>
        <p:blipFill>
          <a:blip r:embed="rId3"/>
          <a:stretch>
            <a:fillRect/>
          </a:stretch>
        </p:blipFill>
        <p:spPr>
          <a:xfrm>
            <a:off x="4698013" y="1274748"/>
            <a:ext cx="1168956" cy="846485"/>
          </a:xfrm>
          <a:prstGeom prst="rect">
            <a:avLst/>
          </a:prstGeom>
          <a:solidFill>
            <a:srgbClr val="289FD3"/>
          </a:solidFill>
        </p:spPr>
      </p:pic>
      <p:sp>
        <p:nvSpPr>
          <p:cNvPr id="139" name="object 65"/>
          <p:cNvSpPr/>
          <p:nvPr/>
        </p:nvSpPr>
        <p:spPr>
          <a:xfrm>
            <a:off x="4832823" y="5001180"/>
            <a:ext cx="1392911" cy="358588"/>
          </a:xfrm>
          <a:prstGeom prst="rect">
            <a:avLst/>
          </a:prstGeom>
          <a:blipFill>
            <a:blip r:embed="rId4" cstate="print"/>
            <a:stretch>
              <a:fillRect/>
            </a:stretch>
          </a:blipFill>
          <a:ln>
            <a:noFill/>
          </a:ln>
        </p:spPr>
        <p:txBody>
          <a:bodyPr wrap="square" lIns="0" tIns="0" rIns="0" bIns="0" rtlCol="0"/>
          <a:lstStyle/>
          <a:p>
            <a:endParaRPr sz="2118" dirty="0"/>
          </a:p>
        </p:txBody>
      </p:sp>
      <p:sp>
        <p:nvSpPr>
          <p:cNvPr id="2" name="TextBox 1">
            <a:extLst>
              <a:ext uri="{FF2B5EF4-FFF2-40B4-BE49-F238E27FC236}">
                <a16:creationId xmlns:a16="http://schemas.microsoft.com/office/drawing/2014/main" id="{807BF4AB-2643-714D-AF4A-C86E1CAB9DA3}"/>
              </a:ext>
            </a:extLst>
          </p:cNvPr>
          <p:cNvSpPr txBox="1"/>
          <p:nvPr/>
        </p:nvSpPr>
        <p:spPr>
          <a:xfrm>
            <a:off x="10277739" y="2670396"/>
            <a:ext cx="1229824" cy="400110"/>
          </a:xfrm>
          <a:prstGeom prst="rect">
            <a:avLst/>
          </a:prstGeom>
          <a:noFill/>
        </p:spPr>
        <p:txBody>
          <a:bodyPr wrap="square" rtlCol="0">
            <a:spAutoFit/>
          </a:bodyPr>
          <a:lstStyle/>
          <a:p>
            <a:r>
              <a:rPr lang="en-US" sz="1000" dirty="0"/>
              <a:t>Operators(Partners)</a:t>
            </a:r>
          </a:p>
          <a:p>
            <a:r>
              <a:rPr lang="en-US" sz="1000" dirty="0"/>
              <a:t> – Future State</a:t>
            </a:r>
          </a:p>
        </p:txBody>
      </p:sp>
      <p:sp>
        <p:nvSpPr>
          <p:cNvPr id="55" name="TextBox 54">
            <a:extLst>
              <a:ext uri="{FF2B5EF4-FFF2-40B4-BE49-F238E27FC236}">
                <a16:creationId xmlns:a16="http://schemas.microsoft.com/office/drawing/2014/main" id="{C265DDC1-FAC5-0048-B4B0-2F3D9B135646}"/>
              </a:ext>
            </a:extLst>
          </p:cNvPr>
          <p:cNvSpPr txBox="1"/>
          <p:nvPr/>
        </p:nvSpPr>
        <p:spPr>
          <a:xfrm>
            <a:off x="7027322" y="1307140"/>
            <a:ext cx="705642" cy="239296"/>
          </a:xfrm>
          <a:prstGeom prst="rect">
            <a:avLst/>
          </a:prstGeom>
          <a:noFill/>
        </p:spPr>
        <p:txBody>
          <a:bodyPr wrap="square" rtlCol="0">
            <a:spAutoFit/>
          </a:bodyPr>
          <a:lstStyle/>
          <a:p>
            <a:r>
              <a:rPr lang="en-US" sz="955" dirty="0"/>
              <a:t>End Users </a:t>
            </a:r>
          </a:p>
        </p:txBody>
      </p:sp>
      <p:pic>
        <p:nvPicPr>
          <p:cNvPr id="56" name="Picture 55">
            <a:extLst>
              <a:ext uri="{FF2B5EF4-FFF2-40B4-BE49-F238E27FC236}">
                <a16:creationId xmlns:a16="http://schemas.microsoft.com/office/drawing/2014/main" id="{9B52742D-8EFE-C140-90FF-42081451CC72}"/>
              </a:ext>
            </a:extLst>
          </p:cNvPr>
          <p:cNvPicPr>
            <a:picLocks noChangeAspect="1"/>
          </p:cNvPicPr>
          <p:nvPr/>
        </p:nvPicPr>
        <p:blipFill rotWithShape="1">
          <a:blip r:embed="rId5">
            <a:extLst>
              <a:ext uri="{BEBA8EAE-BF5A-486C-A8C5-ECC9F3942E4B}">
                <a14:imgProps xmlns:a14="http://schemas.microsoft.com/office/drawing/2010/main">
                  <a14:imgLayer>
                    <a14:imgEffect>
                      <a14:sharpenSoften amount="42000"/>
                    </a14:imgEffect>
                  </a14:imgLayer>
                </a14:imgProps>
              </a:ext>
            </a:extLst>
          </a:blip>
          <a:srcRect l="4356" t="28971" r="4344"/>
          <a:stretch/>
        </p:blipFill>
        <p:spPr>
          <a:xfrm>
            <a:off x="3615824" y="3597800"/>
            <a:ext cx="7445978" cy="802750"/>
          </a:xfrm>
          <a:prstGeom prst="rect">
            <a:avLst/>
          </a:prstGeom>
        </p:spPr>
      </p:pic>
      <p:sp>
        <p:nvSpPr>
          <p:cNvPr id="57" name="TextBox 56">
            <a:extLst>
              <a:ext uri="{FF2B5EF4-FFF2-40B4-BE49-F238E27FC236}">
                <a16:creationId xmlns:a16="http://schemas.microsoft.com/office/drawing/2014/main" id="{BE83A500-013E-364D-A365-6D25D7EC5400}"/>
              </a:ext>
            </a:extLst>
          </p:cNvPr>
          <p:cNvSpPr txBox="1"/>
          <p:nvPr/>
        </p:nvSpPr>
        <p:spPr>
          <a:xfrm>
            <a:off x="4590954" y="2995045"/>
            <a:ext cx="775034" cy="400110"/>
          </a:xfrm>
          <a:prstGeom prst="rect">
            <a:avLst/>
          </a:prstGeom>
          <a:noFill/>
        </p:spPr>
        <p:txBody>
          <a:bodyPr wrap="square" rtlCol="0">
            <a:spAutoFit/>
          </a:bodyPr>
          <a:lstStyle/>
          <a:p>
            <a:r>
              <a:rPr lang="en-US" sz="1000" dirty="0"/>
              <a:t>Admins – LEX App</a:t>
            </a:r>
          </a:p>
        </p:txBody>
      </p:sp>
      <p:sp>
        <p:nvSpPr>
          <p:cNvPr id="58" name="TextBox 57">
            <a:extLst>
              <a:ext uri="{FF2B5EF4-FFF2-40B4-BE49-F238E27FC236}">
                <a16:creationId xmlns:a16="http://schemas.microsoft.com/office/drawing/2014/main" id="{567C252A-261A-4F46-831B-2BDEE9EBE9C7}"/>
              </a:ext>
            </a:extLst>
          </p:cNvPr>
          <p:cNvSpPr txBox="1"/>
          <p:nvPr/>
        </p:nvSpPr>
        <p:spPr>
          <a:xfrm>
            <a:off x="4764137" y="1787183"/>
            <a:ext cx="965329" cy="246221"/>
          </a:xfrm>
          <a:prstGeom prst="rect">
            <a:avLst/>
          </a:prstGeom>
          <a:solidFill>
            <a:srgbClr val="289FD3"/>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solidFill>
                  <a:schemeClr val="bg1"/>
                </a:solidFill>
              </a:rPr>
              <a:t>Service  Cloud</a:t>
            </a:r>
          </a:p>
        </p:txBody>
      </p:sp>
      <mc:AlternateContent xmlns:mc="http://schemas.openxmlformats.org/markup-compatibility/2006" xmlns:p14="http://schemas.microsoft.com/office/powerpoint/2010/main">
        <mc:Choice Requires="p14">
          <p:contentPart p14:bwMode="auto" r:id="rId6">
            <p14:nvContentPartPr>
              <p14:cNvPr id="17" name="Ink 17">
                <a:extLst>
                  <a:ext uri="{FF2B5EF4-FFF2-40B4-BE49-F238E27FC236}">
                    <a16:creationId xmlns:a16="http://schemas.microsoft.com/office/drawing/2014/main" id="{69D02A67-A117-0945-B540-6367F1D9CDC0}"/>
                  </a:ext>
                </a:extLst>
              </p14:cNvPr>
              <p14:cNvContentPartPr/>
              <p14:nvPr/>
            </p14:nvContentPartPr>
            <p14:xfrm>
              <a:off x="8307893" y="697141"/>
              <a:ext cx="72900" cy="52282"/>
            </p14:xfrm>
          </p:contentPart>
        </mc:Choice>
        <mc:Fallback xmlns="">
          <p:pic>
            <p:nvPicPr>
              <p:cNvPr id="17" name="Ink 17">
                <a:extLst>
                  <a:ext uri="{FF2B5EF4-FFF2-40B4-BE49-F238E27FC236}">
                    <a16:creationId xmlns:a16="http://schemas.microsoft.com/office/drawing/2014/main" id="{69D02A67-A117-0945-B540-6367F1D9CDC0}"/>
                  </a:ext>
                </a:extLst>
              </p:cNvPr>
              <p:cNvPicPr/>
              <p:nvPr/>
            </p:nvPicPr>
            <p:blipFill>
              <a:blip r:embed="rId7"/>
              <a:stretch>
                <a:fillRect/>
              </a:stretch>
            </p:blipFill>
            <p:spPr>
              <a:xfrm>
                <a:off x="8300314" y="689621"/>
                <a:ext cx="88057" cy="67322"/>
              </a:xfrm>
              <a:prstGeom prst="rect">
                <a:avLst/>
              </a:prstGeom>
            </p:spPr>
          </p:pic>
        </mc:Fallback>
      </mc:AlternateContent>
      <p:sp>
        <p:nvSpPr>
          <p:cNvPr id="3" name="Rounded Rectangle 16">
            <a:extLst>
              <a:ext uri="{FF2B5EF4-FFF2-40B4-BE49-F238E27FC236}">
                <a16:creationId xmlns:a16="http://schemas.microsoft.com/office/drawing/2014/main" id="{D523770B-13FA-2E4C-815C-F79A676E554C}"/>
              </a:ext>
            </a:extLst>
          </p:cNvPr>
          <p:cNvSpPr/>
          <p:nvPr/>
        </p:nvSpPr>
        <p:spPr>
          <a:xfrm>
            <a:off x="5468248" y="2010640"/>
            <a:ext cx="384771" cy="1490187"/>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27" dirty="0"/>
              <a:t>Lightning Experience</a:t>
            </a:r>
          </a:p>
        </p:txBody>
      </p:sp>
      <p:grpSp>
        <p:nvGrpSpPr>
          <p:cNvPr id="92" name="Group 91">
            <a:extLst>
              <a:ext uri="{FF2B5EF4-FFF2-40B4-BE49-F238E27FC236}">
                <a16:creationId xmlns:a16="http://schemas.microsoft.com/office/drawing/2014/main" id="{CDE2B90D-4447-EE4F-B71C-D8A43994F738}"/>
              </a:ext>
            </a:extLst>
          </p:cNvPr>
          <p:cNvGrpSpPr>
            <a:grpSpLocks noChangeAspect="1"/>
          </p:cNvGrpSpPr>
          <p:nvPr/>
        </p:nvGrpSpPr>
        <p:grpSpPr>
          <a:xfrm>
            <a:off x="6895790" y="2494720"/>
            <a:ext cx="266280" cy="264642"/>
            <a:chOff x="5992813" y="1147763"/>
            <a:chExt cx="515938" cy="512763"/>
          </a:xfrm>
        </p:grpSpPr>
        <p:sp>
          <p:nvSpPr>
            <p:cNvPr id="93" name="Freeform 170">
              <a:extLst>
                <a:ext uri="{FF2B5EF4-FFF2-40B4-BE49-F238E27FC236}">
                  <a16:creationId xmlns:a16="http://schemas.microsoft.com/office/drawing/2014/main" id="{90902D32-50AF-2F47-A6F5-3D9C91553C22}"/>
                </a:ext>
              </a:extLst>
            </p:cNvPr>
            <p:cNvSpPr>
              <a:spLocks noEditPoints="1"/>
            </p:cNvSpPr>
            <p:nvPr/>
          </p:nvSpPr>
          <p:spPr bwMode="auto">
            <a:xfrm>
              <a:off x="5992813" y="1147763"/>
              <a:ext cx="515938" cy="512763"/>
            </a:xfrm>
            <a:custGeom>
              <a:avLst/>
              <a:gdLst>
                <a:gd name="T0" fmla="*/ 231 w 238"/>
                <a:gd name="T1" fmla="*/ 208 h 237"/>
                <a:gd name="T2" fmla="*/ 169 w 238"/>
                <a:gd name="T3" fmla="*/ 146 h 237"/>
                <a:gd name="T4" fmla="*/ 186 w 238"/>
                <a:gd name="T5" fmla="*/ 93 h 237"/>
                <a:gd name="T6" fmla="*/ 93 w 238"/>
                <a:gd name="T7" fmla="*/ 0 h 237"/>
                <a:gd name="T8" fmla="*/ 0 w 238"/>
                <a:gd name="T9" fmla="*/ 93 h 237"/>
                <a:gd name="T10" fmla="*/ 93 w 238"/>
                <a:gd name="T11" fmla="*/ 186 h 237"/>
                <a:gd name="T12" fmla="*/ 146 w 238"/>
                <a:gd name="T13" fmla="*/ 170 h 237"/>
                <a:gd name="T14" fmla="*/ 208 w 238"/>
                <a:gd name="T15" fmla="*/ 232 h 237"/>
                <a:gd name="T16" fmla="*/ 220 w 238"/>
                <a:gd name="T17" fmla="*/ 237 h 237"/>
                <a:gd name="T18" fmla="*/ 231 w 238"/>
                <a:gd name="T19" fmla="*/ 232 h 237"/>
                <a:gd name="T20" fmla="*/ 231 w 238"/>
                <a:gd name="T21" fmla="*/ 208 h 237"/>
                <a:gd name="T22" fmla="*/ 93 w 238"/>
                <a:gd name="T23" fmla="*/ 177 h 237"/>
                <a:gd name="T24" fmla="*/ 9 w 238"/>
                <a:gd name="T25" fmla="*/ 93 h 237"/>
                <a:gd name="T26" fmla="*/ 93 w 238"/>
                <a:gd name="T27" fmla="*/ 10 h 237"/>
                <a:gd name="T28" fmla="*/ 176 w 238"/>
                <a:gd name="T29" fmla="*/ 93 h 237"/>
                <a:gd name="T30" fmla="*/ 93 w 238"/>
                <a:gd name="T31" fmla="*/ 177 h 237"/>
                <a:gd name="T32" fmla="*/ 225 w 238"/>
                <a:gd name="T33" fmla="*/ 225 h 237"/>
                <a:gd name="T34" fmla="*/ 214 w 238"/>
                <a:gd name="T35" fmla="*/ 225 h 237"/>
                <a:gd name="T36" fmla="*/ 153 w 238"/>
                <a:gd name="T37" fmla="*/ 164 h 237"/>
                <a:gd name="T38" fmla="*/ 164 w 238"/>
                <a:gd name="T39" fmla="*/ 154 h 237"/>
                <a:gd name="T40" fmla="*/ 225 w 238"/>
                <a:gd name="T41" fmla="*/ 215 h 237"/>
                <a:gd name="T42" fmla="*/ 225 w 238"/>
                <a:gd name="T43" fmla="*/ 2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237">
                  <a:moveTo>
                    <a:pt x="231" y="208"/>
                  </a:moveTo>
                  <a:cubicBezTo>
                    <a:pt x="169" y="146"/>
                    <a:pt x="169" y="146"/>
                    <a:pt x="169" y="146"/>
                  </a:cubicBezTo>
                  <a:cubicBezTo>
                    <a:pt x="180" y="131"/>
                    <a:pt x="186" y="113"/>
                    <a:pt x="186" y="93"/>
                  </a:cubicBezTo>
                  <a:cubicBezTo>
                    <a:pt x="186" y="42"/>
                    <a:pt x="144" y="0"/>
                    <a:pt x="93" y="0"/>
                  </a:cubicBezTo>
                  <a:cubicBezTo>
                    <a:pt x="41" y="0"/>
                    <a:pt x="0" y="42"/>
                    <a:pt x="0" y="93"/>
                  </a:cubicBezTo>
                  <a:cubicBezTo>
                    <a:pt x="0" y="145"/>
                    <a:pt x="41" y="186"/>
                    <a:pt x="93" y="186"/>
                  </a:cubicBezTo>
                  <a:cubicBezTo>
                    <a:pt x="112" y="186"/>
                    <a:pt x="131" y="180"/>
                    <a:pt x="146" y="170"/>
                  </a:cubicBezTo>
                  <a:cubicBezTo>
                    <a:pt x="208" y="232"/>
                    <a:pt x="208" y="232"/>
                    <a:pt x="208" y="232"/>
                  </a:cubicBezTo>
                  <a:cubicBezTo>
                    <a:pt x="211" y="235"/>
                    <a:pt x="215" y="237"/>
                    <a:pt x="220" y="237"/>
                  </a:cubicBezTo>
                  <a:cubicBezTo>
                    <a:pt x="224" y="237"/>
                    <a:pt x="228" y="235"/>
                    <a:pt x="231" y="232"/>
                  </a:cubicBezTo>
                  <a:cubicBezTo>
                    <a:pt x="238" y="226"/>
                    <a:pt x="238" y="215"/>
                    <a:pt x="231" y="208"/>
                  </a:cubicBezTo>
                  <a:close/>
                  <a:moveTo>
                    <a:pt x="93" y="177"/>
                  </a:moveTo>
                  <a:cubicBezTo>
                    <a:pt x="47" y="177"/>
                    <a:pt x="9" y="139"/>
                    <a:pt x="9" y="93"/>
                  </a:cubicBezTo>
                  <a:cubicBezTo>
                    <a:pt x="9" y="47"/>
                    <a:pt x="47" y="10"/>
                    <a:pt x="93" y="10"/>
                  </a:cubicBezTo>
                  <a:cubicBezTo>
                    <a:pt x="139" y="10"/>
                    <a:pt x="176" y="47"/>
                    <a:pt x="176" y="93"/>
                  </a:cubicBezTo>
                  <a:cubicBezTo>
                    <a:pt x="176" y="139"/>
                    <a:pt x="139" y="177"/>
                    <a:pt x="93" y="177"/>
                  </a:cubicBezTo>
                  <a:close/>
                  <a:moveTo>
                    <a:pt x="225" y="225"/>
                  </a:moveTo>
                  <a:cubicBezTo>
                    <a:pt x="222" y="228"/>
                    <a:pt x="217" y="228"/>
                    <a:pt x="214" y="225"/>
                  </a:cubicBezTo>
                  <a:cubicBezTo>
                    <a:pt x="153" y="164"/>
                    <a:pt x="153" y="164"/>
                    <a:pt x="153" y="164"/>
                  </a:cubicBezTo>
                  <a:cubicBezTo>
                    <a:pt x="157" y="161"/>
                    <a:pt x="160" y="157"/>
                    <a:pt x="164" y="154"/>
                  </a:cubicBezTo>
                  <a:cubicBezTo>
                    <a:pt x="225" y="215"/>
                    <a:pt x="225" y="215"/>
                    <a:pt x="225" y="215"/>
                  </a:cubicBezTo>
                  <a:cubicBezTo>
                    <a:pt x="228" y="218"/>
                    <a:pt x="228" y="222"/>
                    <a:pt x="225" y="22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00" name="Freeform 171">
              <a:extLst>
                <a:ext uri="{FF2B5EF4-FFF2-40B4-BE49-F238E27FC236}">
                  <a16:creationId xmlns:a16="http://schemas.microsoft.com/office/drawing/2014/main" id="{8388B61B-01A5-504F-9EC0-C62CB89F78F2}"/>
                </a:ext>
              </a:extLst>
            </p:cNvPr>
            <p:cNvSpPr>
              <a:spLocks/>
            </p:cNvSpPr>
            <p:nvPr/>
          </p:nvSpPr>
          <p:spPr bwMode="auto">
            <a:xfrm>
              <a:off x="6051550" y="1204913"/>
              <a:ext cx="165100" cy="165100"/>
            </a:xfrm>
            <a:custGeom>
              <a:avLst/>
              <a:gdLst>
                <a:gd name="T0" fmla="*/ 72 w 76"/>
                <a:gd name="T1" fmla="*/ 1 h 76"/>
                <a:gd name="T2" fmla="*/ 21 w 76"/>
                <a:gd name="T3" fmla="*/ 21 h 76"/>
                <a:gd name="T4" fmla="*/ 1 w 76"/>
                <a:gd name="T5" fmla="*/ 72 h 76"/>
                <a:gd name="T6" fmla="*/ 6 w 76"/>
                <a:gd name="T7" fmla="*/ 76 h 76"/>
                <a:gd name="T8" fmla="*/ 6 w 76"/>
                <a:gd name="T9" fmla="*/ 76 h 76"/>
                <a:gd name="T10" fmla="*/ 11 w 76"/>
                <a:gd name="T11" fmla="*/ 71 h 76"/>
                <a:gd name="T12" fmla="*/ 28 w 76"/>
                <a:gd name="T13" fmla="*/ 28 h 76"/>
                <a:gd name="T14" fmla="*/ 71 w 76"/>
                <a:gd name="T15" fmla="*/ 10 h 76"/>
                <a:gd name="T16" fmla="*/ 76 w 76"/>
                <a:gd name="T17" fmla="*/ 6 h 76"/>
                <a:gd name="T18" fmla="*/ 72 w 76"/>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72" y="1"/>
                  </a:moveTo>
                  <a:cubicBezTo>
                    <a:pt x="52" y="0"/>
                    <a:pt x="34" y="7"/>
                    <a:pt x="21" y="21"/>
                  </a:cubicBezTo>
                  <a:cubicBezTo>
                    <a:pt x="7" y="34"/>
                    <a:pt x="0" y="52"/>
                    <a:pt x="1" y="72"/>
                  </a:cubicBezTo>
                  <a:cubicBezTo>
                    <a:pt x="1" y="74"/>
                    <a:pt x="3" y="76"/>
                    <a:pt x="6" y="76"/>
                  </a:cubicBezTo>
                  <a:cubicBezTo>
                    <a:pt x="6" y="76"/>
                    <a:pt x="6" y="76"/>
                    <a:pt x="6" y="76"/>
                  </a:cubicBezTo>
                  <a:cubicBezTo>
                    <a:pt x="9" y="76"/>
                    <a:pt x="11" y="74"/>
                    <a:pt x="11" y="71"/>
                  </a:cubicBezTo>
                  <a:cubicBezTo>
                    <a:pt x="10" y="55"/>
                    <a:pt x="16" y="39"/>
                    <a:pt x="28" y="28"/>
                  </a:cubicBezTo>
                  <a:cubicBezTo>
                    <a:pt x="39" y="16"/>
                    <a:pt x="55" y="10"/>
                    <a:pt x="71" y="10"/>
                  </a:cubicBezTo>
                  <a:cubicBezTo>
                    <a:pt x="74" y="11"/>
                    <a:pt x="76" y="8"/>
                    <a:pt x="76" y="6"/>
                  </a:cubicBezTo>
                  <a:cubicBezTo>
                    <a:pt x="76" y="3"/>
                    <a:pt x="74" y="1"/>
                    <a:pt x="72" y="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grpSp>
        <p:nvGrpSpPr>
          <p:cNvPr id="103" name="Group 102">
            <a:extLst>
              <a:ext uri="{FF2B5EF4-FFF2-40B4-BE49-F238E27FC236}">
                <a16:creationId xmlns:a16="http://schemas.microsoft.com/office/drawing/2014/main" id="{18C12423-BB0C-BA47-A214-3CE7F4B49A3B}"/>
              </a:ext>
            </a:extLst>
          </p:cNvPr>
          <p:cNvGrpSpPr/>
          <p:nvPr/>
        </p:nvGrpSpPr>
        <p:grpSpPr>
          <a:xfrm>
            <a:off x="7592382" y="2461466"/>
            <a:ext cx="334458" cy="314975"/>
            <a:chOff x="1722438" y="3725863"/>
            <a:chExt cx="490538" cy="461963"/>
          </a:xfrm>
        </p:grpSpPr>
        <p:sp>
          <p:nvSpPr>
            <p:cNvPr id="104" name="Freeform 118">
              <a:extLst>
                <a:ext uri="{FF2B5EF4-FFF2-40B4-BE49-F238E27FC236}">
                  <a16:creationId xmlns:a16="http://schemas.microsoft.com/office/drawing/2014/main" id="{CFE96A0D-9B5C-C242-8A69-CDD82D3DE928}"/>
                </a:ext>
              </a:extLst>
            </p:cNvPr>
            <p:cNvSpPr>
              <a:spLocks noEditPoints="1"/>
            </p:cNvSpPr>
            <p:nvPr/>
          </p:nvSpPr>
          <p:spPr bwMode="auto">
            <a:xfrm>
              <a:off x="1765301" y="3910013"/>
              <a:ext cx="406400" cy="277813"/>
            </a:xfrm>
            <a:custGeom>
              <a:avLst/>
              <a:gdLst>
                <a:gd name="T0" fmla="*/ 201 w 206"/>
                <a:gd name="T1" fmla="*/ 0 h 141"/>
                <a:gd name="T2" fmla="*/ 196 w 206"/>
                <a:gd name="T3" fmla="*/ 5 h 141"/>
                <a:gd name="T4" fmla="*/ 196 w 206"/>
                <a:gd name="T5" fmla="*/ 131 h 141"/>
                <a:gd name="T6" fmla="*/ 92 w 206"/>
                <a:gd name="T7" fmla="*/ 131 h 141"/>
                <a:gd name="T8" fmla="*/ 92 w 206"/>
                <a:gd name="T9" fmla="*/ 41 h 141"/>
                <a:gd name="T10" fmla="*/ 87 w 206"/>
                <a:gd name="T11" fmla="*/ 36 h 141"/>
                <a:gd name="T12" fmla="*/ 42 w 206"/>
                <a:gd name="T13" fmla="*/ 36 h 141"/>
                <a:gd name="T14" fmla="*/ 37 w 206"/>
                <a:gd name="T15" fmla="*/ 41 h 141"/>
                <a:gd name="T16" fmla="*/ 37 w 206"/>
                <a:gd name="T17" fmla="*/ 131 h 141"/>
                <a:gd name="T18" fmla="*/ 10 w 206"/>
                <a:gd name="T19" fmla="*/ 131 h 141"/>
                <a:gd name="T20" fmla="*/ 10 w 206"/>
                <a:gd name="T21" fmla="*/ 5 h 141"/>
                <a:gd name="T22" fmla="*/ 5 w 206"/>
                <a:gd name="T23" fmla="*/ 0 h 141"/>
                <a:gd name="T24" fmla="*/ 0 w 206"/>
                <a:gd name="T25" fmla="*/ 5 h 141"/>
                <a:gd name="T26" fmla="*/ 0 w 206"/>
                <a:gd name="T27" fmla="*/ 136 h 141"/>
                <a:gd name="T28" fmla="*/ 5 w 206"/>
                <a:gd name="T29" fmla="*/ 141 h 141"/>
                <a:gd name="T30" fmla="*/ 42 w 206"/>
                <a:gd name="T31" fmla="*/ 141 h 141"/>
                <a:gd name="T32" fmla="*/ 87 w 206"/>
                <a:gd name="T33" fmla="*/ 141 h 141"/>
                <a:gd name="T34" fmla="*/ 201 w 206"/>
                <a:gd name="T35" fmla="*/ 141 h 141"/>
                <a:gd name="T36" fmla="*/ 206 w 206"/>
                <a:gd name="T37" fmla="*/ 136 h 141"/>
                <a:gd name="T38" fmla="*/ 206 w 206"/>
                <a:gd name="T39" fmla="*/ 5 h 141"/>
                <a:gd name="T40" fmla="*/ 201 w 206"/>
                <a:gd name="T41" fmla="*/ 0 h 141"/>
                <a:gd name="T42" fmla="*/ 47 w 206"/>
                <a:gd name="T43" fmla="*/ 131 h 141"/>
                <a:gd name="T44" fmla="*/ 47 w 206"/>
                <a:gd name="T45" fmla="*/ 46 h 141"/>
                <a:gd name="T46" fmla="*/ 82 w 206"/>
                <a:gd name="T47" fmla="*/ 46 h 141"/>
                <a:gd name="T48" fmla="*/ 82 w 206"/>
                <a:gd name="T49" fmla="*/ 131 h 141"/>
                <a:gd name="T50" fmla="*/ 47 w 206"/>
                <a:gd name="T51"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6" h="141">
                  <a:moveTo>
                    <a:pt x="201" y="0"/>
                  </a:moveTo>
                  <a:cubicBezTo>
                    <a:pt x="199" y="0"/>
                    <a:pt x="196" y="2"/>
                    <a:pt x="196" y="5"/>
                  </a:cubicBezTo>
                  <a:cubicBezTo>
                    <a:pt x="196" y="131"/>
                    <a:pt x="196" y="131"/>
                    <a:pt x="196" y="131"/>
                  </a:cubicBezTo>
                  <a:cubicBezTo>
                    <a:pt x="92" y="131"/>
                    <a:pt x="92" y="131"/>
                    <a:pt x="92" y="131"/>
                  </a:cubicBezTo>
                  <a:cubicBezTo>
                    <a:pt x="92" y="41"/>
                    <a:pt x="92" y="41"/>
                    <a:pt x="92" y="41"/>
                  </a:cubicBezTo>
                  <a:cubicBezTo>
                    <a:pt x="92" y="38"/>
                    <a:pt x="90" y="36"/>
                    <a:pt x="87" y="36"/>
                  </a:cubicBezTo>
                  <a:cubicBezTo>
                    <a:pt x="42" y="36"/>
                    <a:pt x="42" y="36"/>
                    <a:pt x="42" y="36"/>
                  </a:cubicBezTo>
                  <a:cubicBezTo>
                    <a:pt x="39" y="36"/>
                    <a:pt x="37" y="38"/>
                    <a:pt x="37" y="41"/>
                  </a:cubicBezTo>
                  <a:cubicBezTo>
                    <a:pt x="37" y="131"/>
                    <a:pt x="37" y="131"/>
                    <a:pt x="37" y="131"/>
                  </a:cubicBezTo>
                  <a:cubicBezTo>
                    <a:pt x="10" y="131"/>
                    <a:pt x="10" y="131"/>
                    <a:pt x="10" y="131"/>
                  </a:cubicBezTo>
                  <a:cubicBezTo>
                    <a:pt x="10" y="5"/>
                    <a:pt x="10" y="5"/>
                    <a:pt x="10" y="5"/>
                  </a:cubicBezTo>
                  <a:cubicBezTo>
                    <a:pt x="10" y="2"/>
                    <a:pt x="7" y="0"/>
                    <a:pt x="5" y="0"/>
                  </a:cubicBezTo>
                  <a:cubicBezTo>
                    <a:pt x="2" y="0"/>
                    <a:pt x="0" y="2"/>
                    <a:pt x="0" y="5"/>
                  </a:cubicBezTo>
                  <a:cubicBezTo>
                    <a:pt x="0" y="136"/>
                    <a:pt x="0" y="136"/>
                    <a:pt x="0" y="136"/>
                  </a:cubicBezTo>
                  <a:cubicBezTo>
                    <a:pt x="0" y="139"/>
                    <a:pt x="2" y="141"/>
                    <a:pt x="5" y="141"/>
                  </a:cubicBezTo>
                  <a:cubicBezTo>
                    <a:pt x="42" y="141"/>
                    <a:pt x="42" y="141"/>
                    <a:pt x="42" y="141"/>
                  </a:cubicBezTo>
                  <a:cubicBezTo>
                    <a:pt x="87" y="141"/>
                    <a:pt x="87" y="141"/>
                    <a:pt x="87" y="141"/>
                  </a:cubicBezTo>
                  <a:cubicBezTo>
                    <a:pt x="201" y="141"/>
                    <a:pt x="201" y="141"/>
                    <a:pt x="201" y="141"/>
                  </a:cubicBezTo>
                  <a:cubicBezTo>
                    <a:pt x="204" y="141"/>
                    <a:pt x="206" y="139"/>
                    <a:pt x="206" y="136"/>
                  </a:cubicBezTo>
                  <a:cubicBezTo>
                    <a:pt x="206" y="5"/>
                    <a:pt x="206" y="5"/>
                    <a:pt x="206" y="5"/>
                  </a:cubicBezTo>
                  <a:cubicBezTo>
                    <a:pt x="206" y="2"/>
                    <a:pt x="204" y="0"/>
                    <a:pt x="201" y="0"/>
                  </a:cubicBezTo>
                  <a:close/>
                  <a:moveTo>
                    <a:pt x="47" y="131"/>
                  </a:moveTo>
                  <a:cubicBezTo>
                    <a:pt x="47" y="46"/>
                    <a:pt x="47" y="46"/>
                    <a:pt x="47" y="46"/>
                  </a:cubicBezTo>
                  <a:cubicBezTo>
                    <a:pt x="82" y="46"/>
                    <a:pt x="82" y="46"/>
                    <a:pt x="82" y="46"/>
                  </a:cubicBezTo>
                  <a:cubicBezTo>
                    <a:pt x="82" y="131"/>
                    <a:pt x="82" y="131"/>
                    <a:pt x="82" y="131"/>
                  </a:cubicBezTo>
                  <a:lnTo>
                    <a:pt x="47" y="131"/>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05" name="Freeform 119">
              <a:extLst>
                <a:ext uri="{FF2B5EF4-FFF2-40B4-BE49-F238E27FC236}">
                  <a16:creationId xmlns:a16="http://schemas.microsoft.com/office/drawing/2014/main" id="{D4ED53F2-7D43-2A4B-8EB4-0EF7BDDED527}"/>
                </a:ext>
              </a:extLst>
            </p:cNvPr>
            <p:cNvSpPr>
              <a:spLocks noEditPoints="1"/>
            </p:cNvSpPr>
            <p:nvPr/>
          </p:nvSpPr>
          <p:spPr bwMode="auto">
            <a:xfrm>
              <a:off x="1992313" y="3979863"/>
              <a:ext cx="104775" cy="88900"/>
            </a:xfrm>
            <a:custGeom>
              <a:avLst/>
              <a:gdLst>
                <a:gd name="T0" fmla="*/ 48 w 53"/>
                <a:gd name="T1" fmla="*/ 45 h 45"/>
                <a:gd name="T2" fmla="*/ 53 w 53"/>
                <a:gd name="T3" fmla="*/ 40 h 45"/>
                <a:gd name="T4" fmla="*/ 53 w 53"/>
                <a:gd name="T5" fmla="*/ 5 h 45"/>
                <a:gd name="T6" fmla="*/ 48 w 53"/>
                <a:gd name="T7" fmla="*/ 0 h 45"/>
                <a:gd name="T8" fmla="*/ 5 w 53"/>
                <a:gd name="T9" fmla="*/ 0 h 45"/>
                <a:gd name="T10" fmla="*/ 0 w 53"/>
                <a:gd name="T11" fmla="*/ 5 h 45"/>
                <a:gd name="T12" fmla="*/ 0 w 53"/>
                <a:gd name="T13" fmla="*/ 40 h 45"/>
                <a:gd name="T14" fmla="*/ 5 w 53"/>
                <a:gd name="T15" fmla="*/ 45 h 45"/>
                <a:gd name="T16" fmla="*/ 48 w 53"/>
                <a:gd name="T17" fmla="*/ 45 h 45"/>
                <a:gd name="T18" fmla="*/ 10 w 53"/>
                <a:gd name="T19" fmla="*/ 10 h 45"/>
                <a:gd name="T20" fmla="*/ 43 w 53"/>
                <a:gd name="T21" fmla="*/ 10 h 45"/>
                <a:gd name="T22" fmla="*/ 43 w 53"/>
                <a:gd name="T23" fmla="*/ 35 h 45"/>
                <a:gd name="T24" fmla="*/ 10 w 53"/>
                <a:gd name="T25" fmla="*/ 35 h 45"/>
                <a:gd name="T26" fmla="*/ 10 w 53"/>
                <a:gd name="T2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45">
                  <a:moveTo>
                    <a:pt x="48" y="45"/>
                  </a:moveTo>
                  <a:cubicBezTo>
                    <a:pt x="51" y="45"/>
                    <a:pt x="53" y="43"/>
                    <a:pt x="53" y="40"/>
                  </a:cubicBezTo>
                  <a:cubicBezTo>
                    <a:pt x="53" y="5"/>
                    <a:pt x="53" y="5"/>
                    <a:pt x="53" y="5"/>
                  </a:cubicBezTo>
                  <a:cubicBezTo>
                    <a:pt x="53" y="2"/>
                    <a:pt x="51" y="0"/>
                    <a:pt x="48" y="0"/>
                  </a:cubicBezTo>
                  <a:cubicBezTo>
                    <a:pt x="5" y="0"/>
                    <a:pt x="5" y="0"/>
                    <a:pt x="5" y="0"/>
                  </a:cubicBezTo>
                  <a:cubicBezTo>
                    <a:pt x="2" y="0"/>
                    <a:pt x="0" y="2"/>
                    <a:pt x="0" y="5"/>
                  </a:cubicBezTo>
                  <a:cubicBezTo>
                    <a:pt x="0" y="40"/>
                    <a:pt x="0" y="40"/>
                    <a:pt x="0" y="40"/>
                  </a:cubicBezTo>
                  <a:cubicBezTo>
                    <a:pt x="0" y="43"/>
                    <a:pt x="2" y="45"/>
                    <a:pt x="5" y="45"/>
                  </a:cubicBezTo>
                  <a:lnTo>
                    <a:pt x="48" y="45"/>
                  </a:lnTo>
                  <a:close/>
                  <a:moveTo>
                    <a:pt x="10" y="10"/>
                  </a:moveTo>
                  <a:cubicBezTo>
                    <a:pt x="43" y="10"/>
                    <a:pt x="43" y="10"/>
                    <a:pt x="43" y="10"/>
                  </a:cubicBezTo>
                  <a:cubicBezTo>
                    <a:pt x="43" y="35"/>
                    <a:pt x="43" y="35"/>
                    <a:pt x="43" y="35"/>
                  </a:cubicBezTo>
                  <a:cubicBezTo>
                    <a:pt x="10" y="35"/>
                    <a:pt x="10" y="35"/>
                    <a:pt x="10" y="35"/>
                  </a:cubicBezTo>
                  <a:lnTo>
                    <a:pt x="10" y="1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06" name="Freeform 120">
              <a:extLst>
                <a:ext uri="{FF2B5EF4-FFF2-40B4-BE49-F238E27FC236}">
                  <a16:creationId xmlns:a16="http://schemas.microsoft.com/office/drawing/2014/main" id="{5B174E60-F192-ED44-9715-1BC22D0054F0}"/>
                </a:ext>
              </a:extLst>
            </p:cNvPr>
            <p:cNvSpPr>
              <a:spLocks noEditPoints="1"/>
            </p:cNvSpPr>
            <p:nvPr/>
          </p:nvSpPr>
          <p:spPr bwMode="auto">
            <a:xfrm>
              <a:off x="1722438" y="3725863"/>
              <a:ext cx="490538" cy="168275"/>
            </a:xfrm>
            <a:custGeom>
              <a:avLst/>
              <a:gdLst>
                <a:gd name="T0" fmla="*/ 209 w 249"/>
                <a:gd name="T1" fmla="*/ 2 h 85"/>
                <a:gd name="T2" fmla="*/ 44 w 249"/>
                <a:gd name="T3" fmla="*/ 0 h 85"/>
                <a:gd name="T4" fmla="*/ 1 w 249"/>
                <a:gd name="T5" fmla="*/ 53 h 85"/>
                <a:gd name="T6" fmla="*/ 29 w 249"/>
                <a:gd name="T7" fmla="*/ 85 h 85"/>
                <a:gd name="T8" fmla="*/ 41 w 249"/>
                <a:gd name="T9" fmla="*/ 82 h 85"/>
                <a:gd name="T10" fmla="*/ 44 w 249"/>
                <a:gd name="T11" fmla="*/ 80 h 85"/>
                <a:gd name="T12" fmla="*/ 52 w 249"/>
                <a:gd name="T13" fmla="*/ 72 h 85"/>
                <a:gd name="T14" fmla="*/ 100 w 249"/>
                <a:gd name="T15" fmla="*/ 72 h 85"/>
                <a:gd name="T16" fmla="*/ 148 w 249"/>
                <a:gd name="T17" fmla="*/ 72 h 85"/>
                <a:gd name="T18" fmla="*/ 196 w 249"/>
                <a:gd name="T19" fmla="*/ 72 h 85"/>
                <a:gd name="T20" fmla="*/ 197 w 249"/>
                <a:gd name="T21" fmla="*/ 73 h 85"/>
                <a:gd name="T22" fmla="*/ 199 w 249"/>
                <a:gd name="T23" fmla="*/ 75 h 85"/>
                <a:gd name="T24" fmla="*/ 201 w 249"/>
                <a:gd name="T25" fmla="*/ 78 h 85"/>
                <a:gd name="T26" fmla="*/ 210 w 249"/>
                <a:gd name="T27" fmla="*/ 83 h 85"/>
                <a:gd name="T28" fmla="*/ 220 w 249"/>
                <a:gd name="T29" fmla="*/ 85 h 85"/>
                <a:gd name="T30" fmla="*/ 248 w 249"/>
                <a:gd name="T31" fmla="*/ 53 h 85"/>
                <a:gd name="T32" fmla="*/ 216 w 249"/>
                <a:gd name="T33" fmla="*/ 74 h 85"/>
                <a:gd name="T34" fmla="*/ 213 w 249"/>
                <a:gd name="T35" fmla="*/ 73 h 85"/>
                <a:gd name="T36" fmla="*/ 208 w 249"/>
                <a:gd name="T37" fmla="*/ 70 h 85"/>
                <a:gd name="T38" fmla="*/ 206 w 249"/>
                <a:gd name="T39" fmla="*/ 68 h 85"/>
                <a:gd name="T40" fmla="*/ 205 w 249"/>
                <a:gd name="T41" fmla="*/ 67 h 85"/>
                <a:gd name="T42" fmla="*/ 201 w 249"/>
                <a:gd name="T43" fmla="*/ 56 h 85"/>
                <a:gd name="T44" fmla="*/ 191 w 249"/>
                <a:gd name="T45" fmla="*/ 56 h 85"/>
                <a:gd name="T46" fmla="*/ 153 w 249"/>
                <a:gd name="T47" fmla="*/ 56 h 85"/>
                <a:gd name="T48" fmla="*/ 143 w 249"/>
                <a:gd name="T49" fmla="*/ 56 h 85"/>
                <a:gd name="T50" fmla="*/ 105 w 249"/>
                <a:gd name="T51" fmla="*/ 56 h 85"/>
                <a:gd name="T52" fmla="*/ 95 w 249"/>
                <a:gd name="T53" fmla="*/ 56 h 85"/>
                <a:gd name="T54" fmla="*/ 57 w 249"/>
                <a:gd name="T55" fmla="*/ 56 h 85"/>
                <a:gd name="T56" fmla="*/ 48 w 249"/>
                <a:gd name="T57" fmla="*/ 56 h 85"/>
                <a:gd name="T58" fmla="*/ 45 w 249"/>
                <a:gd name="T59" fmla="*/ 65 h 85"/>
                <a:gd name="T60" fmla="*/ 39 w 249"/>
                <a:gd name="T61" fmla="*/ 72 h 85"/>
                <a:gd name="T62" fmla="*/ 37 w 249"/>
                <a:gd name="T63" fmla="*/ 73 h 85"/>
                <a:gd name="T64" fmla="*/ 35 w 249"/>
                <a:gd name="T65" fmla="*/ 74 h 85"/>
                <a:gd name="T66" fmla="*/ 10 w 249"/>
                <a:gd name="T67" fmla="*/ 57 h 85"/>
                <a:gd name="T68" fmla="*/ 203 w 249"/>
                <a:gd name="T69" fmla="*/ 10 h 85"/>
                <a:gd name="T70" fmla="*/ 220 w 249"/>
                <a:gd name="T71" fmla="*/ 7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9" h="85">
                  <a:moveTo>
                    <a:pt x="248" y="53"/>
                  </a:moveTo>
                  <a:cubicBezTo>
                    <a:pt x="209" y="2"/>
                    <a:pt x="209" y="2"/>
                    <a:pt x="209" y="2"/>
                  </a:cubicBezTo>
                  <a:cubicBezTo>
                    <a:pt x="208" y="1"/>
                    <a:pt x="206" y="0"/>
                    <a:pt x="205" y="0"/>
                  </a:cubicBezTo>
                  <a:cubicBezTo>
                    <a:pt x="44" y="0"/>
                    <a:pt x="44" y="0"/>
                    <a:pt x="44" y="0"/>
                  </a:cubicBezTo>
                  <a:cubicBezTo>
                    <a:pt x="42" y="0"/>
                    <a:pt x="41" y="1"/>
                    <a:pt x="40" y="2"/>
                  </a:cubicBezTo>
                  <a:cubicBezTo>
                    <a:pt x="1" y="53"/>
                    <a:pt x="1" y="53"/>
                    <a:pt x="1" y="53"/>
                  </a:cubicBezTo>
                  <a:cubicBezTo>
                    <a:pt x="0" y="53"/>
                    <a:pt x="0" y="55"/>
                    <a:pt x="0" y="56"/>
                  </a:cubicBezTo>
                  <a:cubicBezTo>
                    <a:pt x="0" y="72"/>
                    <a:pt x="13" y="85"/>
                    <a:pt x="29" y="85"/>
                  </a:cubicBezTo>
                  <a:cubicBezTo>
                    <a:pt x="32" y="85"/>
                    <a:pt x="35" y="84"/>
                    <a:pt x="38" y="83"/>
                  </a:cubicBezTo>
                  <a:cubicBezTo>
                    <a:pt x="39" y="82"/>
                    <a:pt x="40" y="82"/>
                    <a:pt x="41" y="82"/>
                  </a:cubicBezTo>
                  <a:cubicBezTo>
                    <a:pt x="41" y="82"/>
                    <a:pt x="41" y="82"/>
                    <a:pt x="41" y="81"/>
                  </a:cubicBezTo>
                  <a:cubicBezTo>
                    <a:pt x="42" y="81"/>
                    <a:pt x="43" y="81"/>
                    <a:pt x="44" y="80"/>
                  </a:cubicBezTo>
                  <a:cubicBezTo>
                    <a:pt x="44" y="80"/>
                    <a:pt x="44" y="80"/>
                    <a:pt x="44" y="80"/>
                  </a:cubicBezTo>
                  <a:cubicBezTo>
                    <a:pt x="47" y="78"/>
                    <a:pt x="50" y="75"/>
                    <a:pt x="52" y="72"/>
                  </a:cubicBezTo>
                  <a:cubicBezTo>
                    <a:pt x="58" y="79"/>
                    <a:pt x="66" y="85"/>
                    <a:pt x="76" y="85"/>
                  </a:cubicBezTo>
                  <a:cubicBezTo>
                    <a:pt x="86" y="85"/>
                    <a:pt x="95" y="79"/>
                    <a:pt x="100" y="72"/>
                  </a:cubicBezTo>
                  <a:cubicBezTo>
                    <a:pt x="106" y="79"/>
                    <a:pt x="114" y="85"/>
                    <a:pt x="124" y="85"/>
                  </a:cubicBezTo>
                  <a:cubicBezTo>
                    <a:pt x="134" y="85"/>
                    <a:pt x="143" y="79"/>
                    <a:pt x="148" y="72"/>
                  </a:cubicBezTo>
                  <a:cubicBezTo>
                    <a:pt x="153" y="79"/>
                    <a:pt x="162" y="85"/>
                    <a:pt x="172" y="85"/>
                  </a:cubicBezTo>
                  <a:cubicBezTo>
                    <a:pt x="182" y="85"/>
                    <a:pt x="191" y="79"/>
                    <a:pt x="196" y="72"/>
                  </a:cubicBezTo>
                  <a:cubicBezTo>
                    <a:pt x="196" y="72"/>
                    <a:pt x="196" y="72"/>
                    <a:pt x="196" y="72"/>
                  </a:cubicBezTo>
                  <a:cubicBezTo>
                    <a:pt x="197" y="72"/>
                    <a:pt x="197" y="73"/>
                    <a:pt x="197" y="73"/>
                  </a:cubicBezTo>
                  <a:cubicBezTo>
                    <a:pt x="197" y="74"/>
                    <a:pt x="198" y="74"/>
                    <a:pt x="198" y="75"/>
                  </a:cubicBezTo>
                  <a:cubicBezTo>
                    <a:pt x="199" y="75"/>
                    <a:pt x="199" y="75"/>
                    <a:pt x="199" y="75"/>
                  </a:cubicBezTo>
                  <a:cubicBezTo>
                    <a:pt x="200" y="76"/>
                    <a:pt x="200" y="77"/>
                    <a:pt x="201" y="77"/>
                  </a:cubicBezTo>
                  <a:cubicBezTo>
                    <a:pt x="201" y="77"/>
                    <a:pt x="201" y="78"/>
                    <a:pt x="201" y="78"/>
                  </a:cubicBezTo>
                  <a:cubicBezTo>
                    <a:pt x="204" y="80"/>
                    <a:pt x="207" y="81"/>
                    <a:pt x="210" y="83"/>
                  </a:cubicBezTo>
                  <a:cubicBezTo>
                    <a:pt x="210" y="83"/>
                    <a:pt x="210" y="83"/>
                    <a:pt x="210" y="83"/>
                  </a:cubicBezTo>
                  <a:cubicBezTo>
                    <a:pt x="211" y="83"/>
                    <a:pt x="212" y="83"/>
                    <a:pt x="213" y="84"/>
                  </a:cubicBezTo>
                  <a:cubicBezTo>
                    <a:pt x="216" y="84"/>
                    <a:pt x="218" y="85"/>
                    <a:pt x="220" y="85"/>
                  </a:cubicBezTo>
                  <a:cubicBezTo>
                    <a:pt x="236" y="85"/>
                    <a:pt x="249" y="72"/>
                    <a:pt x="249" y="56"/>
                  </a:cubicBezTo>
                  <a:cubicBezTo>
                    <a:pt x="249" y="55"/>
                    <a:pt x="249" y="53"/>
                    <a:pt x="248" y="53"/>
                  </a:cubicBezTo>
                  <a:close/>
                  <a:moveTo>
                    <a:pt x="220" y="75"/>
                  </a:moveTo>
                  <a:cubicBezTo>
                    <a:pt x="219" y="75"/>
                    <a:pt x="217" y="74"/>
                    <a:pt x="216" y="74"/>
                  </a:cubicBezTo>
                  <a:cubicBezTo>
                    <a:pt x="215" y="74"/>
                    <a:pt x="214" y="74"/>
                    <a:pt x="213" y="73"/>
                  </a:cubicBezTo>
                  <a:cubicBezTo>
                    <a:pt x="213" y="73"/>
                    <a:pt x="213" y="73"/>
                    <a:pt x="213" y="73"/>
                  </a:cubicBezTo>
                  <a:cubicBezTo>
                    <a:pt x="213" y="73"/>
                    <a:pt x="213" y="73"/>
                    <a:pt x="213" y="73"/>
                  </a:cubicBezTo>
                  <a:cubicBezTo>
                    <a:pt x="211" y="73"/>
                    <a:pt x="210" y="72"/>
                    <a:pt x="208" y="70"/>
                  </a:cubicBezTo>
                  <a:cubicBezTo>
                    <a:pt x="208" y="70"/>
                    <a:pt x="208" y="70"/>
                    <a:pt x="208" y="70"/>
                  </a:cubicBezTo>
                  <a:cubicBezTo>
                    <a:pt x="207" y="70"/>
                    <a:pt x="207" y="69"/>
                    <a:pt x="206" y="68"/>
                  </a:cubicBezTo>
                  <a:cubicBezTo>
                    <a:pt x="206" y="68"/>
                    <a:pt x="205" y="68"/>
                    <a:pt x="205" y="67"/>
                  </a:cubicBezTo>
                  <a:cubicBezTo>
                    <a:pt x="205" y="67"/>
                    <a:pt x="205" y="67"/>
                    <a:pt x="205" y="67"/>
                  </a:cubicBezTo>
                  <a:cubicBezTo>
                    <a:pt x="204" y="66"/>
                    <a:pt x="204" y="66"/>
                    <a:pt x="203" y="65"/>
                  </a:cubicBezTo>
                  <a:cubicBezTo>
                    <a:pt x="202" y="62"/>
                    <a:pt x="201" y="59"/>
                    <a:pt x="201" y="56"/>
                  </a:cubicBezTo>
                  <a:cubicBezTo>
                    <a:pt x="201" y="53"/>
                    <a:pt x="199" y="51"/>
                    <a:pt x="196" y="51"/>
                  </a:cubicBezTo>
                  <a:cubicBezTo>
                    <a:pt x="193" y="51"/>
                    <a:pt x="191" y="53"/>
                    <a:pt x="191" y="56"/>
                  </a:cubicBezTo>
                  <a:cubicBezTo>
                    <a:pt x="191" y="66"/>
                    <a:pt x="183" y="75"/>
                    <a:pt x="172" y="75"/>
                  </a:cubicBezTo>
                  <a:cubicBezTo>
                    <a:pt x="162" y="75"/>
                    <a:pt x="153" y="66"/>
                    <a:pt x="153" y="56"/>
                  </a:cubicBezTo>
                  <a:cubicBezTo>
                    <a:pt x="153" y="53"/>
                    <a:pt x="151" y="51"/>
                    <a:pt x="148" y="51"/>
                  </a:cubicBezTo>
                  <a:cubicBezTo>
                    <a:pt x="145" y="51"/>
                    <a:pt x="143" y="53"/>
                    <a:pt x="143" y="56"/>
                  </a:cubicBezTo>
                  <a:cubicBezTo>
                    <a:pt x="143" y="66"/>
                    <a:pt x="135" y="75"/>
                    <a:pt x="124" y="75"/>
                  </a:cubicBezTo>
                  <a:cubicBezTo>
                    <a:pt x="114" y="75"/>
                    <a:pt x="105" y="66"/>
                    <a:pt x="105" y="56"/>
                  </a:cubicBezTo>
                  <a:cubicBezTo>
                    <a:pt x="105" y="53"/>
                    <a:pt x="103" y="51"/>
                    <a:pt x="100" y="51"/>
                  </a:cubicBezTo>
                  <a:cubicBezTo>
                    <a:pt x="98" y="51"/>
                    <a:pt x="95" y="53"/>
                    <a:pt x="95" y="56"/>
                  </a:cubicBezTo>
                  <a:cubicBezTo>
                    <a:pt x="95" y="66"/>
                    <a:pt x="87" y="75"/>
                    <a:pt x="76" y="75"/>
                  </a:cubicBezTo>
                  <a:cubicBezTo>
                    <a:pt x="66" y="75"/>
                    <a:pt x="57" y="66"/>
                    <a:pt x="57" y="56"/>
                  </a:cubicBezTo>
                  <a:cubicBezTo>
                    <a:pt x="57" y="53"/>
                    <a:pt x="55" y="51"/>
                    <a:pt x="52" y="51"/>
                  </a:cubicBezTo>
                  <a:cubicBezTo>
                    <a:pt x="50" y="51"/>
                    <a:pt x="48" y="53"/>
                    <a:pt x="48" y="56"/>
                  </a:cubicBezTo>
                  <a:cubicBezTo>
                    <a:pt x="48" y="58"/>
                    <a:pt x="47" y="61"/>
                    <a:pt x="46" y="64"/>
                  </a:cubicBezTo>
                  <a:cubicBezTo>
                    <a:pt x="45" y="64"/>
                    <a:pt x="45" y="65"/>
                    <a:pt x="45" y="65"/>
                  </a:cubicBezTo>
                  <a:cubicBezTo>
                    <a:pt x="45" y="66"/>
                    <a:pt x="45" y="66"/>
                    <a:pt x="45" y="66"/>
                  </a:cubicBezTo>
                  <a:cubicBezTo>
                    <a:pt x="43" y="68"/>
                    <a:pt x="41" y="70"/>
                    <a:pt x="39" y="72"/>
                  </a:cubicBezTo>
                  <a:cubicBezTo>
                    <a:pt x="39" y="72"/>
                    <a:pt x="39" y="72"/>
                    <a:pt x="39" y="72"/>
                  </a:cubicBezTo>
                  <a:cubicBezTo>
                    <a:pt x="38" y="72"/>
                    <a:pt x="37" y="72"/>
                    <a:pt x="37" y="73"/>
                  </a:cubicBezTo>
                  <a:cubicBezTo>
                    <a:pt x="36" y="73"/>
                    <a:pt x="36" y="73"/>
                    <a:pt x="35" y="73"/>
                  </a:cubicBezTo>
                  <a:cubicBezTo>
                    <a:pt x="35" y="73"/>
                    <a:pt x="35" y="74"/>
                    <a:pt x="35" y="74"/>
                  </a:cubicBezTo>
                  <a:cubicBezTo>
                    <a:pt x="33" y="74"/>
                    <a:pt x="31" y="75"/>
                    <a:pt x="29" y="75"/>
                  </a:cubicBezTo>
                  <a:cubicBezTo>
                    <a:pt x="19" y="75"/>
                    <a:pt x="10" y="67"/>
                    <a:pt x="10" y="57"/>
                  </a:cubicBezTo>
                  <a:cubicBezTo>
                    <a:pt x="46" y="10"/>
                    <a:pt x="46" y="10"/>
                    <a:pt x="46" y="10"/>
                  </a:cubicBezTo>
                  <a:cubicBezTo>
                    <a:pt x="203" y="10"/>
                    <a:pt x="203" y="10"/>
                    <a:pt x="203" y="10"/>
                  </a:cubicBezTo>
                  <a:cubicBezTo>
                    <a:pt x="239" y="57"/>
                    <a:pt x="239" y="57"/>
                    <a:pt x="239" y="57"/>
                  </a:cubicBezTo>
                  <a:cubicBezTo>
                    <a:pt x="238" y="67"/>
                    <a:pt x="230" y="75"/>
                    <a:pt x="220" y="7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grpSp>
        <p:nvGrpSpPr>
          <p:cNvPr id="110" name="Group 109">
            <a:extLst>
              <a:ext uri="{FF2B5EF4-FFF2-40B4-BE49-F238E27FC236}">
                <a16:creationId xmlns:a16="http://schemas.microsoft.com/office/drawing/2014/main" id="{91FAA2F5-5D4D-CE46-A0C8-CF23A6B49EEF}"/>
              </a:ext>
            </a:extLst>
          </p:cNvPr>
          <p:cNvGrpSpPr>
            <a:grpSpLocks noChangeAspect="1"/>
          </p:cNvGrpSpPr>
          <p:nvPr/>
        </p:nvGrpSpPr>
        <p:grpSpPr>
          <a:xfrm>
            <a:off x="10002916" y="2657130"/>
            <a:ext cx="128229" cy="220909"/>
            <a:chOff x="12606338" y="3622675"/>
            <a:chExt cx="320675" cy="552450"/>
          </a:xfrm>
        </p:grpSpPr>
        <p:sp>
          <p:nvSpPr>
            <p:cNvPr id="119" name="Freeform 580">
              <a:extLst>
                <a:ext uri="{FF2B5EF4-FFF2-40B4-BE49-F238E27FC236}">
                  <a16:creationId xmlns:a16="http://schemas.microsoft.com/office/drawing/2014/main" id="{23CBAC48-B093-B340-BFD0-467D3E77DCDE}"/>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sp>
          <p:nvSpPr>
            <p:cNvPr id="120" name="Freeform 581">
              <a:extLst>
                <a:ext uri="{FF2B5EF4-FFF2-40B4-BE49-F238E27FC236}">
                  <a16:creationId xmlns:a16="http://schemas.microsoft.com/office/drawing/2014/main" id="{B107C9AF-2DE4-D744-8829-D0959BD53F08}"/>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grpSp>
      <p:grpSp>
        <p:nvGrpSpPr>
          <p:cNvPr id="126" name="Group 125">
            <a:extLst>
              <a:ext uri="{FF2B5EF4-FFF2-40B4-BE49-F238E27FC236}">
                <a16:creationId xmlns:a16="http://schemas.microsoft.com/office/drawing/2014/main" id="{FD08FB7C-79BD-8346-9EB0-C63FF13930A4}"/>
              </a:ext>
            </a:extLst>
          </p:cNvPr>
          <p:cNvGrpSpPr/>
          <p:nvPr/>
        </p:nvGrpSpPr>
        <p:grpSpPr>
          <a:xfrm>
            <a:off x="6073869" y="2464926"/>
            <a:ext cx="412748" cy="297897"/>
            <a:chOff x="7635876" y="1039813"/>
            <a:chExt cx="547687" cy="395288"/>
          </a:xfrm>
        </p:grpSpPr>
        <p:sp>
          <p:nvSpPr>
            <p:cNvPr id="127" name="Freeform 371">
              <a:extLst>
                <a:ext uri="{FF2B5EF4-FFF2-40B4-BE49-F238E27FC236}">
                  <a16:creationId xmlns:a16="http://schemas.microsoft.com/office/drawing/2014/main" id="{E815D028-93F4-9846-86B8-8C9DF810DBEF}"/>
                </a:ext>
              </a:extLst>
            </p:cNvPr>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33" name="Freeform 372">
              <a:extLst>
                <a:ext uri="{FF2B5EF4-FFF2-40B4-BE49-F238E27FC236}">
                  <a16:creationId xmlns:a16="http://schemas.microsoft.com/office/drawing/2014/main" id="{7017DAB8-B8F6-9F42-B57F-C28BD488E911}"/>
                </a:ext>
              </a:extLst>
            </p:cNvPr>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grpSp>
        <p:nvGrpSpPr>
          <p:cNvPr id="142" name="Group 141">
            <a:extLst>
              <a:ext uri="{FF2B5EF4-FFF2-40B4-BE49-F238E27FC236}">
                <a16:creationId xmlns:a16="http://schemas.microsoft.com/office/drawing/2014/main" id="{F8EE2368-087E-0E40-8750-47F66B1D3B10}"/>
              </a:ext>
            </a:extLst>
          </p:cNvPr>
          <p:cNvGrpSpPr/>
          <p:nvPr/>
        </p:nvGrpSpPr>
        <p:grpSpPr>
          <a:xfrm>
            <a:off x="8470197" y="2447748"/>
            <a:ext cx="271126" cy="247514"/>
            <a:chOff x="8153400" y="1301750"/>
            <a:chExt cx="558800" cy="539750"/>
          </a:xfrm>
        </p:grpSpPr>
        <p:sp>
          <p:nvSpPr>
            <p:cNvPr id="143" name="Freeform 397">
              <a:extLst>
                <a:ext uri="{FF2B5EF4-FFF2-40B4-BE49-F238E27FC236}">
                  <a16:creationId xmlns:a16="http://schemas.microsoft.com/office/drawing/2014/main" id="{F8AF182E-DB85-3E4D-B640-95871B5ED6F2}"/>
                </a:ext>
              </a:extLst>
            </p:cNvPr>
            <p:cNvSpPr>
              <a:spLocks noEditPoints="1"/>
            </p:cNvSpPr>
            <p:nvPr/>
          </p:nvSpPr>
          <p:spPr bwMode="auto">
            <a:xfrm>
              <a:off x="8388350" y="1546225"/>
              <a:ext cx="323850" cy="295275"/>
            </a:xfrm>
            <a:custGeom>
              <a:avLst/>
              <a:gdLst>
                <a:gd name="T0" fmla="*/ 126 w 140"/>
                <a:gd name="T1" fmla="*/ 11 h 128"/>
                <a:gd name="T2" fmla="*/ 100 w 140"/>
                <a:gd name="T3" fmla="*/ 0 h 128"/>
                <a:gd name="T4" fmla="*/ 74 w 140"/>
                <a:gd name="T5" fmla="*/ 11 h 128"/>
                <a:gd name="T6" fmla="*/ 65 w 140"/>
                <a:gd name="T7" fmla="*/ 46 h 128"/>
                <a:gd name="T8" fmla="*/ 2 w 140"/>
                <a:gd name="T9" fmla="*/ 109 h 128"/>
                <a:gd name="T10" fmla="*/ 1 w 140"/>
                <a:gd name="T11" fmla="*/ 114 h 128"/>
                <a:gd name="T12" fmla="*/ 6 w 140"/>
                <a:gd name="T13" fmla="*/ 125 h 128"/>
                <a:gd name="T14" fmla="*/ 10 w 140"/>
                <a:gd name="T15" fmla="*/ 128 h 128"/>
                <a:gd name="T16" fmla="*/ 10 w 140"/>
                <a:gd name="T17" fmla="*/ 128 h 128"/>
                <a:gd name="T18" fmla="*/ 29 w 140"/>
                <a:gd name="T19" fmla="*/ 128 h 128"/>
                <a:gd name="T20" fmla="*/ 33 w 140"/>
                <a:gd name="T21" fmla="*/ 124 h 128"/>
                <a:gd name="T22" fmla="*/ 37 w 140"/>
                <a:gd name="T23" fmla="*/ 111 h 128"/>
                <a:gd name="T24" fmla="*/ 52 w 140"/>
                <a:gd name="T25" fmla="*/ 108 h 128"/>
                <a:gd name="T26" fmla="*/ 55 w 140"/>
                <a:gd name="T27" fmla="*/ 104 h 128"/>
                <a:gd name="T28" fmla="*/ 58 w 140"/>
                <a:gd name="T29" fmla="*/ 86 h 128"/>
                <a:gd name="T30" fmla="*/ 71 w 140"/>
                <a:gd name="T31" fmla="*/ 86 h 128"/>
                <a:gd name="T32" fmla="*/ 75 w 140"/>
                <a:gd name="T33" fmla="*/ 85 h 128"/>
                <a:gd name="T34" fmla="*/ 88 w 140"/>
                <a:gd name="T35" fmla="*/ 72 h 128"/>
                <a:gd name="T36" fmla="*/ 100 w 140"/>
                <a:gd name="T37" fmla="*/ 74 h 128"/>
                <a:gd name="T38" fmla="*/ 126 w 140"/>
                <a:gd name="T39" fmla="*/ 63 h 128"/>
                <a:gd name="T40" fmla="*/ 126 w 140"/>
                <a:gd name="T41" fmla="*/ 11 h 128"/>
                <a:gd name="T42" fmla="*/ 119 w 140"/>
                <a:gd name="T43" fmla="*/ 56 h 128"/>
                <a:gd name="T44" fmla="*/ 100 w 140"/>
                <a:gd name="T45" fmla="*/ 64 h 128"/>
                <a:gd name="T46" fmla="*/ 89 w 140"/>
                <a:gd name="T47" fmla="*/ 61 h 128"/>
                <a:gd name="T48" fmla="*/ 83 w 140"/>
                <a:gd name="T49" fmla="*/ 62 h 128"/>
                <a:gd name="T50" fmla="*/ 70 w 140"/>
                <a:gd name="T51" fmla="*/ 76 h 128"/>
                <a:gd name="T52" fmla="*/ 54 w 140"/>
                <a:gd name="T53" fmla="*/ 76 h 128"/>
                <a:gd name="T54" fmla="*/ 54 w 140"/>
                <a:gd name="T55" fmla="*/ 76 h 128"/>
                <a:gd name="T56" fmla="*/ 49 w 140"/>
                <a:gd name="T57" fmla="*/ 80 h 128"/>
                <a:gd name="T58" fmla="*/ 46 w 140"/>
                <a:gd name="T59" fmla="*/ 99 h 128"/>
                <a:gd name="T60" fmla="*/ 32 w 140"/>
                <a:gd name="T61" fmla="*/ 102 h 128"/>
                <a:gd name="T62" fmla="*/ 28 w 140"/>
                <a:gd name="T63" fmla="*/ 106 h 128"/>
                <a:gd name="T64" fmla="*/ 25 w 140"/>
                <a:gd name="T65" fmla="*/ 118 h 128"/>
                <a:gd name="T66" fmla="*/ 13 w 140"/>
                <a:gd name="T67" fmla="*/ 118 h 128"/>
                <a:gd name="T68" fmla="*/ 11 w 140"/>
                <a:gd name="T69" fmla="*/ 113 h 128"/>
                <a:gd name="T70" fmla="*/ 74 w 140"/>
                <a:gd name="T71" fmla="*/ 51 h 128"/>
                <a:gd name="T72" fmla="*/ 75 w 140"/>
                <a:gd name="T73" fmla="*/ 46 h 128"/>
                <a:gd name="T74" fmla="*/ 81 w 140"/>
                <a:gd name="T75" fmla="*/ 18 h 128"/>
                <a:gd name="T76" fmla="*/ 100 w 140"/>
                <a:gd name="T77" fmla="*/ 10 h 128"/>
                <a:gd name="T78" fmla="*/ 119 w 140"/>
                <a:gd name="T79" fmla="*/ 18 h 128"/>
                <a:gd name="T80" fmla="*/ 119 w 140"/>
                <a:gd name="T8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128">
                  <a:moveTo>
                    <a:pt x="126" y="11"/>
                  </a:moveTo>
                  <a:cubicBezTo>
                    <a:pt x="119" y="4"/>
                    <a:pt x="110" y="0"/>
                    <a:pt x="100" y="0"/>
                  </a:cubicBezTo>
                  <a:cubicBezTo>
                    <a:pt x="90" y="0"/>
                    <a:pt x="81" y="4"/>
                    <a:pt x="74" y="11"/>
                  </a:cubicBezTo>
                  <a:cubicBezTo>
                    <a:pt x="65" y="20"/>
                    <a:pt x="61" y="34"/>
                    <a:pt x="65" y="46"/>
                  </a:cubicBezTo>
                  <a:cubicBezTo>
                    <a:pt x="2" y="109"/>
                    <a:pt x="2" y="109"/>
                    <a:pt x="2" y="109"/>
                  </a:cubicBezTo>
                  <a:cubicBezTo>
                    <a:pt x="1" y="110"/>
                    <a:pt x="0" y="112"/>
                    <a:pt x="1" y="114"/>
                  </a:cubicBezTo>
                  <a:cubicBezTo>
                    <a:pt x="6" y="125"/>
                    <a:pt x="6" y="125"/>
                    <a:pt x="6" y="125"/>
                  </a:cubicBezTo>
                  <a:cubicBezTo>
                    <a:pt x="6" y="127"/>
                    <a:pt x="8" y="128"/>
                    <a:pt x="10" y="128"/>
                  </a:cubicBezTo>
                  <a:cubicBezTo>
                    <a:pt x="10" y="128"/>
                    <a:pt x="10" y="128"/>
                    <a:pt x="10" y="128"/>
                  </a:cubicBezTo>
                  <a:cubicBezTo>
                    <a:pt x="29" y="128"/>
                    <a:pt x="29" y="128"/>
                    <a:pt x="29" y="128"/>
                  </a:cubicBezTo>
                  <a:cubicBezTo>
                    <a:pt x="31" y="128"/>
                    <a:pt x="33" y="126"/>
                    <a:pt x="33" y="124"/>
                  </a:cubicBezTo>
                  <a:cubicBezTo>
                    <a:pt x="37" y="111"/>
                    <a:pt x="37" y="111"/>
                    <a:pt x="37" y="111"/>
                  </a:cubicBezTo>
                  <a:cubicBezTo>
                    <a:pt x="52" y="108"/>
                    <a:pt x="52" y="108"/>
                    <a:pt x="52" y="108"/>
                  </a:cubicBezTo>
                  <a:cubicBezTo>
                    <a:pt x="54" y="108"/>
                    <a:pt x="55" y="106"/>
                    <a:pt x="55" y="104"/>
                  </a:cubicBezTo>
                  <a:cubicBezTo>
                    <a:pt x="58" y="86"/>
                    <a:pt x="58" y="86"/>
                    <a:pt x="58" y="86"/>
                  </a:cubicBezTo>
                  <a:cubicBezTo>
                    <a:pt x="71" y="86"/>
                    <a:pt x="71" y="86"/>
                    <a:pt x="71" y="86"/>
                  </a:cubicBezTo>
                  <a:cubicBezTo>
                    <a:pt x="73" y="86"/>
                    <a:pt x="74" y="86"/>
                    <a:pt x="75" y="85"/>
                  </a:cubicBezTo>
                  <a:cubicBezTo>
                    <a:pt x="88" y="72"/>
                    <a:pt x="88" y="72"/>
                    <a:pt x="88" y="72"/>
                  </a:cubicBezTo>
                  <a:cubicBezTo>
                    <a:pt x="92" y="73"/>
                    <a:pt x="96" y="74"/>
                    <a:pt x="100" y="74"/>
                  </a:cubicBezTo>
                  <a:cubicBezTo>
                    <a:pt x="110" y="74"/>
                    <a:pt x="119" y="70"/>
                    <a:pt x="126" y="63"/>
                  </a:cubicBezTo>
                  <a:cubicBezTo>
                    <a:pt x="140" y="48"/>
                    <a:pt x="140" y="25"/>
                    <a:pt x="126" y="11"/>
                  </a:cubicBezTo>
                  <a:close/>
                  <a:moveTo>
                    <a:pt x="119" y="56"/>
                  </a:moveTo>
                  <a:cubicBezTo>
                    <a:pt x="114" y="61"/>
                    <a:pt x="107" y="64"/>
                    <a:pt x="100" y="64"/>
                  </a:cubicBezTo>
                  <a:cubicBezTo>
                    <a:pt x="96" y="64"/>
                    <a:pt x="92" y="63"/>
                    <a:pt x="89" y="61"/>
                  </a:cubicBezTo>
                  <a:cubicBezTo>
                    <a:pt x="87" y="61"/>
                    <a:pt x="85" y="61"/>
                    <a:pt x="83" y="62"/>
                  </a:cubicBezTo>
                  <a:cubicBezTo>
                    <a:pt x="70" y="76"/>
                    <a:pt x="70" y="76"/>
                    <a:pt x="70" y="76"/>
                  </a:cubicBezTo>
                  <a:cubicBezTo>
                    <a:pt x="54" y="76"/>
                    <a:pt x="54" y="76"/>
                    <a:pt x="54" y="76"/>
                  </a:cubicBezTo>
                  <a:cubicBezTo>
                    <a:pt x="54" y="76"/>
                    <a:pt x="54" y="76"/>
                    <a:pt x="54" y="76"/>
                  </a:cubicBezTo>
                  <a:cubicBezTo>
                    <a:pt x="51" y="76"/>
                    <a:pt x="49" y="78"/>
                    <a:pt x="49" y="80"/>
                  </a:cubicBezTo>
                  <a:cubicBezTo>
                    <a:pt x="46" y="99"/>
                    <a:pt x="46" y="99"/>
                    <a:pt x="46" y="99"/>
                  </a:cubicBezTo>
                  <a:cubicBezTo>
                    <a:pt x="32" y="102"/>
                    <a:pt x="32" y="102"/>
                    <a:pt x="32" y="102"/>
                  </a:cubicBezTo>
                  <a:cubicBezTo>
                    <a:pt x="30" y="103"/>
                    <a:pt x="28" y="104"/>
                    <a:pt x="28" y="106"/>
                  </a:cubicBezTo>
                  <a:cubicBezTo>
                    <a:pt x="25" y="118"/>
                    <a:pt x="25" y="118"/>
                    <a:pt x="25" y="118"/>
                  </a:cubicBezTo>
                  <a:cubicBezTo>
                    <a:pt x="13" y="118"/>
                    <a:pt x="13" y="118"/>
                    <a:pt x="13" y="118"/>
                  </a:cubicBezTo>
                  <a:cubicBezTo>
                    <a:pt x="11" y="113"/>
                    <a:pt x="11" y="113"/>
                    <a:pt x="11" y="113"/>
                  </a:cubicBezTo>
                  <a:cubicBezTo>
                    <a:pt x="74" y="51"/>
                    <a:pt x="74" y="51"/>
                    <a:pt x="74" y="51"/>
                  </a:cubicBezTo>
                  <a:cubicBezTo>
                    <a:pt x="75" y="50"/>
                    <a:pt x="75" y="48"/>
                    <a:pt x="75" y="46"/>
                  </a:cubicBezTo>
                  <a:cubicBezTo>
                    <a:pt x="71" y="36"/>
                    <a:pt x="74" y="25"/>
                    <a:pt x="81" y="18"/>
                  </a:cubicBezTo>
                  <a:cubicBezTo>
                    <a:pt x="86" y="13"/>
                    <a:pt x="93" y="10"/>
                    <a:pt x="100" y="10"/>
                  </a:cubicBezTo>
                  <a:cubicBezTo>
                    <a:pt x="107" y="10"/>
                    <a:pt x="114" y="13"/>
                    <a:pt x="119" y="18"/>
                  </a:cubicBezTo>
                  <a:cubicBezTo>
                    <a:pt x="129" y="28"/>
                    <a:pt x="129" y="45"/>
                    <a:pt x="119" y="5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44" name="Freeform 398">
              <a:extLst>
                <a:ext uri="{FF2B5EF4-FFF2-40B4-BE49-F238E27FC236}">
                  <a16:creationId xmlns:a16="http://schemas.microsoft.com/office/drawing/2014/main" id="{EE2F596D-2C3B-8540-952D-BCB6EF9DDC53}"/>
                </a:ext>
              </a:extLst>
            </p:cNvPr>
            <p:cNvSpPr>
              <a:spLocks/>
            </p:cNvSpPr>
            <p:nvPr/>
          </p:nvSpPr>
          <p:spPr bwMode="auto">
            <a:xfrm>
              <a:off x="8610600" y="1601788"/>
              <a:ext cx="36513" cy="39688"/>
            </a:xfrm>
            <a:custGeom>
              <a:avLst/>
              <a:gdLst>
                <a:gd name="T0" fmla="*/ 3 w 16"/>
                <a:gd name="T1" fmla="*/ 3 h 17"/>
                <a:gd name="T2" fmla="*/ 3 w 16"/>
                <a:gd name="T3" fmla="*/ 14 h 17"/>
                <a:gd name="T4" fmla="*/ 14 w 16"/>
                <a:gd name="T5" fmla="*/ 14 h 17"/>
                <a:gd name="T6" fmla="*/ 14 w 16"/>
                <a:gd name="T7" fmla="*/ 3 h 17"/>
                <a:gd name="T8" fmla="*/ 3 w 16"/>
                <a:gd name="T9" fmla="*/ 3 h 17"/>
              </a:gdLst>
              <a:ahLst/>
              <a:cxnLst>
                <a:cxn ang="0">
                  <a:pos x="T0" y="T1"/>
                </a:cxn>
                <a:cxn ang="0">
                  <a:pos x="T2" y="T3"/>
                </a:cxn>
                <a:cxn ang="0">
                  <a:pos x="T4" y="T5"/>
                </a:cxn>
                <a:cxn ang="0">
                  <a:pos x="T6" y="T7"/>
                </a:cxn>
                <a:cxn ang="0">
                  <a:pos x="T8" y="T9"/>
                </a:cxn>
              </a:cxnLst>
              <a:rect l="0" t="0" r="r" b="b"/>
              <a:pathLst>
                <a:path w="16" h="17">
                  <a:moveTo>
                    <a:pt x="3" y="3"/>
                  </a:moveTo>
                  <a:cubicBezTo>
                    <a:pt x="0" y="6"/>
                    <a:pt x="0" y="11"/>
                    <a:pt x="3" y="14"/>
                  </a:cubicBezTo>
                  <a:cubicBezTo>
                    <a:pt x="6" y="17"/>
                    <a:pt x="11" y="17"/>
                    <a:pt x="14" y="14"/>
                  </a:cubicBezTo>
                  <a:cubicBezTo>
                    <a:pt x="16" y="11"/>
                    <a:pt x="16" y="6"/>
                    <a:pt x="14" y="3"/>
                  </a:cubicBezTo>
                  <a:cubicBezTo>
                    <a:pt x="11" y="0"/>
                    <a:pt x="6" y="0"/>
                    <a:pt x="3" y="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45" name="Freeform 399">
              <a:extLst>
                <a:ext uri="{FF2B5EF4-FFF2-40B4-BE49-F238E27FC236}">
                  <a16:creationId xmlns:a16="http://schemas.microsoft.com/office/drawing/2014/main" id="{431FBD04-287F-A744-9BCE-E0FB3DF615DE}"/>
                </a:ext>
              </a:extLst>
            </p:cNvPr>
            <p:cNvSpPr>
              <a:spLocks/>
            </p:cNvSpPr>
            <p:nvPr/>
          </p:nvSpPr>
          <p:spPr bwMode="auto">
            <a:xfrm>
              <a:off x="8153400" y="1301750"/>
              <a:ext cx="360363" cy="473075"/>
            </a:xfrm>
            <a:custGeom>
              <a:avLst/>
              <a:gdLst>
                <a:gd name="T0" fmla="*/ 98 w 156"/>
                <a:gd name="T1" fmla="*/ 196 h 205"/>
                <a:gd name="T2" fmla="*/ 12 w 156"/>
                <a:gd name="T3" fmla="*/ 196 h 205"/>
                <a:gd name="T4" fmla="*/ 10 w 156"/>
                <a:gd name="T5" fmla="*/ 193 h 205"/>
                <a:gd name="T6" fmla="*/ 10 w 156"/>
                <a:gd name="T7" fmla="*/ 169 h 205"/>
                <a:gd name="T8" fmla="*/ 11 w 156"/>
                <a:gd name="T9" fmla="*/ 167 h 205"/>
                <a:gd name="T10" fmla="*/ 83 w 156"/>
                <a:gd name="T11" fmla="*/ 127 h 205"/>
                <a:gd name="T12" fmla="*/ 84 w 156"/>
                <a:gd name="T13" fmla="*/ 125 h 205"/>
                <a:gd name="T14" fmla="*/ 84 w 156"/>
                <a:gd name="T15" fmla="*/ 115 h 205"/>
                <a:gd name="T16" fmla="*/ 82 w 156"/>
                <a:gd name="T17" fmla="*/ 112 h 205"/>
                <a:gd name="T18" fmla="*/ 69 w 156"/>
                <a:gd name="T19" fmla="*/ 87 h 205"/>
                <a:gd name="T20" fmla="*/ 67 w 156"/>
                <a:gd name="T21" fmla="*/ 84 h 205"/>
                <a:gd name="T22" fmla="*/ 62 w 156"/>
                <a:gd name="T23" fmla="*/ 75 h 205"/>
                <a:gd name="T24" fmla="*/ 65 w 156"/>
                <a:gd name="T25" fmla="*/ 68 h 205"/>
                <a:gd name="T26" fmla="*/ 66 w 156"/>
                <a:gd name="T27" fmla="*/ 65 h 205"/>
                <a:gd name="T28" fmla="*/ 66 w 156"/>
                <a:gd name="T29" fmla="*/ 43 h 205"/>
                <a:gd name="T30" fmla="*/ 103 w 156"/>
                <a:gd name="T31" fmla="*/ 9 h 205"/>
                <a:gd name="T32" fmla="*/ 140 w 156"/>
                <a:gd name="T33" fmla="*/ 43 h 205"/>
                <a:gd name="T34" fmla="*/ 140 w 156"/>
                <a:gd name="T35" fmla="*/ 65 h 205"/>
                <a:gd name="T36" fmla="*/ 141 w 156"/>
                <a:gd name="T37" fmla="*/ 68 h 205"/>
                <a:gd name="T38" fmla="*/ 143 w 156"/>
                <a:gd name="T39" fmla="*/ 75 h 205"/>
                <a:gd name="T40" fmla="*/ 139 w 156"/>
                <a:gd name="T41" fmla="*/ 84 h 205"/>
                <a:gd name="T42" fmla="*/ 137 w 156"/>
                <a:gd name="T43" fmla="*/ 87 h 205"/>
                <a:gd name="T44" fmla="*/ 123 w 156"/>
                <a:gd name="T45" fmla="*/ 112 h 205"/>
                <a:gd name="T46" fmla="*/ 122 w 156"/>
                <a:gd name="T47" fmla="*/ 115 h 205"/>
                <a:gd name="T48" fmla="*/ 122 w 156"/>
                <a:gd name="T49" fmla="*/ 125 h 205"/>
                <a:gd name="T50" fmla="*/ 122 w 156"/>
                <a:gd name="T51" fmla="*/ 127 h 205"/>
                <a:gd name="T52" fmla="*/ 149 w 156"/>
                <a:gd name="T53" fmla="*/ 147 h 205"/>
                <a:gd name="T54" fmla="*/ 155 w 156"/>
                <a:gd name="T55" fmla="*/ 145 h 205"/>
                <a:gd name="T56" fmla="*/ 153 w 156"/>
                <a:gd name="T57" fmla="*/ 138 h 205"/>
                <a:gd name="T58" fmla="*/ 132 w 156"/>
                <a:gd name="T59" fmla="*/ 124 h 205"/>
                <a:gd name="T60" fmla="*/ 132 w 156"/>
                <a:gd name="T61" fmla="*/ 117 h 205"/>
                <a:gd name="T62" fmla="*/ 146 w 156"/>
                <a:gd name="T63" fmla="*/ 91 h 205"/>
                <a:gd name="T64" fmla="*/ 153 w 156"/>
                <a:gd name="T65" fmla="*/ 75 h 205"/>
                <a:gd name="T66" fmla="*/ 149 w 156"/>
                <a:gd name="T67" fmla="*/ 64 h 205"/>
                <a:gd name="T68" fmla="*/ 149 w 156"/>
                <a:gd name="T69" fmla="*/ 43 h 205"/>
                <a:gd name="T70" fmla="*/ 103 w 156"/>
                <a:gd name="T71" fmla="*/ 0 h 205"/>
                <a:gd name="T72" fmla="*/ 56 w 156"/>
                <a:gd name="T73" fmla="*/ 43 h 205"/>
                <a:gd name="T74" fmla="*/ 56 w 156"/>
                <a:gd name="T75" fmla="*/ 64 h 205"/>
                <a:gd name="T76" fmla="*/ 52 w 156"/>
                <a:gd name="T77" fmla="*/ 75 h 205"/>
                <a:gd name="T78" fmla="*/ 60 w 156"/>
                <a:gd name="T79" fmla="*/ 91 h 205"/>
                <a:gd name="T80" fmla="*/ 74 w 156"/>
                <a:gd name="T81" fmla="*/ 117 h 205"/>
                <a:gd name="T82" fmla="*/ 74 w 156"/>
                <a:gd name="T83" fmla="*/ 124 h 205"/>
                <a:gd name="T84" fmla="*/ 7 w 156"/>
                <a:gd name="T85" fmla="*/ 158 h 205"/>
                <a:gd name="T86" fmla="*/ 0 w 156"/>
                <a:gd name="T87" fmla="*/ 169 h 205"/>
                <a:gd name="T88" fmla="*/ 0 w 156"/>
                <a:gd name="T89" fmla="*/ 193 h 205"/>
                <a:gd name="T90" fmla="*/ 12 w 156"/>
                <a:gd name="T91" fmla="*/ 205 h 205"/>
                <a:gd name="T92" fmla="*/ 98 w 156"/>
                <a:gd name="T93" fmla="*/ 205 h 205"/>
                <a:gd name="T94" fmla="*/ 103 w 156"/>
                <a:gd name="T95" fmla="*/ 201 h 205"/>
                <a:gd name="T96" fmla="*/ 98 w 156"/>
                <a:gd name="T97"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05">
                  <a:moveTo>
                    <a:pt x="98" y="196"/>
                  </a:moveTo>
                  <a:cubicBezTo>
                    <a:pt x="12" y="196"/>
                    <a:pt x="12" y="196"/>
                    <a:pt x="12" y="196"/>
                  </a:cubicBezTo>
                  <a:cubicBezTo>
                    <a:pt x="11" y="196"/>
                    <a:pt x="10" y="195"/>
                    <a:pt x="10" y="193"/>
                  </a:cubicBezTo>
                  <a:cubicBezTo>
                    <a:pt x="10" y="169"/>
                    <a:pt x="10" y="169"/>
                    <a:pt x="10" y="169"/>
                  </a:cubicBezTo>
                  <a:cubicBezTo>
                    <a:pt x="10" y="168"/>
                    <a:pt x="10" y="167"/>
                    <a:pt x="11" y="167"/>
                  </a:cubicBezTo>
                  <a:cubicBezTo>
                    <a:pt x="71" y="143"/>
                    <a:pt x="81" y="133"/>
                    <a:pt x="83" y="127"/>
                  </a:cubicBezTo>
                  <a:cubicBezTo>
                    <a:pt x="84" y="126"/>
                    <a:pt x="84" y="126"/>
                    <a:pt x="84" y="125"/>
                  </a:cubicBezTo>
                  <a:cubicBezTo>
                    <a:pt x="84" y="115"/>
                    <a:pt x="84" y="115"/>
                    <a:pt x="84" y="115"/>
                  </a:cubicBezTo>
                  <a:cubicBezTo>
                    <a:pt x="84" y="114"/>
                    <a:pt x="83" y="113"/>
                    <a:pt x="82" y="112"/>
                  </a:cubicBezTo>
                  <a:cubicBezTo>
                    <a:pt x="76" y="106"/>
                    <a:pt x="71" y="97"/>
                    <a:pt x="69" y="87"/>
                  </a:cubicBezTo>
                  <a:cubicBezTo>
                    <a:pt x="68" y="86"/>
                    <a:pt x="68" y="85"/>
                    <a:pt x="67" y="84"/>
                  </a:cubicBezTo>
                  <a:cubicBezTo>
                    <a:pt x="64" y="82"/>
                    <a:pt x="62" y="79"/>
                    <a:pt x="62" y="75"/>
                  </a:cubicBezTo>
                  <a:cubicBezTo>
                    <a:pt x="62" y="72"/>
                    <a:pt x="63" y="70"/>
                    <a:pt x="65" y="68"/>
                  </a:cubicBezTo>
                  <a:cubicBezTo>
                    <a:pt x="65" y="67"/>
                    <a:pt x="66" y="66"/>
                    <a:pt x="66" y="65"/>
                  </a:cubicBezTo>
                  <a:cubicBezTo>
                    <a:pt x="66" y="43"/>
                    <a:pt x="66" y="43"/>
                    <a:pt x="66" y="43"/>
                  </a:cubicBezTo>
                  <a:cubicBezTo>
                    <a:pt x="66" y="21"/>
                    <a:pt x="79" y="9"/>
                    <a:pt x="103" y="9"/>
                  </a:cubicBezTo>
                  <a:cubicBezTo>
                    <a:pt x="127" y="9"/>
                    <a:pt x="140" y="21"/>
                    <a:pt x="140" y="43"/>
                  </a:cubicBezTo>
                  <a:cubicBezTo>
                    <a:pt x="140" y="65"/>
                    <a:pt x="140" y="65"/>
                    <a:pt x="140" y="65"/>
                  </a:cubicBezTo>
                  <a:cubicBezTo>
                    <a:pt x="140" y="66"/>
                    <a:pt x="140" y="67"/>
                    <a:pt x="141" y="68"/>
                  </a:cubicBezTo>
                  <a:cubicBezTo>
                    <a:pt x="142" y="70"/>
                    <a:pt x="143" y="72"/>
                    <a:pt x="143" y="75"/>
                  </a:cubicBezTo>
                  <a:cubicBezTo>
                    <a:pt x="143" y="79"/>
                    <a:pt x="142" y="82"/>
                    <a:pt x="139" y="84"/>
                  </a:cubicBezTo>
                  <a:cubicBezTo>
                    <a:pt x="138" y="85"/>
                    <a:pt x="137" y="86"/>
                    <a:pt x="137" y="87"/>
                  </a:cubicBezTo>
                  <a:cubicBezTo>
                    <a:pt x="134" y="97"/>
                    <a:pt x="129" y="106"/>
                    <a:pt x="123" y="112"/>
                  </a:cubicBezTo>
                  <a:cubicBezTo>
                    <a:pt x="122" y="113"/>
                    <a:pt x="122" y="114"/>
                    <a:pt x="122" y="115"/>
                  </a:cubicBezTo>
                  <a:cubicBezTo>
                    <a:pt x="122" y="125"/>
                    <a:pt x="122" y="125"/>
                    <a:pt x="122" y="125"/>
                  </a:cubicBezTo>
                  <a:cubicBezTo>
                    <a:pt x="122" y="126"/>
                    <a:pt x="122" y="126"/>
                    <a:pt x="122" y="127"/>
                  </a:cubicBezTo>
                  <a:cubicBezTo>
                    <a:pt x="123" y="129"/>
                    <a:pt x="124" y="134"/>
                    <a:pt x="149" y="147"/>
                  </a:cubicBezTo>
                  <a:cubicBezTo>
                    <a:pt x="151" y="148"/>
                    <a:pt x="154" y="147"/>
                    <a:pt x="155" y="145"/>
                  </a:cubicBezTo>
                  <a:cubicBezTo>
                    <a:pt x="156" y="142"/>
                    <a:pt x="156" y="139"/>
                    <a:pt x="153" y="138"/>
                  </a:cubicBezTo>
                  <a:cubicBezTo>
                    <a:pt x="137" y="129"/>
                    <a:pt x="133" y="125"/>
                    <a:pt x="132" y="124"/>
                  </a:cubicBezTo>
                  <a:cubicBezTo>
                    <a:pt x="132" y="117"/>
                    <a:pt x="132" y="117"/>
                    <a:pt x="132" y="117"/>
                  </a:cubicBezTo>
                  <a:cubicBezTo>
                    <a:pt x="138" y="111"/>
                    <a:pt x="143" y="102"/>
                    <a:pt x="146" y="91"/>
                  </a:cubicBezTo>
                  <a:cubicBezTo>
                    <a:pt x="150" y="87"/>
                    <a:pt x="153" y="82"/>
                    <a:pt x="153" y="75"/>
                  </a:cubicBezTo>
                  <a:cubicBezTo>
                    <a:pt x="153" y="71"/>
                    <a:pt x="152" y="67"/>
                    <a:pt x="149" y="64"/>
                  </a:cubicBezTo>
                  <a:cubicBezTo>
                    <a:pt x="149" y="43"/>
                    <a:pt x="149" y="43"/>
                    <a:pt x="149" y="43"/>
                  </a:cubicBezTo>
                  <a:cubicBezTo>
                    <a:pt x="149" y="15"/>
                    <a:pt x="132" y="0"/>
                    <a:pt x="103" y="0"/>
                  </a:cubicBezTo>
                  <a:cubicBezTo>
                    <a:pt x="73" y="0"/>
                    <a:pt x="56" y="16"/>
                    <a:pt x="56" y="43"/>
                  </a:cubicBezTo>
                  <a:cubicBezTo>
                    <a:pt x="56" y="64"/>
                    <a:pt x="56" y="64"/>
                    <a:pt x="56" y="64"/>
                  </a:cubicBezTo>
                  <a:cubicBezTo>
                    <a:pt x="54" y="67"/>
                    <a:pt x="52" y="71"/>
                    <a:pt x="52" y="75"/>
                  </a:cubicBezTo>
                  <a:cubicBezTo>
                    <a:pt x="52" y="82"/>
                    <a:pt x="55" y="87"/>
                    <a:pt x="60" y="91"/>
                  </a:cubicBezTo>
                  <a:cubicBezTo>
                    <a:pt x="63" y="102"/>
                    <a:pt x="68" y="111"/>
                    <a:pt x="74" y="117"/>
                  </a:cubicBezTo>
                  <a:cubicBezTo>
                    <a:pt x="74" y="124"/>
                    <a:pt x="74" y="124"/>
                    <a:pt x="74" y="124"/>
                  </a:cubicBezTo>
                  <a:cubicBezTo>
                    <a:pt x="72" y="127"/>
                    <a:pt x="63" y="136"/>
                    <a:pt x="7" y="158"/>
                  </a:cubicBezTo>
                  <a:cubicBezTo>
                    <a:pt x="3" y="159"/>
                    <a:pt x="0" y="164"/>
                    <a:pt x="0" y="169"/>
                  </a:cubicBezTo>
                  <a:cubicBezTo>
                    <a:pt x="0" y="193"/>
                    <a:pt x="0" y="193"/>
                    <a:pt x="0" y="193"/>
                  </a:cubicBezTo>
                  <a:cubicBezTo>
                    <a:pt x="0" y="200"/>
                    <a:pt x="5" y="205"/>
                    <a:pt x="12" y="205"/>
                  </a:cubicBezTo>
                  <a:cubicBezTo>
                    <a:pt x="98" y="205"/>
                    <a:pt x="98" y="205"/>
                    <a:pt x="98" y="205"/>
                  </a:cubicBezTo>
                  <a:cubicBezTo>
                    <a:pt x="101" y="205"/>
                    <a:pt x="103" y="203"/>
                    <a:pt x="103" y="201"/>
                  </a:cubicBezTo>
                  <a:cubicBezTo>
                    <a:pt x="103" y="198"/>
                    <a:pt x="101" y="196"/>
                    <a:pt x="98" y="196"/>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sp>
        <p:nvSpPr>
          <p:cNvPr id="18" name="Rounded Rectangle 17">
            <a:extLst>
              <a:ext uri="{FF2B5EF4-FFF2-40B4-BE49-F238E27FC236}">
                <a16:creationId xmlns:a16="http://schemas.microsoft.com/office/drawing/2014/main" id="{DC08CC9A-AF7C-3B42-A8B0-5E53285AB77E}"/>
              </a:ext>
            </a:extLst>
          </p:cNvPr>
          <p:cNvSpPr/>
          <p:nvPr/>
        </p:nvSpPr>
        <p:spPr>
          <a:xfrm>
            <a:off x="5966213" y="3101686"/>
            <a:ext cx="2980977" cy="261713"/>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t>Reports &amp; Dashboards</a:t>
            </a:r>
          </a:p>
        </p:txBody>
      </p:sp>
      <p:grpSp>
        <p:nvGrpSpPr>
          <p:cNvPr id="146" name="Group 145">
            <a:extLst>
              <a:ext uri="{FF2B5EF4-FFF2-40B4-BE49-F238E27FC236}">
                <a16:creationId xmlns:a16="http://schemas.microsoft.com/office/drawing/2014/main" id="{012819DD-7A44-0B42-9C69-38179E54504F}"/>
              </a:ext>
            </a:extLst>
          </p:cNvPr>
          <p:cNvGrpSpPr>
            <a:grpSpLocks noChangeAspect="1"/>
          </p:cNvGrpSpPr>
          <p:nvPr/>
        </p:nvGrpSpPr>
        <p:grpSpPr>
          <a:xfrm>
            <a:off x="6041469" y="3131756"/>
            <a:ext cx="258053" cy="184098"/>
            <a:chOff x="1743075" y="7188200"/>
            <a:chExt cx="520700" cy="371475"/>
          </a:xfrm>
        </p:grpSpPr>
        <p:sp>
          <p:nvSpPr>
            <p:cNvPr id="147" name="Freeform 161">
              <a:extLst>
                <a:ext uri="{FF2B5EF4-FFF2-40B4-BE49-F238E27FC236}">
                  <a16:creationId xmlns:a16="http://schemas.microsoft.com/office/drawing/2014/main" id="{02D23C55-73BC-FD4D-A225-426CDD81F172}"/>
                </a:ext>
              </a:extLst>
            </p:cNvPr>
            <p:cNvSpPr>
              <a:spLocks/>
            </p:cNvSpPr>
            <p:nvPr/>
          </p:nvSpPr>
          <p:spPr bwMode="auto">
            <a:xfrm>
              <a:off x="1784350" y="7188200"/>
              <a:ext cx="438150" cy="276225"/>
            </a:xfrm>
            <a:custGeom>
              <a:avLst/>
              <a:gdLst>
                <a:gd name="T0" fmla="*/ 5 w 208"/>
                <a:gd name="T1" fmla="*/ 131 h 131"/>
                <a:gd name="T2" fmla="*/ 10 w 208"/>
                <a:gd name="T3" fmla="*/ 126 h 131"/>
                <a:gd name="T4" fmla="*/ 10 w 208"/>
                <a:gd name="T5" fmla="*/ 13 h 131"/>
                <a:gd name="T6" fmla="*/ 12 w 208"/>
                <a:gd name="T7" fmla="*/ 10 h 131"/>
                <a:gd name="T8" fmla="*/ 195 w 208"/>
                <a:gd name="T9" fmla="*/ 10 h 131"/>
                <a:gd name="T10" fmla="*/ 198 w 208"/>
                <a:gd name="T11" fmla="*/ 13 h 131"/>
                <a:gd name="T12" fmla="*/ 198 w 208"/>
                <a:gd name="T13" fmla="*/ 126 h 131"/>
                <a:gd name="T14" fmla="*/ 203 w 208"/>
                <a:gd name="T15" fmla="*/ 131 h 131"/>
                <a:gd name="T16" fmla="*/ 208 w 208"/>
                <a:gd name="T17" fmla="*/ 126 h 131"/>
                <a:gd name="T18" fmla="*/ 208 w 208"/>
                <a:gd name="T19" fmla="*/ 13 h 131"/>
                <a:gd name="T20" fmla="*/ 195 w 208"/>
                <a:gd name="T21" fmla="*/ 0 h 131"/>
                <a:gd name="T22" fmla="*/ 12 w 208"/>
                <a:gd name="T23" fmla="*/ 0 h 131"/>
                <a:gd name="T24" fmla="*/ 0 w 208"/>
                <a:gd name="T25" fmla="*/ 13 h 131"/>
                <a:gd name="T26" fmla="*/ 0 w 208"/>
                <a:gd name="T27" fmla="*/ 126 h 131"/>
                <a:gd name="T28" fmla="*/ 5 w 208"/>
                <a:gd name="T2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131">
                  <a:moveTo>
                    <a:pt x="5" y="131"/>
                  </a:moveTo>
                  <a:cubicBezTo>
                    <a:pt x="7" y="131"/>
                    <a:pt x="10" y="129"/>
                    <a:pt x="10" y="126"/>
                  </a:cubicBezTo>
                  <a:cubicBezTo>
                    <a:pt x="10" y="13"/>
                    <a:pt x="10" y="13"/>
                    <a:pt x="10" y="13"/>
                  </a:cubicBezTo>
                  <a:cubicBezTo>
                    <a:pt x="10" y="11"/>
                    <a:pt x="11" y="10"/>
                    <a:pt x="12" y="10"/>
                  </a:cubicBezTo>
                  <a:cubicBezTo>
                    <a:pt x="195" y="10"/>
                    <a:pt x="195" y="10"/>
                    <a:pt x="195" y="10"/>
                  </a:cubicBezTo>
                  <a:cubicBezTo>
                    <a:pt x="197" y="10"/>
                    <a:pt x="198" y="11"/>
                    <a:pt x="198" y="13"/>
                  </a:cubicBezTo>
                  <a:cubicBezTo>
                    <a:pt x="198" y="126"/>
                    <a:pt x="198" y="126"/>
                    <a:pt x="198" y="126"/>
                  </a:cubicBezTo>
                  <a:cubicBezTo>
                    <a:pt x="198" y="129"/>
                    <a:pt x="200" y="131"/>
                    <a:pt x="203" y="131"/>
                  </a:cubicBezTo>
                  <a:cubicBezTo>
                    <a:pt x="206" y="131"/>
                    <a:pt x="208" y="129"/>
                    <a:pt x="208" y="126"/>
                  </a:cubicBezTo>
                  <a:cubicBezTo>
                    <a:pt x="208" y="13"/>
                    <a:pt x="208" y="13"/>
                    <a:pt x="208" y="13"/>
                  </a:cubicBezTo>
                  <a:cubicBezTo>
                    <a:pt x="208" y="6"/>
                    <a:pt x="202" y="0"/>
                    <a:pt x="195" y="0"/>
                  </a:cubicBezTo>
                  <a:cubicBezTo>
                    <a:pt x="12" y="0"/>
                    <a:pt x="12" y="0"/>
                    <a:pt x="12" y="0"/>
                  </a:cubicBezTo>
                  <a:cubicBezTo>
                    <a:pt x="5" y="0"/>
                    <a:pt x="0" y="6"/>
                    <a:pt x="0" y="13"/>
                  </a:cubicBezTo>
                  <a:cubicBezTo>
                    <a:pt x="0" y="126"/>
                    <a:pt x="0" y="126"/>
                    <a:pt x="0" y="126"/>
                  </a:cubicBezTo>
                  <a:cubicBezTo>
                    <a:pt x="0" y="129"/>
                    <a:pt x="2" y="131"/>
                    <a:pt x="5" y="1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48" name="Freeform 162">
              <a:extLst>
                <a:ext uri="{FF2B5EF4-FFF2-40B4-BE49-F238E27FC236}">
                  <a16:creationId xmlns:a16="http://schemas.microsoft.com/office/drawing/2014/main" id="{0CB44B8D-3258-9B47-A27F-211C258586E9}"/>
                </a:ext>
              </a:extLst>
            </p:cNvPr>
            <p:cNvSpPr>
              <a:spLocks noEditPoints="1"/>
            </p:cNvSpPr>
            <p:nvPr/>
          </p:nvSpPr>
          <p:spPr bwMode="auto">
            <a:xfrm>
              <a:off x="1743075" y="7489825"/>
              <a:ext cx="520700" cy="69850"/>
            </a:xfrm>
            <a:custGeom>
              <a:avLst/>
              <a:gdLst>
                <a:gd name="T0" fmla="*/ 243 w 248"/>
                <a:gd name="T1" fmla="*/ 0 h 33"/>
                <a:gd name="T2" fmla="*/ 137 w 248"/>
                <a:gd name="T3" fmla="*/ 0 h 33"/>
                <a:gd name="T4" fmla="*/ 132 w 248"/>
                <a:gd name="T5" fmla="*/ 5 h 33"/>
                <a:gd name="T6" fmla="*/ 132 w 248"/>
                <a:gd name="T7" fmla="*/ 8 h 33"/>
                <a:gd name="T8" fmla="*/ 116 w 248"/>
                <a:gd name="T9" fmla="*/ 8 h 33"/>
                <a:gd name="T10" fmla="*/ 116 w 248"/>
                <a:gd name="T11" fmla="*/ 5 h 33"/>
                <a:gd name="T12" fmla="*/ 111 w 248"/>
                <a:gd name="T13" fmla="*/ 0 h 33"/>
                <a:gd name="T14" fmla="*/ 5 w 248"/>
                <a:gd name="T15" fmla="*/ 0 h 33"/>
                <a:gd name="T16" fmla="*/ 0 w 248"/>
                <a:gd name="T17" fmla="*/ 5 h 33"/>
                <a:gd name="T18" fmla="*/ 0 w 248"/>
                <a:gd name="T19" fmla="*/ 20 h 33"/>
                <a:gd name="T20" fmla="*/ 13 w 248"/>
                <a:gd name="T21" fmla="*/ 33 h 33"/>
                <a:gd name="T22" fmla="*/ 234 w 248"/>
                <a:gd name="T23" fmla="*/ 33 h 33"/>
                <a:gd name="T24" fmla="*/ 248 w 248"/>
                <a:gd name="T25" fmla="*/ 20 h 33"/>
                <a:gd name="T26" fmla="*/ 248 w 248"/>
                <a:gd name="T27" fmla="*/ 5 h 33"/>
                <a:gd name="T28" fmla="*/ 243 w 248"/>
                <a:gd name="T29" fmla="*/ 0 h 33"/>
                <a:gd name="T30" fmla="*/ 238 w 248"/>
                <a:gd name="T31" fmla="*/ 20 h 33"/>
                <a:gd name="T32" fmla="*/ 234 w 248"/>
                <a:gd name="T33" fmla="*/ 23 h 33"/>
                <a:gd name="T34" fmla="*/ 13 w 248"/>
                <a:gd name="T35" fmla="*/ 23 h 33"/>
                <a:gd name="T36" fmla="*/ 10 w 248"/>
                <a:gd name="T37" fmla="*/ 20 h 33"/>
                <a:gd name="T38" fmla="*/ 10 w 248"/>
                <a:gd name="T39" fmla="*/ 10 h 33"/>
                <a:gd name="T40" fmla="*/ 106 w 248"/>
                <a:gd name="T41" fmla="*/ 10 h 33"/>
                <a:gd name="T42" fmla="*/ 115 w 248"/>
                <a:gd name="T43" fmla="*/ 18 h 33"/>
                <a:gd name="T44" fmla="*/ 132 w 248"/>
                <a:gd name="T45" fmla="*/ 18 h 33"/>
                <a:gd name="T46" fmla="*/ 141 w 248"/>
                <a:gd name="T47" fmla="*/ 10 h 33"/>
                <a:gd name="T48" fmla="*/ 238 w 248"/>
                <a:gd name="T49" fmla="*/ 10 h 33"/>
                <a:gd name="T50" fmla="*/ 238 w 248"/>
                <a:gd name="T5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8" h="33">
                  <a:moveTo>
                    <a:pt x="243" y="0"/>
                  </a:moveTo>
                  <a:cubicBezTo>
                    <a:pt x="137" y="0"/>
                    <a:pt x="137" y="0"/>
                    <a:pt x="137" y="0"/>
                  </a:cubicBezTo>
                  <a:cubicBezTo>
                    <a:pt x="134" y="0"/>
                    <a:pt x="132" y="2"/>
                    <a:pt x="132" y="5"/>
                  </a:cubicBezTo>
                  <a:cubicBezTo>
                    <a:pt x="132" y="8"/>
                    <a:pt x="132" y="8"/>
                    <a:pt x="132" y="8"/>
                  </a:cubicBezTo>
                  <a:cubicBezTo>
                    <a:pt x="116" y="8"/>
                    <a:pt x="116" y="8"/>
                    <a:pt x="116" y="8"/>
                  </a:cubicBezTo>
                  <a:cubicBezTo>
                    <a:pt x="116" y="5"/>
                    <a:pt x="116" y="5"/>
                    <a:pt x="116" y="5"/>
                  </a:cubicBezTo>
                  <a:cubicBezTo>
                    <a:pt x="116" y="2"/>
                    <a:pt x="114" y="0"/>
                    <a:pt x="111" y="0"/>
                  </a:cubicBezTo>
                  <a:cubicBezTo>
                    <a:pt x="5" y="0"/>
                    <a:pt x="5" y="0"/>
                    <a:pt x="5" y="0"/>
                  </a:cubicBezTo>
                  <a:cubicBezTo>
                    <a:pt x="2" y="0"/>
                    <a:pt x="0" y="2"/>
                    <a:pt x="0" y="5"/>
                  </a:cubicBezTo>
                  <a:cubicBezTo>
                    <a:pt x="0" y="20"/>
                    <a:pt x="0" y="20"/>
                    <a:pt x="0" y="20"/>
                  </a:cubicBezTo>
                  <a:cubicBezTo>
                    <a:pt x="0" y="27"/>
                    <a:pt x="6" y="33"/>
                    <a:pt x="13" y="33"/>
                  </a:cubicBezTo>
                  <a:cubicBezTo>
                    <a:pt x="234" y="33"/>
                    <a:pt x="234" y="33"/>
                    <a:pt x="234" y="33"/>
                  </a:cubicBezTo>
                  <a:cubicBezTo>
                    <a:pt x="242" y="33"/>
                    <a:pt x="248" y="27"/>
                    <a:pt x="248" y="20"/>
                  </a:cubicBezTo>
                  <a:cubicBezTo>
                    <a:pt x="248" y="5"/>
                    <a:pt x="248" y="5"/>
                    <a:pt x="248" y="5"/>
                  </a:cubicBezTo>
                  <a:cubicBezTo>
                    <a:pt x="248" y="2"/>
                    <a:pt x="245" y="0"/>
                    <a:pt x="243" y="0"/>
                  </a:cubicBezTo>
                  <a:close/>
                  <a:moveTo>
                    <a:pt x="238" y="20"/>
                  </a:moveTo>
                  <a:cubicBezTo>
                    <a:pt x="238" y="22"/>
                    <a:pt x="236" y="23"/>
                    <a:pt x="234" y="23"/>
                  </a:cubicBezTo>
                  <a:cubicBezTo>
                    <a:pt x="13" y="23"/>
                    <a:pt x="13" y="23"/>
                    <a:pt x="13" y="23"/>
                  </a:cubicBezTo>
                  <a:cubicBezTo>
                    <a:pt x="11" y="23"/>
                    <a:pt x="10" y="22"/>
                    <a:pt x="10" y="20"/>
                  </a:cubicBezTo>
                  <a:cubicBezTo>
                    <a:pt x="10" y="10"/>
                    <a:pt x="10" y="10"/>
                    <a:pt x="10" y="10"/>
                  </a:cubicBezTo>
                  <a:cubicBezTo>
                    <a:pt x="106" y="10"/>
                    <a:pt x="106" y="10"/>
                    <a:pt x="106" y="10"/>
                  </a:cubicBezTo>
                  <a:cubicBezTo>
                    <a:pt x="107" y="14"/>
                    <a:pt x="111" y="18"/>
                    <a:pt x="115" y="18"/>
                  </a:cubicBezTo>
                  <a:cubicBezTo>
                    <a:pt x="132" y="18"/>
                    <a:pt x="132" y="18"/>
                    <a:pt x="132" y="18"/>
                  </a:cubicBezTo>
                  <a:cubicBezTo>
                    <a:pt x="137" y="18"/>
                    <a:pt x="141" y="14"/>
                    <a:pt x="141" y="10"/>
                  </a:cubicBezTo>
                  <a:cubicBezTo>
                    <a:pt x="238" y="10"/>
                    <a:pt x="238" y="10"/>
                    <a:pt x="238" y="10"/>
                  </a:cubicBezTo>
                  <a:lnTo>
                    <a:pt x="238" y="20"/>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49" name="Freeform 163">
              <a:extLst>
                <a:ext uri="{FF2B5EF4-FFF2-40B4-BE49-F238E27FC236}">
                  <a16:creationId xmlns:a16="http://schemas.microsoft.com/office/drawing/2014/main" id="{429D5D37-7900-354E-A5E9-035AF67FC989}"/>
                </a:ext>
              </a:extLst>
            </p:cNvPr>
            <p:cNvSpPr>
              <a:spLocks/>
            </p:cNvSpPr>
            <p:nvPr/>
          </p:nvSpPr>
          <p:spPr bwMode="auto">
            <a:xfrm>
              <a:off x="1854200" y="7259638"/>
              <a:ext cx="295275" cy="171450"/>
            </a:xfrm>
            <a:custGeom>
              <a:avLst/>
              <a:gdLst>
                <a:gd name="T0" fmla="*/ 131 w 140"/>
                <a:gd name="T1" fmla="*/ 37 h 81"/>
                <a:gd name="T2" fmla="*/ 140 w 140"/>
                <a:gd name="T3" fmla="*/ 27 h 81"/>
                <a:gd name="T4" fmla="*/ 131 w 140"/>
                <a:gd name="T5" fmla="*/ 18 h 81"/>
                <a:gd name="T6" fmla="*/ 121 w 140"/>
                <a:gd name="T7" fmla="*/ 27 h 81"/>
                <a:gd name="T8" fmla="*/ 122 w 140"/>
                <a:gd name="T9" fmla="*/ 30 h 81"/>
                <a:gd name="T10" fmla="*/ 92 w 140"/>
                <a:gd name="T11" fmla="*/ 62 h 81"/>
                <a:gd name="T12" fmla="*/ 90 w 140"/>
                <a:gd name="T13" fmla="*/ 62 h 81"/>
                <a:gd name="T14" fmla="*/ 90 w 140"/>
                <a:gd name="T15" fmla="*/ 62 h 81"/>
                <a:gd name="T16" fmla="*/ 58 w 140"/>
                <a:gd name="T17" fmla="*/ 13 h 81"/>
                <a:gd name="T18" fmla="*/ 59 w 140"/>
                <a:gd name="T19" fmla="*/ 9 h 81"/>
                <a:gd name="T20" fmla="*/ 50 w 140"/>
                <a:gd name="T21" fmla="*/ 0 h 81"/>
                <a:gd name="T22" fmla="*/ 41 w 140"/>
                <a:gd name="T23" fmla="*/ 9 h 81"/>
                <a:gd name="T24" fmla="*/ 41 w 140"/>
                <a:gd name="T25" fmla="*/ 9 h 81"/>
                <a:gd name="T26" fmla="*/ 40 w 140"/>
                <a:gd name="T27" fmla="*/ 9 h 81"/>
                <a:gd name="T28" fmla="*/ 13 w 140"/>
                <a:gd name="T29" fmla="*/ 26 h 81"/>
                <a:gd name="T30" fmla="*/ 9 w 140"/>
                <a:gd name="T31" fmla="*/ 25 h 81"/>
                <a:gd name="T32" fmla="*/ 0 w 140"/>
                <a:gd name="T33" fmla="*/ 35 h 81"/>
                <a:gd name="T34" fmla="*/ 9 w 140"/>
                <a:gd name="T35" fmla="*/ 44 h 81"/>
                <a:gd name="T36" fmla="*/ 19 w 140"/>
                <a:gd name="T37" fmla="*/ 35 h 81"/>
                <a:gd name="T38" fmla="*/ 19 w 140"/>
                <a:gd name="T39" fmla="*/ 35 h 81"/>
                <a:gd name="T40" fmla="*/ 46 w 140"/>
                <a:gd name="T41" fmla="*/ 18 h 81"/>
                <a:gd name="T42" fmla="*/ 46 w 140"/>
                <a:gd name="T43" fmla="*/ 18 h 81"/>
                <a:gd name="T44" fmla="*/ 50 w 140"/>
                <a:gd name="T45" fmla="*/ 18 h 81"/>
                <a:gd name="T46" fmla="*/ 50 w 140"/>
                <a:gd name="T47" fmla="*/ 18 h 81"/>
                <a:gd name="T48" fmla="*/ 82 w 140"/>
                <a:gd name="T49" fmla="*/ 68 h 81"/>
                <a:gd name="T50" fmla="*/ 81 w 140"/>
                <a:gd name="T51" fmla="*/ 72 h 81"/>
                <a:gd name="T52" fmla="*/ 90 w 140"/>
                <a:gd name="T53" fmla="*/ 81 h 81"/>
                <a:gd name="T54" fmla="*/ 100 w 140"/>
                <a:gd name="T55" fmla="*/ 72 h 81"/>
                <a:gd name="T56" fmla="*/ 99 w 140"/>
                <a:gd name="T57" fmla="*/ 69 h 81"/>
                <a:gd name="T58" fmla="*/ 129 w 140"/>
                <a:gd name="T59" fmla="*/ 37 h 81"/>
                <a:gd name="T60" fmla="*/ 131 w 140"/>
                <a:gd name="T61"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81">
                  <a:moveTo>
                    <a:pt x="131" y="37"/>
                  </a:moveTo>
                  <a:cubicBezTo>
                    <a:pt x="136" y="37"/>
                    <a:pt x="140" y="33"/>
                    <a:pt x="140" y="27"/>
                  </a:cubicBezTo>
                  <a:cubicBezTo>
                    <a:pt x="140" y="22"/>
                    <a:pt x="136" y="18"/>
                    <a:pt x="131" y="18"/>
                  </a:cubicBezTo>
                  <a:cubicBezTo>
                    <a:pt x="126" y="18"/>
                    <a:pt x="121" y="22"/>
                    <a:pt x="121" y="27"/>
                  </a:cubicBezTo>
                  <a:cubicBezTo>
                    <a:pt x="121" y="28"/>
                    <a:pt x="122" y="29"/>
                    <a:pt x="122" y="30"/>
                  </a:cubicBezTo>
                  <a:cubicBezTo>
                    <a:pt x="92" y="62"/>
                    <a:pt x="92" y="62"/>
                    <a:pt x="92" y="62"/>
                  </a:cubicBezTo>
                  <a:cubicBezTo>
                    <a:pt x="91" y="62"/>
                    <a:pt x="91" y="62"/>
                    <a:pt x="90" y="62"/>
                  </a:cubicBezTo>
                  <a:cubicBezTo>
                    <a:pt x="90" y="62"/>
                    <a:pt x="90" y="62"/>
                    <a:pt x="90" y="62"/>
                  </a:cubicBezTo>
                  <a:cubicBezTo>
                    <a:pt x="58" y="13"/>
                    <a:pt x="58" y="13"/>
                    <a:pt x="58" y="13"/>
                  </a:cubicBezTo>
                  <a:cubicBezTo>
                    <a:pt x="59" y="12"/>
                    <a:pt x="59" y="11"/>
                    <a:pt x="59" y="9"/>
                  </a:cubicBezTo>
                  <a:cubicBezTo>
                    <a:pt x="59" y="4"/>
                    <a:pt x="55" y="0"/>
                    <a:pt x="50" y="0"/>
                  </a:cubicBezTo>
                  <a:cubicBezTo>
                    <a:pt x="45" y="0"/>
                    <a:pt x="41" y="4"/>
                    <a:pt x="41" y="9"/>
                  </a:cubicBezTo>
                  <a:cubicBezTo>
                    <a:pt x="41" y="9"/>
                    <a:pt x="41" y="9"/>
                    <a:pt x="41" y="9"/>
                  </a:cubicBezTo>
                  <a:cubicBezTo>
                    <a:pt x="41" y="9"/>
                    <a:pt x="40" y="9"/>
                    <a:pt x="40" y="9"/>
                  </a:cubicBezTo>
                  <a:cubicBezTo>
                    <a:pt x="13" y="26"/>
                    <a:pt x="13" y="26"/>
                    <a:pt x="13" y="26"/>
                  </a:cubicBezTo>
                  <a:cubicBezTo>
                    <a:pt x="12" y="26"/>
                    <a:pt x="11" y="25"/>
                    <a:pt x="9" y="25"/>
                  </a:cubicBezTo>
                  <a:cubicBezTo>
                    <a:pt x="4" y="25"/>
                    <a:pt x="0" y="30"/>
                    <a:pt x="0" y="35"/>
                  </a:cubicBezTo>
                  <a:cubicBezTo>
                    <a:pt x="0" y="40"/>
                    <a:pt x="4" y="44"/>
                    <a:pt x="9" y="44"/>
                  </a:cubicBezTo>
                  <a:cubicBezTo>
                    <a:pt x="15" y="44"/>
                    <a:pt x="19" y="40"/>
                    <a:pt x="19" y="35"/>
                  </a:cubicBezTo>
                  <a:cubicBezTo>
                    <a:pt x="19" y="35"/>
                    <a:pt x="19" y="35"/>
                    <a:pt x="19" y="35"/>
                  </a:cubicBezTo>
                  <a:cubicBezTo>
                    <a:pt x="46" y="18"/>
                    <a:pt x="46" y="18"/>
                    <a:pt x="46" y="18"/>
                  </a:cubicBezTo>
                  <a:cubicBezTo>
                    <a:pt x="46" y="18"/>
                    <a:pt x="46" y="18"/>
                    <a:pt x="46" y="18"/>
                  </a:cubicBezTo>
                  <a:cubicBezTo>
                    <a:pt x="47" y="18"/>
                    <a:pt x="48" y="18"/>
                    <a:pt x="50" y="18"/>
                  </a:cubicBezTo>
                  <a:cubicBezTo>
                    <a:pt x="50" y="18"/>
                    <a:pt x="50" y="18"/>
                    <a:pt x="50" y="18"/>
                  </a:cubicBezTo>
                  <a:cubicBezTo>
                    <a:pt x="82" y="68"/>
                    <a:pt x="82" y="68"/>
                    <a:pt x="82" y="68"/>
                  </a:cubicBezTo>
                  <a:cubicBezTo>
                    <a:pt x="81" y="69"/>
                    <a:pt x="81" y="70"/>
                    <a:pt x="81" y="72"/>
                  </a:cubicBezTo>
                  <a:cubicBezTo>
                    <a:pt x="81" y="77"/>
                    <a:pt x="85" y="81"/>
                    <a:pt x="90" y="81"/>
                  </a:cubicBezTo>
                  <a:cubicBezTo>
                    <a:pt x="95" y="81"/>
                    <a:pt x="100" y="77"/>
                    <a:pt x="100" y="72"/>
                  </a:cubicBezTo>
                  <a:cubicBezTo>
                    <a:pt x="100" y="71"/>
                    <a:pt x="100" y="70"/>
                    <a:pt x="99" y="69"/>
                  </a:cubicBezTo>
                  <a:cubicBezTo>
                    <a:pt x="129" y="37"/>
                    <a:pt x="129" y="37"/>
                    <a:pt x="129" y="37"/>
                  </a:cubicBezTo>
                  <a:cubicBezTo>
                    <a:pt x="130" y="37"/>
                    <a:pt x="130" y="37"/>
                    <a:pt x="131" y="37"/>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sp>
        <p:nvSpPr>
          <p:cNvPr id="150" name="Rounded Rectangle 149">
            <a:extLst>
              <a:ext uri="{FF2B5EF4-FFF2-40B4-BE49-F238E27FC236}">
                <a16:creationId xmlns:a16="http://schemas.microsoft.com/office/drawing/2014/main" id="{F7CD2B63-8836-2145-A42C-E2766EBABBD9}"/>
              </a:ext>
            </a:extLst>
          </p:cNvPr>
          <p:cNvSpPr/>
          <p:nvPr/>
        </p:nvSpPr>
        <p:spPr>
          <a:xfrm>
            <a:off x="6279038" y="1956533"/>
            <a:ext cx="2320494" cy="261713"/>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t>Customer  Community</a:t>
            </a:r>
          </a:p>
        </p:txBody>
      </p:sp>
      <p:sp>
        <p:nvSpPr>
          <p:cNvPr id="151" name="Rounded Rectangle 150">
            <a:extLst>
              <a:ext uri="{FF2B5EF4-FFF2-40B4-BE49-F238E27FC236}">
                <a16:creationId xmlns:a16="http://schemas.microsoft.com/office/drawing/2014/main" id="{C013FCFC-1C83-0744-AA75-FF2FA6742FF5}"/>
              </a:ext>
            </a:extLst>
          </p:cNvPr>
          <p:cNvSpPr/>
          <p:nvPr/>
        </p:nvSpPr>
        <p:spPr>
          <a:xfrm rot="16200000">
            <a:off x="8495395" y="2575631"/>
            <a:ext cx="1490187" cy="360206"/>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t>Customer/Partner Community</a:t>
            </a:r>
          </a:p>
        </p:txBody>
      </p:sp>
      <p:grpSp>
        <p:nvGrpSpPr>
          <p:cNvPr id="164" name="Group 163">
            <a:extLst>
              <a:ext uri="{FF2B5EF4-FFF2-40B4-BE49-F238E27FC236}">
                <a16:creationId xmlns:a16="http://schemas.microsoft.com/office/drawing/2014/main" id="{E3FA6D2E-81D1-5046-9DB6-AD01005AE552}"/>
              </a:ext>
            </a:extLst>
          </p:cNvPr>
          <p:cNvGrpSpPr/>
          <p:nvPr/>
        </p:nvGrpSpPr>
        <p:grpSpPr>
          <a:xfrm>
            <a:off x="10284730" y="2322368"/>
            <a:ext cx="339870" cy="336623"/>
            <a:chOff x="4360863" y="1784350"/>
            <a:chExt cx="498476" cy="493713"/>
          </a:xfrm>
        </p:grpSpPr>
        <p:sp>
          <p:nvSpPr>
            <p:cNvPr id="165" name="Freeform 188">
              <a:extLst>
                <a:ext uri="{FF2B5EF4-FFF2-40B4-BE49-F238E27FC236}">
                  <a16:creationId xmlns:a16="http://schemas.microsoft.com/office/drawing/2014/main" id="{F900B244-CD6D-3B48-8FA0-6EA12127B362}"/>
                </a:ext>
              </a:extLst>
            </p:cNvPr>
            <p:cNvSpPr>
              <a:spLocks/>
            </p:cNvSpPr>
            <p:nvPr/>
          </p:nvSpPr>
          <p:spPr bwMode="auto">
            <a:xfrm>
              <a:off x="4654551" y="2116138"/>
              <a:ext cx="204788" cy="161925"/>
            </a:xfrm>
            <a:custGeom>
              <a:avLst/>
              <a:gdLst>
                <a:gd name="T0" fmla="*/ 96 w 99"/>
                <a:gd name="T1" fmla="*/ 44 h 78"/>
                <a:gd name="T2" fmla="*/ 13 w 99"/>
                <a:gd name="T3" fmla="*/ 0 h 78"/>
                <a:gd name="T4" fmla="*/ 12 w 99"/>
                <a:gd name="T5" fmla="*/ 0 h 78"/>
                <a:gd name="T6" fmla="*/ 8 w 99"/>
                <a:gd name="T7" fmla="*/ 5 h 78"/>
                <a:gd name="T8" fmla="*/ 13 w 99"/>
                <a:gd name="T9" fmla="*/ 9 h 78"/>
                <a:gd name="T10" fmla="*/ 15 w 99"/>
                <a:gd name="T11" fmla="*/ 9 h 78"/>
                <a:gd name="T12" fmla="*/ 89 w 99"/>
                <a:gd name="T13" fmla="*/ 51 h 78"/>
                <a:gd name="T14" fmla="*/ 89 w 99"/>
                <a:gd name="T15" fmla="*/ 68 h 78"/>
                <a:gd name="T16" fmla="*/ 5 w 99"/>
                <a:gd name="T17" fmla="*/ 68 h 78"/>
                <a:gd name="T18" fmla="*/ 0 w 99"/>
                <a:gd name="T19" fmla="*/ 73 h 78"/>
                <a:gd name="T20" fmla="*/ 5 w 99"/>
                <a:gd name="T21" fmla="*/ 78 h 78"/>
                <a:gd name="T22" fmla="*/ 89 w 99"/>
                <a:gd name="T23" fmla="*/ 78 h 78"/>
                <a:gd name="T24" fmla="*/ 99 w 99"/>
                <a:gd name="T25" fmla="*/ 68 h 78"/>
                <a:gd name="T26" fmla="*/ 99 w 99"/>
                <a:gd name="T27" fmla="*/ 51 h 78"/>
                <a:gd name="T28" fmla="*/ 96 w 99"/>
                <a:gd name="T29"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78">
                  <a:moveTo>
                    <a:pt x="96" y="44"/>
                  </a:moveTo>
                  <a:cubicBezTo>
                    <a:pt x="67" y="16"/>
                    <a:pt x="27" y="0"/>
                    <a:pt x="13" y="0"/>
                  </a:cubicBezTo>
                  <a:cubicBezTo>
                    <a:pt x="13" y="0"/>
                    <a:pt x="12" y="0"/>
                    <a:pt x="12" y="0"/>
                  </a:cubicBezTo>
                  <a:cubicBezTo>
                    <a:pt x="9" y="0"/>
                    <a:pt x="7" y="2"/>
                    <a:pt x="8" y="5"/>
                  </a:cubicBezTo>
                  <a:cubicBezTo>
                    <a:pt x="8" y="8"/>
                    <a:pt x="10" y="10"/>
                    <a:pt x="13" y="9"/>
                  </a:cubicBezTo>
                  <a:cubicBezTo>
                    <a:pt x="15" y="9"/>
                    <a:pt x="15" y="9"/>
                    <a:pt x="15" y="9"/>
                  </a:cubicBezTo>
                  <a:cubicBezTo>
                    <a:pt x="20" y="12"/>
                    <a:pt x="54" y="16"/>
                    <a:pt x="89" y="51"/>
                  </a:cubicBezTo>
                  <a:cubicBezTo>
                    <a:pt x="89" y="68"/>
                    <a:pt x="89" y="68"/>
                    <a:pt x="89" y="68"/>
                  </a:cubicBezTo>
                  <a:cubicBezTo>
                    <a:pt x="5" y="68"/>
                    <a:pt x="5" y="68"/>
                    <a:pt x="5" y="68"/>
                  </a:cubicBezTo>
                  <a:cubicBezTo>
                    <a:pt x="2" y="68"/>
                    <a:pt x="0" y="70"/>
                    <a:pt x="0" y="73"/>
                  </a:cubicBezTo>
                  <a:cubicBezTo>
                    <a:pt x="0" y="76"/>
                    <a:pt x="2" y="78"/>
                    <a:pt x="5" y="78"/>
                  </a:cubicBezTo>
                  <a:cubicBezTo>
                    <a:pt x="89" y="78"/>
                    <a:pt x="89" y="78"/>
                    <a:pt x="89" y="78"/>
                  </a:cubicBezTo>
                  <a:cubicBezTo>
                    <a:pt x="94" y="78"/>
                    <a:pt x="99" y="73"/>
                    <a:pt x="99" y="68"/>
                  </a:cubicBezTo>
                  <a:cubicBezTo>
                    <a:pt x="99" y="51"/>
                    <a:pt x="99" y="51"/>
                    <a:pt x="99" y="51"/>
                  </a:cubicBezTo>
                  <a:cubicBezTo>
                    <a:pt x="99" y="48"/>
                    <a:pt x="98" y="46"/>
                    <a:pt x="96" y="4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66" name="Freeform 189">
              <a:extLst>
                <a:ext uri="{FF2B5EF4-FFF2-40B4-BE49-F238E27FC236}">
                  <a16:creationId xmlns:a16="http://schemas.microsoft.com/office/drawing/2014/main" id="{A08B8DC5-6FEC-0340-A514-0FA01D79C2B8}"/>
                </a:ext>
              </a:extLst>
            </p:cNvPr>
            <p:cNvSpPr>
              <a:spLocks/>
            </p:cNvSpPr>
            <p:nvPr/>
          </p:nvSpPr>
          <p:spPr bwMode="auto">
            <a:xfrm>
              <a:off x="4360863" y="2116138"/>
              <a:ext cx="203200" cy="161925"/>
            </a:xfrm>
            <a:custGeom>
              <a:avLst/>
              <a:gdLst>
                <a:gd name="T0" fmla="*/ 93 w 98"/>
                <a:gd name="T1" fmla="*/ 68 h 78"/>
                <a:gd name="T2" fmla="*/ 9 w 98"/>
                <a:gd name="T3" fmla="*/ 68 h 78"/>
                <a:gd name="T4" fmla="*/ 9 w 98"/>
                <a:gd name="T5" fmla="*/ 51 h 78"/>
                <a:gd name="T6" fmla="*/ 86 w 98"/>
                <a:gd name="T7" fmla="*/ 9 h 78"/>
                <a:gd name="T8" fmla="*/ 91 w 98"/>
                <a:gd name="T9" fmla="*/ 5 h 78"/>
                <a:gd name="T10" fmla="*/ 86 w 98"/>
                <a:gd name="T11" fmla="*/ 0 h 78"/>
                <a:gd name="T12" fmla="*/ 86 w 98"/>
                <a:gd name="T13" fmla="*/ 0 h 78"/>
                <a:gd name="T14" fmla="*/ 3 w 98"/>
                <a:gd name="T15" fmla="*/ 44 h 78"/>
                <a:gd name="T16" fmla="*/ 0 w 98"/>
                <a:gd name="T17" fmla="*/ 51 h 78"/>
                <a:gd name="T18" fmla="*/ 0 w 98"/>
                <a:gd name="T19" fmla="*/ 68 h 78"/>
                <a:gd name="T20" fmla="*/ 9 w 98"/>
                <a:gd name="T21" fmla="*/ 78 h 78"/>
                <a:gd name="T22" fmla="*/ 93 w 98"/>
                <a:gd name="T23" fmla="*/ 78 h 78"/>
                <a:gd name="T24" fmla="*/ 98 w 98"/>
                <a:gd name="T25" fmla="*/ 73 h 78"/>
                <a:gd name="T26" fmla="*/ 93 w 98"/>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93" y="68"/>
                  </a:moveTo>
                  <a:cubicBezTo>
                    <a:pt x="9" y="68"/>
                    <a:pt x="9" y="68"/>
                    <a:pt x="9" y="68"/>
                  </a:cubicBezTo>
                  <a:cubicBezTo>
                    <a:pt x="9" y="51"/>
                    <a:pt x="9" y="51"/>
                    <a:pt x="9" y="51"/>
                  </a:cubicBezTo>
                  <a:cubicBezTo>
                    <a:pt x="37" y="23"/>
                    <a:pt x="75" y="9"/>
                    <a:pt x="86" y="9"/>
                  </a:cubicBezTo>
                  <a:cubicBezTo>
                    <a:pt x="89" y="9"/>
                    <a:pt x="91" y="7"/>
                    <a:pt x="91" y="5"/>
                  </a:cubicBezTo>
                  <a:cubicBezTo>
                    <a:pt x="91" y="2"/>
                    <a:pt x="89" y="0"/>
                    <a:pt x="86" y="0"/>
                  </a:cubicBezTo>
                  <a:cubicBezTo>
                    <a:pt x="86" y="0"/>
                    <a:pt x="86" y="0"/>
                    <a:pt x="86" y="0"/>
                  </a:cubicBezTo>
                  <a:cubicBezTo>
                    <a:pt x="74" y="0"/>
                    <a:pt x="34" y="13"/>
                    <a:pt x="3" y="44"/>
                  </a:cubicBezTo>
                  <a:cubicBezTo>
                    <a:pt x="1" y="46"/>
                    <a:pt x="0" y="48"/>
                    <a:pt x="0" y="51"/>
                  </a:cubicBezTo>
                  <a:cubicBezTo>
                    <a:pt x="0" y="68"/>
                    <a:pt x="0" y="68"/>
                    <a:pt x="0" y="68"/>
                  </a:cubicBezTo>
                  <a:cubicBezTo>
                    <a:pt x="0" y="73"/>
                    <a:pt x="4" y="78"/>
                    <a:pt x="9" y="78"/>
                  </a:cubicBezTo>
                  <a:cubicBezTo>
                    <a:pt x="93" y="78"/>
                    <a:pt x="93" y="78"/>
                    <a:pt x="93" y="78"/>
                  </a:cubicBezTo>
                  <a:cubicBezTo>
                    <a:pt x="96" y="78"/>
                    <a:pt x="98" y="76"/>
                    <a:pt x="98" y="73"/>
                  </a:cubicBezTo>
                  <a:cubicBezTo>
                    <a:pt x="98" y="70"/>
                    <a:pt x="96" y="68"/>
                    <a:pt x="93" y="68"/>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68" name="Freeform 190">
              <a:extLst>
                <a:ext uri="{FF2B5EF4-FFF2-40B4-BE49-F238E27FC236}">
                  <a16:creationId xmlns:a16="http://schemas.microsoft.com/office/drawing/2014/main" id="{C8604415-2786-9C41-AAB8-B16E69F1CC3B}"/>
                </a:ext>
              </a:extLst>
            </p:cNvPr>
            <p:cNvSpPr>
              <a:spLocks/>
            </p:cNvSpPr>
            <p:nvPr/>
          </p:nvSpPr>
          <p:spPr bwMode="auto">
            <a:xfrm>
              <a:off x="4486276" y="1784350"/>
              <a:ext cx="246063" cy="322262"/>
            </a:xfrm>
            <a:custGeom>
              <a:avLst/>
              <a:gdLst>
                <a:gd name="T0" fmla="*/ 10 w 119"/>
                <a:gd name="T1" fmla="*/ 99 h 155"/>
                <a:gd name="T2" fmla="*/ 27 w 119"/>
                <a:gd name="T3" fmla="*/ 134 h 155"/>
                <a:gd name="T4" fmla="*/ 27 w 119"/>
                <a:gd name="T5" fmla="*/ 148 h 155"/>
                <a:gd name="T6" fmla="*/ 27 w 119"/>
                <a:gd name="T7" fmla="*/ 151 h 155"/>
                <a:gd name="T8" fmla="*/ 32 w 119"/>
                <a:gd name="T9" fmla="*/ 154 h 155"/>
                <a:gd name="T10" fmla="*/ 34 w 119"/>
                <a:gd name="T11" fmla="*/ 153 h 155"/>
                <a:gd name="T12" fmla="*/ 36 w 119"/>
                <a:gd name="T13" fmla="*/ 147 h 155"/>
                <a:gd name="T14" fmla="*/ 36 w 119"/>
                <a:gd name="T15" fmla="*/ 132 h 155"/>
                <a:gd name="T16" fmla="*/ 35 w 119"/>
                <a:gd name="T17" fmla="*/ 129 h 155"/>
                <a:gd name="T18" fmla="*/ 19 w 119"/>
                <a:gd name="T19" fmla="*/ 95 h 155"/>
                <a:gd name="T20" fmla="*/ 14 w 119"/>
                <a:gd name="T21" fmla="*/ 90 h 155"/>
                <a:gd name="T22" fmla="*/ 10 w 119"/>
                <a:gd name="T23" fmla="*/ 86 h 155"/>
                <a:gd name="T24" fmla="*/ 13 w 119"/>
                <a:gd name="T25" fmla="*/ 82 h 155"/>
                <a:gd name="T26" fmla="*/ 15 w 119"/>
                <a:gd name="T27" fmla="*/ 76 h 155"/>
                <a:gd name="T28" fmla="*/ 13 w 119"/>
                <a:gd name="T29" fmla="*/ 59 h 155"/>
                <a:gd name="T30" fmla="*/ 60 w 119"/>
                <a:gd name="T31" fmla="*/ 9 h 155"/>
                <a:gd name="T32" fmla="*/ 107 w 119"/>
                <a:gd name="T33" fmla="*/ 59 h 155"/>
                <a:gd name="T34" fmla="*/ 104 w 119"/>
                <a:gd name="T35" fmla="*/ 76 h 155"/>
                <a:gd name="T36" fmla="*/ 107 w 119"/>
                <a:gd name="T37" fmla="*/ 82 h 155"/>
                <a:gd name="T38" fmla="*/ 109 w 119"/>
                <a:gd name="T39" fmla="*/ 86 h 155"/>
                <a:gd name="T40" fmla="*/ 105 w 119"/>
                <a:gd name="T41" fmla="*/ 90 h 155"/>
                <a:gd name="T42" fmla="*/ 100 w 119"/>
                <a:gd name="T43" fmla="*/ 95 h 155"/>
                <a:gd name="T44" fmla="*/ 84 w 119"/>
                <a:gd name="T45" fmla="*/ 129 h 155"/>
                <a:gd name="T46" fmla="*/ 83 w 119"/>
                <a:gd name="T47" fmla="*/ 133 h 155"/>
                <a:gd name="T48" fmla="*/ 83 w 119"/>
                <a:gd name="T49" fmla="*/ 147 h 155"/>
                <a:gd name="T50" fmla="*/ 85 w 119"/>
                <a:gd name="T51" fmla="*/ 153 h 155"/>
                <a:gd name="T52" fmla="*/ 92 w 119"/>
                <a:gd name="T53" fmla="*/ 151 h 155"/>
                <a:gd name="T54" fmla="*/ 92 w 119"/>
                <a:gd name="T55" fmla="*/ 148 h 155"/>
                <a:gd name="T56" fmla="*/ 92 w 119"/>
                <a:gd name="T57" fmla="*/ 135 h 155"/>
                <a:gd name="T58" fmla="*/ 109 w 119"/>
                <a:gd name="T59" fmla="*/ 99 h 155"/>
                <a:gd name="T60" fmla="*/ 119 w 119"/>
                <a:gd name="T61" fmla="*/ 86 h 155"/>
                <a:gd name="T62" fmla="*/ 114 w 119"/>
                <a:gd name="T63" fmla="*/ 75 h 155"/>
                <a:gd name="T64" fmla="*/ 116 w 119"/>
                <a:gd name="T65" fmla="*/ 59 h 155"/>
                <a:gd name="T66" fmla="*/ 60 w 119"/>
                <a:gd name="T67" fmla="*/ 0 h 155"/>
                <a:gd name="T68" fmla="*/ 3 w 119"/>
                <a:gd name="T69" fmla="*/ 59 h 155"/>
                <a:gd name="T70" fmla="*/ 5 w 119"/>
                <a:gd name="T71" fmla="*/ 75 h 155"/>
                <a:gd name="T72" fmla="*/ 0 w 119"/>
                <a:gd name="T73" fmla="*/ 86 h 155"/>
                <a:gd name="T74" fmla="*/ 10 w 119"/>
                <a:gd name="T75" fmla="*/ 9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55">
                  <a:moveTo>
                    <a:pt x="10" y="99"/>
                  </a:moveTo>
                  <a:cubicBezTo>
                    <a:pt x="12" y="112"/>
                    <a:pt x="18" y="125"/>
                    <a:pt x="27" y="134"/>
                  </a:cubicBezTo>
                  <a:cubicBezTo>
                    <a:pt x="27" y="148"/>
                    <a:pt x="27" y="148"/>
                    <a:pt x="27" y="148"/>
                  </a:cubicBezTo>
                  <a:cubicBezTo>
                    <a:pt x="27" y="149"/>
                    <a:pt x="27" y="150"/>
                    <a:pt x="27" y="151"/>
                  </a:cubicBezTo>
                  <a:cubicBezTo>
                    <a:pt x="28" y="153"/>
                    <a:pt x="30" y="154"/>
                    <a:pt x="32" y="154"/>
                  </a:cubicBezTo>
                  <a:cubicBezTo>
                    <a:pt x="33" y="154"/>
                    <a:pt x="33" y="154"/>
                    <a:pt x="34" y="153"/>
                  </a:cubicBezTo>
                  <a:cubicBezTo>
                    <a:pt x="36" y="152"/>
                    <a:pt x="37" y="150"/>
                    <a:pt x="36" y="147"/>
                  </a:cubicBezTo>
                  <a:cubicBezTo>
                    <a:pt x="36" y="132"/>
                    <a:pt x="36" y="132"/>
                    <a:pt x="36" y="132"/>
                  </a:cubicBezTo>
                  <a:cubicBezTo>
                    <a:pt x="36" y="131"/>
                    <a:pt x="36" y="130"/>
                    <a:pt x="35" y="129"/>
                  </a:cubicBezTo>
                  <a:cubicBezTo>
                    <a:pt x="26" y="120"/>
                    <a:pt x="20" y="107"/>
                    <a:pt x="19" y="95"/>
                  </a:cubicBezTo>
                  <a:cubicBezTo>
                    <a:pt x="19" y="92"/>
                    <a:pt x="17" y="90"/>
                    <a:pt x="14" y="90"/>
                  </a:cubicBezTo>
                  <a:cubicBezTo>
                    <a:pt x="12" y="90"/>
                    <a:pt x="10" y="88"/>
                    <a:pt x="10" y="86"/>
                  </a:cubicBezTo>
                  <a:cubicBezTo>
                    <a:pt x="10" y="84"/>
                    <a:pt x="11" y="82"/>
                    <a:pt x="13" y="82"/>
                  </a:cubicBezTo>
                  <a:cubicBezTo>
                    <a:pt x="15" y="81"/>
                    <a:pt x="16" y="78"/>
                    <a:pt x="15" y="76"/>
                  </a:cubicBezTo>
                  <a:cubicBezTo>
                    <a:pt x="13" y="70"/>
                    <a:pt x="13" y="65"/>
                    <a:pt x="13" y="59"/>
                  </a:cubicBezTo>
                  <a:cubicBezTo>
                    <a:pt x="13" y="32"/>
                    <a:pt x="34" y="9"/>
                    <a:pt x="60" y="9"/>
                  </a:cubicBezTo>
                  <a:cubicBezTo>
                    <a:pt x="86" y="9"/>
                    <a:pt x="107" y="32"/>
                    <a:pt x="107" y="59"/>
                  </a:cubicBezTo>
                  <a:cubicBezTo>
                    <a:pt x="107" y="65"/>
                    <a:pt x="106" y="70"/>
                    <a:pt x="104" y="76"/>
                  </a:cubicBezTo>
                  <a:cubicBezTo>
                    <a:pt x="103" y="78"/>
                    <a:pt x="105" y="81"/>
                    <a:pt x="107" y="82"/>
                  </a:cubicBezTo>
                  <a:cubicBezTo>
                    <a:pt x="108" y="82"/>
                    <a:pt x="109" y="84"/>
                    <a:pt x="109" y="86"/>
                  </a:cubicBezTo>
                  <a:cubicBezTo>
                    <a:pt x="109" y="88"/>
                    <a:pt x="107" y="90"/>
                    <a:pt x="105" y="90"/>
                  </a:cubicBezTo>
                  <a:cubicBezTo>
                    <a:pt x="103" y="90"/>
                    <a:pt x="100" y="92"/>
                    <a:pt x="100" y="95"/>
                  </a:cubicBezTo>
                  <a:cubicBezTo>
                    <a:pt x="99" y="108"/>
                    <a:pt x="93" y="120"/>
                    <a:pt x="84" y="129"/>
                  </a:cubicBezTo>
                  <a:cubicBezTo>
                    <a:pt x="83" y="130"/>
                    <a:pt x="83" y="131"/>
                    <a:pt x="83" y="133"/>
                  </a:cubicBezTo>
                  <a:cubicBezTo>
                    <a:pt x="83" y="147"/>
                    <a:pt x="83" y="147"/>
                    <a:pt x="83" y="147"/>
                  </a:cubicBezTo>
                  <a:cubicBezTo>
                    <a:pt x="82" y="150"/>
                    <a:pt x="83" y="152"/>
                    <a:pt x="85" y="153"/>
                  </a:cubicBezTo>
                  <a:cubicBezTo>
                    <a:pt x="88" y="155"/>
                    <a:pt x="90" y="154"/>
                    <a:pt x="92" y="151"/>
                  </a:cubicBezTo>
                  <a:cubicBezTo>
                    <a:pt x="92" y="150"/>
                    <a:pt x="92" y="149"/>
                    <a:pt x="92" y="148"/>
                  </a:cubicBezTo>
                  <a:cubicBezTo>
                    <a:pt x="92" y="135"/>
                    <a:pt x="92" y="135"/>
                    <a:pt x="92" y="135"/>
                  </a:cubicBezTo>
                  <a:cubicBezTo>
                    <a:pt x="101" y="125"/>
                    <a:pt x="108" y="112"/>
                    <a:pt x="109" y="99"/>
                  </a:cubicBezTo>
                  <a:cubicBezTo>
                    <a:pt x="115" y="98"/>
                    <a:pt x="119" y="92"/>
                    <a:pt x="119" y="86"/>
                  </a:cubicBezTo>
                  <a:cubicBezTo>
                    <a:pt x="119" y="82"/>
                    <a:pt x="117" y="78"/>
                    <a:pt x="114" y="75"/>
                  </a:cubicBezTo>
                  <a:cubicBezTo>
                    <a:pt x="116" y="70"/>
                    <a:pt x="116" y="65"/>
                    <a:pt x="116" y="59"/>
                  </a:cubicBezTo>
                  <a:cubicBezTo>
                    <a:pt x="116" y="26"/>
                    <a:pt x="91" y="0"/>
                    <a:pt x="60" y="0"/>
                  </a:cubicBezTo>
                  <a:cubicBezTo>
                    <a:pt x="28" y="0"/>
                    <a:pt x="3" y="26"/>
                    <a:pt x="3" y="59"/>
                  </a:cubicBezTo>
                  <a:cubicBezTo>
                    <a:pt x="3" y="65"/>
                    <a:pt x="4" y="70"/>
                    <a:pt x="5" y="75"/>
                  </a:cubicBezTo>
                  <a:cubicBezTo>
                    <a:pt x="2" y="78"/>
                    <a:pt x="0" y="82"/>
                    <a:pt x="0" y="86"/>
                  </a:cubicBezTo>
                  <a:cubicBezTo>
                    <a:pt x="0" y="92"/>
                    <a:pt x="4" y="97"/>
                    <a:pt x="10" y="99"/>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69" name="Freeform 191">
              <a:extLst>
                <a:ext uri="{FF2B5EF4-FFF2-40B4-BE49-F238E27FC236}">
                  <a16:creationId xmlns:a16="http://schemas.microsoft.com/office/drawing/2014/main" id="{B2EE4639-A991-AC45-8713-2057A2AD6E18}"/>
                </a:ext>
              </a:extLst>
            </p:cNvPr>
            <p:cNvSpPr>
              <a:spLocks noEditPoints="1"/>
            </p:cNvSpPr>
            <p:nvPr/>
          </p:nvSpPr>
          <p:spPr bwMode="auto">
            <a:xfrm>
              <a:off x="4556126" y="2114550"/>
              <a:ext cx="107950" cy="85725"/>
            </a:xfrm>
            <a:custGeom>
              <a:avLst/>
              <a:gdLst>
                <a:gd name="T0" fmla="*/ 42 w 52"/>
                <a:gd name="T1" fmla="*/ 38 h 41"/>
                <a:gd name="T2" fmla="*/ 46 w 52"/>
                <a:gd name="T3" fmla="*/ 8 h 41"/>
                <a:gd name="T4" fmla="*/ 6 w 52"/>
                <a:gd name="T5" fmla="*/ 8 h 41"/>
                <a:gd name="T6" fmla="*/ 10 w 52"/>
                <a:gd name="T7" fmla="*/ 38 h 41"/>
                <a:gd name="T8" fmla="*/ 14 w 52"/>
                <a:gd name="T9" fmla="*/ 41 h 41"/>
                <a:gd name="T10" fmla="*/ 15 w 52"/>
                <a:gd name="T11" fmla="*/ 41 h 41"/>
                <a:gd name="T12" fmla="*/ 37 w 52"/>
                <a:gd name="T13" fmla="*/ 40 h 41"/>
                <a:gd name="T14" fmla="*/ 42 w 52"/>
                <a:gd name="T15" fmla="*/ 38 h 41"/>
                <a:gd name="T16" fmla="*/ 17 w 52"/>
                <a:gd name="T17" fmla="*/ 31 h 41"/>
                <a:gd name="T18" fmla="*/ 12 w 52"/>
                <a:gd name="T19" fmla="*/ 16 h 41"/>
                <a:gd name="T20" fmla="*/ 26 w 52"/>
                <a:gd name="T21" fmla="*/ 12 h 41"/>
                <a:gd name="T22" fmla="*/ 26 w 52"/>
                <a:gd name="T23" fmla="*/ 12 h 41"/>
                <a:gd name="T24" fmla="*/ 40 w 52"/>
                <a:gd name="T25" fmla="*/ 15 h 41"/>
                <a:gd name="T26" fmla="*/ 35 w 52"/>
                <a:gd name="T27" fmla="*/ 30 h 41"/>
                <a:gd name="T28" fmla="*/ 17 w 52"/>
                <a:gd name="T29"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1">
                  <a:moveTo>
                    <a:pt x="42" y="38"/>
                  </a:moveTo>
                  <a:cubicBezTo>
                    <a:pt x="50" y="22"/>
                    <a:pt x="52" y="13"/>
                    <a:pt x="46" y="8"/>
                  </a:cubicBezTo>
                  <a:cubicBezTo>
                    <a:pt x="35" y="0"/>
                    <a:pt x="15" y="1"/>
                    <a:pt x="6" y="8"/>
                  </a:cubicBezTo>
                  <a:cubicBezTo>
                    <a:pt x="0" y="13"/>
                    <a:pt x="1" y="23"/>
                    <a:pt x="10" y="38"/>
                  </a:cubicBezTo>
                  <a:cubicBezTo>
                    <a:pt x="11" y="40"/>
                    <a:pt x="12" y="41"/>
                    <a:pt x="14" y="41"/>
                  </a:cubicBezTo>
                  <a:cubicBezTo>
                    <a:pt x="14" y="41"/>
                    <a:pt x="14" y="41"/>
                    <a:pt x="15" y="41"/>
                  </a:cubicBezTo>
                  <a:cubicBezTo>
                    <a:pt x="22" y="39"/>
                    <a:pt x="30" y="39"/>
                    <a:pt x="37" y="40"/>
                  </a:cubicBezTo>
                  <a:cubicBezTo>
                    <a:pt x="39" y="41"/>
                    <a:pt x="41" y="40"/>
                    <a:pt x="42" y="38"/>
                  </a:cubicBezTo>
                  <a:close/>
                  <a:moveTo>
                    <a:pt x="17" y="31"/>
                  </a:moveTo>
                  <a:cubicBezTo>
                    <a:pt x="12" y="21"/>
                    <a:pt x="11" y="16"/>
                    <a:pt x="12" y="16"/>
                  </a:cubicBezTo>
                  <a:cubicBezTo>
                    <a:pt x="17" y="12"/>
                    <a:pt x="21" y="12"/>
                    <a:pt x="26" y="12"/>
                  </a:cubicBezTo>
                  <a:cubicBezTo>
                    <a:pt x="26" y="12"/>
                    <a:pt x="26" y="12"/>
                    <a:pt x="26" y="12"/>
                  </a:cubicBezTo>
                  <a:cubicBezTo>
                    <a:pt x="33" y="12"/>
                    <a:pt x="35" y="13"/>
                    <a:pt x="40" y="15"/>
                  </a:cubicBezTo>
                  <a:cubicBezTo>
                    <a:pt x="40" y="16"/>
                    <a:pt x="40" y="21"/>
                    <a:pt x="35" y="30"/>
                  </a:cubicBezTo>
                  <a:cubicBezTo>
                    <a:pt x="29" y="30"/>
                    <a:pt x="23" y="30"/>
                    <a:pt x="17" y="3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70" name="Freeform 192">
              <a:extLst>
                <a:ext uri="{FF2B5EF4-FFF2-40B4-BE49-F238E27FC236}">
                  <a16:creationId xmlns:a16="http://schemas.microsoft.com/office/drawing/2014/main" id="{87072ED3-FB00-534D-B539-6D8D17B88B37}"/>
                </a:ext>
              </a:extLst>
            </p:cNvPr>
            <p:cNvSpPr>
              <a:spLocks/>
            </p:cNvSpPr>
            <p:nvPr/>
          </p:nvSpPr>
          <p:spPr bwMode="auto">
            <a:xfrm>
              <a:off x="4618038" y="2208213"/>
              <a:ext cx="26988" cy="69850"/>
            </a:xfrm>
            <a:custGeom>
              <a:avLst/>
              <a:gdLst>
                <a:gd name="T0" fmla="*/ 10 w 13"/>
                <a:gd name="T1" fmla="*/ 4 h 34"/>
                <a:gd name="T2" fmla="*/ 4 w 13"/>
                <a:gd name="T3" fmla="*/ 0 h 34"/>
                <a:gd name="T4" fmla="*/ 0 w 13"/>
                <a:gd name="T5" fmla="*/ 5 h 34"/>
                <a:gd name="T6" fmla="*/ 3 w 13"/>
                <a:gd name="T7" fmla="*/ 30 h 34"/>
                <a:gd name="T8" fmla="*/ 8 w 13"/>
                <a:gd name="T9" fmla="*/ 34 h 34"/>
                <a:gd name="T10" fmla="*/ 8 w 13"/>
                <a:gd name="T11" fmla="*/ 34 h 34"/>
                <a:gd name="T12" fmla="*/ 12 w 13"/>
                <a:gd name="T13" fmla="*/ 29 h 34"/>
                <a:gd name="T14" fmla="*/ 10 w 13"/>
                <a:gd name="T15" fmla="*/ 7 h 34"/>
                <a:gd name="T16" fmla="*/ 10 w 1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4">
                  <a:moveTo>
                    <a:pt x="10" y="4"/>
                  </a:moveTo>
                  <a:cubicBezTo>
                    <a:pt x="9" y="2"/>
                    <a:pt x="7" y="0"/>
                    <a:pt x="4" y="0"/>
                  </a:cubicBezTo>
                  <a:cubicBezTo>
                    <a:pt x="2" y="0"/>
                    <a:pt x="0" y="3"/>
                    <a:pt x="0" y="5"/>
                  </a:cubicBezTo>
                  <a:cubicBezTo>
                    <a:pt x="3" y="30"/>
                    <a:pt x="3" y="30"/>
                    <a:pt x="3" y="30"/>
                  </a:cubicBezTo>
                  <a:cubicBezTo>
                    <a:pt x="3" y="32"/>
                    <a:pt x="5" y="34"/>
                    <a:pt x="8" y="34"/>
                  </a:cubicBezTo>
                  <a:cubicBezTo>
                    <a:pt x="8" y="34"/>
                    <a:pt x="8" y="34"/>
                    <a:pt x="8" y="34"/>
                  </a:cubicBezTo>
                  <a:cubicBezTo>
                    <a:pt x="11" y="34"/>
                    <a:pt x="13" y="31"/>
                    <a:pt x="12" y="29"/>
                  </a:cubicBezTo>
                  <a:cubicBezTo>
                    <a:pt x="10" y="7"/>
                    <a:pt x="10" y="7"/>
                    <a:pt x="10" y="7"/>
                  </a:cubicBezTo>
                  <a:lnTo>
                    <a:pt x="10" y="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71" name="Freeform 193">
              <a:extLst>
                <a:ext uri="{FF2B5EF4-FFF2-40B4-BE49-F238E27FC236}">
                  <a16:creationId xmlns:a16="http://schemas.microsoft.com/office/drawing/2014/main" id="{BA67F4B4-ADED-F549-84AE-22A4F1491214}"/>
                </a:ext>
              </a:extLst>
            </p:cNvPr>
            <p:cNvSpPr>
              <a:spLocks/>
            </p:cNvSpPr>
            <p:nvPr/>
          </p:nvSpPr>
          <p:spPr bwMode="auto">
            <a:xfrm>
              <a:off x="4575176" y="2208213"/>
              <a:ext cx="26988" cy="69850"/>
            </a:xfrm>
            <a:custGeom>
              <a:avLst/>
              <a:gdLst>
                <a:gd name="T0" fmla="*/ 8 w 13"/>
                <a:gd name="T1" fmla="*/ 0 h 34"/>
                <a:gd name="T2" fmla="*/ 3 w 13"/>
                <a:gd name="T3" fmla="*/ 5 h 34"/>
                <a:gd name="T4" fmla="*/ 0 w 13"/>
                <a:gd name="T5" fmla="*/ 29 h 34"/>
                <a:gd name="T6" fmla="*/ 4 w 13"/>
                <a:gd name="T7" fmla="*/ 34 h 34"/>
                <a:gd name="T8" fmla="*/ 5 w 13"/>
                <a:gd name="T9" fmla="*/ 34 h 34"/>
                <a:gd name="T10" fmla="*/ 10 w 13"/>
                <a:gd name="T11" fmla="*/ 30 h 34"/>
                <a:gd name="T12" fmla="*/ 12 w 13"/>
                <a:gd name="T13" fmla="*/ 6 h 34"/>
                <a:gd name="T14" fmla="*/ 8 w 13"/>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4">
                  <a:moveTo>
                    <a:pt x="8" y="0"/>
                  </a:moveTo>
                  <a:cubicBezTo>
                    <a:pt x="5" y="0"/>
                    <a:pt x="3" y="2"/>
                    <a:pt x="3" y="5"/>
                  </a:cubicBezTo>
                  <a:cubicBezTo>
                    <a:pt x="0" y="29"/>
                    <a:pt x="0" y="29"/>
                    <a:pt x="0" y="29"/>
                  </a:cubicBezTo>
                  <a:cubicBezTo>
                    <a:pt x="0" y="31"/>
                    <a:pt x="2" y="34"/>
                    <a:pt x="4" y="34"/>
                  </a:cubicBezTo>
                  <a:cubicBezTo>
                    <a:pt x="4" y="34"/>
                    <a:pt x="5" y="34"/>
                    <a:pt x="5" y="34"/>
                  </a:cubicBezTo>
                  <a:cubicBezTo>
                    <a:pt x="7" y="34"/>
                    <a:pt x="9" y="32"/>
                    <a:pt x="10" y="30"/>
                  </a:cubicBezTo>
                  <a:cubicBezTo>
                    <a:pt x="12" y="6"/>
                    <a:pt x="12" y="6"/>
                    <a:pt x="12" y="6"/>
                  </a:cubicBezTo>
                  <a:cubicBezTo>
                    <a:pt x="13" y="3"/>
                    <a:pt x="11" y="1"/>
                    <a:pt x="8" y="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grpSp>
        <p:nvGrpSpPr>
          <p:cNvPr id="172" name="Group 171">
            <a:extLst>
              <a:ext uri="{FF2B5EF4-FFF2-40B4-BE49-F238E27FC236}">
                <a16:creationId xmlns:a16="http://schemas.microsoft.com/office/drawing/2014/main" id="{61BDDACE-91C2-0142-B1F2-70BED99B00A5}"/>
              </a:ext>
            </a:extLst>
          </p:cNvPr>
          <p:cNvGrpSpPr>
            <a:grpSpLocks noChangeAspect="1"/>
          </p:cNvGrpSpPr>
          <p:nvPr/>
        </p:nvGrpSpPr>
        <p:grpSpPr>
          <a:xfrm>
            <a:off x="9728521" y="2657596"/>
            <a:ext cx="222440" cy="220909"/>
            <a:chOff x="8991601" y="7164388"/>
            <a:chExt cx="461963" cy="458787"/>
          </a:xfrm>
        </p:grpSpPr>
        <p:sp>
          <p:nvSpPr>
            <p:cNvPr id="173" name="Freeform 406">
              <a:extLst>
                <a:ext uri="{FF2B5EF4-FFF2-40B4-BE49-F238E27FC236}">
                  <a16:creationId xmlns:a16="http://schemas.microsoft.com/office/drawing/2014/main" id="{298ADD3C-3422-C649-9996-C21EC35DF4B6}"/>
                </a:ext>
              </a:extLst>
            </p:cNvPr>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74" name="Freeform 407">
              <a:extLst>
                <a:ext uri="{FF2B5EF4-FFF2-40B4-BE49-F238E27FC236}">
                  <a16:creationId xmlns:a16="http://schemas.microsoft.com/office/drawing/2014/main" id="{240C68C2-510F-1C45-B148-6BB3D4099607}"/>
                </a:ext>
              </a:extLst>
            </p:cNvPr>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sp>
        <p:nvSpPr>
          <p:cNvPr id="176" name="Freeform 241">
            <a:extLst>
              <a:ext uri="{FF2B5EF4-FFF2-40B4-BE49-F238E27FC236}">
                <a16:creationId xmlns:a16="http://schemas.microsoft.com/office/drawing/2014/main" id="{FD195B01-E5C5-FB4C-B86C-BC28899B7088}"/>
              </a:ext>
            </a:extLst>
          </p:cNvPr>
          <p:cNvSpPr>
            <a:spLocks noEditPoints="1"/>
          </p:cNvSpPr>
          <p:nvPr/>
        </p:nvSpPr>
        <p:spPr bwMode="auto">
          <a:xfrm>
            <a:off x="10667952" y="2324593"/>
            <a:ext cx="323634" cy="32796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nvGrpSpPr>
          <p:cNvPr id="177" name="Group 176">
            <a:extLst>
              <a:ext uri="{FF2B5EF4-FFF2-40B4-BE49-F238E27FC236}">
                <a16:creationId xmlns:a16="http://schemas.microsoft.com/office/drawing/2014/main" id="{84931853-036B-4746-8793-CC4745F45D8E}"/>
              </a:ext>
            </a:extLst>
          </p:cNvPr>
          <p:cNvGrpSpPr>
            <a:grpSpLocks noChangeAspect="1"/>
          </p:cNvGrpSpPr>
          <p:nvPr/>
        </p:nvGrpSpPr>
        <p:grpSpPr>
          <a:xfrm>
            <a:off x="4976337" y="2656664"/>
            <a:ext cx="128229" cy="220909"/>
            <a:chOff x="12606338" y="3622675"/>
            <a:chExt cx="320675" cy="552450"/>
          </a:xfrm>
        </p:grpSpPr>
        <p:sp>
          <p:nvSpPr>
            <p:cNvPr id="178" name="Freeform 580">
              <a:extLst>
                <a:ext uri="{FF2B5EF4-FFF2-40B4-BE49-F238E27FC236}">
                  <a16:creationId xmlns:a16="http://schemas.microsoft.com/office/drawing/2014/main" id="{3006DFA4-3F01-494F-890B-37B17A24BBE6}"/>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sp>
          <p:nvSpPr>
            <p:cNvPr id="179" name="Freeform 581">
              <a:extLst>
                <a:ext uri="{FF2B5EF4-FFF2-40B4-BE49-F238E27FC236}">
                  <a16:creationId xmlns:a16="http://schemas.microsoft.com/office/drawing/2014/main" id="{BBEC1950-6928-5243-A618-48FF6B0103F5}"/>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grpSp>
      <p:grpSp>
        <p:nvGrpSpPr>
          <p:cNvPr id="180" name="Group 179">
            <a:extLst>
              <a:ext uri="{FF2B5EF4-FFF2-40B4-BE49-F238E27FC236}">
                <a16:creationId xmlns:a16="http://schemas.microsoft.com/office/drawing/2014/main" id="{F9685B3B-FD71-094E-BEA1-09E4339A16D8}"/>
              </a:ext>
            </a:extLst>
          </p:cNvPr>
          <p:cNvGrpSpPr>
            <a:grpSpLocks noChangeAspect="1"/>
          </p:cNvGrpSpPr>
          <p:nvPr/>
        </p:nvGrpSpPr>
        <p:grpSpPr>
          <a:xfrm>
            <a:off x="4701942" y="2657130"/>
            <a:ext cx="222440" cy="220909"/>
            <a:chOff x="8991601" y="7164388"/>
            <a:chExt cx="461963" cy="458787"/>
          </a:xfrm>
        </p:grpSpPr>
        <p:sp>
          <p:nvSpPr>
            <p:cNvPr id="181" name="Freeform 406">
              <a:extLst>
                <a:ext uri="{FF2B5EF4-FFF2-40B4-BE49-F238E27FC236}">
                  <a16:creationId xmlns:a16="http://schemas.microsoft.com/office/drawing/2014/main" id="{EF20FFCB-14A6-864A-8232-4D72A9DEDEAF}"/>
                </a:ext>
              </a:extLst>
            </p:cNvPr>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82" name="Freeform 407">
              <a:extLst>
                <a:ext uri="{FF2B5EF4-FFF2-40B4-BE49-F238E27FC236}">
                  <a16:creationId xmlns:a16="http://schemas.microsoft.com/office/drawing/2014/main" id="{1A592831-5EAA-3B40-9512-689DFA78FC92}"/>
                </a:ext>
              </a:extLst>
            </p:cNvPr>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grpSp>
        <p:nvGrpSpPr>
          <p:cNvPr id="183" name="Group 182">
            <a:extLst>
              <a:ext uri="{FF2B5EF4-FFF2-40B4-BE49-F238E27FC236}">
                <a16:creationId xmlns:a16="http://schemas.microsoft.com/office/drawing/2014/main" id="{EB730086-EA32-CF4C-B54E-59D2ADAD871B}"/>
              </a:ext>
            </a:extLst>
          </p:cNvPr>
          <p:cNvGrpSpPr>
            <a:grpSpLocks noChangeAspect="1"/>
          </p:cNvGrpSpPr>
          <p:nvPr/>
        </p:nvGrpSpPr>
        <p:grpSpPr>
          <a:xfrm>
            <a:off x="7308024" y="1546895"/>
            <a:ext cx="128229" cy="220909"/>
            <a:chOff x="12606338" y="3622675"/>
            <a:chExt cx="320675" cy="552450"/>
          </a:xfrm>
        </p:grpSpPr>
        <p:sp>
          <p:nvSpPr>
            <p:cNvPr id="184" name="Freeform 580">
              <a:extLst>
                <a:ext uri="{FF2B5EF4-FFF2-40B4-BE49-F238E27FC236}">
                  <a16:creationId xmlns:a16="http://schemas.microsoft.com/office/drawing/2014/main" id="{6759398A-B025-404E-BE4F-791FCCF057FC}"/>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sp>
          <p:nvSpPr>
            <p:cNvPr id="185" name="Freeform 581">
              <a:extLst>
                <a:ext uri="{FF2B5EF4-FFF2-40B4-BE49-F238E27FC236}">
                  <a16:creationId xmlns:a16="http://schemas.microsoft.com/office/drawing/2014/main" id="{95B31331-CE25-7D41-AE44-6C35B6A56FC5}"/>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dirty="0">
                <a:solidFill>
                  <a:prstClr val="black"/>
                </a:solidFill>
              </a:endParaRPr>
            </a:p>
          </p:txBody>
        </p:sp>
      </p:grpSp>
      <p:grpSp>
        <p:nvGrpSpPr>
          <p:cNvPr id="189" name="Group 188">
            <a:extLst>
              <a:ext uri="{FF2B5EF4-FFF2-40B4-BE49-F238E27FC236}">
                <a16:creationId xmlns:a16="http://schemas.microsoft.com/office/drawing/2014/main" id="{FBF3A9A4-6BBB-6948-AED1-B2D8564A51FC}"/>
              </a:ext>
            </a:extLst>
          </p:cNvPr>
          <p:cNvGrpSpPr/>
          <p:nvPr/>
        </p:nvGrpSpPr>
        <p:grpSpPr>
          <a:xfrm>
            <a:off x="7157879" y="982949"/>
            <a:ext cx="412748" cy="297897"/>
            <a:chOff x="7635876" y="1039813"/>
            <a:chExt cx="547687" cy="395288"/>
          </a:xfrm>
        </p:grpSpPr>
        <p:sp>
          <p:nvSpPr>
            <p:cNvPr id="190" name="Freeform 371">
              <a:extLst>
                <a:ext uri="{FF2B5EF4-FFF2-40B4-BE49-F238E27FC236}">
                  <a16:creationId xmlns:a16="http://schemas.microsoft.com/office/drawing/2014/main" id="{C0DD9027-965F-9847-BA32-971663E89B29}"/>
                </a:ext>
              </a:extLst>
            </p:cNvPr>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sp>
          <p:nvSpPr>
            <p:cNvPr id="191" name="Freeform 372">
              <a:extLst>
                <a:ext uri="{FF2B5EF4-FFF2-40B4-BE49-F238E27FC236}">
                  <a16:creationId xmlns:a16="http://schemas.microsoft.com/office/drawing/2014/main" id="{FCAAB7CD-8C78-5740-BFD7-1CFBCBEA95AA}"/>
                </a:ext>
              </a:extLst>
            </p:cNvPr>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dirty="0"/>
            </a:p>
          </p:txBody>
        </p:sp>
      </p:grpSp>
      <p:sp>
        <p:nvSpPr>
          <p:cNvPr id="192" name="Rounded Rectangle 191">
            <a:extLst>
              <a:ext uri="{FF2B5EF4-FFF2-40B4-BE49-F238E27FC236}">
                <a16:creationId xmlns:a16="http://schemas.microsoft.com/office/drawing/2014/main" id="{9553B565-6409-3946-8E95-55F493C3A67E}"/>
              </a:ext>
            </a:extLst>
          </p:cNvPr>
          <p:cNvSpPr/>
          <p:nvPr/>
        </p:nvSpPr>
        <p:spPr>
          <a:xfrm>
            <a:off x="7668592" y="5370067"/>
            <a:ext cx="1023436"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solidFill>
                  <a:schemeClr val="bg1"/>
                </a:solidFill>
                <a:latin typeface="Candara" panose="020E0502030303020204" pitchFamily="34" charset="0"/>
                <a:cs typeface="Arial" panose="020B0604020202020204" pitchFamily="34" charset="0"/>
              </a:rPr>
              <a:t>Legacy Connectors &amp; Adapters</a:t>
            </a:r>
          </a:p>
        </p:txBody>
      </p:sp>
      <p:sp>
        <p:nvSpPr>
          <p:cNvPr id="23" name="Can 22">
            <a:extLst>
              <a:ext uri="{FF2B5EF4-FFF2-40B4-BE49-F238E27FC236}">
                <a16:creationId xmlns:a16="http://schemas.microsoft.com/office/drawing/2014/main" id="{BDDAEC76-489D-104E-BB15-B6357AF93D72}"/>
              </a:ext>
            </a:extLst>
          </p:cNvPr>
          <p:cNvSpPr>
            <a:spLocks noChangeAspect="1"/>
          </p:cNvSpPr>
          <p:nvPr/>
        </p:nvSpPr>
        <p:spPr>
          <a:xfrm>
            <a:off x="9188967" y="5082118"/>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dirty="0"/>
              <a:t>System 1</a:t>
            </a:r>
          </a:p>
        </p:txBody>
      </p:sp>
      <p:sp>
        <p:nvSpPr>
          <p:cNvPr id="193" name="Can 192">
            <a:extLst>
              <a:ext uri="{FF2B5EF4-FFF2-40B4-BE49-F238E27FC236}">
                <a16:creationId xmlns:a16="http://schemas.microsoft.com/office/drawing/2014/main" id="{2909506C-A80E-1144-B793-B97C22F8565E}"/>
              </a:ext>
            </a:extLst>
          </p:cNvPr>
          <p:cNvSpPr>
            <a:spLocks noChangeAspect="1"/>
          </p:cNvSpPr>
          <p:nvPr/>
        </p:nvSpPr>
        <p:spPr>
          <a:xfrm>
            <a:off x="9188274" y="5581741"/>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dirty="0"/>
              <a:t>System 2</a:t>
            </a:r>
          </a:p>
        </p:txBody>
      </p:sp>
      <p:sp>
        <p:nvSpPr>
          <p:cNvPr id="194" name="Can 193">
            <a:extLst>
              <a:ext uri="{FF2B5EF4-FFF2-40B4-BE49-F238E27FC236}">
                <a16:creationId xmlns:a16="http://schemas.microsoft.com/office/drawing/2014/main" id="{F9E62A83-4888-F841-8D02-D173C3B595A6}"/>
              </a:ext>
            </a:extLst>
          </p:cNvPr>
          <p:cNvSpPr>
            <a:spLocks noChangeAspect="1"/>
          </p:cNvSpPr>
          <p:nvPr/>
        </p:nvSpPr>
        <p:spPr>
          <a:xfrm>
            <a:off x="9188274" y="6103875"/>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dirty="0"/>
              <a:t>System 3</a:t>
            </a:r>
          </a:p>
        </p:txBody>
      </p:sp>
      <p:sp>
        <p:nvSpPr>
          <p:cNvPr id="24" name="Left-Right Arrow 23">
            <a:extLst>
              <a:ext uri="{FF2B5EF4-FFF2-40B4-BE49-F238E27FC236}">
                <a16:creationId xmlns:a16="http://schemas.microsoft.com/office/drawing/2014/main" id="{5AF0EB79-A011-7D4B-9B13-5B489F664FF3}"/>
              </a:ext>
            </a:extLst>
          </p:cNvPr>
          <p:cNvSpPr/>
          <p:nvPr/>
        </p:nvSpPr>
        <p:spPr>
          <a:xfrm>
            <a:off x="8851887" y="5649958"/>
            <a:ext cx="251003" cy="272075"/>
          </a:xfrm>
          <a:prstGeom prst="leftRightArrow">
            <a:avLst>
              <a:gd name="adj1" fmla="val 44124"/>
              <a:gd name="adj2" fmla="val 34078"/>
            </a:avLst>
          </a:prstGeom>
          <a:solidFill>
            <a:srgbClr val="289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195" name="Rounded Rectangle 194">
            <a:extLst>
              <a:ext uri="{FF2B5EF4-FFF2-40B4-BE49-F238E27FC236}">
                <a16:creationId xmlns:a16="http://schemas.microsoft.com/office/drawing/2014/main" id="{CE43B8AF-7665-9C4C-B5EC-EA8B331FD282}"/>
              </a:ext>
            </a:extLst>
          </p:cNvPr>
          <p:cNvSpPr/>
          <p:nvPr/>
        </p:nvSpPr>
        <p:spPr>
          <a:xfrm>
            <a:off x="5943475" y="5350668"/>
            <a:ext cx="823636"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solidFill>
                  <a:schemeClr val="bg1"/>
                </a:solidFill>
                <a:latin typeface="Candara" panose="020E0502030303020204" pitchFamily="34" charset="0"/>
                <a:cs typeface="Arial" panose="020B0604020202020204" pitchFamily="34" charset="0"/>
              </a:rPr>
              <a:t>API Layer,</a:t>
            </a:r>
          </a:p>
          <a:p>
            <a:pPr algn="ctr"/>
            <a:r>
              <a:rPr lang="en-US" sz="1227" dirty="0">
                <a:solidFill>
                  <a:schemeClr val="bg1"/>
                </a:solidFill>
                <a:latin typeface="Candara" panose="020E0502030303020204" pitchFamily="34" charset="0"/>
                <a:cs typeface="Arial" panose="020B0604020202020204" pitchFamily="34" charset="0"/>
              </a:rPr>
              <a:t>Data Services</a:t>
            </a:r>
          </a:p>
        </p:txBody>
      </p:sp>
      <p:sp>
        <p:nvSpPr>
          <p:cNvPr id="196" name="Rounded Rectangle 195">
            <a:extLst>
              <a:ext uri="{FF2B5EF4-FFF2-40B4-BE49-F238E27FC236}">
                <a16:creationId xmlns:a16="http://schemas.microsoft.com/office/drawing/2014/main" id="{F52D147C-014A-A441-9F08-7928EB1F3131}"/>
              </a:ext>
            </a:extLst>
          </p:cNvPr>
          <p:cNvSpPr/>
          <p:nvPr/>
        </p:nvSpPr>
        <p:spPr>
          <a:xfrm>
            <a:off x="6843060" y="5359768"/>
            <a:ext cx="766117"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solidFill>
                  <a:schemeClr val="bg1"/>
                </a:solidFill>
                <a:latin typeface="Candara" panose="020E0502030303020204" pitchFamily="34" charset="0"/>
                <a:cs typeface="Arial" panose="020B0604020202020204" pitchFamily="34" charset="0"/>
              </a:rPr>
              <a:t>Business Logic</a:t>
            </a:r>
          </a:p>
        </p:txBody>
      </p:sp>
      <p:sp>
        <p:nvSpPr>
          <p:cNvPr id="26" name="Up-Down Arrow 25">
            <a:extLst>
              <a:ext uri="{FF2B5EF4-FFF2-40B4-BE49-F238E27FC236}">
                <a16:creationId xmlns:a16="http://schemas.microsoft.com/office/drawing/2014/main" id="{9FECEFC4-7BB0-E84E-9F6C-674D8DF96A6C}"/>
              </a:ext>
            </a:extLst>
          </p:cNvPr>
          <p:cNvSpPr/>
          <p:nvPr/>
        </p:nvSpPr>
        <p:spPr>
          <a:xfrm>
            <a:off x="7027322" y="4634349"/>
            <a:ext cx="437726" cy="482077"/>
          </a:xfrm>
          <a:prstGeom prst="upDownArrow">
            <a:avLst>
              <a:gd name="adj1" fmla="val 17132"/>
              <a:gd name="adj2" fmla="val 40870"/>
            </a:avLst>
          </a:prstGeom>
          <a:solidFill>
            <a:srgbClr val="289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210" name="Rounded Rectangle 209">
            <a:extLst>
              <a:ext uri="{FF2B5EF4-FFF2-40B4-BE49-F238E27FC236}">
                <a16:creationId xmlns:a16="http://schemas.microsoft.com/office/drawing/2014/main" id="{8369C6C9-A332-BC47-BBE7-EDFD1C172F35}"/>
              </a:ext>
            </a:extLst>
          </p:cNvPr>
          <p:cNvSpPr/>
          <p:nvPr/>
        </p:nvSpPr>
        <p:spPr>
          <a:xfrm>
            <a:off x="5451106" y="5359768"/>
            <a:ext cx="397523"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1" dirty="0">
                <a:solidFill>
                  <a:schemeClr val="bg1"/>
                </a:solidFill>
                <a:latin typeface="Candara" panose="020E0502030303020204" pitchFamily="34" charset="0"/>
                <a:cs typeface="Arial" panose="020B0604020202020204" pitchFamily="34" charset="0"/>
              </a:rPr>
              <a:t>ESB</a:t>
            </a:r>
          </a:p>
        </p:txBody>
      </p:sp>
      <p:sp>
        <p:nvSpPr>
          <p:cNvPr id="4" name="Rectangle 3">
            <a:extLst>
              <a:ext uri="{FF2B5EF4-FFF2-40B4-BE49-F238E27FC236}">
                <a16:creationId xmlns:a16="http://schemas.microsoft.com/office/drawing/2014/main" id="{FAE3FE0C-D9F0-49AB-9C45-C784F003FAA8}"/>
              </a:ext>
            </a:extLst>
          </p:cNvPr>
          <p:cNvSpPr/>
          <p:nvPr/>
        </p:nvSpPr>
        <p:spPr>
          <a:xfrm>
            <a:off x="561975" y="247650"/>
            <a:ext cx="11068050" cy="6499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ookman Old Style" panose="02050604050505020204" pitchFamily="18" charset="0"/>
              </a:rPr>
              <a:t>H</a:t>
            </a:r>
            <a:r>
              <a:rPr lang="en-US" sz="2400" dirty="0">
                <a:solidFill>
                  <a:schemeClr val="tx1"/>
                </a:solidFill>
                <a:latin typeface="Bookman Old Style" panose="02050604050505020204" pitchFamily="18" charset="0"/>
              </a:rPr>
              <a:t>IGH</a:t>
            </a:r>
            <a:r>
              <a:rPr lang="en-US" sz="2800" dirty="0">
                <a:solidFill>
                  <a:schemeClr val="tx1"/>
                </a:solidFill>
                <a:latin typeface="Bookman Old Style" panose="02050604050505020204" pitchFamily="18" charset="0"/>
              </a:rPr>
              <a:t> L</a:t>
            </a:r>
            <a:r>
              <a:rPr lang="en-US" sz="2400" dirty="0">
                <a:solidFill>
                  <a:schemeClr val="tx1"/>
                </a:solidFill>
                <a:latin typeface="Bookman Old Style" panose="02050604050505020204" pitchFamily="18" charset="0"/>
              </a:rPr>
              <a:t>EVEL</a:t>
            </a:r>
            <a:r>
              <a:rPr lang="en-US" sz="2800" dirty="0">
                <a:solidFill>
                  <a:schemeClr val="tx1"/>
                </a:solidFill>
                <a:latin typeface="Bookman Old Style" panose="02050604050505020204" pitchFamily="18" charset="0"/>
              </a:rPr>
              <a:t> S</a:t>
            </a:r>
            <a:r>
              <a:rPr lang="en-US" sz="2400" dirty="0">
                <a:solidFill>
                  <a:schemeClr val="tx1"/>
                </a:solidFill>
                <a:latin typeface="Bookman Old Style" panose="02050604050505020204" pitchFamily="18" charset="0"/>
              </a:rPr>
              <a:t>OLUTION</a:t>
            </a:r>
            <a:r>
              <a:rPr lang="en-US" sz="2800" dirty="0">
                <a:solidFill>
                  <a:schemeClr val="tx1"/>
                </a:solidFill>
                <a:latin typeface="Bookman Old Style" panose="02050604050505020204" pitchFamily="18" charset="0"/>
              </a:rPr>
              <a:t> A</a:t>
            </a:r>
            <a:r>
              <a:rPr lang="en-US" sz="2400" dirty="0">
                <a:solidFill>
                  <a:schemeClr val="tx1"/>
                </a:solidFill>
                <a:latin typeface="Bookman Old Style" panose="02050604050505020204" pitchFamily="18" charset="0"/>
              </a:rPr>
              <a:t>RCHITECHTURE</a:t>
            </a:r>
            <a:endParaRPr lang="en-US" sz="28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56413479-1051-42A6-8EB7-F817E7E8CE4D}"/>
              </a:ext>
            </a:extLst>
          </p:cNvPr>
          <p:cNvSpPr txBox="1"/>
          <p:nvPr/>
        </p:nvSpPr>
        <p:spPr>
          <a:xfrm>
            <a:off x="249360" y="1709584"/>
            <a:ext cx="3118436"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u="sng" dirty="0">
                <a:latin typeface="Candara" panose="020E0502030303020204" pitchFamily="34" charset="0"/>
              </a:rPr>
              <a:t>Assumptions</a:t>
            </a:r>
          </a:p>
          <a:p>
            <a:pPr marL="342900" indent="-342900" algn="just">
              <a:buFont typeface="+mj-lt"/>
              <a:buAutoNum type="arabicPeriod"/>
            </a:pPr>
            <a:r>
              <a:rPr lang="en-US" sz="1400" dirty="0">
                <a:latin typeface="Candara" panose="020E0502030303020204" pitchFamily="34" charset="0"/>
              </a:rPr>
              <a:t>Mulesoft is the assumed middleware</a:t>
            </a:r>
          </a:p>
          <a:p>
            <a:pPr marL="342900" indent="-342900" algn="just">
              <a:buFont typeface="+mj-lt"/>
              <a:buAutoNum type="arabicPeriod"/>
            </a:pPr>
            <a:r>
              <a:rPr lang="en-US" sz="1400" dirty="0">
                <a:latin typeface="Candara" panose="020E0502030303020204" pitchFamily="34" charset="0"/>
              </a:rPr>
              <a:t>SF Mobile Publisher will be used for mobile app and the same community will be used in desktop view for clients</a:t>
            </a:r>
          </a:p>
          <a:p>
            <a:pPr marL="342900" indent="-342900" algn="just">
              <a:buFont typeface="+mj-lt"/>
              <a:buAutoNum type="arabicPeriod"/>
            </a:pPr>
            <a:r>
              <a:rPr lang="en-US" sz="1400" dirty="0">
                <a:latin typeface="Candara" panose="020E0502030303020204" pitchFamily="34" charset="0"/>
              </a:rPr>
              <a:t>For operators we can either use customer or partner community</a:t>
            </a:r>
          </a:p>
          <a:p>
            <a:pPr marL="342900" indent="-342900" algn="just">
              <a:buFont typeface="+mj-lt"/>
              <a:buAutoNum type="arabicPeriod"/>
            </a:pPr>
            <a:r>
              <a:rPr lang="en-US" sz="1400" dirty="0">
                <a:latin typeface="Candara" panose="020E0502030303020204" pitchFamily="34" charset="0"/>
              </a:rPr>
              <a:t>Admins will use backend Lighting experience application</a:t>
            </a:r>
          </a:p>
          <a:p>
            <a:pPr marL="342900" indent="-342900" algn="just">
              <a:buFont typeface="+mj-lt"/>
              <a:buAutoNum type="arabicPeriod"/>
            </a:pPr>
            <a:r>
              <a:rPr lang="en-US" sz="1400" dirty="0">
                <a:latin typeface="Candara" panose="020E0502030303020204" pitchFamily="34" charset="0"/>
              </a:rPr>
              <a:t>External payment gateway will be used for clients to  make payments</a:t>
            </a:r>
          </a:p>
          <a:p>
            <a:pPr marL="342900" indent="-342900" algn="just">
              <a:buFont typeface="+mj-lt"/>
              <a:buAutoNum type="arabicPeriod"/>
            </a:pPr>
            <a:r>
              <a:rPr lang="en-US" sz="1400" dirty="0">
                <a:latin typeface="Candara" panose="020E0502030303020204" pitchFamily="34" charset="0"/>
              </a:rPr>
              <a:t>A very basic pricing for tickets has been used as part of this use case</a:t>
            </a:r>
          </a:p>
          <a:p>
            <a:endParaRPr lang="en-US" sz="1400" dirty="0">
              <a:latin typeface="Candara" panose="020E0502030303020204" pitchFamily="34" charset="0"/>
            </a:endParaRPr>
          </a:p>
        </p:txBody>
      </p:sp>
      <p:sp>
        <p:nvSpPr>
          <p:cNvPr id="107" name="TextBox 106">
            <a:extLst>
              <a:ext uri="{FF2B5EF4-FFF2-40B4-BE49-F238E27FC236}">
                <a16:creationId xmlns:a16="http://schemas.microsoft.com/office/drawing/2014/main" id="{9E3225C2-391B-4F92-B1F0-19F4C86CFC3E}"/>
              </a:ext>
            </a:extLst>
          </p:cNvPr>
          <p:cNvSpPr txBox="1"/>
          <p:nvPr/>
        </p:nvSpPr>
        <p:spPr>
          <a:xfrm>
            <a:off x="7659067" y="1544534"/>
            <a:ext cx="1239442" cy="246221"/>
          </a:xfrm>
          <a:prstGeom prst="rect">
            <a:avLst/>
          </a:prstGeom>
          <a:noFill/>
        </p:spPr>
        <p:txBody>
          <a:bodyPr wrap="square" rtlCol="0">
            <a:spAutoFit/>
          </a:bodyPr>
          <a:lstStyle/>
          <a:p>
            <a:r>
              <a:rPr lang="en-US" sz="1000" dirty="0"/>
              <a:t>SF Mobile Publisher </a:t>
            </a:r>
          </a:p>
        </p:txBody>
      </p:sp>
      <p:sp>
        <p:nvSpPr>
          <p:cNvPr id="7" name="Rectangle 6">
            <a:extLst>
              <a:ext uri="{FF2B5EF4-FFF2-40B4-BE49-F238E27FC236}">
                <a16:creationId xmlns:a16="http://schemas.microsoft.com/office/drawing/2014/main" id="{3FB11B5C-E2FB-4E6B-8E46-CD0EB01D3AD9}"/>
              </a:ext>
            </a:extLst>
          </p:cNvPr>
          <p:cNvSpPr/>
          <p:nvPr/>
        </p:nvSpPr>
        <p:spPr>
          <a:xfrm>
            <a:off x="5943755" y="2301206"/>
            <a:ext cx="2868924" cy="6667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Core Modules: Operators, Payments, Bookings, Routes, Trip booking management</a:t>
            </a:r>
          </a:p>
        </p:txBody>
      </p:sp>
    </p:spTree>
    <p:extLst>
      <p:ext uri="{BB962C8B-B14F-4D97-AF65-F5344CB8AC3E}">
        <p14:creationId xmlns:p14="http://schemas.microsoft.com/office/powerpoint/2010/main" val="142365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2DAE-6451-4FB5-B512-6C02250F0087}"/>
              </a:ext>
            </a:extLst>
          </p:cNvPr>
          <p:cNvSpPr>
            <a:spLocks noGrp="1"/>
          </p:cNvSpPr>
          <p:nvPr>
            <p:ph type="title"/>
          </p:nvPr>
        </p:nvSpPr>
        <p:spPr>
          <a:xfrm>
            <a:off x="838200" y="335309"/>
            <a:ext cx="10515600" cy="58903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800" dirty="0">
                <a:latin typeface="Bookman Old Style" panose="02050604050505020204" pitchFamily="18" charset="0"/>
                <a:ea typeface="+mn-ea"/>
                <a:cs typeface="+mn-cs"/>
              </a:rPr>
              <a:t>A</a:t>
            </a:r>
            <a:r>
              <a:rPr lang="en-US" sz="2400" dirty="0">
                <a:latin typeface="Bookman Old Style" panose="02050604050505020204" pitchFamily="18" charset="0"/>
                <a:ea typeface="+mn-ea"/>
                <a:cs typeface="+mn-cs"/>
              </a:rPr>
              <a:t>CTORS/</a:t>
            </a:r>
            <a:r>
              <a:rPr lang="en-US" sz="2800" dirty="0">
                <a:latin typeface="Bookman Old Style" panose="02050604050505020204" pitchFamily="18" charset="0"/>
                <a:ea typeface="+mn-ea"/>
                <a:cs typeface="+mn-cs"/>
              </a:rPr>
              <a:t>P</a:t>
            </a:r>
            <a:r>
              <a:rPr lang="en-US" sz="2400" dirty="0">
                <a:latin typeface="Bookman Old Style" panose="02050604050505020204" pitchFamily="18" charset="0"/>
                <a:ea typeface="+mn-ea"/>
                <a:cs typeface="+mn-cs"/>
              </a:rPr>
              <a:t>ERSONA</a:t>
            </a:r>
          </a:p>
        </p:txBody>
      </p:sp>
      <p:graphicFrame>
        <p:nvGraphicFramePr>
          <p:cNvPr id="5" name="Table 5">
            <a:extLst>
              <a:ext uri="{FF2B5EF4-FFF2-40B4-BE49-F238E27FC236}">
                <a16:creationId xmlns:a16="http://schemas.microsoft.com/office/drawing/2014/main" id="{B21F1C71-9B97-4D85-9BAD-F4AEC9F593D0}"/>
              </a:ext>
            </a:extLst>
          </p:cNvPr>
          <p:cNvGraphicFramePr>
            <a:graphicFrameLocks noGrp="1"/>
          </p:cNvGraphicFramePr>
          <p:nvPr>
            <p:ph idx="1"/>
            <p:extLst>
              <p:ext uri="{D42A27DB-BD31-4B8C-83A1-F6EECF244321}">
                <p14:modId xmlns:p14="http://schemas.microsoft.com/office/powerpoint/2010/main" val="221003972"/>
              </p:ext>
            </p:extLst>
          </p:nvPr>
        </p:nvGraphicFramePr>
        <p:xfrm>
          <a:off x="838197" y="1734820"/>
          <a:ext cx="10515597" cy="338836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752981472"/>
                    </a:ext>
                  </a:extLst>
                </a:gridCol>
                <a:gridCol w="3505199">
                  <a:extLst>
                    <a:ext uri="{9D8B030D-6E8A-4147-A177-3AD203B41FA5}">
                      <a16:colId xmlns:a16="http://schemas.microsoft.com/office/drawing/2014/main" val="3734554717"/>
                    </a:ext>
                  </a:extLst>
                </a:gridCol>
                <a:gridCol w="3505199">
                  <a:extLst>
                    <a:ext uri="{9D8B030D-6E8A-4147-A177-3AD203B41FA5}">
                      <a16:colId xmlns:a16="http://schemas.microsoft.com/office/drawing/2014/main" val="2922368730"/>
                    </a:ext>
                  </a:extLst>
                </a:gridCol>
              </a:tblGrid>
              <a:tr h="370840">
                <a:tc>
                  <a:txBody>
                    <a:bodyPr/>
                    <a:lstStyle/>
                    <a:p>
                      <a:pPr algn="ctr"/>
                      <a:r>
                        <a:rPr lang="en-US" dirty="0">
                          <a:latin typeface="Candara" panose="020E0502030303020204" pitchFamily="34" charset="0"/>
                        </a:rPr>
                        <a:t>Actors</a:t>
                      </a:r>
                    </a:p>
                  </a:txBody>
                  <a:tcPr/>
                </a:tc>
                <a:tc>
                  <a:txBody>
                    <a:bodyPr/>
                    <a:lstStyle/>
                    <a:p>
                      <a:pPr algn="ctr"/>
                      <a:r>
                        <a:rPr lang="en-US" dirty="0">
                          <a:latin typeface="Candara" panose="020E0502030303020204" pitchFamily="34" charset="0"/>
                        </a:rPr>
                        <a:t>Functions</a:t>
                      </a:r>
                    </a:p>
                  </a:txBody>
                  <a:tcPr/>
                </a:tc>
                <a:tc>
                  <a:txBody>
                    <a:bodyPr/>
                    <a:lstStyle/>
                    <a:p>
                      <a:pPr algn="ctr"/>
                      <a:r>
                        <a:rPr lang="en-US" dirty="0">
                          <a:latin typeface="Candara" panose="020E0502030303020204" pitchFamily="34" charset="0"/>
                        </a:rPr>
                        <a:t>Proposed License</a:t>
                      </a:r>
                    </a:p>
                  </a:txBody>
                  <a:tcPr/>
                </a:tc>
                <a:extLst>
                  <a:ext uri="{0D108BD9-81ED-4DB2-BD59-A6C34878D82A}">
                    <a16:rowId xmlns:a16="http://schemas.microsoft.com/office/drawing/2014/main" val="2831955828"/>
                  </a:ext>
                </a:extLst>
              </a:tr>
              <a:tr h="370840">
                <a:tc>
                  <a:txBody>
                    <a:bodyPr/>
                    <a:lstStyle/>
                    <a:p>
                      <a:r>
                        <a:rPr lang="en-US" sz="1800" dirty="0">
                          <a:latin typeface="+mn-lt"/>
                        </a:rPr>
                        <a:t>End User(Current State)</a:t>
                      </a:r>
                    </a:p>
                  </a:txBody>
                  <a:tcPr/>
                </a:tc>
                <a:tc>
                  <a:txBody>
                    <a:bodyPr/>
                    <a:lstStyle/>
                    <a:p>
                      <a:pPr marL="342900" indent="-342900">
                        <a:buFont typeface="+mj-lt"/>
                        <a:buAutoNum type="arabicPeriod"/>
                      </a:pPr>
                      <a:r>
                        <a:rPr lang="en-US" sz="1800" dirty="0">
                          <a:latin typeface="+mn-lt"/>
                        </a:rPr>
                        <a:t>Ticket Booking</a:t>
                      </a:r>
                    </a:p>
                    <a:p>
                      <a:pPr marL="342900" indent="-342900">
                        <a:buFont typeface="+mj-lt"/>
                        <a:buAutoNum type="arabicPeriod"/>
                      </a:pPr>
                      <a:r>
                        <a:rPr lang="en-US" sz="1800" dirty="0">
                          <a:latin typeface="+mn-lt"/>
                        </a:rPr>
                        <a:t>Ticket Notifications</a:t>
                      </a:r>
                    </a:p>
                    <a:p>
                      <a:pPr marL="342900" indent="-342900">
                        <a:buFont typeface="+mj-lt"/>
                        <a:buAutoNum type="arabicPeriod"/>
                      </a:pPr>
                      <a:r>
                        <a:rPr lang="en-US" sz="1800" dirty="0">
                          <a:latin typeface="+mn-lt"/>
                        </a:rPr>
                        <a:t>Ticket Payment through preferred payment method</a:t>
                      </a:r>
                    </a:p>
                  </a:txBody>
                  <a:tcPr/>
                </a:tc>
                <a:tc>
                  <a:txBody>
                    <a:bodyPr/>
                    <a:lstStyle/>
                    <a:p>
                      <a:r>
                        <a:rPr lang="en-US" sz="1800" dirty="0">
                          <a:latin typeface="+mn-lt"/>
                        </a:rPr>
                        <a:t>Customer Community(Login based License)</a:t>
                      </a:r>
                    </a:p>
                  </a:txBody>
                  <a:tcPr/>
                </a:tc>
                <a:extLst>
                  <a:ext uri="{0D108BD9-81ED-4DB2-BD59-A6C34878D82A}">
                    <a16:rowId xmlns:a16="http://schemas.microsoft.com/office/drawing/2014/main" val="2051655441"/>
                  </a:ext>
                </a:extLst>
              </a:tr>
              <a:tr h="370840">
                <a:tc>
                  <a:txBody>
                    <a:bodyPr/>
                    <a:lstStyle/>
                    <a:p>
                      <a:r>
                        <a:rPr lang="en-US" sz="1800" dirty="0">
                          <a:latin typeface="+mn-lt"/>
                        </a:rPr>
                        <a:t>Admin(Current State)</a:t>
                      </a:r>
                    </a:p>
                  </a:txBody>
                  <a:tcPr/>
                </a:tc>
                <a:tc>
                  <a:txBody>
                    <a:bodyPr/>
                    <a:lstStyle/>
                    <a:p>
                      <a:pPr marL="347663" indent="-347663"/>
                      <a:r>
                        <a:rPr lang="en-US" sz="1800" dirty="0">
                          <a:latin typeface="+mn-lt"/>
                        </a:rPr>
                        <a:t>1.   Create Bus Trips and create list of customers</a:t>
                      </a:r>
                    </a:p>
                    <a:p>
                      <a:pPr marL="347663" indent="-347663"/>
                      <a:r>
                        <a:rPr lang="en-US" sz="1800" dirty="0">
                          <a:latin typeface="+mn-lt"/>
                        </a:rPr>
                        <a:t>2.   Cancel Bus Trip</a:t>
                      </a:r>
                    </a:p>
                  </a:txBody>
                  <a:tcPr/>
                </a:tc>
                <a:tc>
                  <a:txBody>
                    <a:bodyPr/>
                    <a:lstStyle/>
                    <a:p>
                      <a:r>
                        <a:rPr lang="en-US" sz="1800" dirty="0">
                          <a:latin typeface="+mn-lt"/>
                        </a:rPr>
                        <a:t>Platform License(Lightning Experience App)</a:t>
                      </a:r>
                    </a:p>
                  </a:txBody>
                  <a:tcPr/>
                </a:tc>
                <a:extLst>
                  <a:ext uri="{0D108BD9-81ED-4DB2-BD59-A6C34878D82A}">
                    <a16:rowId xmlns:a16="http://schemas.microsoft.com/office/drawing/2014/main" val="1171454629"/>
                  </a:ext>
                </a:extLst>
              </a:tr>
              <a:tr h="370840">
                <a:tc>
                  <a:txBody>
                    <a:bodyPr/>
                    <a:lstStyle/>
                    <a:p>
                      <a:r>
                        <a:rPr lang="en-US" sz="1800" dirty="0">
                          <a:latin typeface="+mn-lt"/>
                        </a:rPr>
                        <a:t>Operator Users(Future State)</a:t>
                      </a:r>
                    </a:p>
                  </a:txBody>
                  <a:tcPr/>
                </a:tc>
                <a:tc>
                  <a:txBody>
                    <a:bodyPr/>
                    <a:lstStyle/>
                    <a:p>
                      <a:pPr marL="288925" indent="-288925"/>
                      <a:r>
                        <a:rPr lang="en-US" sz="1800" dirty="0">
                          <a:latin typeface="+mn-lt"/>
                        </a:rPr>
                        <a:t>1.   </a:t>
                      </a:r>
                      <a:r>
                        <a:rPr lang="en-US" sz="1800" kern="1200" dirty="0">
                          <a:solidFill>
                            <a:schemeClr val="dk1"/>
                          </a:solidFill>
                          <a:latin typeface="+mn-lt"/>
                          <a:ea typeface="+mn-ea"/>
                          <a:cs typeface="+mn-cs"/>
                        </a:rPr>
                        <a:t>Manage Operator Routes</a:t>
                      </a:r>
                    </a:p>
                    <a:p>
                      <a:pPr marL="288925" indent="-288925"/>
                      <a:r>
                        <a:rPr lang="en-US" sz="1800" kern="1200" dirty="0">
                          <a:solidFill>
                            <a:schemeClr val="dk1"/>
                          </a:solidFill>
                          <a:latin typeface="+mn-lt"/>
                          <a:ea typeface="+mn-ea"/>
                          <a:cs typeface="+mn-cs"/>
                        </a:rPr>
                        <a:t>2.   Manage Operator Stops</a:t>
                      </a:r>
                    </a:p>
                    <a:p>
                      <a:pPr marL="288925" indent="-288925"/>
                      <a:r>
                        <a:rPr lang="en-US" sz="1800" kern="1200" dirty="0">
                          <a:solidFill>
                            <a:schemeClr val="dk1"/>
                          </a:solidFill>
                          <a:latin typeface="+mn-lt"/>
                          <a:ea typeface="+mn-ea"/>
                          <a:cs typeface="+mn-cs"/>
                        </a:rPr>
                        <a:t>3.   Manage Operator Bus Types</a:t>
                      </a:r>
                    </a:p>
                  </a:txBody>
                  <a:tcPr/>
                </a:tc>
                <a:tc>
                  <a:txBody>
                    <a:bodyPr/>
                    <a:lstStyle/>
                    <a:p>
                      <a:r>
                        <a:rPr lang="en-US" sz="1800" dirty="0">
                          <a:latin typeface="+mn-lt"/>
                        </a:rPr>
                        <a:t>Customer Community Plus or Partner Community based on requirements.</a:t>
                      </a:r>
                    </a:p>
                  </a:txBody>
                  <a:tcPr/>
                </a:tc>
                <a:extLst>
                  <a:ext uri="{0D108BD9-81ED-4DB2-BD59-A6C34878D82A}">
                    <a16:rowId xmlns:a16="http://schemas.microsoft.com/office/drawing/2014/main" val="194310538"/>
                  </a:ext>
                </a:extLst>
              </a:tr>
            </a:tbl>
          </a:graphicData>
        </a:graphic>
      </p:graphicFrame>
    </p:spTree>
    <p:extLst>
      <p:ext uri="{BB962C8B-B14F-4D97-AF65-F5344CB8AC3E}">
        <p14:creationId xmlns:p14="http://schemas.microsoft.com/office/powerpoint/2010/main" val="33354732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899B-ED41-46C7-BC28-06A7DA730112}"/>
              </a:ext>
            </a:extLst>
          </p:cNvPr>
          <p:cNvSpPr>
            <a:spLocks noGrp="1"/>
          </p:cNvSpPr>
          <p:nvPr>
            <p:ph type="title"/>
          </p:nvPr>
        </p:nvSpPr>
        <p:spPr>
          <a:xfrm>
            <a:off x="566530" y="279400"/>
            <a:ext cx="10744200" cy="62547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P</a:t>
            </a:r>
            <a:r>
              <a:rPr lang="en-US" sz="2400" dirty="0">
                <a:solidFill>
                  <a:schemeClr val="dk1"/>
                </a:solidFill>
                <a:latin typeface="Bookman Old Style" panose="02050604050505020204" pitchFamily="18" charset="0"/>
                <a:ea typeface="+mn-ea"/>
                <a:cs typeface="+mn-cs"/>
              </a:rPr>
              <a:t>ROPOSED</a:t>
            </a:r>
            <a:r>
              <a:rPr lang="en-US" sz="2800" dirty="0">
                <a:solidFill>
                  <a:schemeClr val="dk1"/>
                </a:solidFill>
                <a:latin typeface="Bookman Old Style" panose="02050604050505020204" pitchFamily="18" charset="0"/>
                <a:ea typeface="+mn-ea"/>
                <a:cs typeface="+mn-cs"/>
              </a:rPr>
              <a:t> D</a:t>
            </a:r>
            <a:r>
              <a:rPr lang="en-US" sz="2400" dirty="0">
                <a:latin typeface="Bookman Old Style" panose="02050604050505020204" pitchFamily="18" charset="0"/>
              </a:rPr>
              <a:t>ATA</a:t>
            </a:r>
            <a:r>
              <a:rPr lang="en-US" sz="2800" dirty="0">
                <a:solidFill>
                  <a:schemeClr val="dk1"/>
                </a:solidFill>
                <a:latin typeface="Bookman Old Style" panose="02050604050505020204" pitchFamily="18" charset="0"/>
                <a:ea typeface="+mn-ea"/>
                <a:cs typeface="+mn-cs"/>
              </a:rPr>
              <a:t> </a:t>
            </a:r>
            <a:r>
              <a:rPr lang="en-US" sz="2800" dirty="0">
                <a:latin typeface="Bookman Old Style" panose="02050604050505020204" pitchFamily="18" charset="0"/>
              </a:rPr>
              <a:t>M</a:t>
            </a:r>
            <a:r>
              <a:rPr lang="en-US" sz="2400" dirty="0">
                <a:latin typeface="Bookman Old Style" panose="02050604050505020204" pitchFamily="18" charset="0"/>
              </a:rPr>
              <a:t>ODEL</a:t>
            </a:r>
          </a:p>
        </p:txBody>
      </p:sp>
      <p:pic>
        <p:nvPicPr>
          <p:cNvPr id="11" name="Content Placeholder 10" descr="A screenshot of a cell phone&#10;&#10;Description automatically generated">
            <a:extLst>
              <a:ext uri="{FF2B5EF4-FFF2-40B4-BE49-F238E27FC236}">
                <a16:creationId xmlns:a16="http://schemas.microsoft.com/office/drawing/2014/main" id="{D9F4CCB8-D8FD-4A8E-84E2-7C80018A2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362075"/>
            <a:ext cx="9991724" cy="4814888"/>
          </a:xfrm>
        </p:spPr>
      </p:pic>
      <p:sp>
        <p:nvSpPr>
          <p:cNvPr id="12" name="Rectangle 11">
            <a:extLst>
              <a:ext uri="{FF2B5EF4-FFF2-40B4-BE49-F238E27FC236}">
                <a16:creationId xmlns:a16="http://schemas.microsoft.com/office/drawing/2014/main" id="{94DF66F6-7D0D-4EEC-BB61-41C255927399}"/>
              </a:ext>
            </a:extLst>
          </p:cNvPr>
          <p:cNvSpPr/>
          <p:nvPr/>
        </p:nvSpPr>
        <p:spPr>
          <a:xfrm>
            <a:off x="566530" y="1063487"/>
            <a:ext cx="10744200" cy="54367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470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2367-0CDC-4F5A-9102-F71446A8C990}"/>
              </a:ext>
            </a:extLst>
          </p:cNvPr>
          <p:cNvSpPr>
            <a:spLocks noGrp="1"/>
          </p:cNvSpPr>
          <p:nvPr>
            <p:ph type="title"/>
          </p:nvPr>
        </p:nvSpPr>
        <p:spPr>
          <a:xfrm>
            <a:off x="838200" y="293052"/>
            <a:ext cx="10515600" cy="60642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D</a:t>
            </a:r>
            <a:r>
              <a:rPr lang="en-US" sz="2400" dirty="0">
                <a:solidFill>
                  <a:schemeClr val="dk1"/>
                </a:solidFill>
                <a:latin typeface="Bookman Old Style" panose="02050604050505020204" pitchFamily="18" charset="0"/>
                <a:ea typeface="+mn-ea"/>
                <a:cs typeface="+mn-cs"/>
              </a:rPr>
              <a:t>ATA</a:t>
            </a:r>
            <a:r>
              <a:rPr lang="en-US" sz="2800" dirty="0">
                <a:solidFill>
                  <a:schemeClr val="dk1"/>
                </a:solidFill>
                <a:latin typeface="Bookman Old Style" panose="02050604050505020204" pitchFamily="18" charset="0"/>
                <a:ea typeface="+mn-ea"/>
                <a:cs typeface="+mn-cs"/>
              </a:rPr>
              <a:t> M</a:t>
            </a:r>
            <a:r>
              <a:rPr lang="en-US" sz="2400" dirty="0">
                <a:solidFill>
                  <a:schemeClr val="dk1"/>
                </a:solidFill>
                <a:latin typeface="Bookman Old Style" panose="02050604050505020204" pitchFamily="18" charset="0"/>
                <a:ea typeface="+mn-ea"/>
                <a:cs typeface="+mn-cs"/>
              </a:rPr>
              <a:t>ODEL</a:t>
            </a:r>
            <a:r>
              <a:rPr lang="en-US" sz="2800" dirty="0">
                <a:solidFill>
                  <a:schemeClr val="dk1"/>
                </a:solidFill>
                <a:latin typeface="Bookman Old Style" panose="02050604050505020204" pitchFamily="18" charset="0"/>
                <a:ea typeface="+mn-ea"/>
                <a:cs typeface="+mn-cs"/>
              </a:rPr>
              <a:t> - E</a:t>
            </a:r>
            <a:r>
              <a:rPr lang="en-US" sz="2400" dirty="0">
                <a:solidFill>
                  <a:schemeClr val="dk1"/>
                </a:solidFill>
                <a:latin typeface="Bookman Old Style" panose="02050604050505020204" pitchFamily="18" charset="0"/>
                <a:ea typeface="+mn-ea"/>
                <a:cs typeface="+mn-cs"/>
              </a:rPr>
              <a:t>XPLAINED</a:t>
            </a:r>
            <a:endParaRPr lang="en-US" sz="2800" dirty="0">
              <a:solidFill>
                <a:schemeClr val="dk1"/>
              </a:solidFill>
              <a:latin typeface="Bookman Old Style" panose="02050604050505020204" pitchFamily="18" charset="0"/>
              <a:ea typeface="+mn-ea"/>
              <a:cs typeface="+mn-cs"/>
            </a:endParaRPr>
          </a:p>
        </p:txBody>
      </p:sp>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275479419"/>
              </p:ext>
            </p:extLst>
          </p:nvPr>
        </p:nvGraphicFramePr>
        <p:xfrm>
          <a:off x="485775" y="1044575"/>
          <a:ext cx="11220450" cy="5217160"/>
        </p:xfrm>
        <a:graphic>
          <a:graphicData uri="http://schemas.openxmlformats.org/drawingml/2006/table">
            <a:tbl>
              <a:tblPr firstRow="1" bandRow="1">
                <a:tableStyleId>{93296810-A885-4BE3-A3E7-6D5BEEA58F35}</a:tableStyleId>
              </a:tblPr>
              <a:tblGrid>
                <a:gridCol w="2124161">
                  <a:extLst>
                    <a:ext uri="{9D8B030D-6E8A-4147-A177-3AD203B41FA5}">
                      <a16:colId xmlns:a16="http://schemas.microsoft.com/office/drawing/2014/main" val="4202640617"/>
                    </a:ext>
                  </a:extLst>
                </a:gridCol>
                <a:gridCol w="1778604">
                  <a:extLst>
                    <a:ext uri="{9D8B030D-6E8A-4147-A177-3AD203B41FA5}">
                      <a16:colId xmlns:a16="http://schemas.microsoft.com/office/drawing/2014/main" val="978124382"/>
                    </a:ext>
                  </a:extLst>
                </a:gridCol>
                <a:gridCol w="296476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pPr algn="ctr"/>
                      <a:r>
                        <a:rPr lang="en-US" dirty="0"/>
                        <a:t>Object Name</a:t>
                      </a:r>
                    </a:p>
                  </a:txBody>
                  <a:tcPr/>
                </a:tc>
                <a:tc>
                  <a:txBody>
                    <a:bodyPr/>
                    <a:lstStyle/>
                    <a:p>
                      <a:pPr algn="ctr"/>
                      <a:r>
                        <a:rPr lang="en-US" dirty="0"/>
                        <a:t>Sharing Model</a:t>
                      </a:r>
                    </a:p>
                  </a:txBody>
                  <a:tcPr/>
                </a:tc>
                <a:tc>
                  <a:txBody>
                    <a:bodyPr/>
                    <a:lstStyle/>
                    <a:p>
                      <a:pPr algn="ctr"/>
                      <a:r>
                        <a:rPr lang="en-US" dirty="0"/>
                        <a:t>Functional Description</a:t>
                      </a:r>
                    </a:p>
                  </a:txBody>
                  <a:tcPr/>
                </a:tc>
                <a:tc>
                  <a:txBody>
                    <a:bodyPr/>
                    <a:lstStyle/>
                    <a:p>
                      <a:pPr algn="ctr"/>
                      <a:r>
                        <a:rPr lang="en-US" dirty="0"/>
                        <a:t>Object Rationale</a:t>
                      </a:r>
                    </a:p>
                  </a:txBody>
                  <a:tcPr/>
                </a:tc>
                <a:extLst>
                  <a:ext uri="{0D108BD9-81ED-4DB2-BD59-A6C34878D82A}">
                    <a16:rowId xmlns:a16="http://schemas.microsoft.com/office/drawing/2014/main" val="2845847123"/>
                  </a:ext>
                </a:extLst>
              </a:tr>
              <a:tr h="370840">
                <a:tc>
                  <a:txBody>
                    <a:bodyPr/>
                    <a:lstStyle/>
                    <a:p>
                      <a:r>
                        <a:rPr lang="en-US" dirty="0"/>
                        <a:t>Account(Operator)</a:t>
                      </a:r>
                    </a:p>
                  </a:txBody>
                  <a:tcPr/>
                </a:tc>
                <a:tc>
                  <a:txBody>
                    <a:bodyPr/>
                    <a:lstStyle/>
                    <a:p>
                      <a:r>
                        <a:rPr lang="en-US" dirty="0"/>
                        <a:t>Private</a:t>
                      </a:r>
                    </a:p>
                  </a:txBody>
                  <a:tcPr/>
                </a:tc>
                <a:tc>
                  <a:txBody>
                    <a:bodyPr/>
                    <a:lstStyle/>
                    <a:p>
                      <a:r>
                        <a:rPr lang="en-US" dirty="0"/>
                        <a:t>Holds all Operator Account(KPN,SRM etc..)</a:t>
                      </a:r>
                    </a:p>
                  </a:txBody>
                  <a:tcPr/>
                </a:tc>
                <a:tc>
                  <a:txBody>
                    <a:bodyPr/>
                    <a:lstStyle/>
                    <a:p>
                      <a:pPr algn="just"/>
                      <a:r>
                        <a:rPr lang="en-US" dirty="0"/>
                        <a:t>Using standard object instead of custom will help drive visibility for communities</a:t>
                      </a:r>
                    </a:p>
                  </a:txBody>
                  <a:tcPr/>
                </a:tc>
                <a:extLst>
                  <a:ext uri="{0D108BD9-81ED-4DB2-BD59-A6C34878D82A}">
                    <a16:rowId xmlns:a16="http://schemas.microsoft.com/office/drawing/2014/main" val="111434074"/>
                  </a:ext>
                </a:extLst>
              </a:tr>
              <a:tr h="370840">
                <a:tc>
                  <a:txBody>
                    <a:bodyPr/>
                    <a:lstStyle/>
                    <a:p>
                      <a:r>
                        <a:rPr lang="en-US" dirty="0"/>
                        <a:t>Contact(Client/Operators)</a:t>
                      </a:r>
                    </a:p>
                  </a:txBody>
                  <a:tcPr/>
                </a:tc>
                <a:tc>
                  <a:txBody>
                    <a:bodyPr/>
                    <a:lstStyle/>
                    <a:p>
                      <a:r>
                        <a:rPr lang="en-US" dirty="0"/>
                        <a:t>Private</a:t>
                      </a:r>
                    </a:p>
                  </a:txBody>
                  <a:tcPr/>
                </a:tc>
                <a:tc>
                  <a:txBody>
                    <a:bodyPr/>
                    <a:lstStyle/>
                    <a:p>
                      <a:r>
                        <a:rPr lang="en-US" dirty="0"/>
                        <a:t>Will store client information and operator information</a:t>
                      </a:r>
                    </a:p>
                  </a:txBody>
                  <a:tcPr/>
                </a:tc>
                <a:tc>
                  <a:txBody>
                    <a:bodyPr/>
                    <a:lstStyle/>
                    <a:p>
                      <a:pPr algn="just"/>
                      <a:r>
                        <a:rPr lang="en-US" dirty="0"/>
                        <a:t>Using standard object will help drive visibility for communities and control access to clients only their transactions and operators to only look at their operator information</a:t>
                      </a:r>
                    </a:p>
                  </a:txBody>
                  <a:tcPr/>
                </a:tc>
                <a:extLst>
                  <a:ext uri="{0D108BD9-81ED-4DB2-BD59-A6C34878D82A}">
                    <a16:rowId xmlns:a16="http://schemas.microsoft.com/office/drawing/2014/main" val="3096944280"/>
                  </a:ext>
                </a:extLst>
              </a:tr>
              <a:tr h="370840">
                <a:tc>
                  <a:txBody>
                    <a:bodyPr/>
                    <a:lstStyle/>
                    <a:p>
                      <a:r>
                        <a:rPr lang="en-US" dirty="0"/>
                        <a:t>Location</a:t>
                      </a:r>
                    </a:p>
                  </a:txBody>
                  <a:tcPr/>
                </a:tc>
                <a:tc>
                  <a:txBody>
                    <a:bodyPr/>
                    <a:lstStyle/>
                    <a:p>
                      <a:r>
                        <a:rPr lang="en-US" dirty="0"/>
                        <a:t>Public Read/Write</a:t>
                      </a:r>
                    </a:p>
                  </a:txBody>
                  <a:tcPr/>
                </a:tc>
                <a:tc>
                  <a:txBody>
                    <a:bodyPr/>
                    <a:lstStyle/>
                    <a:p>
                      <a:r>
                        <a:rPr lang="en-US" dirty="0"/>
                        <a:t>Stores all possible locations including city, locality</a:t>
                      </a:r>
                    </a:p>
                  </a:txBody>
                  <a:tcPr/>
                </a:tc>
                <a:tc>
                  <a:txBody>
                    <a:bodyPr/>
                    <a:lstStyle/>
                    <a:p>
                      <a:pPr algn="just"/>
                      <a:r>
                        <a:rPr lang="en-US" dirty="0"/>
                        <a:t>Custom object to store all locations. Access only for admins</a:t>
                      </a:r>
                    </a:p>
                  </a:txBody>
                  <a:tcPr/>
                </a:tc>
                <a:extLst>
                  <a:ext uri="{0D108BD9-81ED-4DB2-BD59-A6C34878D82A}">
                    <a16:rowId xmlns:a16="http://schemas.microsoft.com/office/drawing/2014/main" val="3104041222"/>
                  </a:ext>
                </a:extLst>
              </a:tr>
              <a:tr h="370840">
                <a:tc>
                  <a:txBody>
                    <a:bodyPr/>
                    <a:lstStyle/>
                    <a:p>
                      <a:r>
                        <a:rPr lang="en-US" dirty="0"/>
                        <a:t>Route</a:t>
                      </a:r>
                    </a:p>
                  </a:txBody>
                  <a:tcPr/>
                </a:tc>
                <a:tc>
                  <a:txBody>
                    <a:bodyPr/>
                    <a:lstStyle/>
                    <a:p>
                      <a:r>
                        <a:rPr lang="en-US" dirty="0"/>
                        <a:t>Private</a:t>
                      </a:r>
                    </a:p>
                  </a:txBody>
                  <a:tcPr/>
                </a:tc>
                <a:tc>
                  <a:txBody>
                    <a:bodyPr/>
                    <a:lstStyle/>
                    <a:p>
                      <a:r>
                        <a:rPr lang="en-US" dirty="0"/>
                        <a:t>Stores all possible routes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Custom object to store all different routes. Access only for admins to edit it. Read access for operators</a:t>
                      </a:r>
                    </a:p>
                    <a:p>
                      <a:pPr algn="just"/>
                      <a:endParaRPr lang="en-US" dirty="0"/>
                    </a:p>
                  </a:txBody>
                  <a:tcPr/>
                </a:tc>
                <a:extLst>
                  <a:ext uri="{0D108BD9-81ED-4DB2-BD59-A6C34878D82A}">
                    <a16:rowId xmlns:a16="http://schemas.microsoft.com/office/drawing/2014/main" val="3058855759"/>
                  </a:ext>
                </a:extLst>
              </a:tr>
              <a:tr h="370840">
                <a:tc>
                  <a:txBody>
                    <a:bodyPr/>
                    <a:lstStyle/>
                    <a:p>
                      <a:r>
                        <a:rPr lang="en-US" dirty="0"/>
                        <a:t>Operator Route</a:t>
                      </a:r>
                    </a:p>
                  </a:txBody>
                  <a:tcPr/>
                </a:tc>
                <a:tc>
                  <a:txBody>
                    <a:bodyPr/>
                    <a:lstStyle/>
                    <a:p>
                      <a:r>
                        <a:rPr lang="en-US" dirty="0"/>
                        <a:t>Master Detail to Operator(Account)</a:t>
                      </a:r>
                    </a:p>
                  </a:txBody>
                  <a:tcPr/>
                </a:tc>
                <a:tc>
                  <a:txBody>
                    <a:bodyPr/>
                    <a:lstStyle/>
                    <a:p>
                      <a:r>
                        <a:rPr lang="en-US" dirty="0"/>
                        <a:t>Object which stores route and operator information</a:t>
                      </a:r>
                    </a:p>
                  </a:txBody>
                  <a:tcPr/>
                </a:tc>
                <a:tc>
                  <a:txBody>
                    <a:bodyPr/>
                    <a:lstStyle/>
                    <a:p>
                      <a:pPr algn="just"/>
                      <a:r>
                        <a:rPr lang="en-US" dirty="0"/>
                        <a:t>Object to store which all routes the operators fly their buses. Access to Admins and Operators</a:t>
                      </a:r>
                    </a:p>
                  </a:txBody>
                  <a:tcPr/>
                </a:tc>
                <a:extLst>
                  <a:ext uri="{0D108BD9-81ED-4DB2-BD59-A6C34878D82A}">
                    <a16:rowId xmlns:a16="http://schemas.microsoft.com/office/drawing/2014/main" val="52585934"/>
                  </a:ext>
                </a:extLst>
              </a:tr>
            </a:tbl>
          </a:graphicData>
        </a:graphic>
      </p:graphicFrame>
    </p:spTree>
    <p:extLst>
      <p:ext uri="{BB962C8B-B14F-4D97-AF65-F5344CB8AC3E}">
        <p14:creationId xmlns:p14="http://schemas.microsoft.com/office/powerpoint/2010/main" val="360536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182635144"/>
              </p:ext>
            </p:extLst>
          </p:nvPr>
        </p:nvGraphicFramePr>
        <p:xfrm>
          <a:off x="485775" y="1044575"/>
          <a:ext cx="11220450" cy="5491480"/>
        </p:xfrm>
        <a:graphic>
          <a:graphicData uri="http://schemas.openxmlformats.org/drawingml/2006/table">
            <a:tbl>
              <a:tblPr firstRow="1" bandRow="1">
                <a:tableStyleId>{93296810-A885-4BE3-A3E7-6D5BEEA58F35}</a:tableStyleId>
              </a:tblPr>
              <a:tblGrid>
                <a:gridCol w="1933575">
                  <a:extLst>
                    <a:ext uri="{9D8B030D-6E8A-4147-A177-3AD203B41FA5}">
                      <a16:colId xmlns:a16="http://schemas.microsoft.com/office/drawing/2014/main" val="4202640617"/>
                    </a:ext>
                  </a:extLst>
                </a:gridCol>
                <a:gridCol w="2019300">
                  <a:extLst>
                    <a:ext uri="{9D8B030D-6E8A-4147-A177-3AD203B41FA5}">
                      <a16:colId xmlns:a16="http://schemas.microsoft.com/office/drawing/2014/main" val="978124382"/>
                    </a:ext>
                  </a:extLst>
                </a:gridCol>
                <a:gridCol w="291465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pPr algn="ctr"/>
                      <a:r>
                        <a:rPr lang="en-US" dirty="0"/>
                        <a:t>Object Name</a:t>
                      </a:r>
                    </a:p>
                  </a:txBody>
                  <a:tcPr/>
                </a:tc>
                <a:tc>
                  <a:txBody>
                    <a:bodyPr/>
                    <a:lstStyle/>
                    <a:p>
                      <a:pPr algn="ctr"/>
                      <a:r>
                        <a:rPr lang="en-US" dirty="0"/>
                        <a:t>Sharing Model</a:t>
                      </a:r>
                    </a:p>
                  </a:txBody>
                  <a:tcPr/>
                </a:tc>
                <a:tc>
                  <a:txBody>
                    <a:bodyPr/>
                    <a:lstStyle/>
                    <a:p>
                      <a:pPr algn="ctr"/>
                      <a:r>
                        <a:rPr lang="en-US" dirty="0"/>
                        <a:t>Functional Description</a:t>
                      </a:r>
                    </a:p>
                  </a:txBody>
                  <a:tcPr/>
                </a:tc>
                <a:tc>
                  <a:txBody>
                    <a:bodyPr/>
                    <a:lstStyle/>
                    <a:p>
                      <a:pPr algn="ctr"/>
                      <a:r>
                        <a:rPr lang="en-US" dirty="0"/>
                        <a:t>Object Rationale</a:t>
                      </a:r>
                    </a:p>
                  </a:txBody>
                  <a:tcPr/>
                </a:tc>
                <a:extLst>
                  <a:ext uri="{0D108BD9-81ED-4DB2-BD59-A6C34878D82A}">
                    <a16:rowId xmlns:a16="http://schemas.microsoft.com/office/drawing/2014/main" val="2845847123"/>
                  </a:ext>
                </a:extLst>
              </a:tr>
              <a:tr h="370840">
                <a:tc>
                  <a:txBody>
                    <a:bodyPr/>
                    <a:lstStyle/>
                    <a:p>
                      <a:pPr algn="l"/>
                      <a:r>
                        <a:rPr lang="en-US" dirty="0"/>
                        <a:t>Operator Stops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Source and Destination Stops for each operator Route</a:t>
                      </a:r>
                    </a:p>
                  </a:txBody>
                  <a:tcPr/>
                </a:tc>
                <a:tc>
                  <a:txBody>
                    <a:bodyPr/>
                    <a:lstStyle/>
                    <a:p>
                      <a:pPr algn="just"/>
                      <a:r>
                        <a:rPr lang="en-US" dirty="0"/>
                        <a:t>Object to capture the places where bus will stop in source and destination route which each operator is plying. Access to Admins and Bus Operator</a:t>
                      </a:r>
                    </a:p>
                  </a:txBody>
                  <a:tcPr/>
                </a:tc>
                <a:extLst>
                  <a:ext uri="{0D108BD9-81ED-4DB2-BD59-A6C34878D82A}">
                    <a16:rowId xmlns:a16="http://schemas.microsoft.com/office/drawing/2014/main" val="2124894404"/>
                  </a:ext>
                </a:extLst>
              </a:tr>
              <a:tr h="370840">
                <a:tc>
                  <a:txBody>
                    <a:bodyPr/>
                    <a:lstStyle/>
                    <a:p>
                      <a:pPr algn="l"/>
                      <a:r>
                        <a:rPr lang="en-US" dirty="0"/>
                        <a:t>Operator Bus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Operator bus type(Sleeper, Seater ) information</a:t>
                      </a:r>
                    </a:p>
                  </a:txBody>
                  <a:tcPr/>
                </a:tc>
                <a:tc>
                  <a:txBody>
                    <a:bodyPr/>
                    <a:lstStyle/>
                    <a:p>
                      <a:pPr algn="just"/>
                      <a:r>
                        <a:rPr lang="en-US" dirty="0"/>
                        <a:t>Typically buses have a finite set of templates they work off of(A.C Seater, Sleeper, Semi-Sleeper). By maintaining a template and seat information it becomes easy to copy them over when a new trip is created. Access to Admins and Bus Operators</a:t>
                      </a:r>
                    </a:p>
                  </a:txBody>
                  <a:tcPr/>
                </a:tc>
                <a:extLst>
                  <a:ext uri="{0D108BD9-81ED-4DB2-BD59-A6C34878D82A}">
                    <a16:rowId xmlns:a16="http://schemas.microsoft.com/office/drawing/2014/main" val="1083530139"/>
                  </a:ext>
                </a:extLst>
              </a:tr>
              <a:tr h="370840">
                <a:tc>
                  <a:txBody>
                    <a:bodyPr/>
                    <a:lstStyle/>
                    <a:p>
                      <a:pPr algn="l"/>
                      <a:r>
                        <a:rPr lang="en-US" dirty="0"/>
                        <a:t>Operator Bus Type Seat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 Bus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bus type seat template information</a:t>
                      </a:r>
                    </a:p>
                  </a:txBody>
                  <a:tcPr/>
                </a:tc>
                <a:tc>
                  <a:txBody>
                    <a:bodyPr/>
                    <a:lstStyle/>
                    <a:p>
                      <a:pPr algn="just"/>
                      <a:r>
                        <a:rPr lang="en-US" dirty="0"/>
                        <a:t>Object to store different seat number based on bus template. Access to Admins and Bus Operators</a:t>
                      </a:r>
                    </a:p>
                  </a:txBody>
                  <a:tcPr/>
                </a:tc>
                <a:extLst>
                  <a:ext uri="{0D108BD9-81ED-4DB2-BD59-A6C34878D82A}">
                    <a16:rowId xmlns:a16="http://schemas.microsoft.com/office/drawing/2014/main" val="3847244515"/>
                  </a:ext>
                </a:extLst>
              </a:tr>
              <a:tr h="370840">
                <a:tc>
                  <a:txBody>
                    <a:bodyPr/>
                    <a:lstStyle/>
                    <a:p>
                      <a:pPr algn="l"/>
                      <a:r>
                        <a:rPr lang="en-US" dirty="0"/>
                        <a:t>Trip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 to capture each transactional trip</a:t>
                      </a:r>
                    </a:p>
                  </a:txBody>
                  <a:tcPr/>
                </a:tc>
                <a:tc>
                  <a:txBody>
                    <a:bodyPr/>
                    <a:lstStyle/>
                    <a:p>
                      <a:pPr algn="just"/>
                      <a:r>
                        <a:rPr lang="en-US" dirty="0"/>
                        <a:t>Object to capture each bus trip, time, operator, bus type. Access only to admins</a:t>
                      </a:r>
                    </a:p>
                  </a:txBody>
                  <a:tcPr/>
                </a:tc>
                <a:extLst>
                  <a:ext uri="{0D108BD9-81ED-4DB2-BD59-A6C34878D82A}">
                    <a16:rowId xmlns:a16="http://schemas.microsoft.com/office/drawing/2014/main" val="2829725925"/>
                  </a:ext>
                </a:extLst>
              </a:tr>
              <a:tr h="370840">
                <a:tc>
                  <a:txBody>
                    <a:bodyPr/>
                    <a:lstStyle/>
                    <a:p>
                      <a:pPr algn="l"/>
                      <a:r>
                        <a:rPr lang="en-US" dirty="0"/>
                        <a:t>Trip Booking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Trip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all client bookings for any trip</a:t>
                      </a:r>
                    </a:p>
                  </a:txBody>
                  <a:tcPr/>
                </a:tc>
                <a:tc>
                  <a:txBody>
                    <a:bodyPr/>
                    <a:lstStyle/>
                    <a:p>
                      <a:pPr algn="just"/>
                      <a:r>
                        <a:rPr lang="en-US" dirty="0"/>
                        <a:t>Object to Store booked seats and client information for any trip. Access to Admins</a:t>
                      </a:r>
                    </a:p>
                  </a:txBody>
                  <a:tcPr/>
                </a:tc>
                <a:extLst>
                  <a:ext uri="{0D108BD9-81ED-4DB2-BD59-A6C34878D82A}">
                    <a16:rowId xmlns:a16="http://schemas.microsoft.com/office/drawing/2014/main" val="776883487"/>
                  </a:ext>
                </a:extLst>
              </a:tr>
            </a:tbl>
          </a:graphicData>
        </a:graphic>
      </p:graphicFrame>
      <p:sp>
        <p:nvSpPr>
          <p:cNvPr id="6" name="Title 1">
            <a:extLst>
              <a:ext uri="{FF2B5EF4-FFF2-40B4-BE49-F238E27FC236}">
                <a16:creationId xmlns:a16="http://schemas.microsoft.com/office/drawing/2014/main" id="{AEF51862-95B3-4CDE-9243-007588893BDC}"/>
              </a:ext>
            </a:extLst>
          </p:cNvPr>
          <p:cNvSpPr>
            <a:spLocks noGrp="1"/>
          </p:cNvSpPr>
          <p:nvPr>
            <p:ph type="title"/>
          </p:nvPr>
        </p:nvSpPr>
        <p:spPr>
          <a:xfrm>
            <a:off x="838200" y="293052"/>
            <a:ext cx="10515600" cy="60642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D</a:t>
            </a:r>
            <a:r>
              <a:rPr lang="en-US" sz="2400" dirty="0">
                <a:solidFill>
                  <a:schemeClr val="dk1"/>
                </a:solidFill>
                <a:latin typeface="Bookman Old Style" panose="02050604050505020204" pitchFamily="18" charset="0"/>
                <a:ea typeface="+mn-ea"/>
                <a:cs typeface="+mn-cs"/>
              </a:rPr>
              <a:t>ATA</a:t>
            </a:r>
            <a:r>
              <a:rPr lang="en-US" sz="2800" dirty="0">
                <a:solidFill>
                  <a:schemeClr val="dk1"/>
                </a:solidFill>
                <a:latin typeface="Bookman Old Style" panose="02050604050505020204" pitchFamily="18" charset="0"/>
                <a:ea typeface="+mn-ea"/>
                <a:cs typeface="+mn-cs"/>
              </a:rPr>
              <a:t> M</a:t>
            </a:r>
            <a:r>
              <a:rPr lang="en-US" sz="2400" dirty="0">
                <a:solidFill>
                  <a:schemeClr val="dk1"/>
                </a:solidFill>
                <a:latin typeface="Bookman Old Style" panose="02050604050505020204" pitchFamily="18" charset="0"/>
                <a:ea typeface="+mn-ea"/>
                <a:cs typeface="+mn-cs"/>
              </a:rPr>
              <a:t>ODEL</a:t>
            </a:r>
            <a:r>
              <a:rPr lang="en-US" sz="2800" dirty="0">
                <a:solidFill>
                  <a:schemeClr val="dk1"/>
                </a:solidFill>
                <a:latin typeface="Bookman Old Style" panose="02050604050505020204" pitchFamily="18" charset="0"/>
                <a:ea typeface="+mn-ea"/>
                <a:cs typeface="+mn-cs"/>
              </a:rPr>
              <a:t> - E</a:t>
            </a:r>
            <a:r>
              <a:rPr lang="en-US" sz="2400" dirty="0">
                <a:solidFill>
                  <a:schemeClr val="dk1"/>
                </a:solidFill>
                <a:latin typeface="Bookman Old Style" panose="02050604050505020204" pitchFamily="18" charset="0"/>
                <a:ea typeface="+mn-ea"/>
                <a:cs typeface="+mn-cs"/>
              </a:rPr>
              <a:t>XPLAINED</a:t>
            </a:r>
            <a:endParaRPr lang="en-US" sz="2800" dirty="0">
              <a:solidFill>
                <a:schemeClr val="dk1"/>
              </a:solidFill>
              <a:latin typeface="Bookman Old Style" panose="02050604050505020204" pitchFamily="18" charset="0"/>
              <a:ea typeface="+mn-ea"/>
              <a:cs typeface="+mn-cs"/>
            </a:endParaRPr>
          </a:p>
        </p:txBody>
      </p:sp>
    </p:spTree>
    <p:extLst>
      <p:ext uri="{BB962C8B-B14F-4D97-AF65-F5344CB8AC3E}">
        <p14:creationId xmlns:p14="http://schemas.microsoft.com/office/powerpoint/2010/main" val="233090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940893802"/>
              </p:ext>
            </p:extLst>
          </p:nvPr>
        </p:nvGraphicFramePr>
        <p:xfrm>
          <a:off x="485775" y="1414780"/>
          <a:ext cx="11220450" cy="4028440"/>
        </p:xfrm>
        <a:graphic>
          <a:graphicData uri="http://schemas.openxmlformats.org/drawingml/2006/table">
            <a:tbl>
              <a:tblPr firstRow="1" bandRow="1">
                <a:tableStyleId>{93296810-A885-4BE3-A3E7-6D5BEEA58F35}</a:tableStyleId>
              </a:tblPr>
              <a:tblGrid>
                <a:gridCol w="1933575">
                  <a:extLst>
                    <a:ext uri="{9D8B030D-6E8A-4147-A177-3AD203B41FA5}">
                      <a16:colId xmlns:a16="http://schemas.microsoft.com/office/drawing/2014/main" val="4202640617"/>
                    </a:ext>
                  </a:extLst>
                </a:gridCol>
                <a:gridCol w="2019300">
                  <a:extLst>
                    <a:ext uri="{9D8B030D-6E8A-4147-A177-3AD203B41FA5}">
                      <a16:colId xmlns:a16="http://schemas.microsoft.com/office/drawing/2014/main" val="978124382"/>
                    </a:ext>
                  </a:extLst>
                </a:gridCol>
                <a:gridCol w="291465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pPr algn="ctr"/>
                      <a:r>
                        <a:rPr lang="en-US" dirty="0"/>
                        <a:t>Object Name</a:t>
                      </a:r>
                    </a:p>
                  </a:txBody>
                  <a:tcPr/>
                </a:tc>
                <a:tc>
                  <a:txBody>
                    <a:bodyPr/>
                    <a:lstStyle/>
                    <a:p>
                      <a:pPr algn="ctr"/>
                      <a:r>
                        <a:rPr lang="en-US" dirty="0"/>
                        <a:t>Sharing Model</a:t>
                      </a:r>
                    </a:p>
                  </a:txBody>
                  <a:tcPr/>
                </a:tc>
                <a:tc>
                  <a:txBody>
                    <a:bodyPr/>
                    <a:lstStyle/>
                    <a:p>
                      <a:pPr algn="ctr"/>
                      <a:r>
                        <a:rPr lang="en-US" dirty="0"/>
                        <a:t>Functional Description</a:t>
                      </a:r>
                    </a:p>
                  </a:txBody>
                  <a:tcPr/>
                </a:tc>
                <a:tc>
                  <a:txBody>
                    <a:bodyPr/>
                    <a:lstStyle/>
                    <a:p>
                      <a:pPr algn="ctr"/>
                      <a:r>
                        <a:rPr lang="en-US" dirty="0"/>
                        <a:t>Object Rationale</a:t>
                      </a:r>
                    </a:p>
                  </a:txBody>
                  <a:tcPr/>
                </a:tc>
                <a:extLst>
                  <a:ext uri="{0D108BD9-81ED-4DB2-BD59-A6C34878D82A}">
                    <a16:rowId xmlns:a16="http://schemas.microsoft.com/office/drawing/2014/main" val="2845847123"/>
                  </a:ext>
                </a:extLst>
              </a:tr>
              <a:tr h="370840">
                <a:tc>
                  <a:txBody>
                    <a:bodyPr/>
                    <a:lstStyle/>
                    <a:p>
                      <a:r>
                        <a:rPr lang="en-US" dirty="0"/>
                        <a:t>Payment Methods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Client(contact)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different payment methods of each client</a:t>
                      </a:r>
                    </a:p>
                  </a:txBody>
                  <a:tcPr/>
                </a:tc>
                <a:tc>
                  <a:txBody>
                    <a:bodyPr/>
                    <a:lstStyle/>
                    <a:p>
                      <a:pPr algn="just"/>
                      <a:r>
                        <a:rPr lang="en-US" dirty="0"/>
                        <a:t>Object to capture different payment methods for each client. Access to Clients and Admins</a:t>
                      </a:r>
                    </a:p>
                  </a:txBody>
                  <a:tcPr/>
                </a:tc>
                <a:extLst>
                  <a:ext uri="{0D108BD9-81ED-4DB2-BD59-A6C34878D82A}">
                    <a16:rowId xmlns:a16="http://schemas.microsoft.com/office/drawing/2014/main" val="2124894404"/>
                  </a:ext>
                </a:extLst>
              </a:tr>
              <a:tr h="370840">
                <a:tc>
                  <a:txBody>
                    <a:bodyPr/>
                    <a:lstStyle/>
                    <a:p>
                      <a:r>
                        <a:rPr lang="en-US" dirty="0"/>
                        <a:t>Vehicle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Vehicle information for each operator</a:t>
                      </a:r>
                    </a:p>
                  </a:txBody>
                  <a:tcPr/>
                </a:tc>
                <a:tc>
                  <a:txBody>
                    <a:bodyPr/>
                    <a:lstStyle/>
                    <a:p>
                      <a:pPr algn="just"/>
                      <a:r>
                        <a:rPr lang="en-US" dirty="0"/>
                        <a:t>Object to capture Vehicle information managed by each operator. Access to Operators and Admins</a:t>
                      </a:r>
                    </a:p>
                  </a:txBody>
                  <a:tcPr/>
                </a:tc>
                <a:extLst>
                  <a:ext uri="{0D108BD9-81ED-4DB2-BD59-A6C34878D82A}">
                    <a16:rowId xmlns:a16="http://schemas.microsoft.com/office/drawing/2014/main" val="1083530139"/>
                  </a:ext>
                </a:extLst>
              </a:tr>
              <a:tr h="370840">
                <a:tc>
                  <a:txBody>
                    <a:bodyPr/>
                    <a:lstStyle/>
                    <a:p>
                      <a:r>
                        <a:rPr lang="en-US" dirty="0"/>
                        <a:t>Payments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Payments made by clients for bookings</a:t>
                      </a:r>
                    </a:p>
                  </a:txBody>
                  <a:tcPr/>
                </a:tc>
                <a:tc>
                  <a:txBody>
                    <a:bodyPr/>
                    <a:lstStyle/>
                    <a:p>
                      <a:pPr algn="just"/>
                      <a:r>
                        <a:rPr lang="en-US" dirty="0"/>
                        <a:t>Object to store payments associated to each booking made by clients. Access to Admins and Clients</a:t>
                      </a:r>
                    </a:p>
                  </a:txBody>
                  <a:tcPr/>
                </a:tc>
                <a:extLst>
                  <a:ext uri="{0D108BD9-81ED-4DB2-BD59-A6C34878D82A}">
                    <a16:rowId xmlns:a16="http://schemas.microsoft.com/office/drawing/2014/main" val="3847244515"/>
                  </a:ext>
                </a:extLst>
              </a:tr>
              <a:tr h="370840">
                <a:tc>
                  <a:txBody>
                    <a:bodyPr/>
                    <a:lstStyle/>
                    <a:p>
                      <a:r>
                        <a:rPr lang="en-US" dirty="0"/>
                        <a:t>Payment Line Items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Payments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payment methods used to complete bus booking</a:t>
                      </a:r>
                    </a:p>
                  </a:txBody>
                  <a:tcPr/>
                </a:tc>
                <a:tc>
                  <a:txBody>
                    <a:bodyPr/>
                    <a:lstStyle/>
                    <a:p>
                      <a:pPr algn="just"/>
                      <a:r>
                        <a:rPr lang="en-US" dirty="0"/>
                        <a:t>Object to store different payment lines under a single payment. Access to Admins and Clients</a:t>
                      </a:r>
                    </a:p>
                  </a:txBody>
                  <a:tcPr/>
                </a:tc>
                <a:extLst>
                  <a:ext uri="{0D108BD9-81ED-4DB2-BD59-A6C34878D82A}">
                    <a16:rowId xmlns:a16="http://schemas.microsoft.com/office/drawing/2014/main" val="2829725925"/>
                  </a:ext>
                </a:extLst>
              </a:tr>
            </a:tbl>
          </a:graphicData>
        </a:graphic>
      </p:graphicFrame>
      <p:sp>
        <p:nvSpPr>
          <p:cNvPr id="6" name="Title 1">
            <a:extLst>
              <a:ext uri="{FF2B5EF4-FFF2-40B4-BE49-F238E27FC236}">
                <a16:creationId xmlns:a16="http://schemas.microsoft.com/office/drawing/2014/main" id="{2E96F48A-2585-4E34-914D-C34223DB302F}"/>
              </a:ext>
            </a:extLst>
          </p:cNvPr>
          <p:cNvSpPr>
            <a:spLocks noGrp="1"/>
          </p:cNvSpPr>
          <p:nvPr>
            <p:ph type="title"/>
          </p:nvPr>
        </p:nvSpPr>
        <p:spPr>
          <a:xfrm>
            <a:off x="838200" y="293052"/>
            <a:ext cx="10515600" cy="60642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800" dirty="0">
                <a:solidFill>
                  <a:schemeClr val="dk1"/>
                </a:solidFill>
                <a:latin typeface="Bookman Old Style" panose="02050604050505020204" pitchFamily="18" charset="0"/>
                <a:ea typeface="+mn-ea"/>
                <a:cs typeface="+mn-cs"/>
              </a:rPr>
              <a:t>D</a:t>
            </a:r>
            <a:r>
              <a:rPr lang="en-US" sz="2400" dirty="0">
                <a:solidFill>
                  <a:schemeClr val="dk1"/>
                </a:solidFill>
                <a:latin typeface="Bookman Old Style" panose="02050604050505020204" pitchFamily="18" charset="0"/>
                <a:ea typeface="+mn-ea"/>
                <a:cs typeface="+mn-cs"/>
              </a:rPr>
              <a:t>ATA</a:t>
            </a:r>
            <a:r>
              <a:rPr lang="en-US" sz="2800" dirty="0">
                <a:solidFill>
                  <a:schemeClr val="dk1"/>
                </a:solidFill>
                <a:latin typeface="Bookman Old Style" panose="02050604050505020204" pitchFamily="18" charset="0"/>
                <a:ea typeface="+mn-ea"/>
                <a:cs typeface="+mn-cs"/>
              </a:rPr>
              <a:t> M</a:t>
            </a:r>
            <a:r>
              <a:rPr lang="en-US" sz="2400" dirty="0">
                <a:solidFill>
                  <a:schemeClr val="dk1"/>
                </a:solidFill>
                <a:latin typeface="Bookman Old Style" panose="02050604050505020204" pitchFamily="18" charset="0"/>
                <a:ea typeface="+mn-ea"/>
                <a:cs typeface="+mn-cs"/>
              </a:rPr>
              <a:t>ODEL</a:t>
            </a:r>
            <a:r>
              <a:rPr lang="en-US" sz="2800" dirty="0">
                <a:solidFill>
                  <a:schemeClr val="dk1"/>
                </a:solidFill>
                <a:latin typeface="Bookman Old Style" panose="02050604050505020204" pitchFamily="18" charset="0"/>
                <a:ea typeface="+mn-ea"/>
                <a:cs typeface="+mn-cs"/>
              </a:rPr>
              <a:t> - E</a:t>
            </a:r>
            <a:r>
              <a:rPr lang="en-US" sz="2400" dirty="0">
                <a:solidFill>
                  <a:schemeClr val="dk1"/>
                </a:solidFill>
                <a:latin typeface="Bookman Old Style" panose="02050604050505020204" pitchFamily="18" charset="0"/>
                <a:ea typeface="+mn-ea"/>
                <a:cs typeface="+mn-cs"/>
              </a:rPr>
              <a:t>XPLAINED</a:t>
            </a:r>
            <a:endParaRPr lang="en-US" sz="2800" dirty="0">
              <a:solidFill>
                <a:schemeClr val="dk1"/>
              </a:solidFill>
              <a:latin typeface="Bookman Old Style" panose="02050604050505020204" pitchFamily="18" charset="0"/>
              <a:ea typeface="+mn-ea"/>
              <a:cs typeface="+mn-cs"/>
            </a:endParaRPr>
          </a:p>
        </p:txBody>
      </p:sp>
    </p:spTree>
    <p:extLst>
      <p:ext uri="{BB962C8B-B14F-4D97-AF65-F5344CB8AC3E}">
        <p14:creationId xmlns:p14="http://schemas.microsoft.com/office/powerpoint/2010/main" val="4009522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TotalTime>
  <Words>1681</Words>
  <Application>Microsoft Office PowerPoint</Application>
  <PresentationFormat>Widescreen</PresentationFormat>
  <Paragraphs>202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Calibri Light</vt:lpstr>
      <vt:lpstr>Candara</vt:lpstr>
      <vt:lpstr>Century</vt:lpstr>
      <vt:lpstr>Century Gothic</vt:lpstr>
      <vt:lpstr>Wingdings</vt:lpstr>
      <vt:lpstr>Office Theme</vt:lpstr>
      <vt:lpstr>Bus Ticketing Solution</vt:lpstr>
      <vt:lpstr>TABLE OF CONTENTS</vt:lpstr>
      <vt:lpstr>PowerPoint Presentation</vt:lpstr>
      <vt:lpstr>PowerPoint Presentation</vt:lpstr>
      <vt:lpstr>ACTORS/PERSONA</vt:lpstr>
      <vt:lpstr>PROPOSED DATA MODEL</vt:lpstr>
      <vt:lpstr>DATA MODEL - EXPLAINED</vt:lpstr>
      <vt:lpstr>DATA MODEL - EXPLAINED</vt:lpstr>
      <vt:lpstr>DATA MODEL - EXPLAINED</vt:lpstr>
      <vt:lpstr>SHARING AND SECURITY</vt:lpstr>
      <vt:lpstr>Integrations: Below are some of the integrations assumed as part of the ticketing solution.</vt:lpstr>
      <vt:lpstr>ARCHIVAL STRATEGY AND REPORTING</vt:lpstr>
      <vt:lpstr>USER STORY - SOLUTIONS</vt:lpstr>
      <vt:lpstr>SALESFORCE EVERGREEN</vt:lpstr>
      <vt:lpstr>PLATFORM TOOLS/PRINCIPLES TO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Solution</dc:title>
  <dc:creator>Koviloor, Srivatsan</dc:creator>
  <cp:lastModifiedBy>Koviloor, Srivatsan</cp:lastModifiedBy>
  <cp:revision>16</cp:revision>
  <dcterms:created xsi:type="dcterms:W3CDTF">2020-05-19T09:21:41Z</dcterms:created>
  <dcterms:modified xsi:type="dcterms:W3CDTF">2020-05-19T09:32:29Z</dcterms:modified>
</cp:coreProperties>
</file>