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72" r:id="rId6"/>
    <p:sldId id="259" r:id="rId7"/>
    <p:sldId id="267" r:id="rId8"/>
    <p:sldId id="268" r:id="rId9"/>
    <p:sldId id="269" r:id="rId10"/>
    <p:sldId id="264" r:id="rId11"/>
    <p:sldId id="27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17A582-97B8-4878-B71E-6E09D49DE8E2}">
          <p14:sldIdLst>
            <p14:sldId id="256"/>
            <p14:sldId id="257"/>
            <p14:sldId id="258"/>
            <p14:sldId id="260"/>
            <p14:sldId id="272"/>
            <p14:sldId id="259"/>
            <p14:sldId id="267"/>
            <p14:sldId id="268"/>
            <p14:sldId id="269"/>
            <p14:sldId id="264"/>
            <p14:sldId id="270"/>
            <p14:sldId id="262"/>
          </p14:sldIdLst>
        </p14:section>
        <p14:section name="Untitled Section" id="{9CAD74E2-DD07-48FF-9030-B24A473C51A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2/24/2017</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2/24/2017</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2/24/2017</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2/24/2017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2/24/2017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t>2/24/2017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2/24/2017</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2/24/2017</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2/24/2017</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TEXT EMOTION DETECTION</a:t>
            </a:r>
            <a:endParaRPr lang="en-IN" dirty="0"/>
          </a:p>
        </p:txBody>
      </p:sp>
      <p:sp>
        <p:nvSpPr>
          <p:cNvPr id="3" name="Subtitle 2"/>
          <p:cNvSpPr>
            <a:spLocks noGrp="1"/>
          </p:cNvSpPr>
          <p:nvPr>
            <p:ph type="subTitle" idx="1"/>
          </p:nvPr>
        </p:nvSpPr>
        <p:spPr>
          <a:xfrm>
            <a:off x="7920752" y="3581400"/>
            <a:ext cx="3793678" cy="2401737"/>
          </a:xfrm>
        </p:spPr>
        <p:txBody>
          <a:bodyPr>
            <a:normAutofit fontScale="92500" lnSpcReduction="10000"/>
          </a:bodyPr>
          <a:lstStyle/>
          <a:p>
            <a:r>
              <a:rPr lang="en-IN" dirty="0" smtClean="0"/>
              <a:t>GUIDED BY:  SUMANA</a:t>
            </a:r>
          </a:p>
          <a:p>
            <a:r>
              <a:rPr lang="en-IN" dirty="0" smtClean="0"/>
              <a:t>MEMBERS:</a:t>
            </a:r>
          </a:p>
          <a:p>
            <a:r>
              <a:rPr lang="en-IN" dirty="0" smtClean="0"/>
              <a:t>NAMRATHA S </a:t>
            </a:r>
          </a:p>
          <a:p>
            <a:r>
              <a:rPr lang="en-IN" dirty="0" smtClean="0"/>
              <a:t>SRIVATSA RAJU</a:t>
            </a:r>
          </a:p>
          <a:p>
            <a:r>
              <a:rPr lang="en-IN" dirty="0" smtClean="0"/>
              <a:t>VEENA B</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899537">
            <a:off x="2254381" y="1194363"/>
            <a:ext cx="2594325" cy="4234345"/>
          </a:xfrm>
          <a:prstGeom prst="rect">
            <a:avLst/>
          </a:prstGeom>
        </p:spPr>
      </p:pic>
    </p:spTree>
    <p:extLst>
      <p:ext uri="{BB962C8B-B14F-4D97-AF65-F5344CB8AC3E}">
        <p14:creationId xmlns:p14="http://schemas.microsoft.com/office/powerpoint/2010/main" val="2358964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21100" y="609600"/>
            <a:ext cx="8229600" cy="790575"/>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r>
              <a:rPr lang="en-US" sz="6000" dirty="0" smtClean="0">
                <a:effectLst>
                  <a:outerShdw blurRad="38100" dist="38100" dir="2700000" algn="tl">
                    <a:srgbClr val="000000">
                      <a:alpha val="43137"/>
                    </a:srgbClr>
                  </a:outerShdw>
                </a:effectLst>
                <a:latin typeface="Bauhaus 93" panose="04030905020B02020C02" pitchFamily="82" charset="0"/>
              </a:rPr>
              <a:t>SPECIFICATION</a:t>
            </a:r>
            <a:endParaRPr lang="en-US" sz="6000" dirty="0">
              <a:effectLst>
                <a:outerShdw blurRad="38100" dist="38100" dir="2700000" algn="tl">
                  <a:srgbClr val="000000">
                    <a:alpha val="43137"/>
                  </a:srgbClr>
                </a:outerShdw>
              </a:effectLst>
              <a:latin typeface="Bauhaus 93" panose="04030905020B02020C02" pitchFamily="82" charset="0"/>
            </a:endParaRPr>
          </a:p>
        </p:txBody>
      </p:sp>
      <p:grpSp>
        <p:nvGrpSpPr>
          <p:cNvPr id="3" name="Group 6146"/>
          <p:cNvGrpSpPr/>
          <p:nvPr/>
        </p:nvGrpSpPr>
        <p:grpSpPr>
          <a:xfrm>
            <a:off x="4100582" y="1919284"/>
            <a:ext cx="3368040" cy="936625"/>
            <a:chOff x="0" y="0"/>
            <a:chExt cx="1452" cy="590"/>
          </a:xfrm>
        </p:grpSpPr>
        <p:sp>
          <p:nvSpPr>
            <p:cNvPr id="4" name="Down Arrow Callout 6147"/>
            <p:cNvSpPr/>
            <p:nvPr/>
          </p:nvSpPr>
          <p:spPr>
            <a:xfrm>
              <a:off x="0" y="91"/>
              <a:ext cx="1452" cy="499"/>
            </a:xfrm>
            <a:prstGeom prst="downArrowCallout">
              <a:avLst>
                <a:gd name="adj1" fmla="val 72690"/>
                <a:gd name="adj2" fmla="val 36345"/>
                <a:gd name="adj3" fmla="val 14023"/>
                <a:gd name="adj4" fmla="val 85940"/>
              </a:avLst>
            </a:prstGeom>
            <a:gradFill rotWithShape="1">
              <a:gsLst>
                <a:gs pos="0">
                  <a:schemeClr val="accent2"/>
                </a:gs>
                <a:gs pos="100000">
                  <a:schemeClr val="accent1"/>
                </a:gs>
              </a:gsLst>
              <a:lin ang="2700000" scaled="1"/>
              <a:tileRect/>
            </a:gradFill>
            <a:ln w="9525">
              <a:noFill/>
            </a:ln>
          </p:spPr>
          <p:txBody>
            <a:bodyPr wrap="none" anchor="ctr"/>
            <a:lstStyle/>
            <a:p>
              <a:pPr lvl="0" algn="ctr"/>
              <a:r>
                <a:rPr lang="en-IN" altLang="zh-CN" sz="1600" i="1" dirty="0" smtClean="0">
                  <a:solidFill>
                    <a:schemeClr val="bg1"/>
                  </a:solidFill>
                  <a:latin typeface="Arial" panose="020B0604020202020204" pitchFamily="34" charset="0"/>
                  <a:ea typeface="SimSun" panose="02010600030101010101" pitchFamily="2" charset="-122"/>
                </a:rPr>
                <a:t>SOFTWARE REQUIREMENTS</a:t>
              </a:r>
              <a:endParaRPr lang="zh-CN" altLang="en-US" sz="1600" i="1" dirty="0">
                <a:solidFill>
                  <a:schemeClr val="bg1"/>
                </a:solidFill>
                <a:latin typeface="Arial" panose="020B0604020202020204" pitchFamily="34" charset="0"/>
                <a:ea typeface="SimSun" panose="02010600030101010101" pitchFamily="2" charset="-122"/>
              </a:endParaRPr>
            </a:p>
          </p:txBody>
        </p:sp>
        <p:sp>
          <p:nvSpPr>
            <p:cNvPr id="5" name="Freeform 6148"/>
            <p:cNvSpPr/>
            <p:nvPr/>
          </p:nvSpPr>
          <p:spPr>
            <a:xfrm rot="10800000">
              <a:off x="4" y="0"/>
              <a:ext cx="1448" cy="91"/>
            </a:xfrm>
            <a:custGeom>
              <a:avLst/>
              <a:gdLst/>
              <a:ahLst/>
              <a:cxnLst>
                <a:cxn ang="0">
                  <a:pos x="21239" y="10800"/>
                </a:cxn>
                <a:cxn ang="90">
                  <a:pos x="10800" y="21600"/>
                </a:cxn>
                <a:cxn ang="180">
                  <a:pos x="360" y="10800"/>
                </a:cxn>
                <a:cxn ang="270">
                  <a:pos x="10800" y="0"/>
                </a:cxn>
              </a:cxnLst>
              <a:rect l="0" t="0" r="0" b="0"/>
              <a:pathLst>
                <a:path w="21600" h="21600">
                  <a:moveTo>
                    <a:pt x="0" y="0"/>
                  </a:moveTo>
                  <a:lnTo>
                    <a:pt x="721" y="21600"/>
                  </a:lnTo>
                  <a:lnTo>
                    <a:pt x="20879" y="21600"/>
                  </a:lnTo>
                  <a:lnTo>
                    <a:pt x="21600" y="0"/>
                  </a:lnTo>
                  <a:close/>
                </a:path>
              </a:pathLst>
            </a:custGeom>
            <a:gradFill rotWithShape="1">
              <a:gsLst>
                <a:gs pos="0">
                  <a:schemeClr val="accent1">
                    <a:alpha val="50000"/>
                  </a:schemeClr>
                </a:gs>
                <a:gs pos="100000">
                  <a:schemeClr val="bg1">
                    <a:alpha val="0"/>
                  </a:schemeClr>
                </a:gs>
              </a:gsLst>
              <a:lin ang="5400000" scaled="1"/>
              <a:tileRect/>
            </a:gradFill>
            <a:ln w="9525">
              <a:noFill/>
            </a:ln>
          </p:spPr>
          <p:txBody>
            <a:bodyPr/>
            <a:lstStyle/>
            <a:p>
              <a:endParaRPr lang="en-US" sz="1200"/>
            </a:p>
          </p:txBody>
        </p:sp>
      </p:grpSp>
      <p:grpSp>
        <p:nvGrpSpPr>
          <p:cNvPr id="6" name="Group 6149"/>
          <p:cNvGrpSpPr/>
          <p:nvPr/>
        </p:nvGrpSpPr>
        <p:grpSpPr>
          <a:xfrm>
            <a:off x="7945755" y="1919285"/>
            <a:ext cx="3314065" cy="936625"/>
            <a:chOff x="0" y="0"/>
            <a:chExt cx="1452" cy="590"/>
          </a:xfrm>
        </p:grpSpPr>
        <p:sp>
          <p:nvSpPr>
            <p:cNvPr id="7" name="Down Arrow Callout 6150"/>
            <p:cNvSpPr/>
            <p:nvPr/>
          </p:nvSpPr>
          <p:spPr>
            <a:xfrm>
              <a:off x="0" y="91"/>
              <a:ext cx="1452" cy="499"/>
            </a:xfrm>
            <a:prstGeom prst="downArrowCallout">
              <a:avLst>
                <a:gd name="adj1" fmla="val 72690"/>
                <a:gd name="adj2" fmla="val 36345"/>
                <a:gd name="adj3" fmla="val 14055"/>
                <a:gd name="adj4" fmla="val 85940"/>
              </a:avLst>
            </a:prstGeom>
            <a:gradFill rotWithShape="1">
              <a:gsLst>
                <a:gs pos="0">
                  <a:schemeClr val="accent2"/>
                </a:gs>
                <a:gs pos="100000">
                  <a:schemeClr val="accent1"/>
                </a:gs>
              </a:gsLst>
              <a:lin ang="2700000" scaled="1"/>
              <a:tileRect/>
            </a:gradFill>
            <a:ln w="9525">
              <a:noFill/>
            </a:ln>
          </p:spPr>
          <p:txBody>
            <a:bodyPr wrap="none" anchor="ctr"/>
            <a:lstStyle/>
            <a:p>
              <a:pPr lvl="0" algn="ctr"/>
              <a:r>
                <a:rPr lang="en-IN" altLang="zh-CN" sz="1600" i="1" dirty="0" smtClean="0">
                  <a:solidFill>
                    <a:schemeClr val="bg1"/>
                  </a:solidFill>
                  <a:latin typeface="Arial" panose="020B0604020202020204" pitchFamily="34" charset="0"/>
                  <a:ea typeface="SimSun" panose="02010600030101010101" pitchFamily="2" charset="-122"/>
                </a:rPr>
                <a:t>HARDWARE REQUIREMENTS</a:t>
              </a:r>
              <a:endParaRPr lang="zh-CN" altLang="en-US" sz="1600" i="1" dirty="0">
                <a:solidFill>
                  <a:schemeClr val="bg1"/>
                </a:solidFill>
                <a:latin typeface="Arial" panose="020B0604020202020204" pitchFamily="34" charset="0"/>
                <a:ea typeface="SimSun" panose="02010600030101010101" pitchFamily="2" charset="-122"/>
              </a:endParaRPr>
            </a:p>
          </p:txBody>
        </p:sp>
        <p:sp>
          <p:nvSpPr>
            <p:cNvPr id="8" name="Freeform 6151"/>
            <p:cNvSpPr/>
            <p:nvPr/>
          </p:nvSpPr>
          <p:spPr>
            <a:xfrm rot="10800000">
              <a:off x="2" y="0"/>
              <a:ext cx="1448" cy="91"/>
            </a:xfrm>
            <a:custGeom>
              <a:avLst/>
              <a:gdLst/>
              <a:ahLst/>
              <a:cxnLst>
                <a:cxn ang="0">
                  <a:pos x="21239" y="10800"/>
                </a:cxn>
                <a:cxn ang="90">
                  <a:pos x="10800" y="21600"/>
                </a:cxn>
                <a:cxn ang="180">
                  <a:pos x="360" y="10800"/>
                </a:cxn>
                <a:cxn ang="270">
                  <a:pos x="10800" y="0"/>
                </a:cxn>
              </a:cxnLst>
              <a:rect l="0" t="0" r="0" b="0"/>
              <a:pathLst>
                <a:path w="21600" h="21600">
                  <a:moveTo>
                    <a:pt x="0" y="0"/>
                  </a:moveTo>
                  <a:lnTo>
                    <a:pt x="721" y="21600"/>
                  </a:lnTo>
                  <a:lnTo>
                    <a:pt x="20879" y="21600"/>
                  </a:lnTo>
                  <a:lnTo>
                    <a:pt x="21600" y="0"/>
                  </a:lnTo>
                  <a:close/>
                </a:path>
              </a:pathLst>
            </a:custGeom>
            <a:gradFill rotWithShape="1">
              <a:gsLst>
                <a:gs pos="0">
                  <a:schemeClr val="accent1">
                    <a:alpha val="50000"/>
                  </a:schemeClr>
                </a:gs>
                <a:gs pos="100000">
                  <a:schemeClr val="bg1">
                    <a:alpha val="0"/>
                  </a:schemeClr>
                </a:gs>
              </a:gsLst>
              <a:lin ang="5400000" scaled="1"/>
              <a:tileRect/>
            </a:gradFill>
            <a:ln w="9525">
              <a:noFill/>
            </a:ln>
          </p:spPr>
          <p:txBody>
            <a:bodyPr/>
            <a:lstStyle/>
            <a:p>
              <a:endParaRPr lang="en-US"/>
            </a:p>
          </p:txBody>
        </p:sp>
      </p:grpSp>
      <p:grpSp>
        <p:nvGrpSpPr>
          <p:cNvPr id="9" name="Group 6155"/>
          <p:cNvGrpSpPr/>
          <p:nvPr/>
        </p:nvGrpSpPr>
        <p:grpSpPr>
          <a:xfrm>
            <a:off x="4083209" y="3015146"/>
            <a:ext cx="3368675" cy="2879725"/>
            <a:chOff x="0" y="0"/>
            <a:chExt cx="1452" cy="1814"/>
          </a:xfrm>
        </p:grpSpPr>
        <p:sp>
          <p:nvSpPr>
            <p:cNvPr id="10" name="Rectangle 6156"/>
            <p:cNvSpPr/>
            <p:nvPr/>
          </p:nvSpPr>
          <p:spPr>
            <a:xfrm rot="10800000">
              <a:off x="0" y="181"/>
              <a:ext cx="1452" cy="1633"/>
            </a:xfrm>
            <a:prstGeom prst="rect">
              <a:avLst/>
            </a:prstGeom>
            <a:gradFill rotWithShape="1">
              <a:gsLst>
                <a:gs pos="0">
                  <a:srgbClr val="DDDDDD"/>
                </a:gs>
                <a:gs pos="100000">
                  <a:schemeClr val="bg1"/>
                </a:gs>
              </a:gsLst>
              <a:lin ang="5400000" scaled="1"/>
              <a:tileRect/>
            </a:gradFill>
            <a:ln w="3175" cap="flat" cmpd="sng">
              <a:solidFill>
                <a:srgbClr val="C0C0C0"/>
              </a:solidFill>
              <a:prstDash val="solid"/>
              <a:miter/>
              <a:headEnd type="none" w="med" len="med"/>
              <a:tailEnd type="none" w="med" len="med"/>
            </a:ln>
          </p:spPr>
          <p:txBody>
            <a:bodyPr anchor="t"/>
            <a:lstStyle/>
            <a:p>
              <a:pPr lvl="0"/>
              <a:endParaRPr lang="en-US" altLang="en-US">
                <a:latin typeface="Arial" panose="020B0604020202020204" pitchFamily="34" charset="0"/>
                <a:ea typeface="SimSun" panose="02010600030101010101" pitchFamily="2" charset="-122"/>
              </a:endParaRPr>
            </a:p>
          </p:txBody>
        </p:sp>
        <p:sp>
          <p:nvSpPr>
            <p:cNvPr id="11" name="Freeform 6157"/>
            <p:cNvSpPr/>
            <p:nvPr/>
          </p:nvSpPr>
          <p:spPr>
            <a:xfrm rot="10800000">
              <a:off x="0" y="0"/>
              <a:ext cx="1452" cy="181"/>
            </a:xfrm>
            <a:custGeom>
              <a:avLst/>
              <a:gdLst/>
              <a:ahLst/>
              <a:cxnLst>
                <a:cxn ang="0">
                  <a:pos x="21064" y="10800"/>
                </a:cxn>
                <a:cxn ang="90">
                  <a:pos x="10800" y="21600"/>
                </a:cxn>
                <a:cxn ang="180">
                  <a:pos x="536" y="10800"/>
                </a:cxn>
                <a:cxn ang="270">
                  <a:pos x="10800" y="0"/>
                </a:cxn>
              </a:cxnLst>
              <a:rect l="0" t="0" r="0" b="0"/>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tileRect/>
            </a:gradFill>
            <a:ln w="9525">
              <a:noFill/>
            </a:ln>
          </p:spPr>
          <p:txBody>
            <a:bodyPr/>
            <a:lstStyle/>
            <a:p>
              <a:endParaRPr lang="en-US"/>
            </a:p>
          </p:txBody>
        </p:sp>
      </p:grpSp>
      <p:sp>
        <p:nvSpPr>
          <p:cNvPr id="12" name="Rectangle 6158"/>
          <p:cNvSpPr/>
          <p:nvPr/>
        </p:nvSpPr>
        <p:spPr>
          <a:xfrm>
            <a:off x="4260850" y="2024704"/>
            <a:ext cx="2470468" cy="480065"/>
          </a:xfrm>
          <a:prstGeom prst="rect">
            <a:avLst/>
          </a:prstGeom>
        </p:spPr>
        <p:txBody>
          <a:bodyPr wrap="none" fromWordArt="1">
            <a:prstTxWarp prst="textPlain">
              <a:avLst>
                <a:gd name="adj" fmla="val 50000"/>
              </a:avLst>
            </a:prstTxWarp>
            <a:normAutofit fontScale="97500"/>
          </a:bodyPr>
          <a:lstStyle/>
          <a:p>
            <a:pPr algn="ctr"/>
            <a:endParaRPr lang="en-US" sz="2400" dirty="0">
              <a:ln w="9525" cap="flat" cmpd="sng">
                <a:solidFill>
                  <a:schemeClr val="bg1"/>
                </a:solidFill>
                <a:prstDash val="solid"/>
                <a:round/>
                <a:headEnd type="none" w="med" len="med"/>
                <a:tailEnd type="none" w="med" len="med"/>
              </a:ln>
              <a:solidFill>
                <a:schemeClr val="bg1"/>
              </a:solidFill>
              <a:latin typeface="Times New Roman" panose="02020603050405020304" charset="0"/>
              <a:ea typeface="Times New Roman" panose="02020603050405020304" charset="0"/>
            </a:endParaRPr>
          </a:p>
        </p:txBody>
      </p:sp>
      <p:sp>
        <p:nvSpPr>
          <p:cNvPr id="13" name="Rectangle 6159"/>
          <p:cNvSpPr/>
          <p:nvPr/>
        </p:nvSpPr>
        <p:spPr>
          <a:xfrm>
            <a:off x="4166939" y="3302482"/>
            <a:ext cx="3235325" cy="2499995"/>
          </a:xfrm>
          <a:prstGeom prst="rect">
            <a:avLst/>
          </a:prstGeom>
          <a:noFill/>
          <a:ln w="9525">
            <a:noFill/>
          </a:ln>
        </p:spPr>
        <p:txBody>
          <a:bodyPr wrap="square" anchor="ctr"/>
          <a:lstStyle/>
          <a:p>
            <a:pPr lvl="0" algn="ctr">
              <a:buClrTx/>
            </a:pPr>
            <a:r>
              <a:rPr lang="en-US" altLang="zh-CN" sz="2000" dirty="0">
                <a:solidFill>
                  <a:srgbClr val="333333"/>
                </a:solidFill>
                <a:latin typeface="Arial" panose="020B0604020202020204" pitchFamily="34" charset="0"/>
                <a:ea typeface="SimSun" panose="02010600030101010101" pitchFamily="2" charset="-122"/>
              </a:rPr>
              <a:t> </a:t>
            </a:r>
            <a:r>
              <a:rPr lang="zh-CN" altLang="en-US" sz="2000" dirty="0">
                <a:solidFill>
                  <a:srgbClr val="333333"/>
                </a:solidFill>
                <a:latin typeface="Arial" panose="020B0604020202020204" pitchFamily="34" charset="0"/>
                <a:ea typeface="SimSun" panose="02010600030101010101" pitchFamily="2" charset="-122"/>
              </a:rPr>
              <a:t>Operating System: Windows XP or higher</a:t>
            </a:r>
          </a:p>
          <a:p>
            <a:pPr lvl="0" algn="ctr">
              <a:buClrTx/>
            </a:pPr>
            <a:r>
              <a:rPr lang="zh-CN" altLang="en-US" sz="2000" dirty="0">
                <a:solidFill>
                  <a:srgbClr val="333333"/>
                </a:solidFill>
                <a:latin typeface="Arial" panose="020B0604020202020204" pitchFamily="34" charset="0"/>
                <a:ea typeface="SimSun" panose="02010600030101010101" pitchFamily="2" charset="-122"/>
              </a:rPr>
              <a:t> JDK 1.6 or above</a:t>
            </a:r>
          </a:p>
          <a:p>
            <a:pPr lvl="0" algn="ctr">
              <a:buClrTx/>
            </a:pPr>
            <a:r>
              <a:rPr lang="zh-CN" altLang="en-US" sz="2000" dirty="0">
                <a:solidFill>
                  <a:srgbClr val="333333"/>
                </a:solidFill>
                <a:latin typeface="Arial" panose="020B0604020202020204" pitchFamily="34" charset="0"/>
                <a:ea typeface="SimSun" panose="02010600030101010101" pitchFamily="2" charset="-122"/>
              </a:rPr>
              <a:t> Windows builder plug-in</a:t>
            </a:r>
          </a:p>
          <a:p>
            <a:pPr lvl="0" algn="ctr">
              <a:buClrTx/>
            </a:pPr>
            <a:r>
              <a:rPr lang="zh-CN" altLang="en-US" sz="2000" dirty="0">
                <a:solidFill>
                  <a:srgbClr val="333333"/>
                </a:solidFill>
                <a:latin typeface="Arial" panose="020B0604020202020204" pitchFamily="34" charset="0"/>
                <a:ea typeface="SimSun" panose="02010600030101010101" pitchFamily="2" charset="-122"/>
              </a:rPr>
              <a:t> Eclipse</a:t>
            </a:r>
          </a:p>
          <a:p>
            <a:pPr lvl="0" algn="ctr">
              <a:buClrTx/>
            </a:pPr>
            <a:endParaRPr lang="zh-CN" altLang="en-US" sz="2000" dirty="0">
              <a:solidFill>
                <a:srgbClr val="333333"/>
              </a:solidFill>
              <a:latin typeface="Arial" panose="020B0604020202020204" pitchFamily="34" charset="0"/>
              <a:ea typeface="SimSun" panose="02010600030101010101" pitchFamily="2" charset="-122"/>
            </a:endParaRPr>
          </a:p>
        </p:txBody>
      </p:sp>
      <p:grpSp>
        <p:nvGrpSpPr>
          <p:cNvPr id="14" name="Group 6160"/>
          <p:cNvGrpSpPr/>
          <p:nvPr/>
        </p:nvGrpSpPr>
        <p:grpSpPr>
          <a:xfrm>
            <a:off x="7945755" y="3015144"/>
            <a:ext cx="3304540" cy="2879725"/>
            <a:chOff x="0" y="0"/>
            <a:chExt cx="1452" cy="1814"/>
          </a:xfrm>
        </p:grpSpPr>
        <p:sp>
          <p:nvSpPr>
            <p:cNvPr id="15" name="Rectangle 6161"/>
            <p:cNvSpPr/>
            <p:nvPr/>
          </p:nvSpPr>
          <p:spPr>
            <a:xfrm rot="10800000">
              <a:off x="0" y="181"/>
              <a:ext cx="1452" cy="1633"/>
            </a:xfrm>
            <a:prstGeom prst="rect">
              <a:avLst/>
            </a:prstGeom>
            <a:gradFill rotWithShape="1">
              <a:gsLst>
                <a:gs pos="0">
                  <a:srgbClr val="DDDDDD"/>
                </a:gs>
                <a:gs pos="100000">
                  <a:schemeClr val="bg1"/>
                </a:gs>
              </a:gsLst>
              <a:lin ang="5400000" scaled="1"/>
              <a:tileRect/>
            </a:gradFill>
            <a:ln w="3175" cap="flat" cmpd="sng">
              <a:solidFill>
                <a:srgbClr val="C0C0C0"/>
              </a:solidFill>
              <a:prstDash val="solid"/>
              <a:miter/>
              <a:headEnd type="none" w="med" len="med"/>
              <a:tailEnd type="none" w="med" len="med"/>
            </a:ln>
          </p:spPr>
          <p:txBody>
            <a:bodyPr anchor="t"/>
            <a:lstStyle/>
            <a:p>
              <a:pPr lvl="0"/>
              <a:endParaRPr lang="en-US" altLang="en-US">
                <a:latin typeface="Arial" panose="020B0604020202020204" pitchFamily="34" charset="0"/>
                <a:ea typeface="SimSun" panose="02010600030101010101" pitchFamily="2" charset="-122"/>
              </a:endParaRPr>
            </a:p>
          </p:txBody>
        </p:sp>
        <p:sp>
          <p:nvSpPr>
            <p:cNvPr id="16" name="Freeform 6162"/>
            <p:cNvSpPr/>
            <p:nvPr/>
          </p:nvSpPr>
          <p:spPr>
            <a:xfrm rot="10800000">
              <a:off x="0" y="0"/>
              <a:ext cx="1452" cy="181"/>
            </a:xfrm>
            <a:custGeom>
              <a:avLst/>
              <a:gdLst/>
              <a:ahLst/>
              <a:cxnLst>
                <a:cxn ang="0">
                  <a:pos x="21064" y="10800"/>
                </a:cxn>
                <a:cxn ang="90">
                  <a:pos x="10800" y="21600"/>
                </a:cxn>
                <a:cxn ang="180">
                  <a:pos x="536" y="10800"/>
                </a:cxn>
                <a:cxn ang="270">
                  <a:pos x="10800" y="0"/>
                </a:cxn>
              </a:cxnLst>
              <a:rect l="0" t="0" r="0" b="0"/>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tileRect/>
            </a:gradFill>
            <a:ln w="9525">
              <a:noFill/>
            </a:ln>
          </p:spPr>
          <p:txBody>
            <a:bodyPr/>
            <a:lstStyle/>
            <a:p>
              <a:endParaRPr lang="en-US"/>
            </a:p>
          </p:txBody>
        </p:sp>
      </p:grpSp>
      <p:sp>
        <p:nvSpPr>
          <p:cNvPr id="18" name="Rectangle 6164"/>
          <p:cNvSpPr/>
          <p:nvPr/>
        </p:nvSpPr>
        <p:spPr>
          <a:xfrm>
            <a:off x="8223885" y="3039027"/>
            <a:ext cx="2443480" cy="2592389"/>
          </a:xfrm>
          <a:prstGeom prst="rect">
            <a:avLst/>
          </a:prstGeom>
          <a:noFill/>
          <a:ln w="9525">
            <a:noFill/>
          </a:ln>
        </p:spPr>
        <p:txBody>
          <a:bodyPr wrap="square" anchor="ctr"/>
          <a:lstStyle/>
          <a:p>
            <a:pPr lvl="0" algn="ctr">
              <a:buClrTx/>
            </a:pPr>
            <a:r>
              <a:rPr lang="en-US" altLang="zh-CN" sz="2000" dirty="0">
                <a:solidFill>
                  <a:srgbClr val="333333"/>
                </a:solidFill>
                <a:latin typeface="Arial" panose="020B0604020202020204" pitchFamily="34" charset="0"/>
                <a:ea typeface="SimSun" panose="02010600030101010101" pitchFamily="2" charset="-122"/>
              </a:rPr>
              <a:t> </a:t>
            </a:r>
            <a:r>
              <a:rPr lang="zh-CN" altLang="en-US" sz="2000" dirty="0">
                <a:solidFill>
                  <a:srgbClr val="333333"/>
                </a:solidFill>
                <a:latin typeface="Arial" panose="020B0604020202020204" pitchFamily="34" charset="0"/>
                <a:ea typeface="SimSun" panose="02010600030101010101" pitchFamily="2" charset="-122"/>
              </a:rPr>
              <a:t>Processor: Intel Pentium 4 or higher</a:t>
            </a:r>
          </a:p>
          <a:p>
            <a:pPr lvl="0" algn="ctr">
              <a:buClrTx/>
            </a:pPr>
            <a:r>
              <a:rPr lang="zh-CN" altLang="en-US" sz="2000" dirty="0">
                <a:solidFill>
                  <a:srgbClr val="333333"/>
                </a:solidFill>
                <a:latin typeface="Arial" panose="020B0604020202020204" pitchFamily="34" charset="0"/>
                <a:ea typeface="SimSun" panose="02010600030101010101" pitchFamily="2" charset="-122"/>
              </a:rPr>
              <a:t> RAM: Min 512MB</a:t>
            </a:r>
          </a:p>
          <a:p>
            <a:pPr lvl="0" algn="ctr">
              <a:buClrTx/>
            </a:pPr>
            <a:r>
              <a:rPr lang="zh-CN" altLang="en-US" sz="2000" dirty="0">
                <a:solidFill>
                  <a:srgbClr val="333333"/>
                </a:solidFill>
                <a:latin typeface="Arial" panose="020B0604020202020204" pitchFamily="34" charset="0"/>
                <a:ea typeface="SimSun" panose="02010600030101010101" pitchFamily="2" charset="-122"/>
              </a:rPr>
              <a:t> Hard Disk: 40GB</a:t>
            </a:r>
          </a:p>
        </p:txBody>
      </p:sp>
      <p:sp>
        <p:nvSpPr>
          <p:cNvPr id="19" name="Rectangle 6168"/>
          <p:cNvSpPr/>
          <p:nvPr/>
        </p:nvSpPr>
        <p:spPr>
          <a:xfrm>
            <a:off x="9445625" y="1982788"/>
            <a:ext cx="1943100" cy="238125"/>
          </a:xfrm>
          <a:prstGeom prst="rect">
            <a:avLst/>
          </a:prstGeom>
        </p:spPr>
        <p:txBody>
          <a:bodyPr wrap="none" fromWordArt="1">
            <a:prstTxWarp prst="textPlain">
              <a:avLst>
                <a:gd name="adj" fmla="val 50000"/>
              </a:avLst>
            </a:prstTxWarp>
            <a:normAutofit fontScale="45000" lnSpcReduction="20000"/>
          </a:bodyPr>
          <a:lstStyle/>
          <a:p>
            <a:pPr algn="ctr"/>
            <a:endParaRPr lang="en-US" sz="2400">
              <a:ln w="9525" cap="flat" cmpd="sng">
                <a:solidFill>
                  <a:schemeClr val="bg1"/>
                </a:solidFill>
                <a:prstDash val="solid"/>
                <a:round/>
                <a:headEnd type="none" w="med" len="med"/>
                <a:tailEnd type="none" w="med" len="med"/>
              </a:ln>
              <a:solidFill>
                <a:schemeClr val="bg1"/>
              </a:solidFill>
              <a:latin typeface="Times New Roman" panose="02020603050405020304" charset="0"/>
              <a:ea typeface="Times New Roman" panose="02020603050405020304" charset="0"/>
            </a:endParaRPr>
          </a:p>
        </p:txBody>
      </p:sp>
      <p:sp>
        <p:nvSpPr>
          <p:cNvPr id="20" name="Rectangle 6169"/>
          <p:cNvSpPr/>
          <p:nvPr/>
        </p:nvSpPr>
        <p:spPr>
          <a:xfrm>
            <a:off x="9264333" y="2767013"/>
            <a:ext cx="2305050" cy="1223962"/>
          </a:xfrm>
          <a:prstGeom prst="rect">
            <a:avLst/>
          </a:prstGeom>
          <a:noFill/>
          <a:ln w="9525">
            <a:noFill/>
          </a:ln>
        </p:spPr>
        <p:txBody>
          <a:bodyPr wrap="square" anchor="ctr"/>
          <a:lstStyle/>
          <a:p>
            <a:pPr lvl="0" algn="ctr">
              <a:buClrTx/>
            </a:pPr>
            <a:endParaRPr lang="zh-CN" altLang="en-US" sz="1200" i="1" dirty="0">
              <a:solidFill>
                <a:srgbClr val="333333"/>
              </a:solidFill>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3600815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50000"/>
              </a:lnSpc>
            </a:pPr>
            <a:r>
              <a:rPr lang="en-US" sz="7300" dirty="0">
                <a:effectLst>
                  <a:outerShdw blurRad="38100" dist="38100" dir="2700000" algn="tl">
                    <a:srgbClr val="000000">
                      <a:alpha val="43137"/>
                    </a:srgbClr>
                  </a:outerShdw>
                </a:effectLst>
                <a:latin typeface="Bauhaus 93" panose="04030905020B02020C02" pitchFamily="82" charset="0"/>
              </a:rPr>
              <a:t>APPLICATIONS</a:t>
            </a:r>
            <a:r>
              <a:rPr lang="en-US" dirty="0">
                <a:effectLst>
                  <a:outerShdw blurRad="38100" dist="38100" dir="2700000" algn="tl">
                    <a:srgbClr val="000000">
                      <a:alpha val="43137"/>
                    </a:srgbClr>
                  </a:outerShdw>
                </a:effectLst>
                <a:latin typeface="Bauhaus 93" panose="04030905020B02020C02" pitchFamily="82" charset="0"/>
              </a:rPr>
              <a:t/>
            </a:r>
            <a:br>
              <a:rPr lang="en-US" dirty="0">
                <a:effectLst>
                  <a:outerShdw blurRad="38100" dist="38100" dir="2700000" algn="tl">
                    <a:srgbClr val="000000">
                      <a:alpha val="43137"/>
                    </a:srgbClr>
                  </a:outerShdw>
                </a:effectLst>
                <a:latin typeface="Bauhaus 93" panose="04030905020B02020C02" pitchFamily="82" charset="0"/>
              </a:rPr>
            </a:br>
            <a:endParaRPr lang="en-IN" dirty="0"/>
          </a:p>
        </p:txBody>
      </p:sp>
      <p:sp>
        <p:nvSpPr>
          <p:cNvPr id="3" name="Content Placeholder 2"/>
          <p:cNvSpPr>
            <a:spLocks noGrp="1"/>
          </p:cNvSpPr>
          <p:nvPr>
            <p:ph idx="1"/>
          </p:nvPr>
        </p:nvSpPr>
        <p:spPr>
          <a:xfrm>
            <a:off x="2933700" y="2438400"/>
            <a:ext cx="8770571" cy="4191000"/>
          </a:xfrm>
        </p:spPr>
        <p:txBody>
          <a:bodyPr>
            <a:normAutofit/>
          </a:bodyPr>
          <a:lstStyle/>
          <a:p>
            <a:pPr lvl="0"/>
            <a:r>
              <a:rPr lang="en-IN" dirty="0"/>
              <a:t>E-Discovery, Records Management </a:t>
            </a:r>
            <a:endParaRPr lang="en-US" dirty="0"/>
          </a:p>
          <a:p>
            <a:pPr lvl="0"/>
            <a:r>
              <a:rPr lang="en-IN" dirty="0"/>
              <a:t>National Security/Intelligence </a:t>
            </a:r>
            <a:endParaRPr lang="en-US" dirty="0"/>
          </a:p>
          <a:p>
            <a:pPr lvl="0"/>
            <a:r>
              <a:rPr lang="en-IN" dirty="0"/>
              <a:t>Scientific discovery, especially Life Sciences </a:t>
            </a:r>
            <a:endParaRPr lang="en-US" dirty="0"/>
          </a:p>
          <a:p>
            <a:pPr lvl="0"/>
            <a:r>
              <a:rPr lang="en-IN" dirty="0"/>
              <a:t>Sentiment Analysis Tools, Listening Platforms </a:t>
            </a:r>
            <a:endParaRPr lang="en-US" dirty="0"/>
          </a:p>
          <a:p>
            <a:pPr lvl="0"/>
            <a:r>
              <a:rPr lang="en-IN" dirty="0"/>
              <a:t>Natural Language/Semantic Toolkit or Service </a:t>
            </a:r>
            <a:endParaRPr lang="en-US" dirty="0"/>
          </a:p>
          <a:p>
            <a:pPr lvl="0"/>
            <a:r>
              <a:rPr lang="en-IN" dirty="0"/>
              <a:t>Publishing </a:t>
            </a:r>
            <a:endParaRPr lang="en-US" dirty="0"/>
          </a:p>
          <a:p>
            <a:pPr lvl="0"/>
            <a:r>
              <a:rPr lang="en-IN" dirty="0"/>
              <a:t>Automated ad placement </a:t>
            </a:r>
            <a:endParaRPr lang="en-US" dirty="0"/>
          </a:p>
          <a:p>
            <a:pPr lvl="0"/>
            <a:r>
              <a:rPr lang="en-IN" dirty="0"/>
              <a:t>Search/Information Access </a:t>
            </a:r>
            <a:endParaRPr lang="en-US" dirty="0"/>
          </a:p>
          <a:p>
            <a:pPr lvl="0"/>
            <a:r>
              <a:rPr lang="en-IN" dirty="0"/>
              <a:t>Social media monitoring </a:t>
            </a:r>
            <a:endParaRPr lang="en-US" dirty="0"/>
          </a:p>
          <a:p>
            <a:pPr lvl="0">
              <a:lnSpc>
                <a:spcPct val="120000"/>
              </a:lnSpc>
              <a:buClrTx/>
              <a:buChar char="•"/>
            </a:pPr>
            <a:endParaRPr lang="en-US" altLang="zh-CN" dirty="0">
              <a:latin typeface="Yu Gothic Medium" panose="020B0500000000000000" pitchFamily="34" charset="-128"/>
              <a:ea typeface="Yu Gothic Medium" panose="020B0500000000000000" pitchFamily="34" charset="-128"/>
            </a:endParaRPr>
          </a:p>
          <a:p>
            <a:pPr lvl="0">
              <a:lnSpc>
                <a:spcPct val="120000"/>
              </a:lnSpc>
              <a:buClrTx/>
              <a:buChar char="•"/>
            </a:pPr>
            <a:endParaRPr lang="en-US" altLang="zh-CN" dirty="0" smtClean="0">
              <a:latin typeface="Yu Gothic Medium" panose="020B0500000000000000" pitchFamily="34" charset="-128"/>
              <a:ea typeface="Yu Gothic Medium" panose="020B0500000000000000" pitchFamily="34" charset="-128"/>
            </a:endParaRPr>
          </a:p>
          <a:p>
            <a:pPr marL="0" lvl="0" indent="0">
              <a:lnSpc>
                <a:spcPct val="120000"/>
              </a:lnSpc>
              <a:buNone/>
            </a:pPr>
            <a:endParaRPr lang="en-IN"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432110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887" y="708025"/>
            <a:ext cx="2333625" cy="1962150"/>
          </a:xfrm>
          <a:prstGeom prst="rect">
            <a:avLst/>
          </a:prstGeom>
        </p:spPr>
      </p:pic>
      <p:sp>
        <p:nvSpPr>
          <p:cNvPr id="4" name="Rectangle 3"/>
          <p:cNvSpPr/>
          <p:nvPr/>
        </p:nvSpPr>
        <p:spPr>
          <a:xfrm>
            <a:off x="3213100" y="2967335"/>
            <a:ext cx="8351583"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a:solidFill>
                  <a:schemeClr val="accent3"/>
                </a:solidFill>
              </a:rPr>
              <a:t>HOPE YOU LIKED OUR PRESENTATION!</a:t>
            </a:r>
          </a:p>
          <a:p>
            <a:pPr algn="ctr"/>
            <a:r>
              <a:rPr lang="en-US" sz="5400" b="1" cap="none" spc="0" dirty="0" smtClean="0">
                <a:ln/>
                <a:solidFill>
                  <a:schemeClr val="accent3"/>
                </a:solidFill>
                <a:effectLst/>
              </a:rPr>
              <a:t>THANK YOU.</a:t>
            </a:r>
            <a:endParaRPr lang="en-US" sz="5400" b="1" cap="none" spc="0" dirty="0">
              <a:ln/>
              <a:solidFill>
                <a:schemeClr val="accent3"/>
              </a:solidFill>
              <a:effectLst/>
            </a:endParaRPr>
          </a:p>
        </p:txBody>
      </p:sp>
    </p:spTree>
    <p:extLst>
      <p:ext uri="{BB962C8B-B14F-4D97-AF65-F5344CB8AC3E}">
        <p14:creationId xmlns:p14="http://schemas.microsoft.com/office/powerpoint/2010/main" val="632445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50000"/>
              </a:lnSpc>
            </a:pPr>
            <a:r>
              <a:rPr lang="en-IN" sz="7200" dirty="0" smtClean="0">
                <a:latin typeface="Bauhaus 93" panose="04030905020B02020C02" pitchFamily="82" charset="0"/>
              </a:rPr>
              <a:t>INTRODUCTION</a:t>
            </a:r>
            <a:endParaRPr lang="en-IN" sz="7200" dirty="0">
              <a:latin typeface="Bauhaus 93" panose="04030905020B02020C02" pitchFamily="82" charset="0"/>
            </a:endParaRPr>
          </a:p>
        </p:txBody>
      </p:sp>
      <p:sp>
        <p:nvSpPr>
          <p:cNvPr id="3" name="Content Placeholder 2"/>
          <p:cNvSpPr>
            <a:spLocks noGrp="1"/>
          </p:cNvSpPr>
          <p:nvPr>
            <p:ph idx="1"/>
          </p:nvPr>
        </p:nvSpPr>
        <p:spPr/>
        <p:txBody>
          <a:bodyPr/>
          <a:lstStyle/>
          <a:p>
            <a:pPr algn="just"/>
            <a:r>
              <a:rPr lang="zh-CN" altLang="en-US" sz="2800" dirty="0">
                <a:solidFill>
                  <a:srgbClr val="333333"/>
                </a:solidFill>
                <a:latin typeface="Yu Gothic Medium" panose="020B0500000000000000" pitchFamily="34" charset="-128"/>
                <a:ea typeface="Yu Gothic Medium" panose="020B0500000000000000" pitchFamily="34" charset="-128"/>
              </a:rPr>
              <a:t>Emotion Detection is </a:t>
            </a:r>
            <a:r>
              <a:rPr lang="zh-CN" altLang="en-US" sz="2800" dirty="0" smtClean="0">
                <a:solidFill>
                  <a:srgbClr val="333333"/>
                </a:solidFill>
                <a:latin typeface="Yu Gothic Medium" panose="020B0500000000000000" pitchFamily="34" charset="-128"/>
                <a:ea typeface="Yu Gothic Medium" panose="020B0500000000000000" pitchFamily="34" charset="-128"/>
              </a:rPr>
              <a:t> </a:t>
            </a:r>
            <a:r>
              <a:rPr lang="zh-CN" altLang="en-US" sz="2800" dirty="0">
                <a:solidFill>
                  <a:srgbClr val="333333"/>
                </a:solidFill>
                <a:latin typeface="Yu Gothic Medium" panose="020B0500000000000000" pitchFamily="34" charset="-128"/>
                <a:ea typeface="Yu Gothic Medium" panose="020B0500000000000000" pitchFamily="34" charset="-128"/>
              </a:rPr>
              <a:t>the most emerging issues in human machine </a:t>
            </a:r>
            <a:r>
              <a:rPr lang="zh-CN" altLang="en-US" sz="2800" dirty="0" smtClean="0">
                <a:solidFill>
                  <a:srgbClr val="333333"/>
                </a:solidFill>
                <a:latin typeface="Yu Gothic Medium" panose="020B0500000000000000" pitchFamily="34" charset="-128"/>
                <a:ea typeface="Yu Gothic Medium" panose="020B0500000000000000" pitchFamily="34" charset="-128"/>
              </a:rPr>
              <a:t>interaction</a:t>
            </a:r>
            <a:r>
              <a:rPr lang="en-IN" altLang="zh-CN" sz="2800" dirty="0" smtClean="0">
                <a:solidFill>
                  <a:srgbClr val="333333"/>
                </a:solidFill>
                <a:latin typeface="Yu Gothic Medium" panose="020B0500000000000000" pitchFamily="34" charset="-128"/>
                <a:ea typeface="Yu Gothic Medium" panose="020B0500000000000000" pitchFamily="34" charset="-128"/>
              </a:rPr>
              <a:t>.</a:t>
            </a:r>
          </a:p>
          <a:p>
            <a:pPr marL="0" indent="0" algn="just">
              <a:buNone/>
            </a:pPr>
            <a:endParaRPr lang="en-IN" altLang="zh-CN" sz="2800" dirty="0" smtClean="0">
              <a:solidFill>
                <a:srgbClr val="333333"/>
              </a:solidFill>
              <a:latin typeface="Yu Gothic Medium" panose="020B0500000000000000" pitchFamily="34" charset="-128"/>
              <a:ea typeface="Yu Gothic Medium" panose="020B0500000000000000" pitchFamily="34" charset="-128"/>
            </a:endParaRPr>
          </a:p>
          <a:p>
            <a:pPr algn="just"/>
            <a:r>
              <a:rPr lang="zh-CN" altLang="en-US" sz="2800" dirty="0">
                <a:solidFill>
                  <a:srgbClr val="333333"/>
                </a:solidFill>
                <a:latin typeface="Yu Gothic Medium" panose="020B0500000000000000" pitchFamily="34" charset="-128"/>
                <a:ea typeface="Yu Gothic Medium" panose="020B0500000000000000" pitchFamily="34" charset="-128"/>
              </a:rPr>
              <a:t>Detecting emotional state of a person from textual data is an active research field along with recognizing emotions from facial and audio information. </a:t>
            </a:r>
            <a:r>
              <a:rPr lang="zh-CN" altLang="en-US" dirty="0" smtClean="0">
                <a:solidFill>
                  <a:srgbClr val="333333"/>
                </a:solidFill>
                <a:latin typeface="Yu Gothic Medium" panose="020B0500000000000000" pitchFamily="34" charset="-128"/>
                <a:ea typeface="Yu Gothic Medium" panose="020B0500000000000000" pitchFamily="34" charset="-128"/>
              </a:rPr>
              <a:t> </a:t>
            </a:r>
            <a:endParaRPr lang="en-IN"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1248118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50000"/>
              </a:lnSpc>
            </a:pPr>
            <a:r>
              <a:rPr lang="en-IN" sz="7200" dirty="0" smtClean="0">
                <a:latin typeface="Bauhaus 93" panose="04030905020B02020C02" pitchFamily="82" charset="0"/>
              </a:rPr>
              <a:t>DESCRIPTION</a:t>
            </a:r>
            <a:endParaRPr lang="en-IN" sz="7200" dirty="0">
              <a:latin typeface="Bauhaus 93" panose="04030905020B02020C02" pitchFamily="82" charset="0"/>
            </a:endParaRPr>
          </a:p>
        </p:txBody>
      </p:sp>
      <p:sp>
        <p:nvSpPr>
          <p:cNvPr id="5" name="Title 1"/>
          <p:cNvSpPr>
            <a:spLocks noGrp="1"/>
          </p:cNvSpPr>
          <p:nvPr>
            <p:ph idx="1"/>
          </p:nvPr>
        </p:nvSpPr>
        <p:spPr/>
        <p:txBody>
          <a:bodyPr>
            <a:noAutofit/>
          </a:bodyPr>
          <a:lstStyle/>
          <a:p>
            <a:pPr algn="just"/>
            <a:r>
              <a:rPr lang="zh-CN" altLang="en-US" dirty="0">
                <a:latin typeface="Yu Gothic Medium" panose="020B0500000000000000" pitchFamily="34" charset="-128"/>
                <a:ea typeface="Yu Gothic Medium" panose="020B0500000000000000" pitchFamily="34" charset="-128"/>
              </a:rPr>
              <a:t>Proposed emotion detector system takes a text document and the emotion word ontology as inputs and produces one of the six emotion classes (i.e. love, sadness, joy, fear and surprise, anger) as the output. Every input text contains some short stories which are firstly read and assigned an emotion class manually.</a:t>
            </a:r>
          </a:p>
          <a:p>
            <a:pPr algn="just"/>
            <a:r>
              <a:rPr lang="zh-CN" altLang="en-US" dirty="0">
                <a:latin typeface="Yu Gothic Medium" panose="020B0500000000000000" pitchFamily="34" charset="-128"/>
                <a:ea typeface="Yu Gothic Medium" panose="020B0500000000000000" pitchFamily="34" charset="-128"/>
              </a:rPr>
              <a:t> </a:t>
            </a:r>
            <a:r>
              <a:rPr lang="en-IN" dirty="0">
                <a:latin typeface="Yu Gothic Medium" panose="020B0500000000000000" pitchFamily="34" charset="-128"/>
                <a:ea typeface="Yu Gothic Medium" panose="020B0500000000000000" pitchFamily="34" charset="-128"/>
              </a:rPr>
              <a:t>Human emotion recognition by analysing written documents appear challenging but many times essential due to the fact that most of the times textual expressions are not only direct using emotion words but also result from the interpretation of the meaning of concepts and interaction of concepts which are described in the text document. </a:t>
            </a:r>
          </a:p>
          <a:p>
            <a:pPr algn="just"/>
            <a:endParaRPr lang="zh-CN" altLang="en-US" dirty="0">
              <a:latin typeface="Yu Gothic Medium" panose="020B0500000000000000" pitchFamily="34" charset="-128"/>
              <a:ea typeface="Yu Gothic Medium" panose="020B0500000000000000" pitchFamily="34" charset="-128"/>
            </a:endParaRPr>
          </a:p>
          <a:p>
            <a:pPr algn="just"/>
            <a:endParaRPr lang="zh-CN" altLang="en-US"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2775898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lnSpc>
                <a:spcPct val="150000"/>
              </a:lnSpc>
            </a:pPr>
            <a:r>
              <a:rPr lang="en-US" sz="6000" b="1" dirty="0" smtClean="0">
                <a:ln w="9525" cap="flat" cmpd="sng">
                  <a:solidFill>
                    <a:schemeClr val="bg1"/>
                  </a:solidFill>
                  <a:prstDash val="solid"/>
                  <a:round/>
                  <a:headEnd type="none" w="med" len="med"/>
                  <a:tailEnd type="none" w="med" len="med"/>
                </a:ln>
                <a:effectLst>
                  <a:outerShdw blurRad="38100" dist="38100" dir="2700000" algn="tl">
                    <a:srgbClr val="000000">
                      <a:alpha val="43137"/>
                    </a:srgbClr>
                  </a:outerShdw>
                </a:effectLst>
                <a:latin typeface="Bauhaus 93" panose="04030905020B02020C02" pitchFamily="82" charset="0"/>
                <a:ea typeface="Times New Roman" panose="02020603050405020304" charset="0"/>
              </a:rPr>
              <a:t>EMOTION ONTOLOGY</a:t>
            </a:r>
            <a:r>
              <a:rPr lang="en-US" sz="6000" b="1" dirty="0">
                <a:ln w="9525" cap="flat" cmpd="sng">
                  <a:solidFill>
                    <a:schemeClr val="bg1"/>
                  </a:solidFill>
                  <a:prstDash val="solid"/>
                  <a:round/>
                  <a:headEnd type="none" w="med" len="med"/>
                  <a:tailEnd type="none" w="med" len="med"/>
                </a:ln>
                <a:effectLst>
                  <a:outerShdw blurRad="38100" dist="38100" dir="2700000" algn="tl">
                    <a:srgbClr val="000000">
                      <a:alpha val="43137"/>
                    </a:srgbClr>
                  </a:outerShdw>
                </a:effectLst>
                <a:latin typeface="Bauhaus 93" panose="04030905020B02020C02" pitchFamily="82" charset="0"/>
                <a:ea typeface="Times New Roman" panose="02020603050405020304" charset="0"/>
              </a:rPr>
              <a:t/>
            </a:r>
            <a:br>
              <a:rPr lang="en-US" sz="6000" b="1" dirty="0">
                <a:ln w="9525" cap="flat" cmpd="sng">
                  <a:solidFill>
                    <a:schemeClr val="bg1"/>
                  </a:solidFill>
                  <a:prstDash val="solid"/>
                  <a:round/>
                  <a:headEnd type="none" w="med" len="med"/>
                  <a:tailEnd type="none" w="med" len="med"/>
                </a:ln>
                <a:effectLst>
                  <a:outerShdw blurRad="38100" dist="38100" dir="2700000" algn="tl">
                    <a:srgbClr val="000000">
                      <a:alpha val="43137"/>
                    </a:srgbClr>
                  </a:outerShdw>
                </a:effectLst>
                <a:latin typeface="Bauhaus 93" panose="04030905020B02020C02" pitchFamily="82" charset="0"/>
                <a:ea typeface="Times New Roman" panose="02020603050405020304" charset="0"/>
              </a:rPr>
            </a:br>
            <a:endParaRPr lang="en-IN" sz="6000" b="1" dirty="0">
              <a:effectLst>
                <a:outerShdw blurRad="38100" dist="38100" dir="2700000" algn="tl">
                  <a:srgbClr val="000000">
                    <a:alpha val="43137"/>
                  </a:srgbClr>
                </a:outerShdw>
              </a:effectLst>
              <a:latin typeface="Bauhaus 93" panose="04030905020B02020C02" pitchFamily="82" charset="0"/>
            </a:endParaRPr>
          </a:p>
        </p:txBody>
      </p:sp>
      <p:sp>
        <p:nvSpPr>
          <p:cNvPr id="3" name="Content Placeholder 2"/>
          <p:cNvSpPr>
            <a:spLocks noGrp="1"/>
          </p:cNvSpPr>
          <p:nvPr>
            <p:ph idx="1"/>
          </p:nvPr>
        </p:nvSpPr>
        <p:spPr/>
        <p:txBody>
          <a:bodyPr>
            <a:normAutofit/>
          </a:bodyPr>
          <a:lstStyle/>
          <a:p>
            <a:r>
              <a:rPr lang="zh-CN" altLang="en-US" sz="2400" dirty="0">
                <a:solidFill>
                  <a:srgbClr val="333333"/>
                </a:solidFill>
                <a:latin typeface="Yu Gothic Medium" panose="020B0500000000000000" pitchFamily="34" charset="-128"/>
                <a:ea typeface="Yu Gothic Medium" panose="020B0500000000000000" pitchFamily="34" charset="-128"/>
              </a:rPr>
              <a:t>Ontology is an explicit specification of conceptualization</a:t>
            </a:r>
            <a:r>
              <a:rPr lang="zh-CN" altLang="en-US" sz="2400" dirty="0" smtClean="0">
                <a:solidFill>
                  <a:srgbClr val="333333"/>
                </a:solidFill>
                <a:latin typeface="Yu Gothic Medium" panose="020B0500000000000000" pitchFamily="34" charset="-128"/>
                <a:ea typeface="Yu Gothic Medium" panose="020B0500000000000000" pitchFamily="34" charset="-128"/>
              </a:rPr>
              <a:t>.</a:t>
            </a:r>
            <a:endParaRPr lang="en-IN" altLang="zh-CN" sz="2400" dirty="0" smtClean="0">
              <a:solidFill>
                <a:srgbClr val="333333"/>
              </a:solidFill>
              <a:latin typeface="Yu Gothic Medium" panose="020B0500000000000000" pitchFamily="34" charset="-128"/>
              <a:ea typeface="Yu Gothic Medium" panose="020B0500000000000000" pitchFamily="34" charset="-128"/>
            </a:endParaRPr>
          </a:p>
          <a:p>
            <a:r>
              <a:rPr lang="zh-CN" altLang="en-US" sz="2400" dirty="0">
                <a:solidFill>
                  <a:srgbClr val="333333"/>
                </a:solidFill>
                <a:latin typeface="Yu Gothic Medium" panose="020B0500000000000000" pitchFamily="34" charset="-128"/>
                <a:ea typeface="Yu Gothic Medium" panose="020B0500000000000000" pitchFamily="34" charset="-128"/>
              </a:rPr>
              <a:t> Ontologies have definitional aspects like high level schemas and aspects like entities and attributes interrelationship is between entities, domain vocabulary</a:t>
            </a:r>
            <a:r>
              <a:rPr lang="zh-CN" altLang="en-US" sz="2400" dirty="0" smtClean="0">
                <a:solidFill>
                  <a:srgbClr val="333333"/>
                </a:solidFill>
                <a:latin typeface="Yu Gothic Medium" panose="020B0500000000000000" pitchFamily="34" charset="-128"/>
                <a:ea typeface="Yu Gothic Medium" panose="020B0500000000000000" pitchFamily="34" charset="-128"/>
              </a:rPr>
              <a:t>.</a:t>
            </a:r>
            <a:endParaRPr lang="en-IN" altLang="zh-CN" sz="2400" dirty="0" smtClean="0">
              <a:solidFill>
                <a:srgbClr val="333333"/>
              </a:solidFill>
              <a:latin typeface="Yu Gothic Medium" panose="020B0500000000000000" pitchFamily="34" charset="-128"/>
              <a:ea typeface="Yu Gothic Medium" panose="020B0500000000000000" pitchFamily="34" charset="-128"/>
            </a:endParaRPr>
          </a:p>
          <a:p>
            <a:r>
              <a:rPr lang="zh-CN" altLang="en-US" sz="2400" dirty="0">
                <a:solidFill>
                  <a:srgbClr val="333333"/>
                </a:solidFill>
                <a:latin typeface="Yu Gothic Medium" panose="020B0500000000000000" pitchFamily="34" charset="-128"/>
                <a:ea typeface="Yu Gothic Medium" panose="020B0500000000000000" pitchFamily="34" charset="-128"/>
              </a:rPr>
              <a:t>Ontology allows a programmer to specify, in an open, meaningful way the concepts and relationships that collectively characterise some domain</a:t>
            </a:r>
            <a:r>
              <a:rPr lang="en-US" altLang="zh-CN" sz="2400" dirty="0">
                <a:solidFill>
                  <a:srgbClr val="333333"/>
                </a:solidFill>
                <a:latin typeface="Yu Gothic Medium" panose="020B0500000000000000" pitchFamily="34" charset="-128"/>
                <a:ea typeface="Yu Gothic Medium" panose="020B0500000000000000" pitchFamily="34" charset="-128"/>
              </a:rPr>
              <a:t>.</a:t>
            </a:r>
          </a:p>
          <a:p>
            <a:endParaRPr lang="en-IN" sz="2400"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1619296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lnSpc>
                <a:spcPct val="150000"/>
              </a:lnSpc>
            </a:pPr>
            <a:r>
              <a:rPr lang="en-IN" sz="6600" b="1" dirty="0">
                <a:effectLst>
                  <a:outerShdw blurRad="38100" dist="38100" dir="2700000" algn="tl">
                    <a:srgbClr val="000000">
                      <a:alpha val="43137"/>
                    </a:srgbClr>
                  </a:outerShdw>
                </a:effectLst>
                <a:latin typeface="Bauhaus 93" panose="04030905020B02020C02" pitchFamily="82" charset="0"/>
              </a:rPr>
              <a:t>METHOD USED</a:t>
            </a:r>
            <a:endParaRPr lang="en-IN" sz="6600"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95700" y="2438398"/>
            <a:ext cx="2514600" cy="3657601"/>
          </a:xfrm>
        </p:spPr>
      </p:pic>
      <p:sp>
        <p:nvSpPr>
          <p:cNvPr id="8" name="Content Placeholder 7"/>
          <p:cNvSpPr>
            <a:spLocks noGrp="1"/>
          </p:cNvSpPr>
          <p:nvPr>
            <p:ph sz="half" idx="2"/>
          </p:nvPr>
        </p:nvSpPr>
        <p:spPr>
          <a:xfrm>
            <a:off x="6604000" y="2438399"/>
            <a:ext cx="5100271" cy="3975101"/>
          </a:xfrm>
        </p:spPr>
        <p:txBody>
          <a:bodyPr>
            <a:normAutofit/>
          </a:bodyPr>
          <a:lstStyle/>
          <a:p>
            <a:pPr algn="just"/>
            <a:r>
              <a:rPr lang="en-IN" b="1" dirty="0">
                <a:latin typeface="Yu Gothic Medium" panose="020B0500000000000000" pitchFamily="34" charset="-128"/>
                <a:ea typeface="Yu Gothic Medium" panose="020B0500000000000000" pitchFamily="34" charset="-128"/>
              </a:rPr>
              <a:t>Keyword Spotting Technique:</a:t>
            </a:r>
          </a:p>
          <a:p>
            <a:pPr algn="just"/>
            <a:r>
              <a:rPr lang="en-IN" dirty="0">
                <a:latin typeface="Yu Gothic Medium" panose="020B0500000000000000" pitchFamily="34" charset="-128"/>
                <a:ea typeface="Yu Gothic Medium" panose="020B0500000000000000" pitchFamily="34" charset="-128"/>
              </a:rPr>
              <a:t>Finding occurrences of keywords (love, anger, joy, sadness, surprise and fear) from a given text document. Many algorithms to analyse sentiment or emotion have been suggested in the past. In the context of emotion detection this method is based on certain predefined keywords. These emotion words are categorized into keywords such as disgusted, sad, happy, angry, fearful, surprised etc. Occurrences of these keywords can be found and based on that an emotion class is assigned to the text document.</a:t>
            </a:r>
          </a:p>
          <a:p>
            <a:pPr algn="just">
              <a:buFont typeface="Wingdings" panose="05000000000000000000" pitchFamily="2" charset="2"/>
              <a:buChar char="Ø"/>
            </a:pPr>
            <a:endParaRPr lang="en-IN" dirty="0">
              <a:latin typeface="Yu Gothic Medium" panose="020B0500000000000000" pitchFamily="34" charset="-128"/>
              <a:ea typeface="Yu Gothic Medium" panose="020B0500000000000000" pitchFamily="34" charset="-128"/>
            </a:endParaRPr>
          </a:p>
          <a:p>
            <a:pPr algn="just"/>
            <a:endParaRPr lang="en-IN" dirty="0"/>
          </a:p>
        </p:txBody>
      </p:sp>
    </p:spTree>
    <p:extLst>
      <p:ext uri="{BB962C8B-B14F-4D97-AF65-F5344CB8AC3E}">
        <p14:creationId xmlns:p14="http://schemas.microsoft.com/office/powerpoint/2010/main" val="369096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50000"/>
              </a:lnSpc>
            </a:pPr>
            <a:r>
              <a:rPr lang="en-IN" sz="6600" b="1" dirty="0" smtClean="0">
                <a:effectLst>
                  <a:outerShdw blurRad="38100" dist="38100" dir="2700000" algn="tl">
                    <a:srgbClr val="000000">
                      <a:alpha val="43137"/>
                    </a:srgbClr>
                  </a:outerShdw>
                </a:effectLst>
                <a:latin typeface="Bauhaus 93" panose="04030905020B02020C02" pitchFamily="82" charset="0"/>
              </a:rPr>
              <a:t>HOW DOES IT WORK?</a:t>
            </a:r>
            <a:endParaRPr lang="en-IN" sz="6600" b="1" dirty="0">
              <a:effectLst>
                <a:outerShdw blurRad="38100" dist="38100" dir="2700000" algn="tl">
                  <a:srgbClr val="000000">
                    <a:alpha val="43137"/>
                  </a:srgbClr>
                </a:outerShdw>
              </a:effectLst>
              <a:latin typeface="Bauhaus 93" panose="04030905020B02020C02" pitchFamily="82" charset="0"/>
            </a:endParaRPr>
          </a:p>
        </p:txBody>
      </p:sp>
      <p:pic>
        <p:nvPicPr>
          <p:cNvPr id="4" name="Content Placeholder 1073742849"/>
          <p:cNvPicPr>
            <a:picLocks noGrp="1" noChangeAspect="1"/>
          </p:cNvPicPr>
          <p:nvPr>
            <p:ph idx="1"/>
          </p:nvPr>
        </p:nvPicPr>
        <p:blipFill>
          <a:blip r:embed="rId2"/>
          <a:stretch>
            <a:fillRect/>
          </a:stretch>
        </p:blipFill>
        <p:spPr>
          <a:xfrm>
            <a:off x="2933700" y="2514600"/>
            <a:ext cx="8140700" cy="3898900"/>
          </a:xfrm>
          <a:prstGeom prst="rect">
            <a:avLst/>
          </a:prstGeom>
          <a:noFill/>
          <a:ln w="9525">
            <a:noFill/>
          </a:ln>
        </p:spPr>
      </p:pic>
      <p:sp>
        <p:nvSpPr>
          <p:cNvPr id="5" name="Rectangle 4"/>
          <p:cNvSpPr/>
          <p:nvPr/>
        </p:nvSpPr>
        <p:spPr>
          <a:xfrm>
            <a:off x="3441700" y="2514600"/>
            <a:ext cx="2265067" cy="400110"/>
          </a:xfrm>
          <a:prstGeom prst="rect">
            <a:avLst/>
          </a:prstGeom>
        </p:spPr>
        <p:txBody>
          <a:bodyPr wrap="square">
            <a:spAutoFit/>
          </a:bodyPr>
          <a:lstStyle/>
          <a:p>
            <a:r>
              <a:rPr lang="en-US" sz="2000" dirty="0"/>
              <a:t>Input text</a:t>
            </a:r>
          </a:p>
        </p:txBody>
      </p:sp>
      <p:sp>
        <p:nvSpPr>
          <p:cNvPr id="6" name="Rectangle 5"/>
          <p:cNvSpPr/>
          <p:nvPr/>
        </p:nvSpPr>
        <p:spPr>
          <a:xfrm>
            <a:off x="5919982" y="2794000"/>
            <a:ext cx="2017518" cy="400110"/>
          </a:xfrm>
          <a:prstGeom prst="rect">
            <a:avLst/>
          </a:prstGeom>
        </p:spPr>
        <p:txBody>
          <a:bodyPr wrap="square">
            <a:spAutoFit/>
          </a:bodyPr>
          <a:lstStyle/>
          <a:p>
            <a:r>
              <a:rPr lang="en-US" sz="2000" dirty="0"/>
              <a:t>Emotion Detector</a:t>
            </a:r>
          </a:p>
        </p:txBody>
      </p:sp>
      <p:sp>
        <p:nvSpPr>
          <p:cNvPr id="7" name="Rectangle 6"/>
          <p:cNvSpPr/>
          <p:nvPr/>
        </p:nvSpPr>
        <p:spPr>
          <a:xfrm>
            <a:off x="8928280" y="2609334"/>
            <a:ext cx="1616148" cy="400110"/>
          </a:xfrm>
          <a:prstGeom prst="rect">
            <a:avLst/>
          </a:prstGeom>
        </p:spPr>
        <p:txBody>
          <a:bodyPr wrap="none">
            <a:spAutoFit/>
          </a:bodyPr>
          <a:lstStyle/>
          <a:p>
            <a:r>
              <a:rPr lang="en-US" sz="2000" dirty="0"/>
              <a:t>Emotion class</a:t>
            </a:r>
          </a:p>
        </p:txBody>
      </p:sp>
      <p:sp>
        <p:nvSpPr>
          <p:cNvPr id="8" name="Rectangle 7"/>
          <p:cNvSpPr/>
          <p:nvPr/>
        </p:nvSpPr>
        <p:spPr>
          <a:xfrm>
            <a:off x="6271486" y="5479534"/>
            <a:ext cx="2293128" cy="707886"/>
          </a:xfrm>
          <a:prstGeom prst="rect">
            <a:avLst/>
          </a:prstGeom>
        </p:spPr>
        <p:txBody>
          <a:bodyPr wrap="none">
            <a:spAutoFit/>
          </a:bodyPr>
          <a:lstStyle/>
          <a:p>
            <a:r>
              <a:rPr lang="en-US" sz="2000" dirty="0"/>
              <a:t>Emotion word           </a:t>
            </a:r>
            <a:endParaRPr lang="en-US" sz="2000" dirty="0" smtClean="0"/>
          </a:p>
          <a:p>
            <a:r>
              <a:rPr lang="en-US" sz="2000" dirty="0" smtClean="0"/>
              <a:t> </a:t>
            </a:r>
            <a:r>
              <a:rPr lang="en-US" sz="2000" dirty="0"/>
              <a:t>Ontology</a:t>
            </a:r>
          </a:p>
        </p:txBody>
      </p:sp>
    </p:spTree>
    <p:extLst>
      <p:ext uri="{BB962C8B-B14F-4D97-AF65-F5344CB8AC3E}">
        <p14:creationId xmlns:p14="http://schemas.microsoft.com/office/powerpoint/2010/main" val="3503007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6146"/>
          <p:cNvGrpSpPr/>
          <p:nvPr/>
        </p:nvGrpSpPr>
        <p:grpSpPr>
          <a:xfrm>
            <a:off x="4180737" y="1247658"/>
            <a:ext cx="2328966" cy="1116140"/>
            <a:chOff x="0" y="0"/>
            <a:chExt cx="1452" cy="590"/>
          </a:xfrm>
        </p:grpSpPr>
        <p:sp>
          <p:nvSpPr>
            <p:cNvPr id="30" name="Down Arrow Callout 6147"/>
            <p:cNvSpPr/>
            <p:nvPr/>
          </p:nvSpPr>
          <p:spPr>
            <a:xfrm>
              <a:off x="0" y="91"/>
              <a:ext cx="1452" cy="499"/>
            </a:xfrm>
            <a:prstGeom prst="downArrowCallout">
              <a:avLst>
                <a:gd name="adj1" fmla="val 72690"/>
                <a:gd name="adj2" fmla="val 36345"/>
                <a:gd name="adj3" fmla="val 14023"/>
                <a:gd name="adj4" fmla="val 85940"/>
              </a:avLst>
            </a:prstGeom>
            <a:gradFill rotWithShape="1">
              <a:gsLst>
                <a:gs pos="0">
                  <a:schemeClr val="accent2"/>
                </a:gs>
                <a:gs pos="100000">
                  <a:schemeClr val="accent1"/>
                </a:gs>
              </a:gsLst>
              <a:lin ang="2700000" scaled="1"/>
              <a:tileRect/>
            </a:gradFill>
            <a:ln w="9525">
              <a:noFill/>
            </a:ln>
          </p:spPr>
          <p:txBody>
            <a:bodyPr wrap="none" anchor="ctr"/>
            <a:lstStyle/>
            <a:p>
              <a:pPr lvl="0" algn="ctr"/>
              <a:endParaRPr lang="zh-CN" altLang="en-US" sz="4600" i="1" dirty="0">
                <a:solidFill>
                  <a:schemeClr val="bg1"/>
                </a:solidFill>
                <a:latin typeface="Arial" panose="020B0604020202020204" pitchFamily="34" charset="0"/>
                <a:ea typeface="SimSun" panose="02010600030101010101" pitchFamily="2" charset="-122"/>
              </a:endParaRPr>
            </a:p>
          </p:txBody>
        </p:sp>
        <p:sp>
          <p:nvSpPr>
            <p:cNvPr id="31" name="Freeform 6148"/>
            <p:cNvSpPr/>
            <p:nvPr/>
          </p:nvSpPr>
          <p:spPr>
            <a:xfrm rot="10800000">
              <a:off x="4" y="0"/>
              <a:ext cx="1448" cy="91"/>
            </a:xfrm>
            <a:custGeom>
              <a:avLst/>
              <a:gdLst/>
              <a:ahLst/>
              <a:cxnLst>
                <a:cxn ang="0">
                  <a:pos x="21239" y="10800"/>
                </a:cxn>
                <a:cxn ang="90">
                  <a:pos x="10800" y="21600"/>
                </a:cxn>
                <a:cxn ang="180">
                  <a:pos x="360" y="10800"/>
                </a:cxn>
                <a:cxn ang="270">
                  <a:pos x="10800" y="0"/>
                </a:cxn>
              </a:cxnLst>
              <a:rect l="0" t="0" r="0" b="0"/>
              <a:pathLst>
                <a:path w="21600" h="21600">
                  <a:moveTo>
                    <a:pt x="0" y="0"/>
                  </a:moveTo>
                  <a:lnTo>
                    <a:pt x="721" y="21600"/>
                  </a:lnTo>
                  <a:lnTo>
                    <a:pt x="20879" y="21600"/>
                  </a:lnTo>
                  <a:lnTo>
                    <a:pt x="21600" y="0"/>
                  </a:lnTo>
                  <a:close/>
                </a:path>
              </a:pathLst>
            </a:custGeom>
            <a:gradFill rotWithShape="1">
              <a:gsLst>
                <a:gs pos="0">
                  <a:schemeClr val="accent1">
                    <a:alpha val="50000"/>
                  </a:schemeClr>
                </a:gs>
                <a:gs pos="100000">
                  <a:schemeClr val="bg1">
                    <a:alpha val="0"/>
                  </a:schemeClr>
                </a:gs>
              </a:gsLst>
              <a:lin ang="5400000" scaled="1"/>
              <a:tileRect/>
            </a:gradFill>
            <a:ln w="9525">
              <a:noFill/>
            </a:ln>
          </p:spPr>
          <p:txBody>
            <a:bodyPr/>
            <a:lstStyle/>
            <a:p>
              <a:endParaRPr lang="en-US"/>
            </a:p>
          </p:txBody>
        </p:sp>
      </p:grpSp>
      <p:grpSp>
        <p:nvGrpSpPr>
          <p:cNvPr id="32" name="Group 6149"/>
          <p:cNvGrpSpPr/>
          <p:nvPr/>
        </p:nvGrpSpPr>
        <p:grpSpPr>
          <a:xfrm>
            <a:off x="6773124" y="1247658"/>
            <a:ext cx="2328966" cy="1116140"/>
            <a:chOff x="0" y="0"/>
            <a:chExt cx="1452" cy="590"/>
          </a:xfrm>
        </p:grpSpPr>
        <p:sp>
          <p:nvSpPr>
            <p:cNvPr id="33" name="Down Arrow Callout 6150"/>
            <p:cNvSpPr/>
            <p:nvPr/>
          </p:nvSpPr>
          <p:spPr>
            <a:xfrm>
              <a:off x="0" y="91"/>
              <a:ext cx="1452" cy="499"/>
            </a:xfrm>
            <a:prstGeom prst="downArrowCallout">
              <a:avLst>
                <a:gd name="adj1" fmla="val 72690"/>
                <a:gd name="adj2" fmla="val 36345"/>
                <a:gd name="adj3" fmla="val 14055"/>
                <a:gd name="adj4" fmla="val 85940"/>
              </a:avLst>
            </a:prstGeom>
            <a:gradFill rotWithShape="1">
              <a:gsLst>
                <a:gs pos="0">
                  <a:schemeClr val="accent2"/>
                </a:gs>
                <a:gs pos="100000">
                  <a:schemeClr val="accent1"/>
                </a:gs>
              </a:gsLst>
              <a:lin ang="2700000" scaled="1"/>
              <a:tileRect/>
            </a:gradFill>
            <a:ln w="9525">
              <a:noFill/>
            </a:ln>
          </p:spPr>
          <p:txBody>
            <a:bodyPr wrap="none" anchor="ctr"/>
            <a:lstStyle/>
            <a:p>
              <a:pPr lvl="0" algn="ctr"/>
              <a:endParaRPr lang="zh-CN" altLang="en-US" sz="4600" i="1" dirty="0">
                <a:solidFill>
                  <a:schemeClr val="bg1"/>
                </a:solidFill>
                <a:latin typeface="Arial" panose="020B0604020202020204" pitchFamily="34" charset="0"/>
                <a:ea typeface="SimSun" panose="02010600030101010101" pitchFamily="2" charset="-122"/>
              </a:endParaRPr>
            </a:p>
          </p:txBody>
        </p:sp>
        <p:sp>
          <p:nvSpPr>
            <p:cNvPr id="34" name="Freeform 6151"/>
            <p:cNvSpPr/>
            <p:nvPr/>
          </p:nvSpPr>
          <p:spPr>
            <a:xfrm rot="10800000">
              <a:off x="2" y="0"/>
              <a:ext cx="1448" cy="91"/>
            </a:xfrm>
            <a:custGeom>
              <a:avLst/>
              <a:gdLst/>
              <a:ahLst/>
              <a:cxnLst>
                <a:cxn ang="0">
                  <a:pos x="21239" y="10800"/>
                </a:cxn>
                <a:cxn ang="90">
                  <a:pos x="10800" y="21600"/>
                </a:cxn>
                <a:cxn ang="180">
                  <a:pos x="360" y="10800"/>
                </a:cxn>
                <a:cxn ang="270">
                  <a:pos x="10800" y="0"/>
                </a:cxn>
              </a:cxnLst>
              <a:rect l="0" t="0" r="0" b="0"/>
              <a:pathLst>
                <a:path w="21600" h="21600">
                  <a:moveTo>
                    <a:pt x="0" y="0"/>
                  </a:moveTo>
                  <a:lnTo>
                    <a:pt x="721" y="21600"/>
                  </a:lnTo>
                  <a:lnTo>
                    <a:pt x="20879" y="21600"/>
                  </a:lnTo>
                  <a:lnTo>
                    <a:pt x="21600" y="0"/>
                  </a:lnTo>
                  <a:close/>
                </a:path>
              </a:pathLst>
            </a:custGeom>
            <a:gradFill rotWithShape="1">
              <a:gsLst>
                <a:gs pos="0">
                  <a:schemeClr val="accent1">
                    <a:alpha val="50000"/>
                  </a:schemeClr>
                </a:gs>
                <a:gs pos="100000">
                  <a:schemeClr val="bg1">
                    <a:alpha val="0"/>
                  </a:schemeClr>
                </a:gs>
              </a:gsLst>
              <a:lin ang="5400000" scaled="1"/>
              <a:tileRect/>
            </a:gradFill>
            <a:ln w="9525">
              <a:noFill/>
            </a:ln>
          </p:spPr>
          <p:txBody>
            <a:bodyPr/>
            <a:lstStyle/>
            <a:p>
              <a:endParaRPr lang="en-US"/>
            </a:p>
          </p:txBody>
        </p:sp>
      </p:grpSp>
      <p:grpSp>
        <p:nvGrpSpPr>
          <p:cNvPr id="35" name="Group 6152"/>
          <p:cNvGrpSpPr/>
          <p:nvPr/>
        </p:nvGrpSpPr>
        <p:grpSpPr>
          <a:xfrm>
            <a:off x="9365512" y="1247658"/>
            <a:ext cx="2328966" cy="1116140"/>
            <a:chOff x="0" y="0"/>
            <a:chExt cx="1452" cy="590"/>
          </a:xfrm>
        </p:grpSpPr>
        <p:sp>
          <p:nvSpPr>
            <p:cNvPr id="36" name="Down Arrow Callout 6153"/>
            <p:cNvSpPr/>
            <p:nvPr/>
          </p:nvSpPr>
          <p:spPr>
            <a:xfrm>
              <a:off x="0" y="91"/>
              <a:ext cx="1452" cy="499"/>
            </a:xfrm>
            <a:prstGeom prst="downArrowCallout">
              <a:avLst>
                <a:gd name="adj1" fmla="val 72690"/>
                <a:gd name="adj2" fmla="val 36345"/>
                <a:gd name="adj3" fmla="val 14055"/>
                <a:gd name="adj4" fmla="val 85940"/>
              </a:avLst>
            </a:prstGeom>
            <a:gradFill rotWithShape="1">
              <a:gsLst>
                <a:gs pos="0">
                  <a:schemeClr val="accent2"/>
                </a:gs>
                <a:gs pos="100000">
                  <a:schemeClr val="accent1"/>
                </a:gs>
              </a:gsLst>
              <a:lin ang="2700000" scaled="1"/>
              <a:tileRect/>
            </a:gradFill>
            <a:ln w="9525">
              <a:noFill/>
            </a:ln>
          </p:spPr>
          <p:txBody>
            <a:bodyPr wrap="none" anchor="ctr"/>
            <a:lstStyle/>
            <a:p>
              <a:pPr lvl="0" algn="ctr"/>
              <a:endParaRPr lang="zh-CN" altLang="en-US" sz="4600" i="1" dirty="0">
                <a:solidFill>
                  <a:schemeClr val="bg1"/>
                </a:solidFill>
                <a:latin typeface="Arial" panose="020B0604020202020204" pitchFamily="34" charset="0"/>
                <a:ea typeface="SimSun" panose="02010600030101010101" pitchFamily="2" charset="-122"/>
              </a:endParaRPr>
            </a:p>
          </p:txBody>
        </p:sp>
        <p:sp>
          <p:nvSpPr>
            <p:cNvPr id="37" name="Freeform 6154"/>
            <p:cNvSpPr/>
            <p:nvPr/>
          </p:nvSpPr>
          <p:spPr>
            <a:xfrm rot="10800000">
              <a:off x="0" y="0"/>
              <a:ext cx="1448" cy="91"/>
            </a:xfrm>
            <a:custGeom>
              <a:avLst/>
              <a:gdLst/>
              <a:ahLst/>
              <a:cxnLst>
                <a:cxn ang="0">
                  <a:pos x="21239" y="10800"/>
                </a:cxn>
                <a:cxn ang="90">
                  <a:pos x="10800" y="21600"/>
                </a:cxn>
                <a:cxn ang="180">
                  <a:pos x="360" y="10800"/>
                </a:cxn>
                <a:cxn ang="270">
                  <a:pos x="10800" y="0"/>
                </a:cxn>
              </a:cxnLst>
              <a:rect l="0" t="0" r="0" b="0"/>
              <a:pathLst>
                <a:path w="21600" h="21600">
                  <a:moveTo>
                    <a:pt x="0" y="0"/>
                  </a:moveTo>
                  <a:lnTo>
                    <a:pt x="721" y="21600"/>
                  </a:lnTo>
                  <a:lnTo>
                    <a:pt x="20879" y="21600"/>
                  </a:lnTo>
                  <a:lnTo>
                    <a:pt x="21600" y="0"/>
                  </a:lnTo>
                  <a:close/>
                </a:path>
              </a:pathLst>
            </a:custGeom>
            <a:gradFill rotWithShape="1">
              <a:gsLst>
                <a:gs pos="0">
                  <a:schemeClr val="accent1">
                    <a:alpha val="50000"/>
                  </a:schemeClr>
                </a:gs>
                <a:gs pos="100000">
                  <a:schemeClr val="bg1">
                    <a:alpha val="0"/>
                  </a:schemeClr>
                </a:gs>
              </a:gsLst>
              <a:lin ang="5400000" scaled="1"/>
              <a:tileRect/>
            </a:gradFill>
            <a:ln w="9525">
              <a:noFill/>
            </a:ln>
          </p:spPr>
          <p:txBody>
            <a:bodyPr/>
            <a:lstStyle/>
            <a:p>
              <a:endParaRPr lang="en-US"/>
            </a:p>
          </p:txBody>
        </p:sp>
      </p:grpSp>
      <p:grpSp>
        <p:nvGrpSpPr>
          <p:cNvPr id="38" name="Group 6155"/>
          <p:cNvGrpSpPr/>
          <p:nvPr/>
        </p:nvGrpSpPr>
        <p:grpSpPr>
          <a:xfrm>
            <a:off x="4180737" y="2017095"/>
            <a:ext cx="2328966" cy="3431655"/>
            <a:chOff x="0" y="0"/>
            <a:chExt cx="1452" cy="1814"/>
          </a:xfrm>
        </p:grpSpPr>
        <p:sp>
          <p:nvSpPr>
            <p:cNvPr id="39" name="Rectangle 6156"/>
            <p:cNvSpPr/>
            <p:nvPr/>
          </p:nvSpPr>
          <p:spPr>
            <a:xfrm rot="10800000">
              <a:off x="0" y="181"/>
              <a:ext cx="1452" cy="1633"/>
            </a:xfrm>
            <a:prstGeom prst="rect">
              <a:avLst/>
            </a:prstGeom>
            <a:gradFill rotWithShape="1">
              <a:gsLst>
                <a:gs pos="0">
                  <a:srgbClr val="DDDDDD"/>
                </a:gs>
                <a:gs pos="100000">
                  <a:schemeClr val="bg1"/>
                </a:gs>
              </a:gsLst>
              <a:lin ang="5400000" scaled="1"/>
              <a:tileRect/>
            </a:gradFill>
            <a:ln w="3175" cap="flat" cmpd="sng">
              <a:solidFill>
                <a:srgbClr val="C0C0C0"/>
              </a:solidFill>
              <a:prstDash val="solid"/>
              <a:miter/>
              <a:headEnd type="none" w="med" len="med"/>
              <a:tailEnd type="none" w="med" len="med"/>
            </a:ln>
          </p:spPr>
          <p:txBody>
            <a:bodyPr anchor="t"/>
            <a:lstStyle/>
            <a:p>
              <a:pPr lvl="0"/>
              <a:endParaRPr lang="en-US" altLang="en-US">
                <a:latin typeface="Arial" panose="020B0604020202020204" pitchFamily="34" charset="0"/>
                <a:ea typeface="SimSun" panose="02010600030101010101" pitchFamily="2" charset="-122"/>
              </a:endParaRPr>
            </a:p>
          </p:txBody>
        </p:sp>
        <p:sp>
          <p:nvSpPr>
            <p:cNvPr id="40" name="Freeform 6157"/>
            <p:cNvSpPr/>
            <p:nvPr/>
          </p:nvSpPr>
          <p:spPr>
            <a:xfrm rot="10800000">
              <a:off x="0" y="0"/>
              <a:ext cx="1452" cy="181"/>
            </a:xfrm>
            <a:custGeom>
              <a:avLst/>
              <a:gdLst/>
              <a:ahLst/>
              <a:cxnLst>
                <a:cxn ang="0">
                  <a:pos x="21064" y="10800"/>
                </a:cxn>
                <a:cxn ang="90">
                  <a:pos x="10800" y="21600"/>
                </a:cxn>
                <a:cxn ang="180">
                  <a:pos x="536" y="10800"/>
                </a:cxn>
                <a:cxn ang="270">
                  <a:pos x="10800" y="0"/>
                </a:cxn>
              </a:cxnLst>
              <a:rect l="0" t="0" r="0" b="0"/>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tileRect/>
            </a:gradFill>
            <a:ln w="9525">
              <a:noFill/>
            </a:ln>
          </p:spPr>
          <p:txBody>
            <a:bodyPr/>
            <a:lstStyle/>
            <a:p>
              <a:endParaRPr lang="en-US"/>
            </a:p>
          </p:txBody>
        </p:sp>
      </p:grpSp>
      <p:sp>
        <p:nvSpPr>
          <p:cNvPr id="41" name="Rectangle 6158"/>
          <p:cNvSpPr/>
          <p:nvPr/>
        </p:nvSpPr>
        <p:spPr>
          <a:xfrm>
            <a:off x="4354353" y="1650379"/>
            <a:ext cx="1963261" cy="283764"/>
          </a:xfrm>
          <a:prstGeom prst="rect">
            <a:avLst/>
          </a:prstGeom>
        </p:spPr>
        <p:txBody>
          <a:bodyPr wrap="none" fromWordArt="1">
            <a:prstTxWarp prst="textPlain">
              <a:avLst>
                <a:gd name="adj" fmla="val 50000"/>
              </a:avLst>
            </a:prstTxWarp>
            <a:normAutofit fontScale="60000" lnSpcReduction="20000"/>
          </a:bodyPr>
          <a:lstStyle/>
          <a:p>
            <a:pPr algn="ctr"/>
            <a:r>
              <a:rPr lang="en-US" sz="2400">
                <a:ln w="9525" cap="flat" cmpd="sng">
                  <a:solidFill>
                    <a:schemeClr val="bg1"/>
                  </a:solidFill>
                  <a:prstDash val="solid"/>
                  <a:round/>
                  <a:headEnd type="none" w="med" len="med"/>
                  <a:tailEnd type="none" w="med" len="med"/>
                </a:ln>
                <a:solidFill>
                  <a:schemeClr val="bg1"/>
                </a:solidFill>
                <a:latin typeface="Times New Roman" panose="02020603050405020304" charset="0"/>
                <a:ea typeface="Times New Roman" panose="02020603050405020304" charset="0"/>
              </a:rPr>
              <a:t>Double click to add text</a:t>
            </a:r>
          </a:p>
        </p:txBody>
      </p:sp>
      <p:sp>
        <p:nvSpPr>
          <p:cNvPr id="42" name="Rectangle 6159"/>
          <p:cNvSpPr/>
          <p:nvPr/>
        </p:nvSpPr>
        <p:spPr>
          <a:xfrm>
            <a:off x="4180737" y="2386024"/>
            <a:ext cx="2328966" cy="1458548"/>
          </a:xfrm>
          <a:prstGeom prst="rect">
            <a:avLst/>
          </a:prstGeom>
          <a:noFill/>
          <a:ln w="9525">
            <a:noFill/>
          </a:ln>
        </p:spPr>
        <p:txBody>
          <a:bodyPr wrap="square" anchor="ctr"/>
          <a:lstStyle/>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p:txBody>
      </p:sp>
      <p:grpSp>
        <p:nvGrpSpPr>
          <p:cNvPr id="43" name="Group 6160"/>
          <p:cNvGrpSpPr/>
          <p:nvPr/>
        </p:nvGrpSpPr>
        <p:grpSpPr>
          <a:xfrm>
            <a:off x="6773124" y="2017095"/>
            <a:ext cx="2328966" cy="3431655"/>
            <a:chOff x="0" y="0"/>
            <a:chExt cx="1452" cy="1814"/>
          </a:xfrm>
        </p:grpSpPr>
        <p:sp>
          <p:nvSpPr>
            <p:cNvPr id="44" name="Rectangle 6161"/>
            <p:cNvSpPr/>
            <p:nvPr/>
          </p:nvSpPr>
          <p:spPr>
            <a:xfrm rot="10800000">
              <a:off x="0" y="181"/>
              <a:ext cx="1452" cy="1633"/>
            </a:xfrm>
            <a:prstGeom prst="rect">
              <a:avLst/>
            </a:prstGeom>
            <a:gradFill rotWithShape="1">
              <a:gsLst>
                <a:gs pos="0">
                  <a:srgbClr val="DDDDDD"/>
                </a:gs>
                <a:gs pos="100000">
                  <a:schemeClr val="bg1"/>
                </a:gs>
              </a:gsLst>
              <a:lin ang="5400000" scaled="1"/>
              <a:tileRect/>
            </a:gradFill>
            <a:ln w="3175" cap="flat" cmpd="sng">
              <a:solidFill>
                <a:srgbClr val="C0C0C0"/>
              </a:solidFill>
              <a:prstDash val="solid"/>
              <a:miter/>
              <a:headEnd type="none" w="med" len="med"/>
              <a:tailEnd type="none" w="med" len="med"/>
            </a:ln>
          </p:spPr>
          <p:txBody>
            <a:bodyPr anchor="t"/>
            <a:lstStyle/>
            <a:p>
              <a:pPr lvl="0"/>
              <a:endParaRPr lang="en-US" altLang="en-US">
                <a:latin typeface="Arial" panose="020B0604020202020204" pitchFamily="34" charset="0"/>
                <a:ea typeface="SimSun" panose="02010600030101010101" pitchFamily="2" charset="-122"/>
              </a:endParaRPr>
            </a:p>
          </p:txBody>
        </p:sp>
        <p:sp>
          <p:nvSpPr>
            <p:cNvPr id="45" name="Freeform 6162"/>
            <p:cNvSpPr/>
            <p:nvPr/>
          </p:nvSpPr>
          <p:spPr>
            <a:xfrm rot="10800000">
              <a:off x="0" y="0"/>
              <a:ext cx="1452" cy="181"/>
            </a:xfrm>
            <a:custGeom>
              <a:avLst/>
              <a:gdLst/>
              <a:ahLst/>
              <a:cxnLst>
                <a:cxn ang="0">
                  <a:pos x="21064" y="10800"/>
                </a:cxn>
                <a:cxn ang="90">
                  <a:pos x="10800" y="21600"/>
                </a:cxn>
                <a:cxn ang="180">
                  <a:pos x="536" y="10800"/>
                </a:cxn>
                <a:cxn ang="270">
                  <a:pos x="10800" y="0"/>
                </a:cxn>
              </a:cxnLst>
              <a:rect l="0" t="0" r="0" b="0"/>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tileRect/>
            </a:gradFill>
            <a:ln w="9525">
              <a:noFill/>
            </a:ln>
          </p:spPr>
          <p:txBody>
            <a:bodyPr/>
            <a:lstStyle/>
            <a:p>
              <a:endParaRPr lang="en-US"/>
            </a:p>
          </p:txBody>
        </p:sp>
      </p:grpSp>
      <p:sp>
        <p:nvSpPr>
          <p:cNvPr id="46" name="Rectangle 6163"/>
          <p:cNvSpPr/>
          <p:nvPr/>
        </p:nvSpPr>
        <p:spPr>
          <a:xfrm>
            <a:off x="6946741" y="1650379"/>
            <a:ext cx="1963261" cy="283764"/>
          </a:xfrm>
          <a:prstGeom prst="rect">
            <a:avLst/>
          </a:prstGeom>
        </p:spPr>
        <p:txBody>
          <a:bodyPr wrap="none" fromWordArt="1">
            <a:prstTxWarp prst="textPlain">
              <a:avLst>
                <a:gd name="adj" fmla="val 50000"/>
              </a:avLst>
            </a:prstTxWarp>
            <a:normAutofit fontScale="60000" lnSpcReduction="20000"/>
          </a:bodyPr>
          <a:lstStyle/>
          <a:p>
            <a:pPr algn="ctr"/>
            <a:r>
              <a:rPr lang="en-US" sz="2400">
                <a:ln w="9525" cap="flat" cmpd="sng">
                  <a:solidFill>
                    <a:schemeClr val="bg1"/>
                  </a:solidFill>
                  <a:prstDash val="solid"/>
                  <a:round/>
                  <a:headEnd type="none" w="med" len="med"/>
                  <a:tailEnd type="none" w="med" len="med"/>
                </a:ln>
                <a:solidFill>
                  <a:schemeClr val="bg1"/>
                </a:solidFill>
                <a:latin typeface="Times New Roman" panose="02020603050405020304" charset="0"/>
                <a:ea typeface="Times New Roman" panose="02020603050405020304" charset="0"/>
              </a:rPr>
              <a:t>Double click to add text</a:t>
            </a:r>
          </a:p>
        </p:txBody>
      </p:sp>
      <p:sp>
        <p:nvSpPr>
          <p:cNvPr id="47" name="Rectangle 6164"/>
          <p:cNvSpPr/>
          <p:nvPr/>
        </p:nvSpPr>
        <p:spPr>
          <a:xfrm>
            <a:off x="6773124" y="2386024"/>
            <a:ext cx="2328966" cy="1458548"/>
          </a:xfrm>
          <a:prstGeom prst="rect">
            <a:avLst/>
          </a:prstGeom>
          <a:noFill/>
          <a:ln w="9525">
            <a:noFill/>
          </a:ln>
        </p:spPr>
        <p:txBody>
          <a:bodyPr wrap="square" anchor="ctr"/>
          <a:lstStyle/>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p:txBody>
      </p:sp>
      <p:grpSp>
        <p:nvGrpSpPr>
          <p:cNvPr id="48" name="Group 6165"/>
          <p:cNvGrpSpPr/>
          <p:nvPr/>
        </p:nvGrpSpPr>
        <p:grpSpPr>
          <a:xfrm>
            <a:off x="9365512" y="2017095"/>
            <a:ext cx="2328966" cy="3431655"/>
            <a:chOff x="0" y="0"/>
            <a:chExt cx="1452" cy="1814"/>
          </a:xfrm>
        </p:grpSpPr>
        <p:sp>
          <p:nvSpPr>
            <p:cNvPr id="49" name="Rectangle 6166"/>
            <p:cNvSpPr/>
            <p:nvPr/>
          </p:nvSpPr>
          <p:spPr>
            <a:xfrm rot="10800000">
              <a:off x="0" y="181"/>
              <a:ext cx="1452" cy="1633"/>
            </a:xfrm>
            <a:prstGeom prst="rect">
              <a:avLst/>
            </a:prstGeom>
            <a:gradFill rotWithShape="1">
              <a:gsLst>
                <a:gs pos="0">
                  <a:srgbClr val="DDDDDD"/>
                </a:gs>
                <a:gs pos="100000">
                  <a:schemeClr val="bg1"/>
                </a:gs>
              </a:gsLst>
              <a:lin ang="5400000" scaled="1"/>
              <a:tileRect/>
            </a:gradFill>
            <a:ln w="3175" cap="flat" cmpd="sng">
              <a:solidFill>
                <a:srgbClr val="C0C0C0"/>
              </a:solidFill>
              <a:prstDash val="solid"/>
              <a:miter/>
              <a:headEnd type="none" w="med" len="med"/>
              <a:tailEnd type="none" w="med" len="med"/>
            </a:ln>
          </p:spPr>
          <p:txBody>
            <a:bodyPr anchor="t"/>
            <a:lstStyle/>
            <a:p>
              <a:pPr lvl="0"/>
              <a:endParaRPr lang="en-US" altLang="en-US">
                <a:latin typeface="Arial" panose="020B0604020202020204" pitchFamily="34" charset="0"/>
                <a:ea typeface="SimSun" panose="02010600030101010101" pitchFamily="2" charset="-122"/>
              </a:endParaRPr>
            </a:p>
          </p:txBody>
        </p:sp>
        <p:sp>
          <p:nvSpPr>
            <p:cNvPr id="50" name="Freeform 6167"/>
            <p:cNvSpPr/>
            <p:nvPr/>
          </p:nvSpPr>
          <p:spPr>
            <a:xfrm rot="10800000">
              <a:off x="0" y="0"/>
              <a:ext cx="1452" cy="181"/>
            </a:xfrm>
            <a:custGeom>
              <a:avLst/>
              <a:gdLst/>
              <a:ahLst/>
              <a:cxnLst>
                <a:cxn ang="0">
                  <a:pos x="21064" y="10800"/>
                </a:cxn>
                <a:cxn ang="90">
                  <a:pos x="10800" y="21600"/>
                </a:cxn>
                <a:cxn ang="180">
                  <a:pos x="536" y="10800"/>
                </a:cxn>
                <a:cxn ang="270">
                  <a:pos x="10800" y="0"/>
                </a:cxn>
              </a:cxnLst>
              <a:rect l="0" t="0" r="0" b="0"/>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tileRect/>
            </a:gradFill>
            <a:ln w="9525">
              <a:noFill/>
            </a:ln>
          </p:spPr>
          <p:txBody>
            <a:bodyPr/>
            <a:lstStyle/>
            <a:p>
              <a:endParaRPr lang="en-US"/>
            </a:p>
          </p:txBody>
        </p:sp>
      </p:grpSp>
      <p:sp>
        <p:nvSpPr>
          <p:cNvPr id="51" name="Rectangle 6168"/>
          <p:cNvSpPr/>
          <p:nvPr/>
        </p:nvSpPr>
        <p:spPr>
          <a:xfrm>
            <a:off x="9539128" y="1650379"/>
            <a:ext cx="1963261" cy="283764"/>
          </a:xfrm>
          <a:prstGeom prst="rect">
            <a:avLst/>
          </a:prstGeom>
        </p:spPr>
        <p:txBody>
          <a:bodyPr wrap="none" fromWordArt="1">
            <a:prstTxWarp prst="textPlain">
              <a:avLst>
                <a:gd name="adj" fmla="val 50000"/>
              </a:avLst>
            </a:prstTxWarp>
            <a:normAutofit fontScale="60000" lnSpcReduction="20000"/>
          </a:bodyPr>
          <a:lstStyle/>
          <a:p>
            <a:pPr algn="ctr"/>
            <a:r>
              <a:rPr lang="en-US" sz="2400">
                <a:ln w="9525" cap="flat" cmpd="sng">
                  <a:solidFill>
                    <a:schemeClr val="bg1"/>
                  </a:solidFill>
                  <a:prstDash val="solid"/>
                  <a:round/>
                  <a:headEnd type="none" w="med" len="med"/>
                  <a:tailEnd type="none" w="med" len="med"/>
                </a:ln>
                <a:solidFill>
                  <a:schemeClr val="bg1"/>
                </a:solidFill>
                <a:latin typeface="Times New Roman" panose="02020603050405020304" charset="0"/>
                <a:ea typeface="Times New Roman" panose="02020603050405020304" charset="0"/>
              </a:rPr>
              <a:t>Double click to add text</a:t>
            </a:r>
          </a:p>
        </p:txBody>
      </p:sp>
      <p:sp>
        <p:nvSpPr>
          <p:cNvPr id="52" name="Rectangle 6169"/>
          <p:cNvSpPr/>
          <p:nvPr/>
        </p:nvSpPr>
        <p:spPr>
          <a:xfrm>
            <a:off x="9365512" y="2386024"/>
            <a:ext cx="2328966" cy="1458548"/>
          </a:xfrm>
          <a:prstGeom prst="rect">
            <a:avLst/>
          </a:prstGeom>
          <a:noFill/>
          <a:ln w="9525">
            <a:noFill/>
          </a:ln>
        </p:spPr>
        <p:txBody>
          <a:bodyPr wrap="square" anchor="ctr"/>
          <a:lstStyle/>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a:p>
            <a:pPr lvl="0" algn="ctr"/>
            <a:r>
              <a:rPr lang="zh-CN" altLang="en-US" sz="1200" i="1" dirty="0">
                <a:solidFill>
                  <a:srgbClr val="333333"/>
                </a:solidFill>
                <a:latin typeface="Arial" panose="020B0604020202020204" pitchFamily="34" charset="0"/>
                <a:ea typeface="SimSun" panose="02010600030101010101" pitchFamily="2" charset="-122"/>
              </a:rPr>
              <a:t>Click to add text</a:t>
            </a:r>
          </a:p>
        </p:txBody>
      </p:sp>
      <p:pic>
        <p:nvPicPr>
          <p:cNvPr id="53" name="Content Placeholder 1073742850"/>
          <p:cNvPicPr>
            <a:picLocks noChangeAspect="1"/>
          </p:cNvPicPr>
          <p:nvPr/>
        </p:nvPicPr>
        <p:blipFill>
          <a:blip r:embed="rId2"/>
          <a:stretch>
            <a:fillRect/>
          </a:stretch>
        </p:blipFill>
        <p:spPr>
          <a:xfrm>
            <a:off x="3809999" y="114300"/>
            <a:ext cx="8267701" cy="6388100"/>
          </a:xfrm>
          <a:prstGeom prst="rect">
            <a:avLst/>
          </a:prstGeom>
          <a:noFill/>
          <a:ln w="9525">
            <a:noFill/>
          </a:ln>
        </p:spPr>
      </p:pic>
      <p:pic>
        <p:nvPicPr>
          <p:cNvPr id="1026" name="Picture 2" descr="Image result for emot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95958">
            <a:off x="907136" y="849731"/>
            <a:ext cx="3019542" cy="301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3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5400" b="1" dirty="0" smtClean="0">
                <a:effectLst>
                  <a:outerShdw blurRad="38100" dist="38100" dir="2700000" algn="tl">
                    <a:srgbClr val="000000">
                      <a:alpha val="43137"/>
                    </a:srgbClr>
                  </a:outerShdw>
                </a:effectLst>
                <a:latin typeface="Bauhaus 93" panose="04030905020B02020C02" pitchFamily="82" charset="0"/>
              </a:rPr>
              <a:t>FUNCTIONAL</a:t>
            </a:r>
            <a:r>
              <a:rPr lang="en-IN" sz="5400" b="1" dirty="0" smtClean="0">
                <a:latin typeface="Bauhaus 93" panose="04030905020B02020C02" pitchFamily="82" charset="0"/>
              </a:rPr>
              <a:t/>
            </a:r>
            <a:br>
              <a:rPr lang="en-IN" sz="5400" b="1" dirty="0" smtClean="0">
                <a:latin typeface="Bauhaus 93" panose="04030905020B02020C02" pitchFamily="82" charset="0"/>
              </a:rPr>
            </a:br>
            <a:r>
              <a:rPr lang="en-IN" sz="5400" b="1" dirty="0" smtClean="0">
                <a:effectLst>
                  <a:outerShdw blurRad="38100" dist="38100" dir="2700000" algn="tl">
                    <a:srgbClr val="000000">
                      <a:alpha val="43137"/>
                    </a:srgbClr>
                  </a:outerShdw>
                </a:effectLst>
                <a:latin typeface="Bauhaus 93" panose="04030905020B02020C02" pitchFamily="82" charset="0"/>
              </a:rPr>
              <a:t>REQUIREMENTS</a:t>
            </a:r>
            <a:endParaRPr lang="en-IN" sz="5400" b="1" dirty="0">
              <a:effectLst>
                <a:outerShdw blurRad="38100" dist="38100" dir="2700000" algn="tl">
                  <a:srgbClr val="000000">
                    <a:alpha val="43137"/>
                  </a:srgbClr>
                </a:outerShdw>
              </a:effectLst>
              <a:latin typeface="Bauhaus 93" panose="04030905020B02020C02" pitchFamily="82" charset="0"/>
            </a:endParaRPr>
          </a:p>
        </p:txBody>
      </p:sp>
      <p:sp>
        <p:nvSpPr>
          <p:cNvPr id="3" name="Content Placeholder 2"/>
          <p:cNvSpPr>
            <a:spLocks noGrp="1"/>
          </p:cNvSpPr>
          <p:nvPr>
            <p:ph idx="1"/>
          </p:nvPr>
        </p:nvSpPr>
        <p:spPr>
          <a:xfrm>
            <a:off x="2933700" y="2933700"/>
            <a:ext cx="8770571" cy="3924300"/>
          </a:xfrm>
        </p:spPr>
        <p:txBody>
          <a:bodyPr/>
          <a:lstStyle/>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tool should build the emotion word ontology efficiently and effectively. </a:t>
            </a:r>
          </a:p>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tool should allow the user to analyze the text for emotion in various form of input (Like file input, directory input </a:t>
            </a:r>
            <a:r>
              <a:rPr lang="en-US" altLang="zh-CN" dirty="0" err="1">
                <a:latin typeface="Yu Gothic Medium" panose="020B0500000000000000" pitchFamily="34" charset="-128"/>
                <a:ea typeface="Yu Gothic Medium" panose="020B0500000000000000" pitchFamily="34" charset="-128"/>
              </a:rPr>
              <a:t>etc</a:t>
            </a:r>
            <a:r>
              <a:rPr lang="en-US" altLang="zh-CN" dirty="0">
                <a:latin typeface="Yu Gothic Medium" panose="020B0500000000000000" pitchFamily="34" charset="-128"/>
                <a:ea typeface="Yu Gothic Medium" panose="020B0500000000000000" pitchFamily="34" charset="-128"/>
              </a:rPr>
              <a:t>).</a:t>
            </a:r>
          </a:p>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user should be able to analyze the speech input for emotion.</a:t>
            </a:r>
          </a:p>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user should also be able to pull the tweets from the specified twitter handle and the tool should be categorizing them into positive, negative, or neutral tweets</a:t>
            </a:r>
            <a:r>
              <a:rPr lang="en-US" altLang="zh-CN" dirty="0" smtClean="0">
                <a:latin typeface="Yu Gothic Medium" panose="020B0500000000000000" pitchFamily="34" charset="-128"/>
                <a:ea typeface="Yu Gothic Medium" panose="020B0500000000000000" pitchFamily="34" charset="-128"/>
              </a:rPr>
              <a:t>.</a:t>
            </a:r>
            <a:endParaRPr lang="en-US" altLang="zh-CN"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1406091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effectLst>
                  <a:outerShdw blurRad="38100" dist="38100" dir="2700000" algn="tl">
                    <a:srgbClr val="000000">
                      <a:alpha val="43137"/>
                    </a:srgbClr>
                  </a:outerShdw>
                </a:effectLst>
                <a:latin typeface="Bauhaus 93" panose="04030905020B02020C02" pitchFamily="82" charset="0"/>
              </a:rPr>
              <a:t>NON - FUNCTIONAL</a:t>
            </a:r>
            <a:r>
              <a:rPr lang="en-IN" b="1" dirty="0">
                <a:latin typeface="Bauhaus 93" panose="04030905020B02020C02" pitchFamily="82" charset="0"/>
              </a:rPr>
              <a:t/>
            </a:r>
            <a:br>
              <a:rPr lang="en-IN" b="1" dirty="0">
                <a:latin typeface="Bauhaus 93" panose="04030905020B02020C02" pitchFamily="82" charset="0"/>
              </a:rPr>
            </a:br>
            <a:r>
              <a:rPr lang="en-IN" b="1" dirty="0">
                <a:effectLst>
                  <a:outerShdw blurRad="38100" dist="38100" dir="2700000" algn="tl">
                    <a:srgbClr val="000000">
                      <a:alpha val="43137"/>
                    </a:srgbClr>
                  </a:outerShdw>
                </a:effectLst>
                <a:latin typeface="Bauhaus 93" panose="04030905020B02020C02" pitchFamily="82" charset="0"/>
              </a:rPr>
              <a:t>REQUIREMENTS</a:t>
            </a:r>
          </a:p>
        </p:txBody>
      </p:sp>
      <p:sp>
        <p:nvSpPr>
          <p:cNvPr id="3" name="Content Placeholder 2"/>
          <p:cNvSpPr>
            <a:spLocks noGrp="1"/>
          </p:cNvSpPr>
          <p:nvPr>
            <p:ph idx="1"/>
          </p:nvPr>
        </p:nvSpPr>
        <p:spPr>
          <a:xfrm>
            <a:off x="2933700" y="2895600"/>
            <a:ext cx="8770571" cy="3194304"/>
          </a:xfrm>
        </p:spPr>
        <p:txBody>
          <a:bodyPr>
            <a:normAutofit/>
          </a:bodyPr>
          <a:lstStyle/>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tool should be easy to access.</a:t>
            </a:r>
          </a:p>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tool should provide an interactive user interface.</a:t>
            </a:r>
          </a:p>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tool should never fail in the middle of operation.</a:t>
            </a:r>
          </a:p>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tool should work consistently across the platforms.</a:t>
            </a:r>
          </a:p>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The response time of the tool should be acceptable.</a:t>
            </a:r>
          </a:p>
          <a:p>
            <a:pPr lvl="0" algn="just">
              <a:lnSpc>
                <a:spcPct val="120000"/>
              </a:lnSpc>
              <a:buChar char="•"/>
            </a:pPr>
            <a:r>
              <a:rPr lang="en-US" altLang="zh-CN" dirty="0">
                <a:latin typeface="Yu Gothic Medium" panose="020B0500000000000000" pitchFamily="34" charset="-128"/>
                <a:ea typeface="Yu Gothic Medium" panose="020B0500000000000000" pitchFamily="34" charset="-128"/>
              </a:rPr>
              <a:t>Each user’s activity should be separated from the other user’s activities.</a:t>
            </a:r>
          </a:p>
          <a:p>
            <a:pPr algn="just"/>
            <a:endParaRPr lang="en-IN"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4068872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195</TotalTime>
  <Words>620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SimSun</vt:lpstr>
      <vt:lpstr>Arial</vt:lpstr>
      <vt:lpstr>Bauhaus 93</vt:lpstr>
      <vt:lpstr>Calibri</vt:lpstr>
      <vt:lpstr>Century Schoolbook</vt:lpstr>
      <vt:lpstr>Corbel</vt:lpstr>
      <vt:lpstr>Times New Roman</vt:lpstr>
      <vt:lpstr>Wingdings</vt:lpstr>
      <vt:lpstr>Yu Gothic Medium</vt:lpstr>
      <vt:lpstr>Feathered</vt:lpstr>
      <vt:lpstr>TEXT EMOTION DETECTION</vt:lpstr>
      <vt:lpstr>INTRODUCTION</vt:lpstr>
      <vt:lpstr>DESCRIPTION</vt:lpstr>
      <vt:lpstr>EMOTION ONTOLOGY </vt:lpstr>
      <vt:lpstr>METHOD USED</vt:lpstr>
      <vt:lpstr>HOW DOES IT WORK?</vt:lpstr>
      <vt:lpstr>PowerPoint Presentation</vt:lpstr>
      <vt:lpstr>FUNCTIONAL REQUIREMENTS</vt:lpstr>
      <vt:lpstr>NON - FUNCTIONAL REQUIREMENTS</vt:lpstr>
      <vt:lpstr>PowerPoint Presentation</vt:lpstr>
      <vt:lpstr>APPLICATIONS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Namratha Srinivas</dc:creator>
  <cp:lastModifiedBy>Windows User</cp:lastModifiedBy>
  <cp:revision>25</cp:revision>
  <dcterms:created xsi:type="dcterms:W3CDTF">2017-02-24T05:01:04Z</dcterms:created>
  <dcterms:modified xsi:type="dcterms:W3CDTF">2017-02-24T15:34:59Z</dcterms:modified>
</cp:coreProperties>
</file>