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1" r:id="rId3"/>
    <p:sldId id="279" r:id="rId4"/>
    <p:sldId id="280" r:id="rId5"/>
    <p:sldId id="271" r:id="rId6"/>
    <p:sldId id="272" r:id="rId7"/>
    <p:sldId id="275" r:id="rId8"/>
    <p:sldId id="276" r:id="rId9"/>
    <p:sldId id="274" r:id="rId10"/>
    <p:sldId id="273" r:id="rId11"/>
    <p:sldId id="270" r:id="rId12"/>
  </p:sldIdLst>
  <p:sldSz cx="18288000" cy="10287000"/>
  <p:notesSz cx="6858000" cy="9144000"/>
  <p:embeddedFontLst>
    <p:embeddedFont>
      <p:font typeface="Libre Baskerville" panose="02000000000000000000" pitchFamily="2" charset="0"/>
      <p:regular r:id="rId13"/>
      <p:bold r:id="rId14"/>
      <p:italic r:id="rId15"/>
    </p:embeddedFont>
    <p:embeddedFont>
      <p:font typeface="Yeseva On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22" autoAdjust="0"/>
  </p:normalViewPr>
  <p:slideViewPr>
    <p:cSldViewPr>
      <p:cViewPr varScale="1">
        <p:scale>
          <a:sx n="58" d="100"/>
          <a:sy n="58" d="100"/>
        </p:scale>
        <p:origin x="9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2705100"/>
            <a:ext cx="13328418" cy="1342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48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Introduction to Python for Data Science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83182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Srivatsava Gade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79A06-6BF0-C26F-7E9F-C56EB3BD51C5}"/>
              </a:ext>
            </a:extLst>
          </p:cNvPr>
          <p:cNvSpPr txBox="1"/>
          <p:nvPr/>
        </p:nvSpPr>
        <p:spPr>
          <a:xfrm>
            <a:off x="3283182" y="4686300"/>
            <a:ext cx="1332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Libre Baskerville" panose="02000000000000000000" pitchFamily="2" charset="0"/>
              </a:rPr>
              <a:t>Data Manipulation and Analysis using Numpy and Pandas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87BEF-A271-6801-F2B1-18D73844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44DB4A7F-9690-623A-C39E-6D2BB4A33463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Array Creation and Manipulation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5514B60-9355-1AA4-193A-98737B1AF104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FC4A-5B3C-2D06-9132-6913B3C03074}"/>
              </a:ext>
            </a:extLst>
          </p:cNvPr>
          <p:cNvSpPr txBox="1"/>
          <p:nvPr/>
        </p:nvSpPr>
        <p:spPr>
          <a:xfrm>
            <a:off x="304800" y="3850838"/>
            <a:ext cx="10439400" cy="475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Why array Manipulation is Crucial?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Performing Fast operations on Matrices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	Slicing, reshaping performing scientific computation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Libre Baskerville" panose="02000000000000000000" pitchFamily="2" charset="0"/>
              </a:rPr>
              <a:t>Why it is Useful?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	Ability to process data without loops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6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632200"/>
            <a:ext cx="11721636" cy="325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4BFD6-83D0-719C-A7CB-14FF79C91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45475FD3-1F9A-D023-67BA-C0B5238251AB}"/>
              </a:ext>
            </a:extLst>
          </p:cNvPr>
          <p:cNvSpPr txBox="1"/>
          <p:nvPr/>
        </p:nvSpPr>
        <p:spPr>
          <a:xfrm>
            <a:off x="1676400" y="1409700"/>
            <a:ext cx="14173200" cy="4783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60"/>
              </a:lnSpc>
            </a:pPr>
            <a:r>
              <a:rPr lang="en-US" sz="4000" b="1" dirty="0"/>
              <a:t>Where do you think AI would make the biggest impact in cricket?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Libre Baskerville" panose="02000000000000000000" pitchFamily="2" charset="0"/>
              </a:rPr>
              <a:t>Performance Analysis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Libre Baskerville" panose="02000000000000000000" pitchFamily="2" charset="0"/>
              </a:rPr>
              <a:t>Injury Prevention</a:t>
            </a:r>
            <a:endParaRPr lang="en-US" sz="3200" b="1" dirty="0">
              <a:latin typeface="Libre Baskerville" panose="02000000000000000000" pitchFamily="2" charset="0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Libre Baskerville" panose="02000000000000000000" pitchFamily="2" charset="0"/>
              </a:rPr>
              <a:t>Strategy Development</a:t>
            </a:r>
            <a:endParaRPr lang="en-US" sz="3200" b="1" dirty="0">
              <a:latin typeface="Libre Baskerville" panose="02000000000000000000" pitchFamily="2" charset="0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  <a:ea typeface="Yeseva One"/>
                <a:cs typeface="Yeseva One"/>
                <a:sym typeface="Yeseva One"/>
              </a:rPr>
              <a:t>Talent Scouting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Libre Baskerville" panose="02000000000000000000" pitchFamily="2" charset="0"/>
              </a:rPr>
              <a:t>Decision-Making Support</a:t>
            </a:r>
            <a:endParaRPr lang="en-US" sz="3200" b="1" dirty="0">
              <a:solidFill>
                <a:srgbClr val="000000"/>
              </a:solidFill>
              <a:latin typeface="Libre Baskerville" panose="02000000000000000000" pitchFamily="2" charset="0"/>
              <a:ea typeface="Yeseva One"/>
              <a:cs typeface="Yeseva One"/>
              <a:sym typeface="Yeseva One"/>
            </a:endParaRPr>
          </a:p>
        </p:txBody>
      </p:sp>
    </p:spTree>
    <p:extLst>
      <p:ext uri="{BB962C8B-B14F-4D97-AF65-F5344CB8AC3E}">
        <p14:creationId xmlns:p14="http://schemas.microsoft.com/office/powerpoint/2010/main" val="2586464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12E32-4DA1-65D1-AA2C-1B1BCA4D7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6949552-7272-5AFF-A20C-C49FAA149C55}"/>
              </a:ext>
            </a:extLst>
          </p:cNvPr>
          <p:cNvSpPr txBox="1"/>
          <p:nvPr/>
        </p:nvSpPr>
        <p:spPr>
          <a:xfrm>
            <a:off x="4895648" y="1262143"/>
            <a:ext cx="8496705" cy="104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3A06A69-D2D5-A01D-5DB6-67A4DE975A21}"/>
              </a:ext>
            </a:extLst>
          </p:cNvPr>
          <p:cNvSpPr txBox="1"/>
          <p:nvPr/>
        </p:nvSpPr>
        <p:spPr>
          <a:xfrm>
            <a:off x="3087464" y="2694844"/>
            <a:ext cx="6361336" cy="773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 to Python</a:t>
            </a: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7F38919-0427-EF14-9222-B5A5B111BA66}"/>
              </a:ext>
            </a:extLst>
          </p:cNvPr>
          <p:cNvSpPr txBox="1"/>
          <p:nvPr/>
        </p:nvSpPr>
        <p:spPr>
          <a:xfrm>
            <a:off x="3087464" y="3470180"/>
            <a:ext cx="6589936" cy="773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Manipulation with Pandas</a:t>
            </a: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B5D6832-721C-4AB0-D4EB-2E6E69E87C9F}"/>
              </a:ext>
            </a:extLst>
          </p:cNvPr>
          <p:cNvSpPr txBox="1"/>
          <p:nvPr/>
        </p:nvSpPr>
        <p:spPr>
          <a:xfrm>
            <a:off x="3087464" y="4213130"/>
            <a:ext cx="7732936" cy="773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Numpy Basics and Array Operations</a:t>
            </a: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2999123-90A8-130B-4F69-777C55AFCC92}"/>
              </a:ext>
            </a:extLst>
          </p:cNvPr>
          <p:cNvSpPr txBox="1"/>
          <p:nvPr/>
        </p:nvSpPr>
        <p:spPr>
          <a:xfrm>
            <a:off x="3030168" y="6286500"/>
            <a:ext cx="9161832" cy="773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GitHub Integration for Project Collaboration</a:t>
            </a:r>
          </a:p>
          <a:p>
            <a:pPr algn="l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9D7FA30-0AE3-B5FC-2007-2744CAC09BCE}"/>
              </a:ext>
            </a:extLst>
          </p:cNvPr>
          <p:cNvSpPr txBox="1"/>
          <p:nvPr/>
        </p:nvSpPr>
        <p:spPr>
          <a:xfrm>
            <a:off x="2191381" y="2694844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303B0584-4F4A-B16E-1CB6-AC1241AD664F}"/>
              </a:ext>
            </a:extLst>
          </p:cNvPr>
          <p:cNvSpPr txBox="1"/>
          <p:nvPr/>
        </p:nvSpPr>
        <p:spPr>
          <a:xfrm>
            <a:off x="2191381" y="3435255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0970208-76D2-29DA-6FE0-D75D7268EADF}"/>
              </a:ext>
            </a:extLst>
          </p:cNvPr>
          <p:cNvSpPr txBox="1"/>
          <p:nvPr/>
        </p:nvSpPr>
        <p:spPr>
          <a:xfrm>
            <a:off x="2191381" y="4178205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541230F8-A33E-FED7-FC38-EB98D9C49851}"/>
              </a:ext>
            </a:extLst>
          </p:cNvPr>
          <p:cNvSpPr txBox="1"/>
          <p:nvPr/>
        </p:nvSpPr>
        <p:spPr>
          <a:xfrm>
            <a:off x="2148958" y="4914805"/>
            <a:ext cx="933304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9E12D9CF-8C88-BDC1-4C37-851AE732AEB0}"/>
              </a:ext>
            </a:extLst>
          </p:cNvPr>
          <p:cNvSpPr txBox="1"/>
          <p:nvPr/>
        </p:nvSpPr>
        <p:spPr>
          <a:xfrm>
            <a:off x="2133600" y="5617418"/>
            <a:ext cx="93330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167923F5-F2EB-C4EC-3BF8-ED856248B770}"/>
              </a:ext>
            </a:extLst>
          </p:cNvPr>
          <p:cNvSpPr txBox="1"/>
          <p:nvPr/>
        </p:nvSpPr>
        <p:spPr>
          <a:xfrm>
            <a:off x="3066904" y="4914805"/>
            <a:ext cx="7637832" cy="782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Cleaning and Transformation</a:t>
            </a: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5FCB487E-91BF-DE1C-FDED-D58CFD01A49E}"/>
              </a:ext>
            </a:extLst>
          </p:cNvPr>
          <p:cNvSpPr txBox="1"/>
          <p:nvPr/>
        </p:nvSpPr>
        <p:spPr>
          <a:xfrm>
            <a:off x="3082262" y="5609059"/>
            <a:ext cx="8881138" cy="773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Grouping, Merging and Aggregating Data</a:t>
            </a: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9394C093-5D8A-4A8F-A04F-505C51115DE7}"/>
              </a:ext>
            </a:extLst>
          </p:cNvPr>
          <p:cNvSpPr txBox="1"/>
          <p:nvPr/>
        </p:nvSpPr>
        <p:spPr>
          <a:xfrm>
            <a:off x="2133600" y="6218659"/>
            <a:ext cx="93330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3069446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DAE9F-CF24-C3EE-DDEC-65808B4E2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32436A5A-E01D-CCC9-2DA4-7DE64670CD93}"/>
              </a:ext>
            </a:extLst>
          </p:cNvPr>
          <p:cNvSpPr txBox="1"/>
          <p:nvPr/>
        </p:nvSpPr>
        <p:spPr>
          <a:xfrm>
            <a:off x="4895648" y="1490743"/>
            <a:ext cx="8496705" cy="104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Libre Baskerville" panose="02000000000000000000" pitchFamily="2" charset="0"/>
                <a:ea typeface="Yeseva One"/>
                <a:cs typeface="Yeseva One"/>
                <a:sym typeface="Yeseva One"/>
              </a:rPr>
              <a:t>Introduction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0605BFB-97A7-C3FB-00EB-CA653BADB0EF}"/>
              </a:ext>
            </a:extLst>
          </p:cNvPr>
          <p:cNvSpPr txBox="1"/>
          <p:nvPr/>
        </p:nvSpPr>
        <p:spPr>
          <a:xfrm>
            <a:off x="1028700" y="2921898"/>
            <a:ext cx="9867900" cy="3570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0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Python for Data Science?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Ease of Learning</a:t>
            </a:r>
            <a:endParaRPr lang="en-US" sz="3000" dirty="0">
              <a:solidFill>
                <a:srgbClr val="000000"/>
              </a:solidFill>
              <a:latin typeface="Libre Baskerville"/>
              <a:sym typeface="Libre Baskerville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Rich Ecosystem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Versatility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Real-time Experimentation</a:t>
            </a:r>
          </a:p>
        </p:txBody>
      </p:sp>
      <p:pic>
        <p:nvPicPr>
          <p:cNvPr id="13" name="Picture 12" descr="A blue and yellow snake logo&#10;&#10;Description automatically generated">
            <a:extLst>
              <a:ext uri="{FF2B5EF4-FFF2-40B4-BE49-F238E27FC236}">
                <a16:creationId xmlns:a16="http://schemas.microsoft.com/office/drawing/2014/main" id="{DA93C397-18C1-A8FB-F0A3-D79E8C72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2921898"/>
            <a:ext cx="1376363" cy="1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0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F6CE3-CD2D-BBBC-C12B-4AB9BAA0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AE24B41C-83CC-201A-DCC2-C1B8180C4EF1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Python’s key Libraries for Data Science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E617952-AAA8-D6A9-F3DD-4D93F1C2EA5C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427CC-B708-3D82-4FFC-E5C87BD809E8}"/>
              </a:ext>
            </a:extLst>
          </p:cNvPr>
          <p:cNvSpPr txBox="1"/>
          <p:nvPr/>
        </p:nvSpPr>
        <p:spPr>
          <a:xfrm>
            <a:off x="304800" y="3850838"/>
            <a:ext cx="1310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Pandas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Data Manipulation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NumPy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Numerical Operations and Array Computing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Matplotlib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Data Visualization and Plotting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SciPy &amp; Scikit-learn</a:t>
            </a:r>
            <a:endParaRPr lang="en-US" altLang="en-US" sz="2800" dirty="0">
              <a:latin typeface="Libre Baskerville" panose="02000000000000000000" pitchFamily="2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Advanced Statistical Analysis and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1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0B8C3-EF20-148B-B8F8-C0BFE804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C7EDD785-57F3-CBD4-402A-E1C6A541EF64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Data Manipulation with Pandas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7539938-7054-377C-96FA-96ED5DA91E40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93C50-F96C-12DD-9ECA-A4B8B690AC66}"/>
              </a:ext>
            </a:extLst>
          </p:cNvPr>
          <p:cNvSpPr txBox="1"/>
          <p:nvPr/>
        </p:nvSpPr>
        <p:spPr>
          <a:xfrm>
            <a:off x="304800" y="3850838"/>
            <a:ext cx="1485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atin typeface="Libre Baskerville" panose="02000000000000000000" pitchFamily="2" charset="0"/>
              </a:rPr>
              <a:t>Why is Data Manipulation with Pandas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</a:t>
            </a:r>
            <a:r>
              <a:rPr lang="en-US" sz="2800" dirty="0">
                <a:latin typeface="Libre Baskerville" panose="02000000000000000000" pitchFamily="2" charset="0"/>
              </a:rPr>
              <a:t>handle large datasets, with operations like sorting, selecting, and filtering columns without complex code.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>
                <a:latin typeface="Libre Baskerville" panose="02000000000000000000" pitchFamily="2" charset="0"/>
              </a:rPr>
              <a:t>	Different File Sources</a:t>
            </a:r>
          </a:p>
          <a:p>
            <a:r>
              <a:rPr lang="en-US" sz="2800" b="1" dirty="0">
                <a:latin typeface="Libre Baskerville" panose="02000000000000000000" pitchFamily="2" charset="0"/>
              </a:rPr>
              <a:t>Why it's useful?</a:t>
            </a:r>
            <a:endParaRPr lang="en-US" sz="2800" dirty="0">
              <a:latin typeface="Libre Baskerville" panose="02000000000000000000" pitchFamily="2" charset="0"/>
            </a:endParaRPr>
          </a:p>
          <a:p>
            <a:r>
              <a:rPr lang="en-US" sz="2800" dirty="0">
                <a:latin typeface="Libre Baskerville" panose="02000000000000000000" pitchFamily="2" charset="0"/>
              </a:rPr>
              <a:t>	Pandas simple functions allow </a:t>
            </a:r>
            <a:r>
              <a:rPr lang="en-US" sz="2800" b="1" dirty="0">
                <a:latin typeface="Libre Baskerville" panose="02000000000000000000" pitchFamily="2" charset="0"/>
              </a:rPr>
              <a:t>faster cleaning and transformation of data</a:t>
            </a:r>
            <a:r>
              <a:rPr lang="en-US" sz="2800" dirty="0">
                <a:latin typeface="Libre Baskerville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135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0D691-8658-DE54-09C1-2FF82BE9A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9CB78BE3-C77B-432F-9DED-542D250FC134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Data Cleaning and Manipulation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E1B0346-AE6F-7C23-3DA9-775D5981383D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370CB-13AB-C430-FAFE-52D1EEF25721}"/>
              </a:ext>
            </a:extLst>
          </p:cNvPr>
          <p:cNvSpPr txBox="1"/>
          <p:nvPr/>
        </p:nvSpPr>
        <p:spPr>
          <a:xfrm>
            <a:off x="304800" y="3850838"/>
            <a:ext cx="1303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atin typeface="Libre Baskerville" panose="02000000000000000000" pitchFamily="2" charset="0"/>
              </a:rPr>
              <a:t>Why clean and transform data?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Libre Baskerville" panose="02000000000000000000" pitchFamily="2" charset="0"/>
              </a:rPr>
              <a:t>Raw Data is not always clean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1" dirty="0"/>
              <a:t>Why it's useful?</a:t>
            </a:r>
          </a:p>
          <a:p>
            <a:pPr lvl="1"/>
            <a:r>
              <a:rPr lang="en-US" sz="2800" dirty="0"/>
              <a:t>High Quality Insights</a:t>
            </a:r>
          </a:p>
        </p:txBody>
      </p:sp>
    </p:spTree>
    <p:extLst>
      <p:ext uri="{BB962C8B-B14F-4D97-AF65-F5344CB8AC3E}">
        <p14:creationId xmlns:p14="http://schemas.microsoft.com/office/powerpoint/2010/main" val="100012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A85F8-BB77-C094-54AF-19915518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7A3A6C87-7C54-1973-5B97-0E22E0A04A9B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Grouping Merging and Aggregation Data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DD206C0-43E5-B5DC-C349-17CCB045999D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AEEF3-AC34-28AE-2FA8-25CE490A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56359"/>
            <a:ext cx="16564150" cy="733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Why Grouping, Merging, and Aggregating Data is Necessary?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Group-by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allows you to summarize large datasets by grouping them into categories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helping identify trends or make general observations.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Merging</a:t>
            </a:r>
            <a:r>
              <a:rPr lang="en-US" altLang="en-US" sz="2800" dirty="0">
                <a:latin typeface="Libre Baskerville" panose="02000000000000000000" pitchFamily="2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data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enables integration of information from multiple datasets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Aggregation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latin typeface="Libre Baskerville" panose="02000000000000000000" pitchFamily="2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 summarizes large datasets into useful insights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Why it's useful?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help extract relevant patterns and make your analysis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more efficient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insightful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6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8B466-D04C-3E7E-B3C9-4093AA532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D4D3D926-5BEB-B1B5-0D32-3E12DBF45D86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IN" sz="5400" b="1" dirty="0"/>
              <a:t>Introduction to NumPy</a:t>
            </a:r>
            <a:endParaRPr lang="en-US" sz="5400" b="1" dirty="0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7837EB8-E4D7-E786-8E03-1BAB4B5CBECA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C9884-E022-AF73-E0C2-0A1F283A231B}"/>
              </a:ext>
            </a:extLst>
          </p:cNvPr>
          <p:cNvSpPr txBox="1"/>
          <p:nvPr/>
        </p:nvSpPr>
        <p:spPr>
          <a:xfrm>
            <a:off x="304800" y="3850838"/>
            <a:ext cx="1043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Why Numpy is Essential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	Numpy enables working with arrays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Why it is useful?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    Process numerical data faster and less memory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20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336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Libre Baskerville</vt:lpstr>
      <vt:lpstr>Arial</vt:lpstr>
      <vt:lpstr>Calibri</vt:lpstr>
      <vt:lpstr>Yeseva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Srivatsava Gade</cp:lastModifiedBy>
  <cp:revision>6</cp:revision>
  <dcterms:created xsi:type="dcterms:W3CDTF">2006-08-16T00:00:00Z</dcterms:created>
  <dcterms:modified xsi:type="dcterms:W3CDTF">2025-01-18T06:04:41Z</dcterms:modified>
  <dc:identifier>DAGbWEYPx6o</dc:identifier>
</cp:coreProperties>
</file>