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7" r:id="rId4"/>
    <p:sldId id="271" r:id="rId5"/>
    <p:sldId id="272" r:id="rId6"/>
    <p:sldId id="275" r:id="rId7"/>
    <p:sldId id="276" r:id="rId8"/>
    <p:sldId id="274" r:id="rId9"/>
    <p:sldId id="273" r:id="rId10"/>
    <p:sldId id="270" r:id="rId11"/>
  </p:sldIdLst>
  <p:sldSz cx="18288000" cy="10287000"/>
  <p:notesSz cx="6858000" cy="9144000"/>
  <p:embeddedFontLst>
    <p:embeddedFont>
      <p:font typeface="Libre Baskerville" panose="02000000000000000000" pitchFamily="2" charset="0"/>
      <p:regular r:id="rId12"/>
      <p:bold r:id="rId13"/>
      <p:italic r:id="rId14"/>
    </p:embeddedFont>
    <p:embeddedFont>
      <p:font typeface="Yeseva One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7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83182" y="2705100"/>
            <a:ext cx="13328418" cy="13429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48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Introduction to Python for Data Science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518364" y="8858250"/>
            <a:ext cx="11721636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Presented by Srivatsava Gade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79A06-6BF0-C26F-7E9F-C56EB3BD51C5}"/>
              </a:ext>
            </a:extLst>
          </p:cNvPr>
          <p:cNvSpPr txBox="1"/>
          <p:nvPr/>
        </p:nvSpPr>
        <p:spPr>
          <a:xfrm>
            <a:off x="3283182" y="4686300"/>
            <a:ext cx="1332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Libre Baskerville" panose="02000000000000000000" pitchFamily="2" charset="0"/>
              </a:rPr>
              <a:t>Data Visualization with Matplotlib and Seaborn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83182" y="3632200"/>
            <a:ext cx="11721636" cy="325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Thank</a:t>
            </a:r>
          </a:p>
          <a:p>
            <a:pPr algn="ctr">
              <a:lnSpc>
                <a:spcPts val="12500"/>
              </a:lnSpc>
            </a:pPr>
            <a:r>
              <a:rPr lang="en-US" sz="125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95648" y="1262143"/>
            <a:ext cx="8496705" cy="1047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54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87464" y="2694844"/>
            <a:ext cx="11466736" cy="6006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Recap of Day 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Why data visualization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Matplotlib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Plot Customization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Advanced Visualization with Seaborn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Hands on Task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Real world Application</a:t>
            </a:r>
          </a:p>
          <a:p>
            <a:pPr>
              <a:lnSpc>
                <a:spcPts val="3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>
              <a:lnSpc>
                <a:spcPts val="3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>
              <a:lnSpc>
                <a:spcPts val="3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087464" y="3470180"/>
            <a:ext cx="6589936" cy="773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030168" y="6286500"/>
            <a:ext cx="9161832" cy="389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5A21C3-E611-3BA8-4B95-DA216C8B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878FFCBB-6C3C-4FD8-1D9A-D1D77B8A6670}"/>
              </a:ext>
            </a:extLst>
          </p:cNvPr>
          <p:cNvSpPr txBox="1"/>
          <p:nvPr/>
        </p:nvSpPr>
        <p:spPr>
          <a:xfrm>
            <a:off x="4895648" y="1490743"/>
            <a:ext cx="8496705" cy="1056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5400" b="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Recap of Day 1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C9EFB9C-0D21-9D34-889E-70CB443C515E}"/>
              </a:ext>
            </a:extLst>
          </p:cNvPr>
          <p:cNvSpPr txBox="1"/>
          <p:nvPr/>
        </p:nvSpPr>
        <p:spPr>
          <a:xfrm>
            <a:off x="1028700" y="2921898"/>
            <a:ext cx="12915900" cy="4313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Key takeaways from Pandas, NumPy, and GitHub workflow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Reviewed data manipulation techniques using Pandas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Explored Array operations with Numpy</a:t>
            </a:r>
          </a:p>
          <a:p>
            <a:pPr>
              <a:lnSpc>
                <a:spcPct val="150000"/>
              </a:lnSpc>
            </a:pPr>
            <a:endParaRPr lang="en-US" sz="3200" b="1" dirty="0"/>
          </a:p>
          <a:p>
            <a:pPr>
              <a:lnSpc>
                <a:spcPct val="150000"/>
              </a:lnSpc>
            </a:pPr>
            <a:endParaRPr lang="en-US" sz="3200" b="1" dirty="0"/>
          </a:p>
          <a:p>
            <a:pPr>
              <a:lnSpc>
                <a:spcPct val="150000"/>
              </a:lnSpc>
            </a:pPr>
            <a:endParaRPr lang="en-US" sz="3000" b="1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784908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3F6CE3-CD2D-BBBC-C12B-4AB9BAA07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AE24B41C-83CC-201A-DCC2-C1B8180C4EF1}"/>
              </a:ext>
            </a:extLst>
          </p:cNvPr>
          <p:cNvSpPr txBox="1"/>
          <p:nvPr/>
        </p:nvSpPr>
        <p:spPr>
          <a:xfrm>
            <a:off x="757237" y="1409700"/>
            <a:ext cx="16502063" cy="1047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54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why Data Visualization?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E617952-AAA8-D6A9-F3DD-4D93F1C2EA5C}"/>
              </a:ext>
            </a:extLst>
          </p:cNvPr>
          <p:cNvSpPr txBox="1"/>
          <p:nvPr/>
        </p:nvSpPr>
        <p:spPr>
          <a:xfrm>
            <a:off x="1028700" y="2921898"/>
            <a:ext cx="9867900" cy="108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427CC-B708-3D82-4FFC-E5C87BD809E8}"/>
              </a:ext>
            </a:extLst>
          </p:cNvPr>
          <p:cNvSpPr txBox="1"/>
          <p:nvPr/>
        </p:nvSpPr>
        <p:spPr>
          <a:xfrm>
            <a:off x="914400" y="3009900"/>
            <a:ext cx="13106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Understanding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 Data patterns for effective decision making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Makes complex data easier to understand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latin typeface="Libre Baskerville" panose="02000000000000000000" pitchFamily="2" charset="0"/>
              </a:rPr>
              <a:t>Highlights trends, patterns and outliers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Essential for storytelling in data science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latin typeface="Libre Baskerville" panose="02000000000000000000" pitchFamily="2" charset="0"/>
              </a:rPr>
              <a:t>Supports data-driven decision making</a:t>
            </a:r>
            <a:endParaRPr kumimoji="0" lang="en-US" altLang="en-US" sz="28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Libre Baskerville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re Baskerville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16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A0B8C3-EF20-148B-B8F8-C0BFE804F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C7EDD785-57F3-CBD4-402A-E1C6A541EF64}"/>
              </a:ext>
            </a:extLst>
          </p:cNvPr>
          <p:cNvSpPr txBox="1"/>
          <p:nvPr/>
        </p:nvSpPr>
        <p:spPr>
          <a:xfrm>
            <a:off x="757237" y="1409700"/>
            <a:ext cx="16502063" cy="1047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54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Introduction to Matplotlib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C7539938-7054-377C-96FA-96ED5DA91E40}"/>
              </a:ext>
            </a:extLst>
          </p:cNvPr>
          <p:cNvSpPr txBox="1"/>
          <p:nvPr/>
        </p:nvSpPr>
        <p:spPr>
          <a:xfrm>
            <a:off x="1028700" y="2921898"/>
            <a:ext cx="9867900" cy="108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93C50-F96C-12DD-9ECA-A4B8B690AC66}"/>
              </a:ext>
            </a:extLst>
          </p:cNvPr>
          <p:cNvSpPr txBox="1"/>
          <p:nvPr/>
        </p:nvSpPr>
        <p:spPr>
          <a:xfrm>
            <a:off x="304800" y="3009900"/>
            <a:ext cx="14859000" cy="3256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b="1" dirty="0">
                <a:latin typeface="Libre Baskerville" panose="02000000000000000000" pitchFamily="2" charset="0"/>
              </a:rPr>
              <a:t>Creating fundamental plots for data representation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latin typeface="Libre Baskerville" panose="02000000000000000000" pitchFamily="2" charset="0"/>
              </a:rPr>
              <a:t>Line plot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latin typeface="Libre Baskerville" panose="02000000000000000000" pitchFamily="2" charset="0"/>
              </a:rPr>
              <a:t>Scatter Plot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latin typeface="Libre Baskerville" panose="02000000000000000000" pitchFamily="2" charset="0"/>
              </a:rPr>
              <a:t>Bar Plot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Libre Baskervil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35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C0D691-8658-DE54-09C1-2FF82BE9A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9CB78BE3-C77B-432F-9DED-542D250FC134}"/>
              </a:ext>
            </a:extLst>
          </p:cNvPr>
          <p:cNvSpPr txBox="1"/>
          <p:nvPr/>
        </p:nvSpPr>
        <p:spPr>
          <a:xfrm>
            <a:off x="757237" y="1409700"/>
            <a:ext cx="16502063" cy="1047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54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Plot Customization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E1B0346-AE6F-7C23-3DA9-775D5981383D}"/>
              </a:ext>
            </a:extLst>
          </p:cNvPr>
          <p:cNvSpPr txBox="1"/>
          <p:nvPr/>
        </p:nvSpPr>
        <p:spPr>
          <a:xfrm>
            <a:off x="1028700" y="2921898"/>
            <a:ext cx="9867900" cy="108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370CB-13AB-C430-FAFE-52D1EEF25721}"/>
              </a:ext>
            </a:extLst>
          </p:cNvPr>
          <p:cNvSpPr txBox="1"/>
          <p:nvPr/>
        </p:nvSpPr>
        <p:spPr>
          <a:xfrm>
            <a:off x="304800" y="3850838"/>
            <a:ext cx="13030200" cy="67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Libre Baskerville" panose="02000000000000000000" pitchFamily="2" charset="0"/>
              </a:rPr>
              <a:t>Enhancing plot aesthetics and readability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0128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9A85F8-BB77-C094-54AF-19915518D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7A3A6C87-7C54-1973-5B97-0E22E0A04A9B}"/>
              </a:ext>
            </a:extLst>
          </p:cNvPr>
          <p:cNvSpPr txBox="1"/>
          <p:nvPr/>
        </p:nvSpPr>
        <p:spPr>
          <a:xfrm>
            <a:off x="757237" y="1409700"/>
            <a:ext cx="16502063" cy="1047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54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Advanced Visualizations with seaborn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3DD206C0-43E5-B5DC-C349-17CCB045999D}"/>
              </a:ext>
            </a:extLst>
          </p:cNvPr>
          <p:cNvSpPr txBox="1"/>
          <p:nvPr/>
        </p:nvSpPr>
        <p:spPr>
          <a:xfrm>
            <a:off x="1028700" y="2921898"/>
            <a:ext cx="9867900" cy="108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AEEF3-AC34-28AE-2FA8-25CE490A5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15536"/>
            <a:ext cx="14859000" cy="1518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Unlock deeper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 insights with statistical plots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263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58B466-D04C-3E7E-B3C9-4093AA532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D4D3D926-5BEB-B1B5-0D32-3E12DBF45D86}"/>
              </a:ext>
            </a:extLst>
          </p:cNvPr>
          <p:cNvSpPr txBox="1"/>
          <p:nvPr/>
        </p:nvSpPr>
        <p:spPr>
          <a:xfrm>
            <a:off x="757237" y="1409700"/>
            <a:ext cx="16502063" cy="1047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IN" sz="5400" b="1" dirty="0"/>
              <a:t>Hands-On Task</a:t>
            </a:r>
            <a:endParaRPr lang="en-US" sz="5400" b="1" dirty="0">
              <a:solidFill>
                <a:srgbClr val="000000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37837EB8-E4D7-E786-8E03-1BAB4B5CBECA}"/>
              </a:ext>
            </a:extLst>
          </p:cNvPr>
          <p:cNvSpPr txBox="1"/>
          <p:nvPr/>
        </p:nvSpPr>
        <p:spPr>
          <a:xfrm>
            <a:off x="1028700" y="2921898"/>
            <a:ext cx="9867900" cy="108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C9884-E022-AF73-E0C2-0A1F283A231B}"/>
              </a:ext>
            </a:extLst>
          </p:cNvPr>
          <p:cNvSpPr txBox="1"/>
          <p:nvPr/>
        </p:nvSpPr>
        <p:spPr>
          <a:xfrm>
            <a:off x="304800" y="3086100"/>
            <a:ext cx="16078200" cy="2609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Libre Baskerville" panose="02000000000000000000" pitchFamily="2" charset="0"/>
              </a:rPr>
              <a:t>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pply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 visualization techniques to uncover data insights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aseline="0" dirty="0">
                <a:latin typeface="Libre Baskerville" panose="02000000000000000000" pitchFamily="2" charset="0"/>
              </a:rPr>
              <a:t>Heat</a:t>
            </a:r>
            <a:r>
              <a:rPr lang="en-US" altLang="en-US" sz="2800" dirty="0">
                <a:latin typeface="Libre Baskerville" panose="02000000000000000000" pitchFamily="2" charset="0"/>
              </a:rPr>
              <a:t>maps for correlation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Line</a:t>
            </a:r>
            <a:r>
              <a:rPr kumimoji="0" lang="en-US" altLang="en-US" sz="2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Libre Baskerville" panose="02000000000000000000" pitchFamily="2" charset="0"/>
              </a:rPr>
              <a:t> charts for trends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aseline="0" dirty="0">
                <a:latin typeface="Libre Baskerville" panose="02000000000000000000" pitchFamily="2" charset="0"/>
              </a:rPr>
              <a:t>Histograms</a:t>
            </a:r>
            <a:r>
              <a:rPr lang="en-US" altLang="en-US" sz="2800" dirty="0">
                <a:latin typeface="Libre Baskerville" panose="02000000000000000000" pitchFamily="2" charset="0"/>
              </a:rPr>
              <a:t> for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54420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787BEF-A271-6801-F2B1-18D738448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44DB4A7F-9690-623A-C39E-6D2BB4A33463}"/>
              </a:ext>
            </a:extLst>
          </p:cNvPr>
          <p:cNvSpPr txBox="1"/>
          <p:nvPr/>
        </p:nvSpPr>
        <p:spPr>
          <a:xfrm>
            <a:off x="757237" y="1409700"/>
            <a:ext cx="16502063" cy="1047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54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Real World Application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5514B60-9355-1AA4-193A-98737B1AF104}"/>
              </a:ext>
            </a:extLst>
          </p:cNvPr>
          <p:cNvSpPr txBox="1"/>
          <p:nvPr/>
        </p:nvSpPr>
        <p:spPr>
          <a:xfrm>
            <a:off x="1028700" y="2921898"/>
            <a:ext cx="9867900" cy="108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000"/>
              </a:lnSpc>
            </a:pPr>
            <a:endParaRPr lang="en-US" sz="3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8FC4A-5B3C-2D06-9132-6913B3C03074}"/>
              </a:ext>
            </a:extLst>
          </p:cNvPr>
          <p:cNvSpPr txBox="1"/>
          <p:nvPr/>
        </p:nvSpPr>
        <p:spPr>
          <a:xfrm>
            <a:off x="304800" y="2933700"/>
            <a:ext cx="13716000" cy="411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latin typeface="Libre Baskerville" panose="02000000000000000000" pitchFamily="2" charset="0"/>
              </a:rPr>
              <a:t>Use Sales data to represent actionable business insights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latin typeface="Libre Baskerville" panose="02000000000000000000" pitchFamily="2" charset="0"/>
              </a:rPr>
              <a:t>Visualize sales trends over time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latin typeface="Libre Baskerville" panose="02000000000000000000" pitchFamily="2" charset="0"/>
              </a:rPr>
              <a:t>Analyze customer distribution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latin typeface="Libre Baskerville" panose="02000000000000000000" pitchFamily="2" charset="0"/>
              </a:rPr>
              <a:t>Identify seasonal patterns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b="1" dirty="0">
              <a:latin typeface="Libre Baskerville" panose="020000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re Baskervil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67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</TotalTime>
  <Words>172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Libre Baskerville</vt:lpstr>
      <vt:lpstr>Calibri</vt:lpstr>
      <vt:lpstr>Yeseva One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Srivatsava Gade</dc:creator>
  <cp:lastModifiedBy>Srivatsava Gade</cp:lastModifiedBy>
  <cp:revision>9</cp:revision>
  <dcterms:created xsi:type="dcterms:W3CDTF">2006-08-16T00:00:00Z</dcterms:created>
  <dcterms:modified xsi:type="dcterms:W3CDTF">2025-01-17T11:54:17Z</dcterms:modified>
  <dc:identifier>DAGbWEYPx6o</dc:identifier>
</cp:coreProperties>
</file>