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10.jpeg" ContentType="image/jpeg"/>
  <Override PartName="/ppt/media/image6.jpeg" ContentType="image/jpeg"/>
  <Override PartName="/ppt/media/image11.jpeg" ContentType="image/jpeg"/>
  <Override PartName="/ppt/media/image7.jpeg" ContentType="image/jpeg"/>
  <Override PartName="/ppt/media/image12.jpeg" ContentType="image/jpeg"/>
  <Override PartName="/ppt/media/image8.jpeg" ContentType="image/jpeg"/>
  <Override PartName="/ppt/media/image9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253BCB-C217-4528-BD91-360F9B6A9D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05594A-C10A-48BD-80AD-5FD6F3AE90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9CE92E-9C41-407D-B493-AD4876847F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CA76EC-408C-42C2-BDC3-F0E13E306F9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D8B36A-9526-45E2-9ABA-3EA0532D04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D2F14A-2A51-4816-A25A-3F63563722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B8B43A-27EB-4298-AA54-B3CAA43912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F99B97-58F8-4335-913A-585CB82603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A08E3C-3F53-495D-8EE0-AF3EB64DE0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2177280" y="1206720"/>
            <a:ext cx="14404680" cy="72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89A6D5-1BA3-40E2-8366-496136E2C9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0B120D-5D23-41DF-A390-2476807E61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15006F-3942-4B3E-BF3B-2065F1E366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0DBB8D-E20A-4A0B-9C4B-B42C4CC633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E4C8D4-A744-43DD-849B-501C48317B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EBCF83-B8BA-49D2-9B48-F8A882E111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A219F7-23F2-48D9-9985-791A5AF036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F212E9-EB33-455E-8A5C-20D40A6728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658225C-6462-457B-A9B7-500F303037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88C9D33-B86C-4AEE-A480-D3A9565874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38A97A3-AF3F-457B-86D0-8FA7C3CE0B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009576-AB9E-4AC3-A718-F900BC30DE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74222BC-80A2-4FFD-BD4C-D309DCCAD8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169C6F-D510-4DF5-98BF-BF695620E5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2177280" y="1206720"/>
            <a:ext cx="14404680" cy="72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06E1B03-4A59-4CC3-AB80-943745687A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6E51D47-B697-44B2-BC74-F9A95774B6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3B12B63-B0BF-45D8-BA73-A1FD580FFB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A052FF2-9B7D-495C-9DFB-A49905229F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7E2559C-D6FC-402F-A53D-FC85408BA8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C2A5D36-3B8B-4708-A4A8-6BAD0B801C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D142D66-3F07-49F0-9990-6348CC8FCF5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D6DD8E-82E6-475F-A404-82C86B4EFD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CDC560-30B5-4B9E-B82E-51D422E60E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177280" y="1206720"/>
            <a:ext cx="14404680" cy="72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BDDAD7-6B81-4FA7-BCF6-449F8921F8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507755-E516-47D3-8D74-A6EC78CD73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5E867D-64D1-4F0B-8ABA-E545847660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D894B1-C28C-448F-9E1D-9649817900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/>
          <p:cNvSpPr/>
          <p:nvPr/>
        </p:nvSpPr>
        <p:spPr>
          <a:xfrm>
            <a:off x="0" y="3029040"/>
            <a:ext cx="18287640" cy="61585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9189720"/>
            <a:ext cx="18287640" cy="1114200"/>
          </a:xfrm>
          <a:prstGeom prst="rect">
            <a:avLst/>
          </a:prstGeom>
          <a:ln w="0">
            <a:noFill/>
          </a:ln>
        </p:spPr>
      </p:pic>
      <p:sp>
        <p:nvSpPr>
          <p:cNvPr id="2" name="Straight Connector 9"/>
          <p:cNvSpPr/>
          <p:nvPr/>
        </p:nvSpPr>
        <p:spPr>
          <a:xfrm>
            <a:off x="0" y="9192600"/>
            <a:ext cx="1828800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 cap="all">
                <a:solidFill>
                  <a:srgbClr val="000000"/>
                </a:solidFill>
                <a:latin typeface="Gill Sans MT"/>
              </a:rPr>
              <a:t>Click to </a:t>
            </a:r>
            <a:r>
              <a:rPr b="0" lang="en-US" sz="4800" spc="-1" strike="noStrike" cap="all">
                <a:solidFill>
                  <a:srgbClr val="000000"/>
                </a:solidFill>
                <a:latin typeface="Gill Sans MT"/>
              </a:rPr>
              <a:t>edit </a:t>
            </a:r>
            <a:r>
              <a:rPr b="0" lang="en-US" sz="4800" spc="-1" strike="noStrike" cap="all">
                <a:solidFill>
                  <a:srgbClr val="000000"/>
                </a:solidFill>
                <a:latin typeface="Gill Sans MT"/>
              </a:rPr>
              <a:t>Master </a:t>
            </a:r>
            <a:r>
              <a:rPr b="0" lang="en-US" sz="4800" spc="-1" strike="noStrike" cap="all">
                <a:solidFill>
                  <a:srgbClr val="000000"/>
                </a:solidFill>
                <a:latin typeface="Gill Sans MT"/>
              </a:rPr>
              <a:t>title </a:t>
            </a:r>
            <a:r>
              <a:rPr b="0" lang="en-US" sz="4800" spc="-1" strike="noStrike" cap="all">
                <a:solidFill>
                  <a:srgbClr val="000000"/>
                </a:solidFill>
                <a:latin typeface="Gill Sans MT"/>
              </a:rPr>
              <a:t>style</a:t>
            </a:r>
            <a:endParaRPr b="0" lang="en-US" sz="4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2177280" y="3023640"/>
            <a:ext cx="14404680" cy="517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20000"/>
              </a:lnSpc>
              <a:spcBef>
                <a:spcPts val="1500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  <a:p>
            <a:pPr lvl="1" marL="1028880" indent="-343080">
              <a:lnSpc>
                <a:spcPct val="120000"/>
              </a:lnSpc>
              <a:spcBef>
                <a:spcPts val="75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700" spc="-1" strike="noStrike">
                <a:solidFill>
                  <a:srgbClr val="000000"/>
                </a:solidFill>
                <a:latin typeface="Gill Sans MT"/>
              </a:rPr>
              <a:t>Second level</a:t>
            </a:r>
            <a:endParaRPr b="0" lang="en-US" sz="2700" spc="-1" strike="noStrike">
              <a:solidFill>
                <a:srgbClr val="000000"/>
              </a:solidFill>
              <a:latin typeface="Gill Sans MT"/>
            </a:endParaRPr>
          </a:p>
          <a:p>
            <a:pPr lvl="2" marL="1714680" indent="-343080">
              <a:lnSpc>
                <a:spcPct val="120000"/>
              </a:lnSpc>
              <a:spcBef>
                <a:spcPts val="75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2400480" indent="-343080">
              <a:lnSpc>
                <a:spcPct val="120000"/>
              </a:lnSpc>
              <a:spcBef>
                <a:spcPts val="75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2100" spc="-1" strike="noStrike">
              <a:solidFill>
                <a:srgbClr val="000000"/>
              </a:solidFill>
              <a:latin typeface="Gill Sans MT"/>
            </a:endParaRPr>
          </a:p>
          <a:p>
            <a:pPr lvl="4" marL="3086280" indent="-343080">
              <a:lnSpc>
                <a:spcPct val="120000"/>
              </a:lnSpc>
              <a:spcBef>
                <a:spcPts val="75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1"/>
          </p:nvPr>
        </p:nvSpPr>
        <p:spPr>
          <a:xfrm>
            <a:off x="11331360" y="495720"/>
            <a:ext cx="5250600" cy="46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500" spc="-1" strike="noStrike">
                <a:solidFill>
                  <a:srgbClr val="8b8b8b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8b8b8b"/>
                </a:solidFill>
                <a:latin typeface="Gill Sans MT"/>
              </a:rPr>
              <a:t> </a:t>
            </a:r>
            <a:endParaRPr b="0" lang="en-IN" sz="1500" spc="-1" strike="noStrike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 idx="2"/>
          </p:nvPr>
        </p:nvSpPr>
        <p:spPr>
          <a:xfrm>
            <a:off x="2177280" y="493920"/>
            <a:ext cx="8907840" cy="46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 idx="3"/>
          </p:nvPr>
        </p:nvSpPr>
        <p:spPr>
          <a:xfrm>
            <a:off x="720000" y="1198440"/>
            <a:ext cx="1216080" cy="754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4200" spc="-1" strike="noStrike">
                <a:solidFill>
                  <a:srgbClr val="b71e42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E02B8C-F5FB-4EC4-8C79-7EE970A93FEE}" type="slidenum">
              <a:rPr b="0" lang="en-IN" sz="4200" spc="-1" strike="noStrike">
                <a:solidFill>
                  <a:srgbClr val="b71e42"/>
                </a:solidFill>
                <a:latin typeface="Gill Sans MT"/>
              </a:rPr>
              <a:t>10</a:t>
            </a:fld>
            <a:endParaRPr b="0" lang="en-IN" sz="4200" spc="-1" strike="noStrike">
              <a:latin typeface="Times New Roman"/>
            </a:endParaRPr>
          </a:p>
        </p:txBody>
      </p:sp>
      <p:sp>
        <p:nvSpPr>
          <p:cNvPr id="8" name="Straight Connector 32"/>
          <p:cNvSpPr/>
          <p:nvPr/>
        </p:nvSpPr>
        <p:spPr>
          <a:xfrm>
            <a:off x="2180520" y="2770560"/>
            <a:ext cx="1441152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7"/>
          <p:cNvSpPr/>
          <p:nvPr/>
        </p:nvSpPr>
        <p:spPr>
          <a:xfrm>
            <a:off x="0" y="3029040"/>
            <a:ext cx="18287640" cy="61585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9189720"/>
            <a:ext cx="18287640" cy="1114200"/>
          </a:xfrm>
          <a:prstGeom prst="rect">
            <a:avLst/>
          </a:prstGeom>
          <a:ln w="0">
            <a:noFill/>
          </a:ln>
        </p:spPr>
      </p:pic>
      <p:sp>
        <p:nvSpPr>
          <p:cNvPr id="47" name="Straight Connector 9"/>
          <p:cNvSpPr/>
          <p:nvPr/>
        </p:nvSpPr>
        <p:spPr>
          <a:xfrm>
            <a:off x="0" y="9192600"/>
            <a:ext cx="1828800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56000" y="1775520"/>
            <a:ext cx="16775640" cy="171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Gill Sans MT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4"/>
          </p:nvPr>
        </p:nvSpPr>
        <p:spPr>
          <a:xfrm>
            <a:off x="2177280" y="493920"/>
            <a:ext cx="8907840" cy="46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5"/>
          </p:nvPr>
        </p:nvSpPr>
        <p:spPr>
          <a:xfrm>
            <a:off x="11331360" y="495720"/>
            <a:ext cx="5250600" cy="46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500" spc="-1" strike="noStrike">
                <a:solidFill>
                  <a:srgbClr val="b2b2b2"/>
                </a:solidFill>
                <a:latin typeface="Gill Sans M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b2b2b2"/>
                </a:solidFill>
                <a:latin typeface="Gill Sans MT"/>
              </a:rPr>
              <a:t>&lt;date/time&gt;</a:t>
            </a:r>
            <a:endParaRPr b="0" lang="en-IN" sz="1500" spc="-1" strike="noStrike"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6"/>
          </p:nvPr>
        </p:nvSpPr>
        <p:spPr>
          <a:xfrm>
            <a:off x="720000" y="1198440"/>
            <a:ext cx="1216080" cy="7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4200" spc="-1" strike="noStrike">
                <a:solidFill>
                  <a:srgbClr val="8b8b8b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7A8989-CAD1-45C9-A322-22801E300669}" type="slidenum">
              <a:rPr b="0" lang="en-US" sz="4200" spc="-1" strike="noStrike">
                <a:solidFill>
                  <a:srgbClr val="8b8b8b"/>
                </a:solidFill>
                <a:latin typeface="Gill Sans MT"/>
              </a:rPr>
              <a:t>&lt;number&gt;</a:t>
            </a:fld>
            <a:endParaRPr b="0" lang="en-IN" sz="4200" spc="-1" strike="noStrike"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7"/>
          <p:cNvSpPr/>
          <p:nvPr/>
        </p:nvSpPr>
        <p:spPr>
          <a:xfrm>
            <a:off x="0" y="3029040"/>
            <a:ext cx="18287640" cy="61585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9189720"/>
            <a:ext cx="18287640" cy="1114200"/>
          </a:xfrm>
          <a:prstGeom prst="rect">
            <a:avLst/>
          </a:prstGeom>
          <a:ln w="0">
            <a:noFill/>
          </a:ln>
        </p:spPr>
      </p:pic>
      <p:sp>
        <p:nvSpPr>
          <p:cNvPr id="91" name="Straight Connector 9"/>
          <p:cNvSpPr/>
          <p:nvPr/>
        </p:nvSpPr>
        <p:spPr>
          <a:xfrm>
            <a:off x="0" y="9192600"/>
            <a:ext cx="1828800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177280" y="1206720"/>
            <a:ext cx="14404680" cy="157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 cap="all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dt" idx="7"/>
          </p:nvPr>
        </p:nvSpPr>
        <p:spPr>
          <a:xfrm>
            <a:off x="11331360" y="495720"/>
            <a:ext cx="5250600" cy="46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500" spc="-1" strike="noStrike">
                <a:solidFill>
                  <a:srgbClr val="8b8b8b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8b8b8b"/>
                </a:solidFill>
                <a:latin typeface="Gill Sans MT"/>
              </a:rPr>
              <a:t>&lt;date/time&gt;</a:t>
            </a:r>
            <a:endParaRPr b="0" lang="en-IN" sz="1500" spc="-1" strike="noStrike"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ftr" idx="8"/>
          </p:nvPr>
        </p:nvSpPr>
        <p:spPr>
          <a:xfrm>
            <a:off x="2177280" y="493920"/>
            <a:ext cx="8907840" cy="46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sldNum" idx="9"/>
          </p:nvPr>
        </p:nvSpPr>
        <p:spPr>
          <a:xfrm>
            <a:off x="720000" y="1198440"/>
            <a:ext cx="1216080" cy="754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4200" spc="-1" strike="noStrike">
                <a:solidFill>
                  <a:srgbClr val="b71e42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FE752D-CFD3-4C12-9A51-FA6D7FA25A1B}" type="slidenum">
              <a:rPr b="0" lang="en-IN" sz="42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IN" sz="4200" spc="-1" strike="noStrike">
              <a:latin typeface="Times New Roman"/>
            </a:endParaRPr>
          </a:p>
        </p:txBody>
      </p:sp>
      <p:sp>
        <p:nvSpPr>
          <p:cNvPr id="96" name="Straight Connector 24"/>
          <p:cNvSpPr/>
          <p:nvPr/>
        </p:nvSpPr>
        <p:spPr>
          <a:xfrm>
            <a:off x="2180520" y="2770560"/>
            <a:ext cx="1441152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571720" y="2295000"/>
            <a:ext cx="974412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4400" spc="-7" strike="noStrike" cap="all">
                <a:solidFill>
                  <a:srgbClr val="000000"/>
                </a:solidFill>
                <a:latin typeface="Arial"/>
              </a:rPr>
              <a:t>Team</a:t>
            </a:r>
            <a:r>
              <a:rPr b="1" lang="en-US" sz="4400" spc="-21" strike="noStrike" cap="all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4400" spc="-7" strike="noStrike" cap="all">
                <a:solidFill>
                  <a:srgbClr val="000000"/>
                </a:solidFill>
                <a:latin typeface="Arial"/>
              </a:rPr>
              <a:t>Name:</a:t>
            </a:r>
            <a:r>
              <a:rPr b="1" lang="en-US" sz="4400" spc="9" strike="noStrike" cap="all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4400" spc="-7" strike="noStrike" cap="all">
                <a:solidFill>
                  <a:srgbClr val="000000"/>
                </a:solidFill>
                <a:latin typeface="Arial"/>
              </a:rPr>
              <a:t>Feasible</a:t>
            </a:r>
            <a:r>
              <a:rPr b="1" lang="en-US" sz="4400" spc="-21" strike="noStrike" cap="all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4400" spc="-7" strike="noStrike" cap="all">
                <a:solidFill>
                  <a:srgbClr val="000000"/>
                </a:solidFill>
                <a:latin typeface="Arial"/>
              </a:rPr>
              <a:t>Four</a:t>
            </a:r>
            <a:endParaRPr b="0" lang="en-US" sz="4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object 4"/>
          <p:cNvSpPr/>
          <p:nvPr/>
        </p:nvSpPr>
        <p:spPr>
          <a:xfrm>
            <a:off x="1450800" y="3279600"/>
            <a:ext cx="12772800" cy="806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5893560" indent="-334080">
              <a:lnSpc>
                <a:spcPct val="131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US" sz="4000" spc="-7" strike="noStrike">
                <a:solidFill>
                  <a:srgbClr val="000000"/>
                </a:solidFill>
                <a:latin typeface="Arial"/>
              </a:rPr>
              <a:t>Project</a:t>
            </a:r>
            <a:r>
              <a:rPr b="1" lang="en-US" sz="40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4000" spc="-7" strike="noStrike">
                <a:solidFill>
                  <a:srgbClr val="000000"/>
                </a:solidFill>
                <a:latin typeface="Arial"/>
              </a:rPr>
              <a:t>Name: </a:t>
            </a:r>
            <a:r>
              <a:rPr b="1" lang="en-US" sz="4000" spc="-109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4000" spc="-7" strike="noStrike">
                <a:solidFill>
                  <a:srgbClr val="585858"/>
                </a:solidFill>
                <a:latin typeface="Arial"/>
              </a:rPr>
              <a:t>LIFE-LEFT</a:t>
            </a:r>
            <a:endParaRPr b="0" lang="en-IN" sz="4000" spc="-1" strike="noStrike">
              <a:latin typeface="Arial"/>
            </a:endParaRPr>
          </a:p>
          <a:p>
            <a:pPr marL="1548000" indent="-33408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7" strike="noStrike">
                <a:solidFill>
                  <a:srgbClr val="585858"/>
                </a:solidFill>
                <a:latin typeface="Arial"/>
              </a:rPr>
              <a:t>(Leftovers</a:t>
            </a:r>
            <a:r>
              <a:rPr b="1" lang="en-US" sz="4000" spc="-21" strike="noStrike">
                <a:solidFill>
                  <a:srgbClr val="585858"/>
                </a:solidFill>
                <a:latin typeface="Arial"/>
              </a:rPr>
              <a:t> </a:t>
            </a:r>
            <a:r>
              <a:rPr b="1" lang="en-US" sz="4000" spc="4" strike="noStrike">
                <a:solidFill>
                  <a:srgbClr val="585858"/>
                </a:solidFill>
                <a:latin typeface="Arial"/>
              </a:rPr>
              <a:t>to</a:t>
            </a:r>
            <a:r>
              <a:rPr b="1" lang="en-US" sz="4000" spc="-15" strike="noStrike">
                <a:solidFill>
                  <a:srgbClr val="585858"/>
                </a:solidFill>
                <a:latin typeface="Arial"/>
              </a:rPr>
              <a:t> </a:t>
            </a:r>
            <a:r>
              <a:rPr b="1" lang="en-US" sz="4000" spc="-1" strike="noStrike">
                <a:solidFill>
                  <a:srgbClr val="585858"/>
                </a:solidFill>
                <a:latin typeface="Arial"/>
              </a:rPr>
              <a:t>Lifelines)</a:t>
            </a:r>
            <a:endParaRPr b="0" lang="en-IN" sz="4000" spc="-1" strike="noStrike">
              <a:latin typeface="Arial"/>
            </a:endParaRPr>
          </a:p>
          <a:p>
            <a:pPr marL="1548720" indent="-33408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An</a:t>
            </a:r>
            <a:r>
              <a:rPr b="1" lang="en-US" sz="40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4000" spc="-7" strike="noStrike">
                <a:solidFill>
                  <a:srgbClr val="000000"/>
                </a:solidFill>
                <a:latin typeface="Arial"/>
              </a:rPr>
              <a:t>Innovative</a:t>
            </a:r>
            <a:r>
              <a:rPr b="1" lang="en-US" sz="40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Food</a:t>
            </a:r>
            <a:r>
              <a:rPr b="1" lang="en-US" sz="40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4000" spc="-7" strike="noStrike">
                <a:solidFill>
                  <a:srgbClr val="000000"/>
                </a:solidFill>
                <a:latin typeface="Arial"/>
              </a:rPr>
              <a:t>Redistribution</a:t>
            </a:r>
            <a:r>
              <a:rPr b="1" lang="en-US" sz="40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4000" spc="-15" strike="noStrike">
                <a:solidFill>
                  <a:srgbClr val="000000"/>
                </a:solidFill>
                <a:latin typeface="Arial"/>
              </a:rPr>
              <a:t>System</a:t>
            </a:r>
            <a:endParaRPr b="0" lang="en-IN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</a:pPr>
            <a:endParaRPr b="0" lang="en-IN" sz="4050" spc="-1" strike="noStrike">
              <a:latin typeface="Arial"/>
            </a:endParaRPr>
          </a:p>
          <a:p>
            <a:pPr marL="3837240" indent="4572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2" strike="noStrike">
                <a:solidFill>
                  <a:srgbClr val="000000"/>
                </a:solidFill>
                <a:latin typeface="Arial"/>
              </a:rPr>
              <a:t>SDG </a:t>
            </a:r>
            <a:r>
              <a:rPr b="1" lang="en-US" sz="4000" spc="-7" strike="noStrike">
                <a:solidFill>
                  <a:srgbClr val="000000"/>
                </a:solidFill>
                <a:latin typeface="Arial"/>
              </a:rPr>
              <a:t>1 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– No </a:t>
            </a:r>
            <a:r>
              <a:rPr b="1" lang="en-US" sz="4000" spc="-7" strike="noStrike">
                <a:solidFill>
                  <a:srgbClr val="000000"/>
                </a:solidFill>
                <a:latin typeface="Arial"/>
              </a:rPr>
              <a:t>poverty 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4000" spc="-7" strike="noStrike">
                <a:solidFill>
                  <a:srgbClr val="000000"/>
                </a:solidFill>
                <a:latin typeface="Arial"/>
              </a:rPr>
              <a:t>SDG 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1" lang="en-US" sz="40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1" lang="en-US" sz="40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Zero</a:t>
            </a:r>
            <a:r>
              <a:rPr b="1" lang="en-US" sz="40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4000" spc="-12" strike="noStrike">
                <a:solidFill>
                  <a:srgbClr val="000000"/>
                </a:solidFill>
                <a:latin typeface="Arial"/>
              </a:rPr>
              <a:t>Hunger</a:t>
            </a:r>
            <a:endParaRPr b="0" lang="en-IN" sz="4000" spc="-1" strike="noStrike">
              <a:latin typeface="Arial"/>
            </a:endParaRPr>
          </a:p>
          <a:p>
            <a:pPr marL="3839760" indent="45720">
              <a:lnSpc>
                <a:spcPct val="100000"/>
              </a:lnSpc>
              <a:spcBef>
                <a:spcPts val="6"/>
              </a:spcBef>
              <a:buNone/>
              <a:tabLst>
                <a:tab algn="l" pos="0"/>
              </a:tabLst>
            </a:pPr>
            <a:r>
              <a:rPr b="1" lang="en-US" sz="4000" spc="-12" strike="noStrike">
                <a:solidFill>
                  <a:srgbClr val="000000"/>
                </a:solidFill>
                <a:latin typeface="Arial"/>
              </a:rPr>
              <a:t>SDG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4000" spc="-7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 – Good</a:t>
            </a:r>
            <a:r>
              <a:rPr b="1" lang="en-US" sz="40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4000" spc="-7" strike="noStrike">
                <a:solidFill>
                  <a:srgbClr val="000000"/>
                </a:solidFill>
                <a:latin typeface="Arial"/>
              </a:rPr>
              <a:t>Health</a:t>
            </a:r>
            <a:r>
              <a:rPr b="1" lang="en-US" sz="40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4000" spc="-7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 Well-Being</a:t>
            </a:r>
            <a:endParaRPr b="0" lang="en-IN" sz="4000" spc="-1" strike="noStrike">
              <a:latin typeface="Arial"/>
            </a:endParaRPr>
          </a:p>
          <a:p>
            <a:pPr marL="12600" indent="45720">
              <a:lnSpc>
                <a:spcPct val="100000"/>
              </a:lnSpc>
              <a:spcBef>
                <a:spcPts val="3934"/>
              </a:spcBef>
              <a:buNone/>
              <a:tabLst>
                <a:tab algn="l" pos="0"/>
              </a:tabLst>
            </a:pPr>
            <a:endParaRPr b="0" lang="en-IN" sz="3000" spc="-1" strike="noStrike">
              <a:latin typeface="Arial"/>
            </a:endParaRPr>
          </a:p>
        </p:txBody>
      </p:sp>
      <p:pic>
        <p:nvPicPr>
          <p:cNvPr id="136" name="object 7" descr=""/>
          <p:cNvPicPr/>
          <p:nvPr/>
        </p:nvPicPr>
        <p:blipFill>
          <a:blip r:embed="rId1"/>
          <a:stretch/>
        </p:blipFill>
        <p:spPr>
          <a:xfrm>
            <a:off x="3286800" y="2636640"/>
            <a:ext cx="2143440" cy="267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722200" y="3240000"/>
            <a:ext cx="6517800" cy="30607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0000" spc="-12" strike="noStrike" cap="all">
                <a:solidFill>
                  <a:srgbClr val="00425d"/>
                </a:solidFill>
                <a:latin typeface="Gill Sans MT"/>
              </a:rPr>
              <a:t>Thank</a:t>
            </a:r>
            <a:r>
              <a:rPr b="0" lang="en-US" sz="10000" spc="-52" strike="noStrike" cap="all">
                <a:solidFill>
                  <a:srgbClr val="00425d"/>
                </a:solidFill>
                <a:latin typeface="Gill Sans MT"/>
              </a:rPr>
              <a:t> </a:t>
            </a:r>
            <a:r>
              <a:rPr b="0" lang="en-US" sz="10000" spc="-1" strike="noStrike" cap="all">
                <a:solidFill>
                  <a:srgbClr val="00425d"/>
                </a:solidFill>
                <a:latin typeface="Gill Sans MT"/>
              </a:rPr>
              <a:t>You</a:t>
            </a:r>
            <a:endParaRPr b="0" lang="en-US" sz="10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bject 2"/>
          <p:cNvSpPr/>
          <p:nvPr/>
        </p:nvSpPr>
        <p:spPr>
          <a:xfrm>
            <a:off x="794160" y="1943280"/>
            <a:ext cx="6368400" cy="62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4000" spc="-1" strike="noStrike">
                <a:solidFill>
                  <a:srgbClr val="000000"/>
                </a:solidFill>
                <a:latin typeface="Arial"/>
              </a:rPr>
              <a:t>PROBLEM</a:t>
            </a:r>
            <a:r>
              <a:rPr b="1" lang="en-IN" sz="4000" spc="-9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IN" sz="4000" spc="-1" strike="noStrike">
                <a:solidFill>
                  <a:srgbClr val="000000"/>
                </a:solidFill>
                <a:latin typeface="Arial"/>
              </a:rPr>
              <a:t>STATEMENT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8" name="object 3"/>
          <p:cNvSpPr/>
          <p:nvPr/>
        </p:nvSpPr>
        <p:spPr>
          <a:xfrm>
            <a:off x="794160" y="2946960"/>
            <a:ext cx="14577840" cy="13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To</a:t>
            </a:r>
            <a:r>
              <a:rPr b="0" lang="en-US" sz="3000" spc="48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distribute</a:t>
            </a:r>
            <a:r>
              <a:rPr b="0" lang="en-US" sz="3000" spc="48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3000" spc="48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2" strike="noStrike">
                <a:solidFill>
                  <a:srgbClr val="000000"/>
                </a:solidFill>
                <a:latin typeface="Arial"/>
              </a:rPr>
              <a:t>excess</a:t>
            </a:r>
            <a:r>
              <a:rPr b="0" lang="en-US" sz="3000" spc="48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food</a:t>
            </a:r>
            <a:r>
              <a:rPr b="0" lang="en-US" sz="3000" spc="49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available</a:t>
            </a:r>
            <a:r>
              <a:rPr b="0" lang="en-US" sz="3000" spc="48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to</a:t>
            </a:r>
            <a:r>
              <a:rPr b="0" lang="en-US" sz="3000" spc="49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3000" spc="48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2" strike="noStrike">
                <a:solidFill>
                  <a:srgbClr val="000000"/>
                </a:solidFill>
                <a:latin typeface="Arial"/>
              </a:rPr>
              <a:t>deprived</a:t>
            </a:r>
            <a:r>
              <a:rPr b="0" lang="en-US" sz="3000" spc="50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people</a:t>
            </a:r>
            <a:r>
              <a:rPr b="0" lang="en-US" sz="3000" spc="4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2" strike="noStrike">
                <a:solidFill>
                  <a:srgbClr val="000000"/>
                </a:solidFill>
                <a:latin typeface="Arial"/>
              </a:rPr>
              <a:t>in</a:t>
            </a:r>
            <a:r>
              <a:rPr b="0" lang="en-US" sz="3000" spc="49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5" strike="noStrike">
                <a:solidFill>
                  <a:srgbClr val="000000"/>
                </a:solidFill>
                <a:latin typeface="Arial"/>
              </a:rPr>
              <a:t>an</a:t>
            </a:r>
            <a:r>
              <a:rPr b="0" lang="en-US" sz="3000" spc="49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2" strike="noStrike">
                <a:solidFill>
                  <a:srgbClr val="000000"/>
                </a:solidFill>
                <a:latin typeface="Arial"/>
              </a:rPr>
              <a:t>effective </a:t>
            </a:r>
            <a:r>
              <a:rPr b="0" lang="en-US" sz="3000" spc="-82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and sufficient manner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by forming a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network </a:t>
            </a:r>
            <a:r>
              <a:rPr b="0" lang="en-US" sz="3000" spc="9" strike="noStrike">
                <a:solidFill>
                  <a:srgbClr val="000000"/>
                </a:solidFill>
                <a:latin typeface="Arial"/>
              </a:rPr>
              <a:t>which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connects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both the </a:t>
            </a:r>
            <a:r>
              <a:rPr b="0" lang="en-US" sz="3000" spc="4" strike="noStrike">
                <a:solidFill>
                  <a:srgbClr val="000000"/>
                </a:solidFill>
                <a:latin typeface="Arial"/>
              </a:rPr>
              <a:t>donor </a:t>
            </a:r>
            <a:r>
              <a:rPr b="0" lang="en-US" sz="3000" spc="-12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3000" spc="-82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beneficent</a:t>
            </a:r>
            <a:r>
              <a:rPr b="0" lang="en-US" sz="30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in</a:t>
            </a:r>
            <a:r>
              <a:rPr b="0" lang="en-US" sz="30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single</a:t>
            </a:r>
            <a:r>
              <a:rPr b="0" lang="en-US" sz="30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platform.</a:t>
            </a:r>
            <a:endParaRPr b="0" lang="en-IN" sz="3000" spc="-1" strike="noStrike">
              <a:latin typeface="Arial"/>
            </a:endParaRPr>
          </a:p>
        </p:txBody>
      </p:sp>
      <p:grpSp>
        <p:nvGrpSpPr>
          <p:cNvPr id="139" name="object 4"/>
          <p:cNvGrpSpPr/>
          <p:nvPr/>
        </p:nvGrpSpPr>
        <p:grpSpPr>
          <a:xfrm>
            <a:off x="233640" y="4813200"/>
            <a:ext cx="17556120" cy="4845960"/>
            <a:chOff x="233640" y="4813200"/>
            <a:chExt cx="17556120" cy="4845960"/>
          </a:xfrm>
        </p:grpSpPr>
        <p:pic>
          <p:nvPicPr>
            <p:cNvPr id="140" name="object 6" descr=""/>
            <p:cNvPicPr/>
            <p:nvPr/>
          </p:nvPicPr>
          <p:blipFill>
            <a:blip r:embed="rId1"/>
            <a:stretch/>
          </p:blipFill>
          <p:spPr>
            <a:xfrm>
              <a:off x="233640" y="4925160"/>
              <a:ext cx="9369720" cy="4599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object 7" descr=""/>
            <p:cNvPicPr/>
            <p:nvPr/>
          </p:nvPicPr>
          <p:blipFill>
            <a:blip r:embed="rId2"/>
            <a:stretch/>
          </p:blipFill>
          <p:spPr>
            <a:xfrm>
              <a:off x="9801720" y="4813200"/>
              <a:ext cx="7988040" cy="48459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56000" y="1775520"/>
            <a:ext cx="495864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1" strike="noStrike" cap="all">
                <a:solidFill>
                  <a:srgbClr val="000000"/>
                </a:solidFill>
                <a:latin typeface="Arial"/>
              </a:rPr>
              <a:t>In</a:t>
            </a:r>
            <a:r>
              <a:rPr b="0" lang="en-US" sz="4800" spc="4" strike="noStrike" cap="all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800" spc="-1" strike="noStrike" cap="all">
                <a:solidFill>
                  <a:srgbClr val="000000"/>
                </a:solidFill>
                <a:latin typeface="Arial"/>
              </a:rPr>
              <a:t>rodu</a:t>
            </a:r>
            <a:r>
              <a:rPr b="0" lang="en-US" sz="4800" spc="-15" strike="noStrike" cap="all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800" spc="-1" strike="noStrike" cap="all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800" spc="9" strike="noStrike" cap="all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800" spc="-1" strike="noStrike" cap="all">
                <a:solidFill>
                  <a:srgbClr val="000000"/>
                </a:solidFill>
                <a:latin typeface="Arial"/>
              </a:rPr>
              <a:t>on</a:t>
            </a:r>
            <a:endParaRPr b="0" lang="en-US" sz="4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3" name="object 3"/>
          <p:cNvSpPr/>
          <p:nvPr/>
        </p:nvSpPr>
        <p:spPr>
          <a:xfrm>
            <a:off x="794160" y="4318560"/>
            <a:ext cx="15660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•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44" name="object 4"/>
          <p:cNvSpPr/>
          <p:nvPr/>
        </p:nvSpPr>
        <p:spPr>
          <a:xfrm>
            <a:off x="794160" y="5690520"/>
            <a:ext cx="15660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•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45" name="object 5"/>
          <p:cNvSpPr/>
          <p:nvPr/>
        </p:nvSpPr>
        <p:spPr>
          <a:xfrm>
            <a:off x="794160" y="7062480"/>
            <a:ext cx="15660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•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46" name="object 6"/>
          <p:cNvSpPr/>
          <p:nvPr/>
        </p:nvSpPr>
        <p:spPr>
          <a:xfrm>
            <a:off x="794160" y="2946960"/>
            <a:ext cx="14265360" cy="50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69800" indent="-45720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8895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The population of Indian subcontinent </a:t>
            </a:r>
            <a:r>
              <a:rPr b="0" lang="en-US" sz="3000" spc="-12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around 1.33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billion. </a:t>
            </a:r>
            <a:r>
              <a:rPr b="0" lang="en-US" sz="3000" spc="-12" strike="noStrike">
                <a:solidFill>
                  <a:srgbClr val="000000"/>
                </a:solidFill>
                <a:latin typeface="Arial"/>
              </a:rPr>
              <a:t>Despite </a:t>
            </a:r>
            <a:r>
              <a:rPr b="0" lang="en-US" sz="3000" spc="4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30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these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number,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Statistics </a:t>
            </a:r>
            <a:r>
              <a:rPr b="0" lang="en-US" sz="3000" spc="-12" strike="noStrike">
                <a:solidFill>
                  <a:srgbClr val="000000"/>
                </a:solidFill>
                <a:latin typeface="Arial"/>
              </a:rPr>
              <a:t>says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that around </a:t>
            </a:r>
            <a:r>
              <a:rPr b="0" lang="en-US" sz="3000" spc="-12" strike="noStrike">
                <a:solidFill>
                  <a:srgbClr val="000000"/>
                </a:solidFill>
                <a:latin typeface="Arial"/>
              </a:rPr>
              <a:t>40%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of the produced food is </a:t>
            </a:r>
            <a:r>
              <a:rPr b="0" lang="en-US" sz="3000" spc="4" strike="noStrike">
                <a:solidFill>
                  <a:srgbClr val="000000"/>
                </a:solidFill>
                <a:latin typeface="Arial"/>
              </a:rPr>
              <a:t>not </a:t>
            </a:r>
            <a:r>
              <a:rPr b="0" lang="en-US" sz="30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consumed</a:t>
            </a:r>
            <a:r>
              <a:rPr b="0" lang="en-US" sz="30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or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poperly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stored</a:t>
            </a:r>
            <a:r>
              <a:rPr b="0" lang="en-US" sz="30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by</a:t>
            </a:r>
            <a:r>
              <a:rPr b="0" lang="en-US" sz="30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30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people.</a:t>
            </a:r>
            <a:endParaRPr b="0" lang="en-IN" sz="3000" spc="-1" strike="noStrike">
              <a:latin typeface="Arial"/>
            </a:endParaRPr>
          </a:p>
          <a:p>
            <a:pPr marL="469800" indent="53352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There </a:t>
            </a:r>
            <a:r>
              <a:rPr b="0" lang="en-US" sz="3000" spc="-12" strike="noStrike">
                <a:solidFill>
                  <a:srgbClr val="111111"/>
                </a:solidFill>
                <a:latin typeface="Arial"/>
              </a:rPr>
              <a:t>are 1.77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million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homeless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people in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India,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or </a:t>
            </a:r>
            <a:r>
              <a:rPr b="0" lang="en-US" sz="3000" spc="-12" strike="noStrike">
                <a:solidFill>
                  <a:srgbClr val="111111"/>
                </a:solidFill>
                <a:latin typeface="Arial"/>
              </a:rPr>
              <a:t>0.15%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of the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country's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 total</a:t>
            </a:r>
            <a:r>
              <a:rPr b="0" lang="en-US" sz="3000" spc="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population.</a:t>
            </a:r>
            <a:r>
              <a:rPr b="0" lang="en-US" sz="3000" spc="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15" strike="noStrike">
                <a:solidFill>
                  <a:srgbClr val="111111"/>
                </a:solidFill>
                <a:latin typeface="Arial"/>
              </a:rPr>
              <a:t>Also</a:t>
            </a:r>
            <a:r>
              <a:rPr b="0" lang="en-US" sz="3000" spc="-12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it</a:t>
            </a:r>
            <a:r>
              <a:rPr b="0" lang="en-US" sz="3000" spc="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is</a:t>
            </a:r>
            <a:r>
              <a:rPr b="0" lang="en-US" sz="3000" spc="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found</a:t>
            </a:r>
            <a:r>
              <a:rPr b="0" lang="en-US" sz="3000" spc="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that</a:t>
            </a:r>
            <a:r>
              <a:rPr b="0" lang="en-US" sz="3000" spc="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there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are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around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9,600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 child</a:t>
            </a:r>
            <a:r>
              <a:rPr b="0" lang="en-US" sz="3000" spc="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care </a:t>
            </a:r>
            <a:r>
              <a:rPr b="0" lang="en-US" sz="3000" spc="-820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institutions</a:t>
            </a:r>
            <a:r>
              <a:rPr b="0" lang="en-US" sz="3000" spc="-21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in</a:t>
            </a:r>
            <a:r>
              <a:rPr b="0" lang="en-US" sz="3000" spc="9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India.</a:t>
            </a:r>
            <a:endParaRPr b="0" lang="en-IN" sz="3000" spc="-1" strike="noStrike">
              <a:latin typeface="Arial"/>
            </a:endParaRPr>
          </a:p>
          <a:p>
            <a:pPr marL="469800" indent="533520" algn="just">
              <a:lnSpc>
                <a:spcPct val="100000"/>
              </a:lnSpc>
              <a:spcBef>
                <a:spcPts val="6"/>
              </a:spcBef>
              <a:buNone/>
              <a:tabLst>
                <a:tab algn="l" pos="0"/>
              </a:tabLst>
            </a:pPr>
            <a:r>
              <a:rPr b="0" lang="en-US" sz="3000" spc="-12" strike="noStrike">
                <a:solidFill>
                  <a:srgbClr val="111111"/>
                </a:solidFill>
                <a:latin typeface="Arial"/>
              </a:rPr>
              <a:t>Even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though</a:t>
            </a:r>
            <a:r>
              <a:rPr b="0" lang="en-US" sz="3000" spc="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there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12" strike="noStrike">
                <a:solidFill>
                  <a:srgbClr val="111111"/>
                </a:solidFill>
                <a:latin typeface="Arial"/>
              </a:rPr>
              <a:t>are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 NGO’s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 and</a:t>
            </a:r>
            <a:r>
              <a:rPr b="0" lang="en-US" sz="3000" spc="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other</a:t>
            </a:r>
            <a:r>
              <a:rPr b="0" lang="en-US" sz="3000" spc="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agencies,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4" strike="noStrike">
                <a:solidFill>
                  <a:srgbClr val="111111"/>
                </a:solidFill>
                <a:latin typeface="Arial"/>
              </a:rPr>
              <a:t>whose</a:t>
            </a:r>
            <a:r>
              <a:rPr b="0" lang="en-US" sz="3000" spc="9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12" strike="noStrike">
                <a:solidFill>
                  <a:srgbClr val="111111"/>
                </a:solidFill>
                <a:latin typeface="Arial"/>
              </a:rPr>
              <a:t>moto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is</a:t>
            </a:r>
            <a:r>
              <a:rPr b="0" lang="en-US" sz="3000" spc="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21" strike="noStrike">
                <a:solidFill>
                  <a:srgbClr val="111111"/>
                </a:solidFill>
                <a:latin typeface="Arial"/>
              </a:rPr>
              <a:t>to </a:t>
            </a:r>
            <a:r>
              <a:rPr b="0" lang="en-US" sz="3000" spc="-15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provide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 food</a:t>
            </a:r>
            <a:r>
              <a:rPr b="0" lang="en-US" sz="3000" spc="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for</a:t>
            </a:r>
            <a:r>
              <a:rPr b="0" lang="en-US" sz="3000" spc="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those</a:t>
            </a:r>
            <a:r>
              <a:rPr b="0" lang="en-US" sz="3000" spc="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homeless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and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 institutions,</a:t>
            </a:r>
            <a:r>
              <a:rPr b="0" lang="en-US" sz="3000" spc="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the</a:t>
            </a:r>
            <a:r>
              <a:rPr b="0" lang="en-US" sz="3000" spc="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need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 is</a:t>
            </a:r>
            <a:r>
              <a:rPr b="0" lang="en-US" sz="3000" spc="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not</a:t>
            </a:r>
            <a:r>
              <a:rPr b="0" lang="en-US" sz="3000" spc="4" strike="noStrike">
                <a:solidFill>
                  <a:srgbClr val="111111"/>
                </a:solidFill>
                <a:latin typeface="Arial"/>
              </a:rPr>
              <a:t> fully </a:t>
            </a:r>
            <a:r>
              <a:rPr b="0" lang="en-US" sz="3000" spc="9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satisfied.</a:t>
            </a:r>
            <a:endParaRPr b="0" lang="en-IN" sz="3000" spc="-1" strike="noStrike">
              <a:latin typeface="Arial"/>
            </a:endParaRPr>
          </a:p>
          <a:p>
            <a:pPr marL="469800" indent="63936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These </a:t>
            </a:r>
            <a:r>
              <a:rPr b="0" lang="en-US" sz="3000" spc="-15" strike="noStrike">
                <a:solidFill>
                  <a:srgbClr val="111111"/>
                </a:solidFill>
                <a:latin typeface="Arial"/>
              </a:rPr>
              <a:t>excess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food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produced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per </a:t>
            </a:r>
            <a:r>
              <a:rPr b="0" lang="en-US" sz="3000" spc="-12" strike="noStrike">
                <a:solidFill>
                  <a:srgbClr val="111111"/>
                </a:solidFill>
                <a:latin typeface="Arial"/>
              </a:rPr>
              <a:t>day, can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be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used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to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feed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those people </a:t>
            </a:r>
            <a:r>
              <a:rPr b="0" lang="en-US" sz="3000" spc="4" strike="noStrike">
                <a:solidFill>
                  <a:srgbClr val="111111"/>
                </a:solidFill>
                <a:latin typeface="Arial"/>
              </a:rPr>
              <a:t> who </a:t>
            </a:r>
            <a:r>
              <a:rPr b="0" lang="en-US" sz="3000" spc="-12" strike="noStrike">
                <a:solidFill>
                  <a:srgbClr val="111111"/>
                </a:solidFill>
                <a:latin typeface="Arial"/>
              </a:rPr>
              <a:t>are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in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need.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So,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here </a:t>
            </a:r>
            <a:r>
              <a:rPr b="0" lang="en-US" sz="3000" spc="29" strike="noStrike">
                <a:solidFill>
                  <a:srgbClr val="111111"/>
                </a:solidFill>
                <a:latin typeface="Arial"/>
              </a:rPr>
              <a:t>we </a:t>
            </a:r>
            <a:r>
              <a:rPr b="0" lang="en-US" sz="3000" spc="-12" strike="noStrike">
                <a:solidFill>
                  <a:srgbClr val="111111"/>
                </a:solidFill>
                <a:latin typeface="Arial"/>
              </a:rPr>
              <a:t>are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in digital India, where </a:t>
            </a:r>
            <a:r>
              <a:rPr b="0" lang="en-US" sz="3000" spc="29" strike="noStrike">
                <a:solidFill>
                  <a:srgbClr val="111111"/>
                </a:solidFill>
                <a:latin typeface="Arial"/>
              </a:rPr>
              <a:t>we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need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to find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a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 digital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12" strike="noStrike">
                <a:solidFill>
                  <a:srgbClr val="111111"/>
                </a:solidFill>
                <a:latin typeface="Arial"/>
              </a:rPr>
              <a:t>way</a:t>
            </a:r>
            <a:r>
              <a:rPr b="0" lang="en-US" sz="3000" spc="-72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to</a:t>
            </a:r>
            <a:r>
              <a:rPr b="0" lang="en-US" sz="3000" spc="9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balance,</a:t>
            </a:r>
            <a:r>
              <a:rPr b="0" lang="en-US" sz="3000" spc="12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that</a:t>
            </a:r>
            <a:r>
              <a:rPr b="0" lang="en-US" sz="3000" spc="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helps to</a:t>
            </a:r>
            <a:r>
              <a:rPr b="0" lang="en-US" sz="3000" spc="-12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satisfy</a:t>
            </a:r>
            <a:r>
              <a:rPr b="0" lang="en-US" sz="3000" spc="2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the</a:t>
            </a:r>
            <a:r>
              <a:rPr b="0" lang="en-US" sz="3000" spc="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111111"/>
                </a:solidFill>
                <a:latin typeface="Arial"/>
              </a:rPr>
              <a:t>need</a:t>
            </a:r>
            <a:r>
              <a:rPr b="0" lang="en-US" sz="3000" spc="-12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of</a:t>
            </a:r>
            <a:r>
              <a:rPr b="0" lang="en-US" sz="3000" spc="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12" strike="noStrike">
                <a:solidFill>
                  <a:srgbClr val="111111"/>
                </a:solidFill>
                <a:latin typeface="Arial"/>
              </a:rPr>
              <a:t>deprived</a:t>
            </a:r>
            <a:r>
              <a:rPr b="0" lang="en-US" sz="3000" spc="69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111111"/>
                </a:solidFill>
                <a:latin typeface="Arial"/>
              </a:rPr>
              <a:t>people.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89760" y="392040"/>
            <a:ext cx="540576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4000" spc="-7" strike="noStrike" cap="all">
                <a:solidFill>
                  <a:srgbClr val="000000"/>
                </a:solidFill>
                <a:latin typeface="Arial"/>
              </a:rPr>
              <a:t>Research</a:t>
            </a:r>
            <a:r>
              <a:rPr b="1" lang="en-US" sz="4000" spc="-75" strike="noStrike" cap="all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4000" spc="-12" strike="noStrike" cap="all">
                <a:solidFill>
                  <a:srgbClr val="000000"/>
                </a:solidFill>
                <a:latin typeface="Arial"/>
              </a:rPr>
              <a:t>Survey</a:t>
            </a:r>
            <a:endParaRPr b="0" lang="en-US" sz="40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48" name="object 4"/>
          <p:cNvGraphicFramePr/>
          <p:nvPr/>
        </p:nvGraphicFramePr>
        <p:xfrm>
          <a:off x="689760" y="1333440"/>
          <a:ext cx="16988400" cy="8686440"/>
        </p:xfrm>
        <a:graphic>
          <a:graphicData uri="http://schemas.openxmlformats.org/drawingml/2006/table">
            <a:tbl>
              <a:tblPr/>
              <a:tblGrid>
                <a:gridCol w="8494200"/>
                <a:gridCol w="8494200"/>
              </a:tblGrid>
              <a:tr h="1592280">
                <a:tc>
                  <a:txBody>
                    <a:bodyPr lIns="0" rIns="0" tIns="223920" bIns="0" anchor="t">
                      <a:noAutofit/>
                    </a:bodyPr>
                    <a:p>
                      <a:pPr marL="655200">
                        <a:lnSpc>
                          <a:spcPct val="100000"/>
                        </a:lnSpc>
                        <a:spcBef>
                          <a:spcPts val="1766"/>
                        </a:spcBef>
                        <a:buNone/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REFERRED</a:t>
                      </a:r>
                      <a:r>
                        <a:rPr b="1" lang="en-US" sz="3200" spc="-66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3200" spc="-7" strike="noStrike">
                          <a:solidFill>
                            <a:srgbClr val="ffffff"/>
                          </a:solidFill>
                          <a:latin typeface="Arial"/>
                        </a:rPr>
                        <a:t>WORKS</a:t>
                      </a:r>
                      <a:endParaRPr b="0" lang="en-IN" sz="3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0" rIns="0" tIns="244440" bIns="0" anchor="t">
                      <a:noAutofit/>
                    </a:bodyPr>
                    <a:p>
                      <a:pPr marL="1792080">
                        <a:lnSpc>
                          <a:spcPct val="100000"/>
                        </a:lnSpc>
                        <a:spcBef>
                          <a:spcPts val="1925"/>
                        </a:spcBef>
                        <a:buNone/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INFERENCE</a:t>
                      </a:r>
                      <a:endParaRPr b="0" lang="en-IN" sz="3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1663200">
                <a:tc>
                  <a:txBody>
                    <a:bodyPr lIns="0" rIns="0" tIns="4104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26"/>
                        </a:spcBef>
                        <a:buNone/>
                      </a:pPr>
                      <a:r>
                        <a:rPr b="1" lang="en-US" sz="18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TECHNICAL</a:t>
                      </a:r>
                      <a:r>
                        <a:rPr b="1" lang="en-US" sz="1800" spc="18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8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APPROACH: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buNone/>
                        <a:tabLst>
                          <a:tab algn="l" pos="746640"/>
                          <a:tab algn="l" pos="2382480"/>
                          <a:tab algn="l" pos="3459600"/>
                          <a:tab algn="l" pos="4559760"/>
                          <a:tab algn="l" pos="610416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Food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	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Recom</a:t>
                      </a:r>
                      <a:r>
                        <a:rPr b="0" lang="en-US" sz="1800" spc="12" strike="noStrike">
                          <a:solidFill>
                            <a:srgbClr val="000000"/>
                          </a:solidFill>
                          <a:latin typeface="Arial MT"/>
                        </a:rPr>
                        <a:t>m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ender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	</a:t>
                      </a:r>
                      <a:r>
                        <a:rPr b="0" lang="en-US" sz="1800" spc="12" strike="noStrike">
                          <a:solidFill>
                            <a:srgbClr val="000000"/>
                          </a:solidFill>
                          <a:latin typeface="Arial MT"/>
                        </a:rPr>
                        <a:t>S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y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ste</a:t>
                      </a:r>
                      <a:r>
                        <a:rPr b="0" lang="en-US" sz="1800" spc="12" strike="noStrike">
                          <a:solidFill>
                            <a:srgbClr val="000000"/>
                          </a:solidFill>
                          <a:latin typeface="Arial MT"/>
                        </a:rPr>
                        <a:t>m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s: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	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I</a:t>
                      </a:r>
                      <a:r>
                        <a:rPr b="0" lang="en-US" sz="1800" spc="12" strike="noStrike">
                          <a:solidFill>
                            <a:srgbClr val="000000"/>
                          </a:solidFill>
                          <a:latin typeface="Arial MT"/>
                        </a:rPr>
                        <a:t>m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portant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	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Contributions,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	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Challenges 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and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Future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 Research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Directions: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  <a:tabLst>
                          <a:tab algn="l" pos="746640"/>
                          <a:tab algn="l" pos="2382480"/>
                          <a:tab algn="l" pos="3459600"/>
                          <a:tab algn="l" pos="4559760"/>
                          <a:tab algn="l" pos="6104160"/>
                        </a:tabLst>
                      </a:pPr>
                      <a:r>
                        <a:rPr b="0" i="1" lang="en-US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Christoph 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Trattner,</a:t>
                      </a:r>
                      <a:r>
                        <a:rPr b="0" i="1" lang="en-US" sz="18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David </a:t>
                      </a:r>
                      <a:r>
                        <a:rPr b="0" i="1" lang="en-US" sz="18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Elsweiler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 lIns="0" rIns="0" tIns="41040" bIns="0" anchor="t">
                      <a:noAutofit/>
                    </a:bodyPr>
                    <a:p>
                      <a:pPr marL="92160" algn="just">
                        <a:lnSpc>
                          <a:spcPct val="100000"/>
                        </a:lnSpc>
                        <a:spcBef>
                          <a:spcPts val="326"/>
                        </a:spcBef>
                        <a:buNone/>
                      </a:pP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The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frequently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ordered food that are taken into consideration and </a:t>
                      </a:r>
                      <a:r>
                        <a:rPr b="0" lang="en-US" sz="1800" spc="-15" strike="noStrike">
                          <a:solidFill>
                            <a:srgbClr val="000000"/>
                          </a:solidFill>
                          <a:latin typeface="Arial MT"/>
                        </a:rPr>
                        <a:t>will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be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used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to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recommend</a:t>
                      </a:r>
                      <a:r>
                        <a:rPr b="0" lang="en-US" sz="1800" spc="4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to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the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user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while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making</a:t>
                      </a:r>
                      <a:r>
                        <a:rPr b="0" lang="en-US" sz="1800" spc="4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their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next</a:t>
                      </a:r>
                      <a:r>
                        <a:rPr b="0" lang="en-US" sz="1800" spc="488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or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upcoming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order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using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machine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learning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</a:tr>
              <a:tr h="1904040">
                <a:tc>
                  <a:txBody>
                    <a:bodyPr lIns="0" rIns="0" tIns="417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Real</a:t>
                      </a:r>
                      <a:r>
                        <a:rPr b="0" lang="en-US" sz="1800" spc="134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Time</a:t>
                      </a:r>
                      <a:r>
                        <a:rPr b="0" lang="en-US" sz="1800" spc="123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Global</a:t>
                      </a:r>
                      <a:r>
                        <a:rPr b="0" lang="en-US" sz="1800" spc="143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Positioning</a:t>
                      </a:r>
                      <a:r>
                        <a:rPr b="0" lang="en-US" sz="1800" spc="137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System</a:t>
                      </a:r>
                      <a:r>
                        <a:rPr b="0" lang="en-US" sz="1800" spc="16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(GPS)</a:t>
                      </a:r>
                      <a:r>
                        <a:rPr b="0" lang="en-US" sz="1800" spc="137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Tracking</a:t>
                      </a:r>
                      <a:r>
                        <a:rPr b="0" lang="en-US" sz="1800" spc="137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Implementation </a:t>
                      </a:r>
                      <a:r>
                        <a:rPr b="0" lang="en-US" sz="1800" spc="-48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Using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Android and </a:t>
                      </a:r>
                      <a:r>
                        <a:rPr b="0" lang="en-US" sz="1800" spc="12" strike="noStrike">
                          <a:solidFill>
                            <a:srgbClr val="000000"/>
                          </a:solidFill>
                          <a:latin typeface="Arial MT"/>
                        </a:rPr>
                        <a:t>Web</a:t>
                      </a:r>
                      <a:r>
                        <a:rPr b="0" lang="en-US" sz="1800" spc="-6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Based System: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buNone/>
                      </a:pPr>
                      <a:r>
                        <a:rPr b="0" i="1" lang="en-US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R.B.Mulia,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S.King,</a:t>
                      </a:r>
                      <a:r>
                        <a:rPr b="0" i="1" lang="en-US" sz="18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Y.H.Budiawan,</a:t>
                      </a:r>
                      <a:r>
                        <a:rPr b="0" i="1" lang="en-US" sz="1800" spc="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L.S.Tanitama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0" rIns="0" tIns="41760" bIns="0" anchor="t">
                      <a:noAutofit/>
                    </a:bodyPr>
                    <a:p>
                      <a:pPr marL="92160" algn="just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GPS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tracking</a:t>
                      </a:r>
                      <a:r>
                        <a:rPr b="0" lang="en-US" sz="1800" spc="4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system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which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provides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real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4" strike="noStrike">
                          <a:solidFill>
                            <a:srgbClr val="000000"/>
                          </a:solidFill>
                          <a:latin typeface="Arial MT"/>
                        </a:rPr>
                        <a:t>time</a:t>
                      </a:r>
                      <a:r>
                        <a:rPr b="0" lang="en-US" sz="1800" spc="9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current</a:t>
                      </a:r>
                      <a:r>
                        <a:rPr b="0" lang="en-US" sz="1800" spc="4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position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information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by using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High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Speed Downlink Packet Access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(HSDPA). </a:t>
                      </a:r>
                      <a:r>
                        <a:rPr b="0" lang="en-US" sz="1800" spc="4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the tracking operation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could be done between</a:t>
                      </a:r>
                      <a:r>
                        <a:rPr b="0" lang="en-US" sz="1800" spc="488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Android devices and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web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based system simultaneously, </a:t>
                      </a:r>
                      <a:r>
                        <a:rPr b="0" lang="en-US" sz="1800" spc="4" strike="noStrike">
                          <a:solidFill>
                            <a:srgbClr val="000000"/>
                          </a:solidFill>
                          <a:latin typeface="Arial MT"/>
                        </a:rPr>
                        <a:t>by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which the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receiver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could also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be </a:t>
                      </a:r>
                      <a:r>
                        <a:rPr b="0" lang="en-US" sz="1800" spc="-49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used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as the coordinate sender.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1592280">
                <a:tc>
                  <a:txBody>
                    <a:bodyPr lIns="0" rIns="0" tIns="417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An</a:t>
                      </a:r>
                      <a:r>
                        <a:rPr b="0" lang="en-US" sz="1800" spc="443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intelligent</a:t>
                      </a:r>
                      <a:r>
                        <a:rPr b="0" lang="en-US" sz="1800" spc="423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model</a:t>
                      </a:r>
                      <a:r>
                        <a:rPr b="0" lang="en-US" sz="1800" spc="418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4" strike="noStrike">
                          <a:solidFill>
                            <a:srgbClr val="000000"/>
                          </a:solidFill>
                          <a:latin typeface="Arial MT"/>
                        </a:rPr>
                        <a:t>for</a:t>
                      </a:r>
                      <a:r>
                        <a:rPr b="0" lang="en-US" sz="1800" spc="429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assuring</a:t>
                      </a:r>
                      <a:r>
                        <a:rPr b="0" lang="en-US" sz="1800" spc="423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food</a:t>
                      </a:r>
                      <a:r>
                        <a:rPr b="0" lang="en-US" sz="1800" spc="454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quality</a:t>
                      </a:r>
                      <a:r>
                        <a:rPr b="0" lang="en-US" sz="1800" spc="398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4" strike="noStrike">
                          <a:solidFill>
                            <a:srgbClr val="000000"/>
                          </a:solidFill>
                          <a:latin typeface="Arial MT"/>
                        </a:rPr>
                        <a:t>in</a:t>
                      </a:r>
                      <a:r>
                        <a:rPr b="0" lang="en-US" sz="1800" spc="449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managing</a:t>
                      </a:r>
                      <a:r>
                        <a:rPr b="0" lang="en-US" sz="1800" spc="429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a</a:t>
                      </a:r>
                      <a:r>
                        <a:rPr b="0" lang="en-US" sz="1800" spc="423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multi-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temperature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food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distribution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centre: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b="0" i="1" lang="en-US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Y.P.Tsang,K.L.Choy,C.H.Wu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 lIns="0" rIns="0" tIns="41760" bIns="0" anchor="t">
                      <a:noAutofit/>
                    </a:bodyPr>
                    <a:p>
                      <a:pPr marL="92160" algn="just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Finding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an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optimum</a:t>
                      </a:r>
                      <a:r>
                        <a:rPr b="0" lang="en-US" sz="1800" spc="4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transportation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route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using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IOT(route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planning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system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(IRPS)).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Integrating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the</a:t>
                      </a:r>
                      <a:r>
                        <a:rPr b="0" lang="en-US" sz="1800" spc="4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IOT</a:t>
                      </a:r>
                      <a:r>
                        <a:rPr b="0" lang="en-US" sz="1800" spc="4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systems,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helps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us</a:t>
                      </a:r>
                      <a:r>
                        <a:rPr b="0" lang="en-US" sz="1800" spc="4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to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find</a:t>
                      </a:r>
                      <a:r>
                        <a:rPr b="0" lang="en-US" sz="1800" spc="4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the </a:t>
                      </a:r>
                      <a:r>
                        <a:rPr b="0" lang="en-US" sz="1800" spc="-49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optimal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delivery routes </a:t>
                      </a:r>
                      <a:r>
                        <a:rPr b="0" lang="en-US" sz="1800" spc="4" strike="noStrike">
                          <a:solidFill>
                            <a:srgbClr val="000000"/>
                          </a:solidFill>
                          <a:latin typeface="Arial MT"/>
                        </a:rPr>
                        <a:t>by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minimizing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the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travelling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distance and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food </a:t>
                      </a:r>
                      <a:r>
                        <a:rPr b="0" lang="en-US" sz="1800" spc="4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spoilage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rate.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</a:tr>
              <a:tr h="1934640">
                <a:tc>
                  <a:txBody>
                    <a:bodyPr lIns="0" rIns="0" tIns="4248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  <a:buNone/>
                      </a:pPr>
                      <a:r>
                        <a:rPr b="1" lang="en-US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BUSINESS</a:t>
                      </a:r>
                      <a:r>
                        <a:rPr b="1" lang="en-US" sz="1800" spc="-3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8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APPROACH: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An</a:t>
                      </a:r>
                      <a:r>
                        <a:rPr b="0" lang="en-US" sz="1800" spc="259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empirical</a:t>
                      </a:r>
                      <a:r>
                        <a:rPr b="0" lang="en-US" sz="1800" spc="26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study</a:t>
                      </a:r>
                      <a:r>
                        <a:rPr b="0" lang="en-US" sz="1800" spc="228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of</a:t>
                      </a:r>
                      <a:r>
                        <a:rPr b="0" lang="en-US" sz="1800" spc="279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online</a:t>
                      </a:r>
                      <a:r>
                        <a:rPr b="0" lang="en-US" sz="1800" spc="26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food</a:t>
                      </a:r>
                      <a:r>
                        <a:rPr b="0" lang="en-US" sz="1800" spc="26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delivery</a:t>
                      </a:r>
                      <a:r>
                        <a:rPr b="0" lang="en-US" sz="1800" spc="22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services</a:t>
                      </a:r>
                      <a:r>
                        <a:rPr b="0" lang="en-US" sz="1800" spc="262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from</a:t>
                      </a:r>
                      <a:r>
                        <a:rPr b="0" lang="en-US" sz="1800" spc="287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applications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perspective: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buNone/>
                      </a:pPr>
                      <a:r>
                        <a:rPr b="0" i="1" lang="en-US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Venkatesa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Prabu.S,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Brashyam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i="1" lang="en-US" sz="18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Sasikumar.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0" rIns="0" tIns="42480" bIns="0" anchor="t">
                      <a:noAutofit/>
                    </a:bodyPr>
                    <a:p>
                      <a:pPr marL="92160" algn="just">
                        <a:lnSpc>
                          <a:spcPct val="100000"/>
                        </a:lnSpc>
                        <a:spcBef>
                          <a:spcPts val="334"/>
                        </a:spcBef>
                        <a:buNone/>
                      </a:pP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Apps </a:t>
                      </a:r>
                      <a:r>
                        <a:rPr b="0" lang="en-US" sz="1800" spc="4" strike="noStrike">
                          <a:solidFill>
                            <a:srgbClr val="000000"/>
                          </a:solidFill>
                          <a:latin typeface="Arial MT"/>
                        </a:rPr>
                        <a:t>for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food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delivery is suited </a:t>
                      </a:r>
                      <a:r>
                        <a:rPr b="0" lang="en-US" sz="1800" spc="4" strike="noStrike">
                          <a:solidFill>
                            <a:srgbClr val="000000"/>
                          </a:solidFill>
                          <a:latin typeface="Arial MT"/>
                        </a:rPr>
                        <a:t>for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India because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it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saves time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and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 people are aware of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its services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and operations.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That implies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that the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food</a:t>
                      </a:r>
                      <a:r>
                        <a:rPr b="0" lang="en-US" sz="1800" spc="4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delivery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solution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provides</a:t>
                      </a:r>
                      <a:r>
                        <a:rPr b="0" lang="en-US" sz="1800" spc="4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its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users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rgbClr val="000000"/>
                          </a:solidFill>
                          <a:latin typeface="Arial MT"/>
                        </a:rPr>
                        <a:t>with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a</a:t>
                      </a:r>
                      <a:r>
                        <a:rPr b="0" lang="en-US" sz="1800" spc="4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highly</a:t>
                      </a:r>
                      <a:r>
                        <a:rPr b="0" lang="en-US" sz="1800" spc="4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customized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experience </a:t>
                      </a:r>
                      <a:r>
                        <a:rPr b="0" lang="en-US" sz="1800" spc="-15" strike="noStrike">
                          <a:solidFill>
                            <a:srgbClr val="000000"/>
                          </a:solidFill>
                          <a:latin typeface="Arial MT"/>
                        </a:rPr>
                        <a:t>when</a:t>
                      </a:r>
                      <a:r>
                        <a:rPr b="0" lang="en-US" sz="1800" spc="38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properly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designed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and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 MT"/>
                        </a:rPr>
                        <a:t>improved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Arial MT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Arial MT"/>
                        </a:rPr>
                        <a:t>revenue.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181480" y="358920"/>
            <a:ext cx="644112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600" spc="-7" strike="noStrike" cap="all">
                <a:solidFill>
                  <a:srgbClr val="000000"/>
                </a:solidFill>
                <a:latin typeface="Arial"/>
              </a:rPr>
              <a:t>Proposed</a:t>
            </a:r>
            <a:r>
              <a:rPr b="1" lang="en-US" sz="3600" spc="-92" strike="noStrike" cap="all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600" spc="-1" strike="noStrike" cap="all">
                <a:solidFill>
                  <a:srgbClr val="000000"/>
                </a:solidFill>
                <a:latin typeface="Arial"/>
              </a:rPr>
              <a:t>Solution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0" name="object 6" descr=""/>
          <p:cNvPicPr/>
          <p:nvPr/>
        </p:nvPicPr>
        <p:blipFill>
          <a:blip r:embed="rId1"/>
          <a:stretch/>
        </p:blipFill>
        <p:spPr>
          <a:xfrm>
            <a:off x="838080" y="1110240"/>
            <a:ext cx="16535160" cy="884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967280" y="190440"/>
            <a:ext cx="722448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600" spc="-7" strike="noStrike" cap="all">
                <a:solidFill>
                  <a:srgbClr val="000000"/>
                </a:solidFill>
                <a:latin typeface="Gill Sans MT"/>
              </a:rPr>
              <a:t>Prototype </a:t>
            </a:r>
            <a:r>
              <a:rPr b="1" lang="en-US" sz="3600" spc="-1" strike="noStrike" cap="all">
                <a:solidFill>
                  <a:srgbClr val="000000"/>
                </a:solidFill>
                <a:latin typeface="Gill Sans MT"/>
              </a:rPr>
              <a:t>(if</a:t>
            </a:r>
            <a:r>
              <a:rPr b="1" lang="en-US" sz="3600" spc="-35" strike="noStrike" cap="all">
                <a:solidFill>
                  <a:srgbClr val="000000"/>
                </a:solidFill>
                <a:latin typeface="Gill Sans MT"/>
              </a:rPr>
              <a:t> </a:t>
            </a:r>
            <a:r>
              <a:rPr b="1" lang="en-US" sz="3600" spc="-1" strike="noStrike" cap="all">
                <a:solidFill>
                  <a:srgbClr val="000000"/>
                </a:solidFill>
                <a:latin typeface="Arial"/>
              </a:rPr>
              <a:t>applicable</a:t>
            </a:r>
            <a:r>
              <a:rPr b="1" lang="en-US" sz="3600" spc="-1" strike="noStrike" cap="all">
                <a:solidFill>
                  <a:srgbClr val="000000"/>
                </a:solidFill>
                <a:latin typeface="Gill Sans MT"/>
              </a:rPr>
              <a:t>):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152" name="object 3"/>
          <p:cNvGrpSpPr/>
          <p:nvPr/>
        </p:nvGrpSpPr>
        <p:grpSpPr>
          <a:xfrm>
            <a:off x="1066680" y="1633680"/>
            <a:ext cx="14782680" cy="8206920"/>
            <a:chOff x="1066680" y="1633680"/>
            <a:chExt cx="14782680" cy="8206920"/>
          </a:xfrm>
        </p:grpSpPr>
        <p:pic>
          <p:nvPicPr>
            <p:cNvPr id="153" name="object 5" descr=""/>
            <p:cNvPicPr/>
            <p:nvPr/>
          </p:nvPicPr>
          <p:blipFill>
            <a:blip r:embed="rId1"/>
            <a:stretch/>
          </p:blipFill>
          <p:spPr>
            <a:xfrm>
              <a:off x="5596200" y="6539400"/>
              <a:ext cx="6062040" cy="3301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4" name="object 6" descr=""/>
            <p:cNvPicPr/>
            <p:nvPr/>
          </p:nvPicPr>
          <p:blipFill>
            <a:blip r:embed="rId2"/>
            <a:stretch/>
          </p:blipFill>
          <p:spPr>
            <a:xfrm>
              <a:off x="1066680" y="1633680"/>
              <a:ext cx="6562440" cy="4007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5" name="object 7" descr=""/>
            <p:cNvPicPr/>
            <p:nvPr/>
          </p:nvPicPr>
          <p:blipFill>
            <a:blip r:embed="rId3"/>
            <a:stretch/>
          </p:blipFill>
          <p:spPr>
            <a:xfrm>
              <a:off x="9247680" y="1633680"/>
              <a:ext cx="6601680" cy="4007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6" name="object 8"/>
          <p:cNvSpPr/>
          <p:nvPr/>
        </p:nvSpPr>
        <p:spPr>
          <a:xfrm>
            <a:off x="2971800" y="1315080"/>
            <a:ext cx="128304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Contributor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7" name="object 9"/>
          <p:cNvSpPr/>
          <p:nvPr/>
        </p:nvSpPr>
        <p:spPr>
          <a:xfrm>
            <a:off x="11658600" y="1299600"/>
            <a:ext cx="117108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000" spc="-7" strike="noStrike">
                <a:solidFill>
                  <a:srgbClr val="000000"/>
                </a:solidFill>
                <a:latin typeface="Arial"/>
              </a:rPr>
              <a:t>Re</a:t>
            </a:r>
            <a:r>
              <a:rPr b="1" lang="en-US" sz="2000" spc="4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ipient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8" name="object 10"/>
          <p:cNvSpPr/>
          <p:nvPr/>
        </p:nvSpPr>
        <p:spPr>
          <a:xfrm>
            <a:off x="7203600" y="6134040"/>
            <a:ext cx="20437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-7" strike="noStrike">
                <a:solidFill>
                  <a:srgbClr val="000000"/>
                </a:solidFill>
                <a:latin typeface="Arial"/>
              </a:rPr>
              <a:t>Order</a:t>
            </a:r>
            <a:r>
              <a:rPr b="1" lang="en-US" sz="1800" spc="-7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7" strike="noStrike">
                <a:solidFill>
                  <a:srgbClr val="000000"/>
                </a:solidFill>
                <a:latin typeface="Arial"/>
              </a:rPr>
              <a:t>Information: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6480" y="1666800"/>
            <a:ext cx="485964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4000" spc="-7" strike="noStrike" cap="all">
                <a:solidFill>
                  <a:srgbClr val="000000"/>
                </a:solidFill>
                <a:latin typeface="Arial"/>
              </a:rPr>
              <a:t>Ad</a:t>
            </a:r>
            <a:r>
              <a:rPr b="1" lang="en-US" sz="4000" spc="-26" strike="noStrike" cap="all">
                <a:solidFill>
                  <a:srgbClr val="000000"/>
                </a:solidFill>
                <a:latin typeface="Arial"/>
              </a:rPr>
              <a:t>v</a:t>
            </a:r>
            <a:r>
              <a:rPr b="1" lang="en-US" sz="4000" spc="-7" strike="noStrike" cap="all">
                <a:solidFill>
                  <a:srgbClr val="000000"/>
                </a:solidFill>
                <a:latin typeface="Arial"/>
              </a:rPr>
              <a:t>antag</a:t>
            </a:r>
            <a:r>
              <a:rPr b="1" lang="en-US" sz="4000" spc="-21" strike="noStrike" cap="all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4000" spc="-12" strike="noStrike" cap="all">
                <a:solidFill>
                  <a:srgbClr val="000000"/>
                </a:solidFill>
                <a:latin typeface="Arial"/>
              </a:rPr>
              <a:t>s</a:t>
            </a:r>
            <a:endParaRPr b="0" lang="en-US" sz="4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0" name="object 3"/>
          <p:cNvSpPr/>
          <p:nvPr/>
        </p:nvSpPr>
        <p:spPr>
          <a:xfrm>
            <a:off x="702720" y="2744640"/>
            <a:ext cx="14499360" cy="53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469440"/>
                <a:tab algn="l" pos="46980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Our</a:t>
            </a:r>
            <a:r>
              <a:rPr b="0" lang="en-US" sz="3000" spc="3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approch</a:t>
            </a:r>
            <a:r>
              <a:rPr b="0" lang="en-US" sz="3000" spc="36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US" sz="3000" spc="36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3000" spc="35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problem</a:t>
            </a:r>
            <a:r>
              <a:rPr b="0" lang="en-US" sz="3000" spc="30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12" strike="noStrike">
                <a:solidFill>
                  <a:srgbClr val="000000"/>
                </a:solidFill>
                <a:latin typeface="Arial"/>
              </a:rPr>
              <a:t>will</a:t>
            </a:r>
            <a:r>
              <a:rPr b="0" lang="en-US" sz="3000" spc="3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2" strike="noStrike">
                <a:solidFill>
                  <a:srgbClr val="000000"/>
                </a:solidFill>
                <a:latin typeface="Arial"/>
              </a:rPr>
              <a:t>act</a:t>
            </a:r>
            <a:r>
              <a:rPr b="0" lang="en-US" sz="3000" spc="35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2" strike="noStrike">
                <a:solidFill>
                  <a:srgbClr val="000000"/>
                </a:solidFill>
                <a:latin typeface="Arial"/>
              </a:rPr>
              <a:t>as</a:t>
            </a:r>
            <a:r>
              <a:rPr b="0" lang="en-US" sz="3000" spc="3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3000" spc="35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bridge</a:t>
            </a:r>
            <a:r>
              <a:rPr b="0" lang="en-US" sz="3000" spc="35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between</a:t>
            </a:r>
            <a:r>
              <a:rPr b="0" lang="en-US" sz="3000" spc="3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contributor</a:t>
            </a:r>
            <a:r>
              <a:rPr b="0" lang="en-US" sz="3000" spc="36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3000" spc="-82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recipient.</a:t>
            </a:r>
            <a:endParaRPr b="0" lang="en-IN" sz="30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469440"/>
                <a:tab algn="l" pos="46980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This</a:t>
            </a:r>
            <a:r>
              <a:rPr b="0" lang="en-US" sz="3000" spc="8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approach</a:t>
            </a:r>
            <a:r>
              <a:rPr b="0" lang="en-US" sz="3000" spc="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2" strike="noStrike">
                <a:solidFill>
                  <a:srgbClr val="000000"/>
                </a:solidFill>
                <a:latin typeface="Arial"/>
              </a:rPr>
              <a:t>saves</a:t>
            </a:r>
            <a:r>
              <a:rPr b="0" lang="en-US" sz="3000" spc="6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time</a:t>
            </a:r>
            <a:r>
              <a:rPr b="0" lang="en-US" sz="3000" spc="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US" sz="3000" spc="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it</a:t>
            </a:r>
            <a:r>
              <a:rPr b="0" lang="en-US" sz="3000" spc="8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is</a:t>
            </a:r>
            <a:r>
              <a:rPr b="0" lang="en-US" sz="3000" spc="7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contactless.</a:t>
            </a:r>
            <a:r>
              <a:rPr b="0" lang="en-US" sz="3000" spc="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3000" spc="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only</a:t>
            </a:r>
            <a:r>
              <a:rPr b="0" lang="en-US" sz="300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12" strike="noStrike">
                <a:solidFill>
                  <a:srgbClr val="000000"/>
                </a:solidFill>
                <a:latin typeface="Arial"/>
              </a:rPr>
              <a:t>work</a:t>
            </a:r>
            <a:r>
              <a:rPr b="0" lang="en-US" sz="3000" spc="7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US" sz="3000" spc="8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3000" spc="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users</a:t>
            </a:r>
            <a:r>
              <a:rPr b="0" lang="en-US" sz="3000" spc="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4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3000" spc="-82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to</a:t>
            </a:r>
            <a:r>
              <a:rPr b="0" lang="en-US" sz="30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2" strike="noStrike">
                <a:solidFill>
                  <a:srgbClr val="000000"/>
                </a:solidFill>
                <a:latin typeface="Arial"/>
              </a:rPr>
              <a:t>provide</a:t>
            </a:r>
            <a:r>
              <a:rPr b="0" lang="en-US" sz="3000" spc="5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3000" spc="-15" strike="noStrike">
                <a:solidFill>
                  <a:srgbClr val="000000"/>
                </a:solidFill>
                <a:latin typeface="Arial"/>
              </a:rPr>
              <a:t> valid</a:t>
            </a:r>
            <a:r>
              <a:rPr b="0" lang="en-US" sz="3000" spc="7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information.</a:t>
            </a:r>
            <a:endParaRPr b="0" lang="en-IN" sz="30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469440"/>
                <a:tab algn="l" pos="469800"/>
              </a:tabLst>
            </a:pPr>
            <a:r>
              <a:rPr b="0" lang="en-US" sz="3000" spc="-12" strike="noStrike">
                <a:solidFill>
                  <a:srgbClr val="000000"/>
                </a:solidFill>
                <a:latin typeface="Arial"/>
              </a:rPr>
              <a:t>Active</a:t>
            </a:r>
            <a:r>
              <a:rPr b="0" lang="en-US" sz="3000" spc="13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participation</a:t>
            </a:r>
            <a:r>
              <a:rPr b="0" lang="en-US" sz="3000" spc="13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US" sz="3000" spc="14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people</a:t>
            </a:r>
            <a:r>
              <a:rPr b="0" lang="en-US" sz="3000" spc="10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12" strike="noStrike">
                <a:solidFill>
                  <a:srgbClr val="000000"/>
                </a:solidFill>
                <a:latin typeface="Arial"/>
              </a:rPr>
              <a:t>will</a:t>
            </a:r>
            <a:r>
              <a:rPr b="0" lang="en-US" sz="3000" spc="14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help</a:t>
            </a:r>
            <a:r>
              <a:rPr b="0" lang="en-US" sz="3000" spc="15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2" strike="noStrike">
                <a:solidFill>
                  <a:srgbClr val="000000"/>
                </a:solidFill>
                <a:latin typeface="Arial"/>
              </a:rPr>
              <a:t>to</a:t>
            </a:r>
            <a:r>
              <a:rPr b="0" lang="en-US" sz="3000" spc="14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reduce</a:t>
            </a:r>
            <a:r>
              <a:rPr b="0" lang="en-US" sz="3000" spc="12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3000" spc="1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hunger</a:t>
            </a:r>
            <a:r>
              <a:rPr b="0" lang="en-US" sz="3000" spc="12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related</a:t>
            </a:r>
            <a:r>
              <a:rPr b="0" lang="en-US" sz="3000" spc="15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problem </a:t>
            </a:r>
            <a:r>
              <a:rPr b="0" lang="en-US" sz="3000" spc="-82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in</a:t>
            </a:r>
            <a:r>
              <a:rPr b="0" lang="en-US" sz="30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our</a:t>
            </a:r>
            <a:r>
              <a:rPr b="0" lang="en-US" sz="30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society</a:t>
            </a:r>
            <a:r>
              <a:rPr b="0" lang="en-US" sz="30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thus</a:t>
            </a:r>
            <a:r>
              <a:rPr b="0" lang="en-US" sz="30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5" strike="noStrike">
                <a:solidFill>
                  <a:srgbClr val="000000"/>
                </a:solidFill>
                <a:latin typeface="Arial"/>
              </a:rPr>
              <a:t>moving</a:t>
            </a:r>
            <a:r>
              <a:rPr b="0" lang="en-US" sz="3000" spc="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4" strike="noStrike">
                <a:solidFill>
                  <a:srgbClr val="000000"/>
                </a:solidFill>
                <a:latin typeface="Arial"/>
              </a:rPr>
              <a:t>towards</a:t>
            </a:r>
            <a:r>
              <a:rPr b="0" lang="en-US" sz="30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zero</a:t>
            </a:r>
            <a:r>
              <a:rPr b="0" lang="en-US" sz="30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hunger.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1" lang="en-IN" sz="4000" spc="-7" strike="noStrike">
                <a:solidFill>
                  <a:srgbClr val="000000"/>
                </a:solidFill>
                <a:latin typeface="Arial"/>
              </a:rPr>
              <a:t>DISADVANTAGES</a:t>
            </a:r>
            <a:endParaRPr b="0" lang="en-IN" sz="40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endParaRPr b="0" lang="en-IN" sz="40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40"/>
              </a:spcBef>
              <a:buClr>
                <a:srgbClr val="000000"/>
              </a:buClr>
              <a:buFont typeface="Arial MT"/>
              <a:buChar char="•"/>
              <a:tabLst>
                <a:tab algn="l" pos="469440"/>
                <a:tab algn="l" pos="46980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If</a:t>
            </a:r>
            <a:r>
              <a:rPr b="0" lang="en-US" sz="3000" spc="22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3000" spc="22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user</a:t>
            </a:r>
            <a:r>
              <a:rPr b="0" lang="en-US" sz="3000" spc="21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enters</a:t>
            </a:r>
            <a:r>
              <a:rPr b="0" lang="en-US" sz="3000" spc="22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invalid</a:t>
            </a:r>
            <a:r>
              <a:rPr b="0" lang="en-US" sz="3000" spc="23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data</a:t>
            </a:r>
            <a:r>
              <a:rPr b="0" lang="en-US" sz="3000" spc="22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then</a:t>
            </a:r>
            <a:r>
              <a:rPr b="0" lang="en-US" sz="3000" spc="22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entire</a:t>
            </a:r>
            <a:r>
              <a:rPr b="0" lang="en-US" sz="3000" spc="23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process</a:t>
            </a:r>
            <a:r>
              <a:rPr b="0" lang="en-US" sz="3000" spc="20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is</a:t>
            </a:r>
            <a:r>
              <a:rPr b="0" lang="en-US" sz="3000" spc="21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collapsed</a:t>
            </a:r>
            <a:r>
              <a:rPr b="0" lang="en-US" sz="3000" spc="22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2" strike="noStrike">
                <a:solidFill>
                  <a:srgbClr val="000000"/>
                </a:solidFill>
                <a:latin typeface="Arial"/>
              </a:rPr>
              <a:t>as</a:t>
            </a:r>
            <a:r>
              <a:rPr b="0" lang="en-US" sz="3000" spc="22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this</a:t>
            </a:r>
            <a:r>
              <a:rPr b="0" lang="en-US" sz="3000" spc="23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entire </a:t>
            </a:r>
            <a:r>
              <a:rPr b="0" lang="en-US" sz="3000" spc="-81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process</a:t>
            </a:r>
            <a:r>
              <a:rPr b="0" lang="en-US" sz="30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depends on</a:t>
            </a:r>
            <a:r>
              <a:rPr b="0" lang="en-US" sz="30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user’s</a:t>
            </a:r>
            <a:r>
              <a:rPr b="0" lang="en-US" sz="30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000" spc="-7" strike="noStrike">
                <a:solidFill>
                  <a:srgbClr val="000000"/>
                </a:solidFill>
                <a:latin typeface="Arial"/>
              </a:rPr>
              <a:t>data.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527480" y="660240"/>
            <a:ext cx="346680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600" spc="-1" strike="noStrike" cap="all">
                <a:solidFill>
                  <a:srgbClr val="000000"/>
                </a:solidFill>
                <a:latin typeface="Arial"/>
              </a:rPr>
              <a:t>Conclusion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1527480" y="1371600"/>
            <a:ext cx="15236280" cy="5888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-343080" algn="just">
              <a:lnSpc>
                <a:spcPct val="100000"/>
              </a:lnSpc>
              <a:spcBef>
                <a:spcPts val="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400" spc="103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2400" spc="103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148" strike="noStrike">
                <a:solidFill>
                  <a:srgbClr val="000000"/>
                </a:solidFill>
                <a:latin typeface="Arial"/>
              </a:rPr>
              <a:t>main </a:t>
            </a:r>
            <a:r>
              <a:rPr b="0" lang="en-US" sz="2800" spc="103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800" spc="273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800" spc="11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800" spc="117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2800" spc="222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800" spc="109" strike="noStrike">
                <a:solidFill>
                  <a:srgbClr val="000000"/>
                </a:solidFill>
                <a:latin typeface="Arial"/>
              </a:rPr>
              <a:t>f </a:t>
            </a:r>
            <a:r>
              <a:rPr b="0" lang="en-US" sz="2800" spc="248" strike="noStrike">
                <a:solidFill>
                  <a:srgbClr val="000000"/>
                </a:solidFill>
                <a:latin typeface="Arial"/>
              </a:rPr>
              <a:t>ou</a:t>
            </a:r>
            <a:r>
              <a:rPr b="0" lang="en-US" sz="2800" spc="143" strike="noStrike">
                <a:solidFill>
                  <a:srgbClr val="000000"/>
                </a:solidFill>
                <a:latin typeface="Arial"/>
              </a:rPr>
              <a:t>r </a:t>
            </a:r>
            <a:r>
              <a:rPr b="0" lang="en-US" sz="2800" spc="344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US" sz="2800" spc="214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800" spc="194" strike="noStrike">
                <a:solidFill>
                  <a:srgbClr val="000000"/>
                </a:solidFill>
                <a:latin typeface="Arial"/>
              </a:rPr>
              <a:t>oject </a:t>
            </a:r>
            <a:r>
              <a:rPr b="0" lang="en-US" sz="2800" spc="77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800" spc="199" strike="noStrike">
                <a:solidFill>
                  <a:srgbClr val="000000"/>
                </a:solidFill>
                <a:latin typeface="Arial"/>
              </a:rPr>
              <a:t>s </a:t>
            </a:r>
            <a:r>
              <a:rPr b="0" lang="en-US" sz="2800" spc="134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800" spc="262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2800" spc="157" strike="noStrike">
                <a:solidFill>
                  <a:srgbClr val="000000"/>
                </a:solidFill>
                <a:latin typeface="Arial"/>
              </a:rPr>
              <a:t>make </a:t>
            </a:r>
            <a:r>
              <a:rPr b="0" lang="en-US" sz="2800" spc="117" strike="noStrike">
                <a:solidFill>
                  <a:srgbClr val="000000"/>
                </a:solidFill>
                <a:latin typeface="Arial"/>
              </a:rPr>
              <a:t>a mid link food distribution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54" strike="noStrike">
                <a:solidFill>
                  <a:srgbClr val="000000"/>
                </a:solidFill>
                <a:latin typeface="Arial"/>
              </a:rPr>
              <a:t>system </a:t>
            </a:r>
            <a:r>
              <a:rPr b="0" lang="en-US" sz="2800" spc="180" strike="noStrike">
                <a:solidFill>
                  <a:srgbClr val="000000"/>
                </a:solidFill>
                <a:latin typeface="Arial"/>
              </a:rPr>
              <a:t>between </a:t>
            </a:r>
            <a:r>
              <a:rPr b="0" lang="en-US" sz="2800" spc="214" strike="noStrike">
                <a:solidFill>
                  <a:srgbClr val="000000"/>
                </a:solidFill>
                <a:latin typeface="Arial"/>
              </a:rPr>
              <a:t>contributors </a:t>
            </a:r>
            <a:r>
              <a:rPr b="0" lang="en-US" sz="2800" spc="180" strike="noStrike">
                <a:solidFill>
                  <a:srgbClr val="000000"/>
                </a:solidFill>
                <a:latin typeface="Arial"/>
              </a:rPr>
              <a:t>(with </a:t>
            </a:r>
            <a:r>
              <a:rPr b="0" lang="en-US" sz="2800" spc="137" strike="noStrike">
                <a:solidFill>
                  <a:srgbClr val="000000"/>
                </a:solidFill>
                <a:latin typeface="Arial"/>
              </a:rPr>
              <a:t>excess </a:t>
            </a:r>
            <a:r>
              <a:rPr b="0" lang="en-US" sz="2800" spc="148" strike="noStrike">
                <a:solidFill>
                  <a:srgbClr val="000000"/>
                </a:solidFill>
                <a:latin typeface="Arial"/>
              </a:rPr>
              <a:t>food) </a:t>
            </a:r>
            <a:r>
              <a:rPr b="0" lang="en-US" sz="2800" spc="157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2800" spc="199" strike="noStrike">
                <a:solidFill>
                  <a:srgbClr val="000000"/>
                </a:solidFill>
                <a:latin typeface="Arial"/>
              </a:rPr>
              <a:t>recipient </a:t>
            </a:r>
            <a:r>
              <a:rPr b="0" lang="en-US" sz="2800" spc="162" strike="noStrike">
                <a:solidFill>
                  <a:srgbClr val="000000"/>
                </a:solidFill>
                <a:latin typeface="Arial"/>
              </a:rPr>
              <a:t>(who </a:t>
            </a:r>
            <a:r>
              <a:rPr b="0" lang="en-US" sz="2800" spc="182" strike="noStrike">
                <a:solidFill>
                  <a:srgbClr val="000000"/>
                </a:solidFill>
                <a:latin typeface="Arial"/>
              </a:rPr>
              <a:t>are </a:t>
            </a:r>
            <a:r>
              <a:rPr b="0" lang="en-US" sz="2800" spc="137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2800" spc="1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54" strike="noStrike">
                <a:solidFill>
                  <a:srgbClr val="000000"/>
                </a:solidFill>
                <a:latin typeface="Arial"/>
              </a:rPr>
              <a:t>need </a:t>
            </a:r>
            <a:r>
              <a:rPr b="0" lang="en-US" sz="2800" spc="162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2800" spc="148" strike="noStrike">
                <a:solidFill>
                  <a:srgbClr val="000000"/>
                </a:solidFill>
                <a:latin typeface="Arial"/>
              </a:rPr>
              <a:t>food). </a:t>
            </a:r>
            <a:r>
              <a:rPr b="0" lang="en-US" sz="2800" spc="162" strike="noStrike">
                <a:solidFill>
                  <a:srgbClr val="000000"/>
                </a:solidFill>
                <a:latin typeface="Arial"/>
              </a:rPr>
              <a:t>Therefore, </a:t>
            </a:r>
            <a:r>
              <a:rPr b="0" lang="en-US" sz="2800" spc="143" strike="noStrike">
                <a:solidFill>
                  <a:srgbClr val="000000"/>
                </a:solidFill>
                <a:latin typeface="Arial"/>
              </a:rPr>
              <a:t>homes </a:t>
            </a:r>
            <a:r>
              <a:rPr b="0" lang="en-US" sz="2800" spc="157" strike="noStrike">
                <a:solidFill>
                  <a:srgbClr val="000000"/>
                </a:solidFill>
                <a:latin typeface="Arial"/>
              </a:rPr>
              <a:t>like </a:t>
            </a:r>
            <a:r>
              <a:rPr b="0" lang="en-US" sz="2800" spc="188" strike="noStrike">
                <a:solidFill>
                  <a:srgbClr val="000000"/>
                </a:solidFill>
                <a:latin typeface="Arial"/>
              </a:rPr>
              <a:t>child </a:t>
            </a:r>
            <a:r>
              <a:rPr b="0" lang="en-US" sz="2800" spc="199" strike="noStrike">
                <a:solidFill>
                  <a:srgbClr val="000000"/>
                </a:solidFill>
                <a:latin typeface="Arial"/>
              </a:rPr>
              <a:t>care, </a:t>
            </a:r>
            <a:r>
              <a:rPr b="0" lang="en-US" sz="2800" spc="174" strike="noStrike">
                <a:solidFill>
                  <a:srgbClr val="000000"/>
                </a:solidFill>
                <a:latin typeface="Arial"/>
              </a:rPr>
              <a:t>old </a:t>
            </a:r>
            <a:r>
              <a:rPr b="0" lang="en-US" sz="2800" spc="148" strike="noStrike">
                <a:solidFill>
                  <a:srgbClr val="000000"/>
                </a:solidFill>
                <a:latin typeface="Arial"/>
              </a:rPr>
              <a:t>age </a:t>
            </a:r>
            <a:r>
              <a:rPr b="0" lang="en-US" sz="2800" spc="219" strike="noStrike">
                <a:solidFill>
                  <a:srgbClr val="000000"/>
                </a:solidFill>
                <a:latin typeface="Arial"/>
              </a:rPr>
              <a:t>care</a:t>
            </a:r>
            <a:r>
              <a:rPr b="0" lang="en-US" sz="2800" spc="22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293" strike="noStrike">
                <a:solidFill>
                  <a:srgbClr val="000000"/>
                </a:solidFill>
                <a:latin typeface="Arial"/>
              </a:rPr>
              <a:t>&amp; </a:t>
            </a:r>
            <a:r>
              <a:rPr b="0" lang="en-US" sz="2800" spc="219" strike="noStrike">
                <a:solidFill>
                  <a:srgbClr val="000000"/>
                </a:solidFill>
                <a:latin typeface="Arial"/>
              </a:rPr>
              <a:t>cancer </a:t>
            </a:r>
            <a:r>
              <a:rPr b="0" lang="en-US" sz="2800" spc="22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74" strike="noStrike">
                <a:solidFill>
                  <a:srgbClr val="000000"/>
                </a:solidFill>
                <a:latin typeface="Arial"/>
              </a:rPr>
              <a:t>institutes</a:t>
            </a:r>
            <a:r>
              <a:rPr b="0" lang="en-US" sz="2800" spc="7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82" strike="noStrike">
                <a:solidFill>
                  <a:srgbClr val="000000"/>
                </a:solidFill>
                <a:latin typeface="Arial"/>
              </a:rPr>
              <a:t>doesn’t</a:t>
            </a:r>
            <a:r>
              <a:rPr b="0" lang="en-US" sz="2800" spc="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48" strike="noStrike">
                <a:solidFill>
                  <a:srgbClr val="000000"/>
                </a:solidFill>
                <a:latin typeface="Arial"/>
              </a:rPr>
              <a:t>need</a:t>
            </a:r>
            <a:r>
              <a:rPr b="0" lang="en-US" sz="2800" spc="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99" strike="noStrike">
                <a:solidFill>
                  <a:srgbClr val="000000"/>
                </a:solidFill>
                <a:latin typeface="Arial"/>
              </a:rPr>
              <a:t>to</a:t>
            </a:r>
            <a:r>
              <a:rPr b="0" lang="en-US" sz="2800" spc="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202" strike="noStrike">
                <a:solidFill>
                  <a:srgbClr val="000000"/>
                </a:solidFill>
                <a:latin typeface="Arial"/>
              </a:rPr>
              <a:t>directly</a:t>
            </a:r>
            <a:r>
              <a:rPr b="0" lang="en-US" sz="2800" spc="7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74" strike="noStrike">
                <a:solidFill>
                  <a:srgbClr val="000000"/>
                </a:solidFill>
                <a:latin typeface="Arial"/>
              </a:rPr>
              <a:t>depend</a:t>
            </a:r>
            <a:r>
              <a:rPr b="0" lang="en-US" sz="2800" spc="5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54" strike="noStrike">
                <a:solidFill>
                  <a:srgbClr val="000000"/>
                </a:solidFill>
                <a:latin typeface="Arial"/>
              </a:rPr>
              <a:t>on</a:t>
            </a:r>
            <a:r>
              <a:rPr b="0" lang="en-US" sz="2800" spc="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74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2800" spc="6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23" strike="noStrike">
                <a:solidFill>
                  <a:srgbClr val="000000"/>
                </a:solidFill>
                <a:latin typeface="Arial"/>
              </a:rPr>
              <a:t>NGO’s</a:t>
            </a:r>
            <a:r>
              <a:rPr b="0" lang="en-US" sz="2800" spc="8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57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US" sz="2800" spc="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74" strike="noStrike">
                <a:solidFill>
                  <a:srgbClr val="000000"/>
                </a:solidFill>
                <a:latin typeface="Arial"/>
              </a:rPr>
              <a:t>general</a:t>
            </a:r>
            <a:r>
              <a:rPr b="0" lang="en-US" sz="2800" spc="6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82" strike="noStrike">
                <a:solidFill>
                  <a:srgbClr val="000000"/>
                </a:solidFill>
                <a:latin typeface="Arial"/>
              </a:rPr>
              <a:t>public. </a:t>
            </a:r>
            <a:r>
              <a:rPr b="0" lang="en-US" sz="2800" spc="-87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17" strike="noStrike">
                <a:solidFill>
                  <a:srgbClr val="000000"/>
                </a:solidFill>
                <a:latin typeface="Arial"/>
              </a:rPr>
              <a:t>This </a:t>
            </a:r>
            <a:r>
              <a:rPr b="0" lang="en-US" sz="2800" spc="154" strike="noStrike">
                <a:solidFill>
                  <a:srgbClr val="000000"/>
                </a:solidFill>
                <a:latin typeface="Arial"/>
              </a:rPr>
              <a:t>system </a:t>
            </a:r>
            <a:r>
              <a:rPr b="0" lang="en-US" sz="2800" spc="134" strike="noStrike">
                <a:solidFill>
                  <a:srgbClr val="000000"/>
                </a:solidFill>
                <a:latin typeface="Arial"/>
              </a:rPr>
              <a:t>also </a:t>
            </a:r>
            <a:r>
              <a:rPr b="0" lang="en-US" sz="2800" spc="154" strike="noStrike">
                <a:solidFill>
                  <a:srgbClr val="000000"/>
                </a:solidFill>
                <a:latin typeface="Arial"/>
              </a:rPr>
              <a:t>helps </a:t>
            </a:r>
            <a:r>
              <a:rPr b="0" lang="en-US" sz="2800" spc="19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2800" spc="154" strike="noStrike">
                <a:solidFill>
                  <a:srgbClr val="000000"/>
                </a:solidFill>
                <a:latin typeface="Arial"/>
              </a:rPr>
              <a:t>satisfy </a:t>
            </a:r>
            <a:r>
              <a:rPr b="0" lang="en-US" sz="2800" spc="174" strike="noStrike">
                <a:solidFill>
                  <a:srgbClr val="000000"/>
                </a:solidFill>
                <a:latin typeface="Arial"/>
              </a:rPr>
              <a:t>the food </a:t>
            </a:r>
            <a:r>
              <a:rPr b="0" lang="en-US" sz="2800" spc="188" strike="noStrike">
                <a:solidFill>
                  <a:srgbClr val="000000"/>
                </a:solidFill>
                <a:latin typeface="Arial"/>
              </a:rPr>
              <a:t>requirement </a:t>
            </a:r>
            <a:r>
              <a:rPr b="0" lang="en-US" sz="2800" spc="162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2800" spc="188" strike="noStrike">
                <a:solidFill>
                  <a:srgbClr val="000000"/>
                </a:solidFill>
                <a:latin typeface="Arial"/>
              </a:rPr>
              <a:t>deprived </a:t>
            </a:r>
            <a:r>
              <a:rPr b="0" lang="en-US" sz="2800" spc="162" strike="noStrike">
                <a:solidFill>
                  <a:srgbClr val="000000"/>
                </a:solidFill>
                <a:latin typeface="Arial"/>
              </a:rPr>
              <a:t>people </a:t>
            </a:r>
            <a:r>
              <a:rPr b="0" lang="en-US" sz="2800" spc="16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74" strike="noStrike">
                <a:solidFill>
                  <a:srgbClr val="000000"/>
                </a:solidFill>
                <a:latin typeface="Arial"/>
              </a:rPr>
              <a:t>thus</a:t>
            </a:r>
            <a:r>
              <a:rPr b="0" lang="en-US" sz="2800" spc="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57" strike="noStrike">
                <a:solidFill>
                  <a:srgbClr val="000000"/>
                </a:solidFill>
                <a:latin typeface="Arial"/>
              </a:rPr>
              <a:t>achieving</a:t>
            </a:r>
            <a:r>
              <a:rPr b="0" lang="en-US" sz="280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74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280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57" strike="noStrike">
                <a:solidFill>
                  <a:srgbClr val="000000"/>
                </a:solidFill>
                <a:latin typeface="Arial"/>
              </a:rPr>
              <a:t>goal</a:t>
            </a:r>
            <a:r>
              <a:rPr b="0" lang="en-US" sz="2800" spc="2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54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US" sz="280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222" strike="noStrike">
                <a:solidFill>
                  <a:srgbClr val="000000"/>
                </a:solidFill>
                <a:latin typeface="Arial"/>
              </a:rPr>
              <a:t>“No</a:t>
            </a:r>
            <a:r>
              <a:rPr b="0" lang="en-US" sz="2800" spc="3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88" strike="noStrike">
                <a:solidFill>
                  <a:srgbClr val="000000"/>
                </a:solidFill>
                <a:latin typeface="Arial"/>
              </a:rPr>
              <a:t>Poverty”</a:t>
            </a:r>
            <a:r>
              <a:rPr b="0" lang="en-US" sz="2800" spc="2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94" strike="noStrike">
                <a:solidFill>
                  <a:srgbClr val="000000"/>
                </a:solidFill>
                <a:latin typeface="Arial"/>
              </a:rPr>
              <a:t>,“No</a:t>
            </a:r>
            <a:r>
              <a:rPr b="0" lang="en-US" sz="2800" spc="3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208" strike="noStrike">
                <a:solidFill>
                  <a:srgbClr val="000000"/>
                </a:solidFill>
                <a:latin typeface="Arial"/>
              </a:rPr>
              <a:t>Hunger”</a:t>
            </a:r>
            <a:r>
              <a:rPr b="0" lang="en-US" sz="2800" spc="2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57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US" sz="2800" spc="3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88" strike="noStrike">
                <a:solidFill>
                  <a:srgbClr val="000000"/>
                </a:solidFill>
                <a:latin typeface="Arial"/>
              </a:rPr>
              <a:t>“Good</a:t>
            </a:r>
            <a:r>
              <a:rPr b="0" lang="en-US" sz="2800" spc="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48" strike="noStrike">
                <a:solidFill>
                  <a:srgbClr val="000000"/>
                </a:solidFill>
                <a:latin typeface="Arial"/>
              </a:rPr>
              <a:t>Health</a:t>
            </a:r>
            <a:r>
              <a:rPr b="0" lang="en-US" sz="2800" spc="3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57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2800" spc="-87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37" strike="noStrike">
                <a:solidFill>
                  <a:srgbClr val="000000"/>
                </a:solidFill>
                <a:latin typeface="Arial"/>
              </a:rPr>
              <a:t>Well-Being”. </a:t>
            </a:r>
            <a:r>
              <a:rPr b="0" lang="en-US" sz="2800" spc="103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800" spc="194" strike="noStrike">
                <a:solidFill>
                  <a:srgbClr val="000000"/>
                </a:solidFill>
                <a:latin typeface="Arial"/>
              </a:rPr>
              <a:t>future </a:t>
            </a:r>
            <a:r>
              <a:rPr b="0" lang="en-US" sz="2800" spc="182" strike="noStrike">
                <a:solidFill>
                  <a:srgbClr val="000000"/>
                </a:solidFill>
                <a:latin typeface="Arial"/>
              </a:rPr>
              <a:t>scope </a:t>
            </a:r>
            <a:r>
              <a:rPr b="0" lang="en-US" sz="2800" spc="162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2800" spc="214" strike="noStrike">
                <a:solidFill>
                  <a:srgbClr val="000000"/>
                </a:solidFill>
                <a:latin typeface="Arial"/>
              </a:rPr>
              <a:t>our project </a:t>
            </a:r>
            <a:r>
              <a:rPr b="0" lang="en-US" sz="2800" spc="137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2800" spc="19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2800" spc="180" strike="noStrike">
                <a:solidFill>
                  <a:srgbClr val="000000"/>
                </a:solidFill>
                <a:latin typeface="Arial"/>
              </a:rPr>
              <a:t>build </a:t>
            </a:r>
            <a:r>
              <a:rPr b="0" lang="en-US" sz="2800" spc="134" strike="noStrike">
                <a:solidFill>
                  <a:srgbClr val="000000"/>
                </a:solidFill>
                <a:latin typeface="Arial"/>
              </a:rPr>
              <a:t>an </a:t>
            </a:r>
            <a:r>
              <a:rPr b="0" lang="en-US" sz="2800" spc="154" strike="noStrike">
                <a:solidFill>
                  <a:srgbClr val="000000"/>
                </a:solidFill>
                <a:latin typeface="Arial"/>
              </a:rPr>
              <a:t>autonomous </a:t>
            </a:r>
            <a:r>
              <a:rPr b="0" lang="en-US" sz="2800" spc="157" strike="noStrike">
                <a:solidFill>
                  <a:srgbClr val="000000"/>
                </a:solidFill>
                <a:latin typeface="Arial"/>
              </a:rPr>
              <a:t> vehicle </a:t>
            </a:r>
            <a:r>
              <a:rPr b="0" lang="en-US" sz="2800" spc="219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US" sz="2800" spc="180" strike="noStrike">
                <a:solidFill>
                  <a:srgbClr val="000000"/>
                </a:solidFill>
                <a:latin typeface="Arial"/>
              </a:rPr>
              <a:t>food </a:t>
            </a:r>
            <a:r>
              <a:rPr b="0" lang="en-US" sz="2800" spc="194" strike="noStrike">
                <a:solidFill>
                  <a:srgbClr val="000000"/>
                </a:solidFill>
                <a:latin typeface="Arial"/>
              </a:rPr>
              <a:t>transportation </a:t>
            </a:r>
            <a:r>
              <a:rPr b="0" lang="en-US" sz="2800" spc="199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2800" spc="208" strike="noStrike">
                <a:solidFill>
                  <a:srgbClr val="000000"/>
                </a:solidFill>
                <a:latin typeface="Arial"/>
              </a:rPr>
              <a:t>reduce </a:t>
            </a:r>
            <a:r>
              <a:rPr b="0" lang="en-US" sz="2800" spc="174" strike="noStrike">
                <a:solidFill>
                  <a:srgbClr val="000000"/>
                </a:solidFill>
                <a:latin typeface="Arial"/>
              </a:rPr>
              <a:t>the dependency </a:t>
            </a:r>
            <a:r>
              <a:rPr b="0" lang="en-US" sz="2800" spc="154" strike="noStrike">
                <a:solidFill>
                  <a:srgbClr val="000000"/>
                </a:solidFill>
                <a:latin typeface="Arial"/>
              </a:rPr>
              <a:t>on </a:t>
            </a:r>
            <a:r>
              <a:rPr b="0" lang="en-US" sz="2800" spc="199" strike="noStrike">
                <a:solidFill>
                  <a:srgbClr val="000000"/>
                </a:solidFill>
                <a:latin typeface="Arial"/>
              </a:rPr>
              <a:t>other </a:t>
            </a:r>
            <a:r>
              <a:rPr b="0" lang="en-US" sz="2800" spc="162" strike="noStrike">
                <a:solidFill>
                  <a:srgbClr val="000000"/>
                </a:solidFill>
                <a:latin typeface="Arial"/>
              </a:rPr>
              <a:t>bodies </a:t>
            </a:r>
            <a:r>
              <a:rPr b="0" lang="en-US" sz="2800" spc="16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219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2800" spc="-10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74" strike="noStrike">
                <a:solidFill>
                  <a:srgbClr val="000000"/>
                </a:solidFill>
                <a:latin typeface="Arial"/>
              </a:rPr>
              <a:t>food</a:t>
            </a:r>
            <a:r>
              <a:rPr b="0" lang="en-US" sz="2800" spc="-8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182" strike="noStrike">
                <a:solidFill>
                  <a:srgbClr val="000000"/>
                </a:solidFill>
                <a:latin typeface="Arial"/>
              </a:rPr>
              <a:t>distribution.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3" name="object 8"/>
          <p:cNvSpPr/>
          <p:nvPr/>
        </p:nvSpPr>
        <p:spPr>
          <a:xfrm>
            <a:off x="6984720" y="5379120"/>
            <a:ext cx="4236480" cy="1593000"/>
          </a:xfrm>
          <a:custGeom>
            <a:avLst/>
            <a:gdLst/>
            <a:ahLst/>
            <a:rect l="l" t="t" r="r" b="b"/>
            <a:pathLst>
              <a:path w="4236720" h="2407920">
                <a:moveTo>
                  <a:pt x="0" y="2407920"/>
                </a:moveTo>
                <a:lnTo>
                  <a:pt x="4236720" y="2407920"/>
                </a:lnTo>
                <a:lnTo>
                  <a:pt x="4236720" y="0"/>
                </a:lnTo>
                <a:lnTo>
                  <a:pt x="0" y="0"/>
                </a:lnTo>
                <a:lnTo>
                  <a:pt x="0" y="240792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object 10"/>
          <p:cNvSpPr/>
          <p:nvPr/>
        </p:nvSpPr>
        <p:spPr>
          <a:xfrm>
            <a:off x="7686360" y="7237800"/>
            <a:ext cx="291492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400" spc="-7" strike="noStrike">
                <a:solidFill>
                  <a:srgbClr val="000000"/>
                </a:solidFill>
                <a:latin typeface="Arial"/>
              </a:rPr>
              <a:t>Mid</a:t>
            </a:r>
            <a:r>
              <a:rPr b="1" lang="en-US" sz="24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 spc="-12" strike="noStrike">
                <a:solidFill>
                  <a:srgbClr val="000000"/>
                </a:solidFill>
                <a:latin typeface="Arial"/>
              </a:rPr>
              <a:t>link </a:t>
            </a:r>
            <a:r>
              <a:rPr b="1" lang="en-US" sz="2400" spc="-7" strike="noStrike">
                <a:solidFill>
                  <a:srgbClr val="000000"/>
                </a:solidFill>
                <a:latin typeface="Arial"/>
              </a:rPr>
              <a:t>distribution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"/>
              </a:spcBef>
              <a:buNone/>
            </a:pPr>
            <a:r>
              <a:rPr b="1" lang="en-US" sz="2400" spc="-12" strike="noStrike">
                <a:solidFill>
                  <a:srgbClr val="000000"/>
                </a:solidFill>
                <a:latin typeface="Arial"/>
              </a:rPr>
              <a:t>system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5" name="object 11"/>
          <p:cNvSpPr/>
          <p:nvPr/>
        </p:nvSpPr>
        <p:spPr>
          <a:xfrm>
            <a:off x="1824840" y="7738560"/>
            <a:ext cx="248688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3200" spc="4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ntr</a:t>
            </a:r>
            <a:r>
              <a:rPr b="1" lang="en-US" sz="3200" spc="-2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buto</a:t>
            </a:r>
            <a:r>
              <a:rPr b="1" lang="en-US" sz="3200" spc="4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66" name="object 12"/>
          <p:cNvSpPr/>
          <p:nvPr/>
        </p:nvSpPr>
        <p:spPr>
          <a:xfrm>
            <a:off x="14801040" y="7530120"/>
            <a:ext cx="208044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</a:rPr>
              <a:t>Recipients</a:t>
            </a:r>
            <a:endParaRPr b="0" lang="en-IN" sz="3200" spc="-1" strike="noStrike">
              <a:latin typeface="Arial"/>
            </a:endParaRPr>
          </a:p>
        </p:txBody>
      </p:sp>
      <p:grpSp>
        <p:nvGrpSpPr>
          <p:cNvPr id="167" name="object 13"/>
          <p:cNvGrpSpPr/>
          <p:nvPr/>
        </p:nvGrpSpPr>
        <p:grpSpPr>
          <a:xfrm>
            <a:off x="1527480" y="5125680"/>
            <a:ext cx="15368400" cy="2285640"/>
            <a:chOff x="1527480" y="5125680"/>
            <a:chExt cx="15368400" cy="2285640"/>
          </a:xfrm>
        </p:grpSpPr>
        <p:sp>
          <p:nvSpPr>
            <p:cNvPr id="168" name="object 14"/>
            <p:cNvSpPr/>
            <p:nvPr/>
          </p:nvSpPr>
          <p:spPr>
            <a:xfrm>
              <a:off x="4935600" y="5913000"/>
              <a:ext cx="1739520" cy="748800"/>
            </a:xfrm>
            <a:custGeom>
              <a:avLst/>
              <a:gdLst/>
              <a:ahLst/>
              <a:rect l="l" t="t" r="r" b="b"/>
              <a:pathLst>
                <a:path w="1739900" h="749300">
                  <a:moveTo>
                    <a:pt x="1365250" y="0"/>
                  </a:moveTo>
                  <a:lnTo>
                    <a:pt x="1365250" y="187324"/>
                  </a:lnTo>
                  <a:lnTo>
                    <a:pt x="0" y="187324"/>
                  </a:lnTo>
                  <a:lnTo>
                    <a:pt x="0" y="561974"/>
                  </a:lnTo>
                  <a:lnTo>
                    <a:pt x="1365250" y="561974"/>
                  </a:lnTo>
                  <a:lnTo>
                    <a:pt x="1365250" y="749299"/>
                  </a:lnTo>
                  <a:lnTo>
                    <a:pt x="1739900" y="374649"/>
                  </a:lnTo>
                  <a:lnTo>
                    <a:pt x="13652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object 16"/>
            <p:cNvSpPr/>
            <p:nvPr/>
          </p:nvSpPr>
          <p:spPr>
            <a:xfrm>
              <a:off x="11530800" y="6030360"/>
              <a:ext cx="1956240" cy="652320"/>
            </a:xfrm>
            <a:custGeom>
              <a:avLst/>
              <a:gdLst/>
              <a:ahLst/>
              <a:rect l="l" t="t" r="r" b="b"/>
              <a:pathLst>
                <a:path w="977900" h="652779">
                  <a:moveTo>
                    <a:pt x="651510" y="0"/>
                  </a:moveTo>
                  <a:lnTo>
                    <a:pt x="651510" y="163194"/>
                  </a:lnTo>
                  <a:lnTo>
                    <a:pt x="0" y="163194"/>
                  </a:lnTo>
                  <a:lnTo>
                    <a:pt x="0" y="489584"/>
                  </a:lnTo>
                  <a:lnTo>
                    <a:pt x="651510" y="489584"/>
                  </a:lnTo>
                  <a:lnTo>
                    <a:pt x="651510" y="652779"/>
                  </a:lnTo>
                  <a:lnTo>
                    <a:pt x="977900" y="326389"/>
                  </a:lnTo>
                  <a:lnTo>
                    <a:pt x="6515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70" name="object 18" descr=""/>
            <p:cNvPicPr/>
            <p:nvPr/>
          </p:nvPicPr>
          <p:blipFill>
            <a:blip r:embed="rId1"/>
            <a:stretch/>
          </p:blipFill>
          <p:spPr>
            <a:xfrm>
              <a:off x="14173200" y="5125680"/>
              <a:ext cx="2722680" cy="2285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1" name="object 19" descr=""/>
            <p:cNvPicPr/>
            <p:nvPr/>
          </p:nvPicPr>
          <p:blipFill>
            <a:blip r:embed="rId2"/>
            <a:stretch/>
          </p:blipFill>
          <p:spPr>
            <a:xfrm>
              <a:off x="1527480" y="5321520"/>
              <a:ext cx="3002040" cy="2069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2" name="TextBox 19"/>
          <p:cNvSpPr/>
          <p:nvPr/>
        </p:nvSpPr>
        <p:spPr>
          <a:xfrm>
            <a:off x="7686360" y="6030360"/>
            <a:ext cx="31582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Gill Sans MT"/>
              </a:rPr>
              <a:t>Food redistribution system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198800" y="1790640"/>
            <a:ext cx="328212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3600" spc="-7" strike="noStrike" cap="all">
                <a:solidFill>
                  <a:srgbClr val="000000"/>
                </a:solidFill>
                <a:latin typeface="Arial"/>
              </a:rPr>
              <a:t>References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4" name="object 4"/>
          <p:cNvSpPr/>
          <p:nvPr/>
        </p:nvSpPr>
        <p:spPr>
          <a:xfrm>
            <a:off x="1198800" y="2910600"/>
            <a:ext cx="13917600" cy="586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69800" indent="-45720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Symbol" charset="2"/>
              <a:buChar char=""/>
              <a:tabLst>
                <a:tab algn="l" pos="469800"/>
              </a:tabLst>
            </a:pP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An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empirical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study</a:t>
            </a:r>
            <a:r>
              <a:rPr b="0" lang="en-US" sz="32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online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food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delivery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services</a:t>
            </a:r>
            <a:r>
              <a:rPr b="0" lang="en-US" sz="32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from</a:t>
            </a:r>
            <a:r>
              <a:rPr b="0" lang="en-US" sz="32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applications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perspective:-</a:t>
            </a:r>
            <a:r>
              <a:rPr b="0" i="1" lang="en-US" sz="3200" spc="-7" strike="noStrike">
                <a:solidFill>
                  <a:srgbClr val="000000"/>
                </a:solidFill>
                <a:latin typeface="Arial"/>
              </a:rPr>
              <a:t>Venkatesa</a:t>
            </a:r>
            <a:r>
              <a:rPr b="0" i="1" lang="en-US" sz="3200" spc="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3200" spc="-7" strike="noStrike">
                <a:solidFill>
                  <a:srgbClr val="000000"/>
                </a:solidFill>
                <a:latin typeface="Arial"/>
              </a:rPr>
              <a:t>Prabu.S,</a:t>
            </a:r>
            <a:r>
              <a:rPr b="0" i="1" lang="en-US" sz="32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3200" spc="-7" strike="noStrike">
                <a:solidFill>
                  <a:srgbClr val="000000"/>
                </a:solidFill>
                <a:latin typeface="Arial"/>
              </a:rPr>
              <a:t>Brashyam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3200" spc="-12" strike="noStrike">
                <a:solidFill>
                  <a:srgbClr val="000000"/>
                </a:solidFill>
                <a:latin typeface="Arial"/>
              </a:rPr>
              <a:t>Sasikumar.</a:t>
            </a:r>
            <a:endParaRPr b="0" lang="en-IN" sz="3200" spc="-1" strike="noStrike">
              <a:latin typeface="Arial"/>
            </a:endParaRPr>
          </a:p>
          <a:p>
            <a:pPr marL="469800" indent="-457200" algn="just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800"/>
              </a:tabLst>
            </a:pP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Real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Time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Global Positioning System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(GPS) Tracking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Implementation Using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Android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Web</a:t>
            </a:r>
            <a:r>
              <a:rPr b="0" lang="en-US" sz="32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Based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System:-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3200" spc="-7" strike="noStrike">
                <a:solidFill>
                  <a:srgbClr val="000000"/>
                </a:solidFill>
                <a:latin typeface="Arial"/>
              </a:rPr>
              <a:t>R.B.Mulia,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3200" spc="-7" strike="noStrike">
                <a:solidFill>
                  <a:srgbClr val="000000"/>
                </a:solidFill>
                <a:latin typeface="Arial"/>
              </a:rPr>
              <a:t>S.King,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3200" spc="-7" strike="noStrike">
                <a:solidFill>
                  <a:srgbClr val="000000"/>
                </a:solidFill>
                <a:latin typeface="Arial"/>
              </a:rPr>
              <a:t>Y.H.Budiawan,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3200" spc="-7" strike="noStrike">
                <a:solidFill>
                  <a:srgbClr val="000000"/>
                </a:solidFill>
                <a:latin typeface="Arial"/>
              </a:rPr>
              <a:t>L.S.Tanitama</a:t>
            </a:r>
            <a:endParaRPr b="0" lang="en-IN" sz="3200" spc="-1" strike="noStrike">
              <a:latin typeface="Arial"/>
            </a:endParaRPr>
          </a:p>
          <a:p>
            <a:pPr marL="469800" indent="-45720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4698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case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analysis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of a sustainable food supply chain distribution system—A multi- </a:t>
            </a:r>
            <a:r>
              <a:rPr b="0" lang="en-US" sz="3200" spc="-82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objective</a:t>
            </a:r>
            <a:r>
              <a:rPr b="0" lang="en-US" sz="32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approach:-</a:t>
            </a:r>
            <a:r>
              <a:rPr b="0" lang="en-US" sz="32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3200" spc="-7" strike="noStrike">
                <a:solidFill>
                  <a:srgbClr val="000000"/>
                </a:solidFill>
                <a:latin typeface="Arial"/>
              </a:rPr>
              <a:t>S.Validi,</a:t>
            </a:r>
            <a:r>
              <a:rPr b="0" i="1" lang="en-US" sz="32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3200" spc="-7" strike="noStrike">
                <a:solidFill>
                  <a:srgbClr val="000000"/>
                </a:solidFill>
                <a:latin typeface="Arial"/>
              </a:rPr>
              <a:t>A.Bhattacharya,</a:t>
            </a:r>
            <a:r>
              <a:rPr b="0" i="1" lang="en-US" sz="32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3200" spc="-7" strike="noStrike">
                <a:solidFill>
                  <a:srgbClr val="000000"/>
                </a:solidFill>
                <a:latin typeface="Arial"/>
              </a:rPr>
              <a:t>P.J.Byrne</a:t>
            </a:r>
            <a:endParaRPr b="0" lang="en-IN" sz="3200" spc="-1" strike="noStrike">
              <a:latin typeface="Arial"/>
            </a:endParaRPr>
          </a:p>
          <a:p>
            <a:pPr marL="469800" indent="-457200" algn="just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800"/>
              </a:tabLst>
            </a:pPr>
            <a:r>
              <a:rPr b="0" lang="en-US" sz="3200" spc="-1" strike="noStrike">
                <a:solidFill>
                  <a:srgbClr val="111111"/>
                </a:solidFill>
                <a:latin typeface="Arial"/>
              </a:rPr>
              <a:t>Tracking</a:t>
            </a:r>
            <a:r>
              <a:rPr b="0" lang="en-US" sz="3200" spc="109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111111"/>
                </a:solidFill>
                <a:latin typeface="Arial"/>
              </a:rPr>
              <a:t>Systems</a:t>
            </a:r>
            <a:r>
              <a:rPr b="0" lang="en-US" sz="3200" spc="128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200" spc="-12" strike="noStrike">
                <a:solidFill>
                  <a:srgbClr val="111111"/>
                </a:solidFill>
                <a:latin typeface="Arial"/>
              </a:rPr>
              <a:t>as</a:t>
            </a:r>
            <a:r>
              <a:rPr b="0" lang="en-US" sz="3200" spc="128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111111"/>
                </a:solidFill>
                <a:latin typeface="Arial"/>
              </a:rPr>
              <a:t>Thinging</a:t>
            </a:r>
            <a:r>
              <a:rPr b="0" lang="en-US" sz="3200" spc="123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200" spc="-12" strike="noStrike">
                <a:solidFill>
                  <a:srgbClr val="111111"/>
                </a:solidFill>
                <a:latin typeface="Arial"/>
              </a:rPr>
              <a:t>Machine:</a:t>
            </a:r>
            <a:r>
              <a:rPr b="0" lang="en-US" sz="3200" spc="13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111111"/>
                </a:solidFill>
                <a:latin typeface="Arial"/>
              </a:rPr>
              <a:t>A</a:t>
            </a:r>
            <a:r>
              <a:rPr b="0" lang="en-US" sz="3200" spc="123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111111"/>
                </a:solidFill>
                <a:latin typeface="Arial"/>
              </a:rPr>
              <a:t>Case</a:t>
            </a:r>
            <a:r>
              <a:rPr b="0" lang="en-US" sz="3200" spc="103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111111"/>
                </a:solidFill>
                <a:latin typeface="Arial"/>
              </a:rPr>
              <a:t>Study</a:t>
            </a:r>
            <a:r>
              <a:rPr b="0" lang="en-US" sz="3200" spc="89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111111"/>
                </a:solidFill>
                <a:latin typeface="Arial"/>
              </a:rPr>
              <a:t>of</a:t>
            </a:r>
            <a:r>
              <a:rPr b="0" lang="en-US" sz="3200" spc="148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111111"/>
                </a:solidFill>
                <a:latin typeface="Arial"/>
              </a:rPr>
              <a:t>a</a:t>
            </a:r>
            <a:r>
              <a:rPr b="0" lang="en-US" sz="3200" spc="117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111111"/>
                </a:solidFill>
                <a:latin typeface="Arial"/>
              </a:rPr>
              <a:t>Service</a:t>
            </a:r>
            <a:r>
              <a:rPr b="0" lang="en-US" sz="3200" spc="109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111111"/>
                </a:solidFill>
                <a:latin typeface="Arial"/>
              </a:rPr>
              <a:t>Company:-</a:t>
            </a:r>
            <a:endParaRPr b="0" lang="en-IN" sz="3200" spc="-1" strike="noStrike">
              <a:latin typeface="Arial"/>
            </a:endParaRPr>
          </a:p>
          <a:p>
            <a:pPr marL="469800">
              <a:lnSpc>
                <a:spcPct val="100000"/>
              </a:lnSpc>
              <a:buNone/>
              <a:tabLst>
                <a:tab algn="l" pos="469800"/>
              </a:tabLst>
            </a:pPr>
            <a:r>
              <a:rPr b="0" i="1" lang="en-US" sz="3200" spc="-12" strike="noStrike">
                <a:solidFill>
                  <a:srgbClr val="111111"/>
                </a:solidFill>
                <a:latin typeface="Arial"/>
              </a:rPr>
              <a:t>Sabah </a:t>
            </a:r>
            <a:r>
              <a:rPr b="0" i="1" lang="en-US" sz="3200" spc="-7" strike="noStrike">
                <a:solidFill>
                  <a:srgbClr val="111111"/>
                </a:solidFill>
                <a:latin typeface="Arial"/>
              </a:rPr>
              <a:t>Al</a:t>
            </a:r>
            <a:r>
              <a:rPr b="0" i="1" lang="en-US" sz="3200" spc="-1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i="1" lang="en-US" sz="3200" spc="-12" strike="noStrike">
                <a:solidFill>
                  <a:srgbClr val="111111"/>
                </a:solidFill>
                <a:latin typeface="Arial"/>
              </a:rPr>
              <a:t>Fedaghi,</a:t>
            </a:r>
            <a:r>
              <a:rPr b="0" i="1" lang="en-US" sz="3200" spc="2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i="1" lang="en-US" sz="3200" spc="-7" strike="noStrike">
                <a:solidFill>
                  <a:srgbClr val="111111"/>
                </a:solidFill>
                <a:latin typeface="Arial"/>
              </a:rPr>
              <a:t>Yousef</a:t>
            </a:r>
            <a:r>
              <a:rPr b="0" i="1" lang="en-US" sz="3200" spc="9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i="1" lang="en-US" sz="3200" spc="-7" strike="noStrike">
                <a:solidFill>
                  <a:srgbClr val="111111"/>
                </a:solidFill>
                <a:latin typeface="Arial"/>
              </a:rPr>
              <a:t>Atiyah</a:t>
            </a:r>
            <a:endParaRPr b="0" lang="en-IN" sz="3200" spc="-1" strike="noStrike">
              <a:latin typeface="Arial"/>
            </a:endParaRPr>
          </a:p>
          <a:p>
            <a:pPr marL="469800" indent="-457200" algn="just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469800"/>
              </a:tabLst>
            </a:pPr>
            <a:r>
              <a:rPr b="0" lang="en-US" sz="3200" spc="-1" strike="noStrike">
                <a:solidFill>
                  <a:srgbClr val="111111"/>
                </a:solidFill>
                <a:latin typeface="Arial"/>
              </a:rPr>
              <a:t>A </a:t>
            </a:r>
            <a:r>
              <a:rPr b="0" lang="en-US" sz="3200" spc="-7" strike="noStrike">
                <a:solidFill>
                  <a:srgbClr val="111111"/>
                </a:solidFill>
                <a:latin typeface="Arial"/>
              </a:rPr>
              <a:t>Food Recommender </a:t>
            </a:r>
            <a:r>
              <a:rPr b="0" lang="en-US" sz="3200" spc="-1" strike="noStrike">
                <a:solidFill>
                  <a:srgbClr val="111111"/>
                </a:solidFill>
                <a:latin typeface="Arial"/>
              </a:rPr>
              <a:t>System </a:t>
            </a:r>
            <a:r>
              <a:rPr b="0" lang="en-US" sz="3200" spc="-7" strike="noStrike">
                <a:solidFill>
                  <a:srgbClr val="111111"/>
                </a:solidFill>
                <a:latin typeface="Arial"/>
              </a:rPr>
              <a:t>Considering Nutritional Information and User </a:t>
            </a:r>
            <a:r>
              <a:rPr b="0" lang="en-US" sz="3200" spc="-1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111111"/>
                </a:solidFill>
                <a:latin typeface="Arial"/>
              </a:rPr>
              <a:t>Preferences:-</a:t>
            </a:r>
            <a:r>
              <a:rPr b="0" lang="en-US" sz="3200" spc="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i="1" lang="en-US" sz="3200" spc="-12" strike="noStrike">
                <a:solidFill>
                  <a:srgbClr val="111111"/>
                </a:solidFill>
                <a:latin typeface="Arial"/>
              </a:rPr>
              <a:t>Raciel</a:t>
            </a:r>
            <a:r>
              <a:rPr b="0" i="1" lang="en-US" sz="3200" spc="18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i="1" lang="en-US" sz="3200" spc="-7" strike="noStrike">
                <a:solidFill>
                  <a:srgbClr val="111111"/>
                </a:solidFill>
                <a:latin typeface="Arial"/>
              </a:rPr>
              <a:t>Yera Toledo,</a:t>
            </a:r>
            <a:r>
              <a:rPr b="0" i="1" lang="en-US" sz="3200" spc="12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i="1" lang="en-US" sz="3200" spc="-12" strike="noStrike">
                <a:solidFill>
                  <a:srgbClr val="111111"/>
                </a:solidFill>
                <a:latin typeface="Arial"/>
              </a:rPr>
              <a:t>Ahmad</a:t>
            </a:r>
            <a:r>
              <a:rPr b="0" i="1" lang="en-US" sz="3200" spc="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i="1" lang="en-US" sz="3200" spc="-1" strike="noStrike">
                <a:solidFill>
                  <a:srgbClr val="111111"/>
                </a:solidFill>
                <a:latin typeface="Arial"/>
              </a:rPr>
              <a:t>A</a:t>
            </a:r>
            <a:r>
              <a:rPr b="0" i="1" lang="en-US" sz="3200" spc="4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i="1" lang="en-US" sz="3200" spc="-15" strike="noStrike">
                <a:solidFill>
                  <a:srgbClr val="111111"/>
                </a:solidFill>
                <a:latin typeface="Arial"/>
              </a:rPr>
              <a:t>Alzahrani,</a:t>
            </a:r>
            <a:r>
              <a:rPr b="0" i="1" lang="en-US" sz="3200" spc="111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i="1" lang="en-US" sz="3200" spc="-12" strike="noStrike">
                <a:solidFill>
                  <a:srgbClr val="111111"/>
                </a:solidFill>
                <a:latin typeface="Arial"/>
              </a:rPr>
              <a:t>Luis</a:t>
            </a:r>
            <a:r>
              <a:rPr b="0" i="1" lang="en-US" sz="3200" spc="-1" strike="noStrike">
                <a:solidFill>
                  <a:srgbClr val="111111"/>
                </a:solidFill>
                <a:latin typeface="Arial"/>
              </a:rPr>
              <a:t> </a:t>
            </a:r>
            <a:r>
              <a:rPr b="0" i="1" lang="en-US" sz="3200" spc="-7" strike="noStrike">
                <a:solidFill>
                  <a:srgbClr val="111111"/>
                </a:solidFill>
                <a:latin typeface="Arial"/>
              </a:rPr>
              <a:t>Martinez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Application>LibreOffice/7.3.7.2$Linux_X86_64 LibreOffice_project/30$Build-2</Application>
  <AppVersion>15.0000</AppVersion>
  <Words>885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2023-03-31T17:55:36Z</dcterms:created>
  <dc:creator>Rishi Jaisankar</dc:creator>
  <dc:description/>
  <dc:language>en-IN</dc:language>
  <cp:lastModifiedBy/>
  <dcterms:modified xsi:type="dcterms:W3CDTF">2023-03-31T23:45:40Z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2023-03-31T00:00:00Z</vt:filetime>
  </property>
  <property fmtid="{D5CDD505-2E9C-101B-9397-08002B2CF9AE}" pid="5" name="PresentationFormat">
    <vt:lpwstr>Custom</vt:lpwstr>
  </property>
  <property fmtid="{D5CDD505-2E9C-101B-9397-08002B2CF9AE}" pid="6" name="Slides">
    <vt:i4>11</vt:i4>
  </property>
</Properties>
</file>