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257800" y="2067305"/>
            <a:ext cx="4495800" cy="2012089"/>
          </a:xfrm>
          <a:prstGeom prst="rect">
            <a:avLst/>
          </a:prstGeom>
        </p:spPr>
        <p:txBody>
          <a:bodyPr vert="horz" wrap="square" lIns="0" tIns="16510" rIns="0" bIns="0" rtlCol="0">
            <a:spAutoFit/>
          </a:bodyPr>
          <a:lstStyle/>
          <a:p>
            <a:pPr marL="12700">
              <a:lnSpc>
                <a:spcPct val="100000"/>
              </a:lnSpc>
              <a:spcBef>
                <a:spcPts val="130"/>
              </a:spcBef>
            </a:pPr>
            <a:r>
              <a:rPr lang="en-IN" sz="3200" spc="-20" dirty="0" err="1">
                <a:latin typeface="Trebuchet MS"/>
                <a:cs typeface="Trebuchet MS"/>
              </a:rPr>
              <a:t>Name:sriveni.k</a:t>
            </a:r>
            <a:endParaRPr lang="en-IN" sz="3200" spc="-20" dirty="0">
              <a:latin typeface="Trebuchet MS"/>
              <a:cs typeface="Trebuchet MS"/>
            </a:endParaRPr>
          </a:p>
          <a:p>
            <a:pPr marL="12700">
              <a:lnSpc>
                <a:spcPct val="100000"/>
              </a:lnSpc>
              <a:spcBef>
                <a:spcPts val="130"/>
              </a:spcBef>
            </a:pPr>
            <a:r>
              <a:rPr lang="en-IN" sz="3200" spc="-20" dirty="0">
                <a:latin typeface="Trebuchet MS"/>
                <a:cs typeface="Trebuchet MS"/>
              </a:rPr>
              <a:t>Reg no:962821104092</a:t>
            </a:r>
          </a:p>
          <a:p>
            <a:pPr marL="12700">
              <a:lnSpc>
                <a:spcPct val="100000"/>
              </a:lnSpc>
              <a:spcBef>
                <a:spcPts val="130"/>
              </a:spcBef>
            </a:pPr>
            <a:r>
              <a:rPr lang="en-IN" sz="3200" spc="-20" dirty="0" err="1">
                <a:latin typeface="Trebuchet MS"/>
                <a:cs typeface="Trebuchet MS"/>
              </a:rPr>
              <a:t>Department:computer</a:t>
            </a:r>
            <a:r>
              <a:rPr lang="en-IN" sz="3200" spc="-20" dirty="0">
                <a:latin typeface="Trebuchet MS"/>
                <a:cs typeface="Trebuchet MS"/>
              </a:rPr>
              <a:t> science and engineering</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6230552"/>
          </a:xfrm>
          <a:prstGeom prst="rect">
            <a:avLst/>
          </a:prstGeom>
        </p:spPr>
        <p:txBody>
          <a:bodyPr vert="horz" wrap="square" lIns="0" tIns="13335" rIns="0" bIns="0" rtlCol="0">
            <a:spAutoFit/>
          </a:bodyPr>
          <a:lstStyle/>
          <a:p>
            <a:pPr marL="209550">
              <a:lnSpc>
                <a:spcPct val="100000"/>
              </a:lnSpc>
              <a:spcBef>
                <a:spcPts val="105"/>
              </a:spcBef>
            </a:pPr>
            <a:r>
              <a:rPr spc="-60" dirty="0"/>
              <a:t>RESULTS</a:t>
            </a:r>
            <a:br>
              <a:rPr lang="en-IN" spc="-60" dirty="0"/>
            </a:br>
            <a:r>
              <a:rPr lang="en-IN" spc="-60" dirty="0"/>
              <a:t>     </a:t>
            </a:r>
            <a:r>
              <a:rPr lang="en-US" sz="3200" b="0" i="0" dirty="0">
                <a:solidFill>
                  <a:srgbClr val="0D0D0D"/>
                </a:solidFill>
                <a:effectLst/>
                <a:latin typeface="Söhne"/>
              </a:rPr>
              <a:t>This is a simplified demonstration. The actual implementation would involve more sophisticated techniques for abstract art generation, such as procedural generation algorithms or trained GAN models. Additionally, user inputs would need to be integrated into the generation process for customization. This code is intended to provide a basic framework for the project.</a:t>
            </a:r>
            <a:br>
              <a:rPr lang="en-US" sz="3200" b="0" i="0" dirty="0">
                <a:solidFill>
                  <a:srgbClr val="0D0D0D"/>
                </a:solidFill>
                <a:effectLst/>
                <a:latin typeface="Söhne"/>
              </a:rPr>
            </a:br>
            <a:br>
              <a:rPr lang="en-US" sz="3200" b="0" i="0" dirty="0">
                <a:solidFill>
                  <a:srgbClr val="0D0D0D"/>
                </a:solidFill>
                <a:effectLst/>
                <a:latin typeface="Söhne"/>
              </a:rPr>
            </a:br>
            <a:br>
              <a:rPr lang="en-US" sz="3200" b="0" i="0" dirty="0">
                <a:solidFill>
                  <a:srgbClr val="0D0D0D"/>
                </a:solidFill>
                <a:effectLst/>
                <a:latin typeface="Söhne"/>
              </a:rPr>
            </a:br>
            <a:r>
              <a:rPr lang="en-US" sz="3200" b="0" i="0" dirty="0">
                <a:solidFill>
                  <a:srgbClr val="0D0D0D"/>
                </a:solidFill>
                <a:effectLst/>
                <a:latin typeface="Söhne"/>
              </a:rPr>
              <a:t>DEMO LINK:</a:t>
            </a:r>
            <a:br>
              <a:rPr lang="en-US" sz="3200" b="0" i="0" dirty="0">
                <a:solidFill>
                  <a:srgbClr val="0D0D0D"/>
                </a:solidFill>
                <a:effectLst/>
                <a:latin typeface="Söhne"/>
              </a:rPr>
            </a:br>
            <a:r>
              <a:rPr lang="en-US" sz="2000" b="0" i="0" dirty="0">
                <a:solidFill>
                  <a:srgbClr val="0D0D0D"/>
                </a:solidFill>
                <a:effectLst/>
                <a:latin typeface="Söhne"/>
              </a:rPr>
              <a:t>http://https//github.com/srivenik2003/TNSTDC-Generative-AI</a:t>
            </a:r>
            <a:endParaRPr sz="200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820229"/>
          </a:xfrm>
          <a:prstGeom prst="rect">
            <a:avLst/>
          </a:prstGeom>
        </p:spPr>
        <p:txBody>
          <a:bodyPr vert="horz" wrap="square" lIns="0" tIns="460692" rIns="0" bIns="0" rtlCol="0">
            <a:spAutoFit/>
          </a:bodyPr>
          <a:lstStyle/>
          <a:p>
            <a:pPr marL="193675">
              <a:lnSpc>
                <a:spcPct val="100000"/>
              </a:lnSpc>
              <a:spcBef>
                <a:spcPts val="130"/>
              </a:spcBef>
            </a:pPr>
            <a:r>
              <a:rPr sz="5400" dirty="0"/>
              <a:t>PROJECT</a:t>
            </a:r>
            <a:r>
              <a:rPr sz="5400" spc="-90" dirty="0"/>
              <a:t> </a:t>
            </a:r>
            <a:r>
              <a:rPr sz="5400" spc="-10" dirty="0"/>
              <a:t>TITLE</a:t>
            </a:r>
            <a:r>
              <a:rPr lang="en-IN" sz="4250" spc="-10" dirty="0"/>
              <a:t>:</a:t>
            </a:r>
            <a:br>
              <a:rPr lang="en-IN" sz="4250" spc="-10" dirty="0"/>
            </a:br>
            <a:r>
              <a:rPr lang="en-US" sz="7200" b="0" dirty="0">
                <a:solidFill>
                  <a:srgbClr val="0D0D0D"/>
                </a:solidFill>
                <a:effectLst/>
                <a:latin typeface="Sitka Heading" pitchFamily="2" charset="0"/>
              </a:rPr>
              <a:t>Generative AI for Abstract Art Creation</a:t>
            </a:r>
            <a:br>
              <a:rPr lang="en-IN" sz="4250" spc="-10" dirty="0"/>
            </a:br>
            <a:r>
              <a:rPr lang="en-IN" sz="4250" spc="-10" dirty="0"/>
              <a:t>     </a:t>
            </a:r>
            <a:br>
              <a:rPr lang="en-IN" sz="4250" spc="-10" dirty="0"/>
            </a:br>
            <a:r>
              <a:rPr lang="en-IN" sz="4250" spc="-10" dirty="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721968"/>
          </a:xfrm>
          <a:prstGeom prst="rect">
            <a:avLst/>
          </a:prstGeom>
        </p:spPr>
        <p:txBody>
          <a:bodyPr vert="horz" wrap="square" lIns="0" tIns="73279" rIns="0" bIns="0" rtlCol="0" anchor="ctr">
            <a:spAutoFit/>
          </a:bodyPr>
          <a:lstStyle/>
          <a:p>
            <a:pPr algn="l"/>
            <a:r>
              <a:rPr spc="-10" dirty="0"/>
              <a:t>AGENDA</a:t>
            </a:r>
            <a:br>
              <a:rPr lang="en-IN" spc="-10" dirty="0"/>
            </a:br>
            <a:r>
              <a:rPr lang="en-IN" spc="-10" dirty="0"/>
              <a:t>       </a:t>
            </a:r>
            <a:r>
              <a:rPr lang="en-US" sz="4800" b="0" i="0" dirty="0">
                <a:effectLst/>
                <a:latin typeface="Times New Roman" panose="02020603050405020304" pitchFamily="18" charset="0"/>
                <a:cs typeface="Times New Roman" panose="02020603050405020304" pitchFamily="18" charset="0"/>
              </a:rPr>
              <a:t>Introduction</a:t>
            </a:r>
            <a:br>
              <a:rPr lang="en-US" sz="4800" b="0" i="0" dirty="0">
                <a:effectLst/>
                <a:latin typeface="Times New Roman" panose="02020603050405020304" pitchFamily="18" charset="0"/>
                <a:cs typeface="Times New Roman" panose="02020603050405020304" pitchFamily="18" charset="0"/>
              </a:rPr>
            </a:br>
            <a:r>
              <a:rPr lang="en-US" sz="4800" b="0" i="0" dirty="0">
                <a:effectLst/>
                <a:latin typeface="Times New Roman" panose="02020603050405020304" pitchFamily="18" charset="0"/>
                <a:cs typeface="Times New Roman" panose="02020603050405020304" pitchFamily="18" charset="0"/>
              </a:rPr>
              <a:t>        Problem Statement</a:t>
            </a:r>
            <a:br>
              <a:rPr lang="en-US" sz="4800" b="0" i="0" dirty="0">
                <a:effectLst/>
                <a:latin typeface="Times New Roman" panose="02020603050405020304" pitchFamily="18" charset="0"/>
                <a:cs typeface="Times New Roman" panose="02020603050405020304" pitchFamily="18" charset="0"/>
              </a:rPr>
            </a:br>
            <a:r>
              <a:rPr lang="en-US" sz="4800" b="0" i="0" dirty="0">
                <a:effectLst/>
                <a:latin typeface="Times New Roman" panose="02020603050405020304" pitchFamily="18" charset="0"/>
                <a:cs typeface="Times New Roman" panose="02020603050405020304" pitchFamily="18" charset="0"/>
              </a:rPr>
              <a:t>        Project Overview</a:t>
            </a:r>
            <a:br>
              <a:rPr lang="en-US" sz="4800" b="0" i="0" dirty="0">
                <a:effectLst/>
                <a:latin typeface="Times New Roman" panose="02020603050405020304" pitchFamily="18" charset="0"/>
                <a:cs typeface="Times New Roman" panose="02020603050405020304" pitchFamily="18" charset="0"/>
              </a:rPr>
            </a:br>
            <a:r>
              <a:rPr lang="en-US" sz="4800" b="0" i="0" dirty="0">
                <a:effectLst/>
                <a:latin typeface="Times New Roman" panose="02020603050405020304" pitchFamily="18" charset="0"/>
                <a:cs typeface="Times New Roman" panose="02020603050405020304" pitchFamily="18" charset="0"/>
              </a:rPr>
              <a:t>        Solution and Value Proposition</a:t>
            </a:r>
            <a:br>
              <a:rPr lang="en-US" sz="4800" b="0" i="0" dirty="0">
                <a:effectLst/>
                <a:latin typeface="Times New Roman" panose="02020603050405020304" pitchFamily="18" charset="0"/>
                <a:cs typeface="Times New Roman" panose="02020603050405020304" pitchFamily="18" charset="0"/>
              </a:rPr>
            </a:br>
            <a:r>
              <a:rPr lang="en-US" sz="4800" b="0" i="0" dirty="0">
                <a:effectLst/>
                <a:latin typeface="Times New Roman" panose="02020603050405020304" pitchFamily="18" charset="0"/>
                <a:cs typeface="Times New Roman" panose="02020603050405020304" pitchFamily="18" charset="0"/>
              </a:rPr>
              <a:t>        The Wow in Our Solution</a:t>
            </a:r>
            <a:br>
              <a:rPr lang="en-US" sz="4800" b="0" i="0" dirty="0">
                <a:effectLst/>
                <a:latin typeface="Times New Roman" panose="02020603050405020304" pitchFamily="18" charset="0"/>
                <a:cs typeface="Times New Roman" panose="02020603050405020304" pitchFamily="18" charset="0"/>
              </a:rPr>
            </a:br>
            <a:r>
              <a:rPr lang="en-US" sz="4800" b="0" i="0" dirty="0">
                <a:effectLst/>
                <a:latin typeface="Times New Roman" panose="02020603050405020304" pitchFamily="18" charset="0"/>
                <a:cs typeface="Times New Roman" panose="02020603050405020304" pitchFamily="18" charset="0"/>
              </a:rPr>
              <a:t>        Modelling</a:t>
            </a:r>
            <a:br>
              <a:rPr lang="en-US" sz="4800" b="0" i="0" dirty="0">
                <a:effectLst/>
                <a:latin typeface="Times New Roman" panose="02020603050405020304" pitchFamily="18" charset="0"/>
                <a:cs typeface="Times New Roman" panose="02020603050405020304" pitchFamily="18" charset="0"/>
              </a:rPr>
            </a:br>
            <a:r>
              <a:rPr lang="en-US" sz="4800" b="0" i="0" dirty="0">
                <a:effectLst/>
                <a:latin typeface="Times New Roman" panose="02020603050405020304" pitchFamily="18" charset="0"/>
                <a:cs typeface="Times New Roman" panose="02020603050405020304" pitchFamily="18" charset="0"/>
              </a:rPr>
              <a:t>        Results</a:t>
            </a:r>
            <a:br>
              <a:rPr lang="en-US" sz="4800" b="0" i="0" dirty="0">
                <a:effectLst/>
                <a:latin typeface="Times New Roman" panose="02020603050405020304" pitchFamily="18" charset="0"/>
                <a:cs typeface="Times New Roman" panose="02020603050405020304" pitchFamily="18" charset="0"/>
              </a:rPr>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8700453" cy="52642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IN" sz="4250" spc="-75" dirty="0"/>
            </a:br>
            <a:r>
              <a:rPr lang="en-IN" sz="4250" spc="-75" dirty="0"/>
              <a:t>      </a:t>
            </a:r>
            <a:r>
              <a:rPr lang="en-US" sz="3200" b="0" i="0" dirty="0">
                <a:solidFill>
                  <a:srgbClr val="0D0D0D"/>
                </a:solidFill>
                <a:effectLst/>
                <a:latin typeface="Söhne"/>
              </a:rPr>
              <a:t>Many aspiring artists struggle with creative blocks or lack of inspiration. Traditional methods of generating art can be time-consuming and often require advanced skills. Moreover, not everyone has access to a variety of art supplies or the ability to experiment freely. There is a need for a tool that can assist artists in generating abstract art without the need for physical materials or extensive artistic knowledge.</a:t>
            </a:r>
            <a:endParaRPr sz="32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328025" cy="4279377"/>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IN" sz="4250" spc="-10" dirty="0"/>
            </a:br>
            <a:r>
              <a:rPr lang="en-IN" sz="4250" spc="-10" dirty="0"/>
              <a:t>        </a:t>
            </a:r>
            <a:r>
              <a:rPr lang="en-US" sz="3200" b="0" i="0" dirty="0">
                <a:solidFill>
                  <a:srgbClr val="0D0D0D"/>
                </a:solidFill>
                <a:effectLst/>
                <a:latin typeface="Söhne"/>
              </a:rPr>
              <a:t>The aim of this project is to develop a generative AI network capable of creating abstract art. The AI will take input parameters such as color palette preferences, style preferences, and perhaps some example images if available, and generate unique abstract artworks accordingly</a:t>
            </a:r>
            <a:r>
              <a:rPr lang="en-US" sz="1600" b="0" i="0" dirty="0">
                <a:solidFill>
                  <a:srgbClr val="0D0D0D"/>
                </a:solidFill>
                <a:effectLst/>
                <a:latin typeface="Söhne"/>
              </a:rPr>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5452389"/>
          </a:xfrm>
          <a:prstGeom prst="rect">
            <a:avLst/>
          </a:prstGeom>
        </p:spPr>
        <p:txBody>
          <a:bodyPr vert="horz" wrap="square" lIns="0" tIns="522858" rIns="0" bIns="0" rtlCol="0">
            <a:spAutoFit/>
          </a:bodyPr>
          <a:lstStyle/>
          <a:p>
            <a:pPr algn="l">
              <a:buFont typeface="+mj-lt"/>
              <a:buAutoNum type="arabicPeriod"/>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IN" sz="3200" spc="-10" dirty="0"/>
            </a:br>
            <a:br>
              <a:rPr lang="en-IN" sz="3200" spc="-10" dirty="0"/>
            </a:br>
            <a:r>
              <a:rPr lang="en-IN" sz="3200" spc="-10" dirty="0"/>
              <a:t>         </a:t>
            </a:r>
            <a:r>
              <a:rPr lang="en-US" sz="3200" b="1" i="0" dirty="0">
                <a:solidFill>
                  <a:srgbClr val="0D0D0D"/>
                </a:solidFill>
                <a:effectLst/>
                <a:latin typeface="Söhne"/>
              </a:rPr>
              <a:t>Artists:</a:t>
            </a:r>
            <a:r>
              <a:rPr lang="en-US" sz="3200" b="0" i="0" dirty="0">
                <a:solidFill>
                  <a:srgbClr val="0D0D0D"/>
                </a:solidFill>
                <a:effectLst/>
                <a:latin typeface="Söhne"/>
              </a:rPr>
              <a:t> Both amateur and professional artists           seeking inspiration or looking to explore new styles.</a:t>
            </a:r>
            <a:br>
              <a:rPr lang="en-US" sz="3200" b="0" i="0" dirty="0">
                <a:solidFill>
                  <a:srgbClr val="0D0D0D"/>
                </a:solidFill>
                <a:effectLst/>
                <a:latin typeface="Söhne"/>
              </a:rPr>
            </a:br>
            <a:r>
              <a:rPr lang="en-US" sz="3200" b="0" i="0" dirty="0">
                <a:solidFill>
                  <a:srgbClr val="0D0D0D"/>
                </a:solidFill>
                <a:effectLst/>
                <a:latin typeface="Söhne"/>
              </a:rPr>
              <a:t>            </a:t>
            </a:r>
            <a:r>
              <a:rPr lang="en-US" sz="3200" b="1" i="0" dirty="0">
                <a:solidFill>
                  <a:srgbClr val="0D0D0D"/>
                </a:solidFill>
                <a:effectLst/>
                <a:latin typeface="Söhne"/>
              </a:rPr>
              <a:t>Art Enthusiasts:</a:t>
            </a:r>
            <a:r>
              <a:rPr lang="en-US" sz="3200" b="0" i="0" dirty="0">
                <a:solidFill>
                  <a:srgbClr val="0D0D0D"/>
                </a:solidFill>
                <a:effectLst/>
                <a:latin typeface="Söhne"/>
              </a:rPr>
              <a:t> People interested in abstract art who may want to explore and appreciate new artworks.</a:t>
            </a:r>
            <a:br>
              <a:rPr lang="en-US" sz="3200" b="0" i="0" dirty="0">
                <a:solidFill>
                  <a:srgbClr val="0D0D0D"/>
                </a:solidFill>
                <a:effectLst/>
                <a:latin typeface="Söhne"/>
              </a:rPr>
            </a:br>
            <a:r>
              <a:rPr lang="en-US" sz="3200" b="0" i="0" dirty="0">
                <a:solidFill>
                  <a:srgbClr val="0D0D0D"/>
                </a:solidFill>
                <a:effectLst/>
                <a:latin typeface="Söhne"/>
              </a:rPr>
              <a:t>           </a:t>
            </a:r>
            <a:r>
              <a:rPr lang="en-US" sz="3200" b="1" i="0" dirty="0">
                <a:solidFill>
                  <a:srgbClr val="0D0D0D"/>
                </a:solidFill>
                <a:effectLst/>
                <a:latin typeface="Söhne"/>
              </a:rPr>
              <a:t>Educational Institutions:</a:t>
            </a:r>
            <a:r>
              <a:rPr lang="en-US" sz="3200" b="0" i="0" dirty="0">
                <a:solidFill>
                  <a:srgbClr val="0D0D0D"/>
                </a:solidFill>
                <a:effectLst/>
                <a:latin typeface="Söhne"/>
              </a:rPr>
              <a:t> Schools, colleges, and art academies could use this tool for educational purposes, teaching students about abstract art generation and AI.</a:t>
            </a:r>
            <a:br>
              <a:rPr lang="en-US" sz="3200" b="0" i="0" dirty="0">
                <a:solidFill>
                  <a:srgbClr val="0D0D0D"/>
                </a:solidFill>
                <a:effectLst/>
                <a:latin typeface="Söhne"/>
              </a:rPr>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16" y="13751"/>
            <a:ext cx="1698054" cy="14478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886429"/>
            <a:ext cx="9764395" cy="6215163"/>
          </a:xfrm>
          <a:prstGeom prst="rect">
            <a:avLst/>
          </a:prstGeom>
        </p:spPr>
        <p:txBody>
          <a:bodyPr vert="horz" wrap="square" lIns="0" tIns="485775" rIns="0" bIns="0" rtlCol="0">
            <a:spAutoFit/>
          </a:bodyPr>
          <a:lstStyle/>
          <a:p>
            <a:pPr algn="l"/>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IN" sz="3600" spc="-10" dirty="0"/>
            </a:br>
            <a:r>
              <a:rPr lang="en-US" sz="2800" b="0" i="0" dirty="0">
                <a:solidFill>
                  <a:srgbClr val="0D0D0D"/>
                </a:solidFill>
                <a:effectLst/>
                <a:latin typeface="Söhne"/>
              </a:rPr>
              <a:t>Our solution is an AI-powered abstract art generator that offers:</a:t>
            </a:r>
            <a:br>
              <a:rPr lang="en-US" sz="2800" b="0" i="0" dirty="0">
                <a:solidFill>
                  <a:srgbClr val="0D0D0D"/>
                </a:solidFill>
                <a:effectLst/>
                <a:latin typeface="Söhne"/>
              </a:rPr>
            </a:br>
            <a:r>
              <a:rPr lang="en-US" sz="2800" b="1" i="0" dirty="0">
                <a:solidFill>
                  <a:srgbClr val="0D0D0D"/>
                </a:solidFill>
                <a:effectLst/>
                <a:latin typeface="Söhne"/>
              </a:rPr>
              <a:t>Ease of Use:</a:t>
            </a:r>
            <a:r>
              <a:rPr lang="en-US" sz="2800" b="0" i="0" dirty="0">
                <a:solidFill>
                  <a:srgbClr val="0D0D0D"/>
                </a:solidFill>
                <a:effectLst/>
                <a:latin typeface="Söhne"/>
              </a:rPr>
              <a:t> Users can simply input their preferences and let the AI handle the creative process.</a:t>
            </a:r>
            <a:br>
              <a:rPr lang="en-US" sz="2800" b="0" i="0" dirty="0">
                <a:solidFill>
                  <a:srgbClr val="0D0D0D"/>
                </a:solidFill>
                <a:effectLst/>
                <a:latin typeface="Söhne"/>
              </a:rPr>
            </a:br>
            <a:r>
              <a:rPr lang="en-US" sz="2800" b="1" i="0" dirty="0">
                <a:solidFill>
                  <a:srgbClr val="0D0D0D"/>
                </a:solidFill>
                <a:effectLst/>
                <a:latin typeface="Söhne"/>
              </a:rPr>
              <a:t>Infinite Creativity:</a:t>
            </a:r>
            <a:r>
              <a:rPr lang="en-US" sz="2800" b="0" i="0" dirty="0">
                <a:solidFill>
                  <a:srgbClr val="0D0D0D"/>
                </a:solidFill>
                <a:effectLst/>
                <a:latin typeface="Söhne"/>
              </a:rPr>
              <a:t> The AI can generate an endless variety of abstract artworks, providing users with a constant source of inspiration.</a:t>
            </a:r>
            <a:br>
              <a:rPr lang="en-US" sz="2800" b="0" i="0" dirty="0">
                <a:solidFill>
                  <a:srgbClr val="0D0D0D"/>
                </a:solidFill>
                <a:effectLst/>
                <a:latin typeface="Söhne"/>
              </a:rPr>
            </a:br>
            <a:r>
              <a:rPr lang="en-US" sz="2800" b="1" i="0" dirty="0">
                <a:solidFill>
                  <a:srgbClr val="0D0D0D"/>
                </a:solidFill>
                <a:effectLst/>
                <a:latin typeface="Söhne"/>
              </a:rPr>
              <a:t>Accessibility:</a:t>
            </a:r>
            <a:r>
              <a:rPr lang="en-US" sz="2800" b="0" i="0" dirty="0">
                <a:solidFill>
                  <a:srgbClr val="0D0D0D"/>
                </a:solidFill>
                <a:effectLst/>
                <a:latin typeface="Söhne"/>
              </a:rPr>
              <a:t> No need for expensive art supplies or extensive artistic skills; anyone with access to the tool can create art.</a:t>
            </a:r>
            <a:br>
              <a:rPr lang="en-US" sz="2800" b="0" i="0" dirty="0">
                <a:solidFill>
                  <a:srgbClr val="0D0D0D"/>
                </a:solidFill>
                <a:effectLst/>
                <a:latin typeface="Söhne"/>
              </a:rPr>
            </a:br>
            <a:r>
              <a:rPr lang="en-US" sz="2800" b="1" i="0" dirty="0">
                <a:solidFill>
                  <a:srgbClr val="0D0D0D"/>
                </a:solidFill>
                <a:effectLst/>
                <a:latin typeface="Söhne"/>
              </a:rPr>
              <a:t>Customization:</a:t>
            </a:r>
            <a:r>
              <a:rPr lang="en-US" sz="2800" b="0" i="0" dirty="0">
                <a:solidFill>
                  <a:srgbClr val="0D0D0D"/>
                </a:solidFill>
                <a:effectLst/>
                <a:latin typeface="Söhne"/>
              </a:rPr>
              <a:t> Users can tailor their preferences to generate art that aligns with their personal tastes and project requirements.</a:t>
            </a:r>
            <a:br>
              <a:rPr lang="en-US" sz="2800" b="0" i="0" dirty="0">
                <a:solidFill>
                  <a:srgbClr val="0D0D0D"/>
                </a:solidFill>
                <a:effectLst/>
                <a:latin typeface="Söhne"/>
              </a:rPr>
            </a:br>
            <a:br>
              <a:rPr lang="en-IN" sz="2800" spc="-10" dirty="0"/>
            </a:br>
            <a:endParaRPr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4413" y="4444504"/>
            <a:ext cx="2466975" cy="2413496"/>
          </a:xfrm>
          <a:prstGeom prst="rect">
            <a:avLst/>
          </a:prstGeom>
        </p:spPr>
      </p:pic>
      <p:sp>
        <p:nvSpPr>
          <p:cNvPr id="7" name="object 7"/>
          <p:cNvSpPr txBox="1">
            <a:spLocks noGrp="1"/>
          </p:cNvSpPr>
          <p:nvPr>
            <p:ph type="title"/>
          </p:nvPr>
        </p:nvSpPr>
        <p:spPr>
          <a:xfrm>
            <a:off x="558165" y="385444"/>
            <a:ext cx="9764395" cy="4059060"/>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lang="en-IN" sz="4250" spc="-10" dirty="0"/>
            </a:br>
            <a:r>
              <a:rPr lang="en-IN" sz="4250" spc="-10" dirty="0"/>
              <a:t>       </a:t>
            </a:r>
            <a:r>
              <a:rPr lang="en-US" sz="3200" b="0" i="0" dirty="0">
                <a:solidFill>
                  <a:srgbClr val="0D0D0D"/>
                </a:solidFill>
                <a:effectLst/>
                <a:latin typeface="Söhne"/>
              </a:rPr>
              <a:t>The AI's ability to generate diverse and visually stunning abstract artworks that resonate with users' preferences will be the wow factor. Additionally, the interactive nature of the tool, allowing users to tweak parameters and see real-time changes, will enhance user engagement and satisfaction</a:t>
            </a:r>
            <a:r>
              <a:rPr lang="en-US" sz="1600" b="0" i="0" dirty="0">
                <a:solidFill>
                  <a:srgbClr val="0D0D0D"/>
                </a:solidFill>
                <a:effectLst/>
                <a:latin typeface="Söhne"/>
              </a:rPr>
              <a:t>.</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9070975" cy="3821559"/>
          </a:xfrm>
          <a:prstGeom prst="rect">
            <a:avLst/>
          </a:prstGeom>
        </p:spPr>
        <p:txBody>
          <a:bodyPr vert="horz" wrap="square" lIns="0" tIns="12700" rIns="0" bIns="0" rtlCol="0">
            <a:spAutoFit/>
          </a:bodyPr>
          <a:lstStyle/>
          <a:p>
            <a:pPr marL="12700">
              <a:lnSpc>
                <a:spcPct val="100000"/>
              </a:lnSpc>
              <a:spcBef>
                <a:spcPts val="100"/>
              </a:spcBef>
            </a:pPr>
            <a:r>
              <a:rPr lang="en-US" sz="2400" b="0" i="0" dirty="0">
                <a:solidFill>
                  <a:srgbClr val="0D0D0D"/>
                </a:solidFill>
                <a:effectLst/>
                <a:latin typeface="Söhne"/>
              </a:rPr>
              <a:t>For this project, we'll utilize a Generative      </a:t>
            </a:r>
          </a:p>
          <a:p>
            <a:pPr marL="12700">
              <a:lnSpc>
                <a:spcPct val="100000"/>
              </a:lnSpc>
              <a:spcBef>
                <a:spcPts val="100"/>
              </a:spcBef>
            </a:pPr>
            <a:r>
              <a:rPr lang="en-US" sz="2400" b="0" i="0" dirty="0">
                <a:solidFill>
                  <a:srgbClr val="0D0D0D"/>
                </a:solidFill>
                <a:effectLst/>
                <a:latin typeface="Söhne"/>
              </a:rPr>
              <a:t>Adversarial Network (GAN) architecture, </a:t>
            </a:r>
          </a:p>
          <a:p>
            <a:pPr marL="12700">
              <a:lnSpc>
                <a:spcPct val="100000"/>
              </a:lnSpc>
              <a:spcBef>
                <a:spcPts val="100"/>
              </a:spcBef>
            </a:pPr>
            <a:r>
              <a:rPr lang="en-US" sz="2400" b="0" i="0" dirty="0">
                <a:solidFill>
                  <a:srgbClr val="0D0D0D"/>
                </a:solidFill>
                <a:effectLst/>
                <a:latin typeface="Söhne"/>
              </a:rPr>
              <a:t>which has shown promising results in </a:t>
            </a:r>
          </a:p>
          <a:p>
            <a:pPr marL="12700">
              <a:lnSpc>
                <a:spcPct val="100000"/>
              </a:lnSpc>
              <a:spcBef>
                <a:spcPts val="100"/>
              </a:spcBef>
            </a:pPr>
            <a:r>
              <a:rPr lang="en-US" sz="2400" b="0" i="0" dirty="0">
                <a:solidFill>
                  <a:srgbClr val="0D0D0D"/>
                </a:solidFill>
                <a:effectLst/>
                <a:latin typeface="Söhne"/>
              </a:rPr>
              <a:t>generating visually appealing images.</a:t>
            </a:r>
          </a:p>
          <a:p>
            <a:pPr marL="12700">
              <a:lnSpc>
                <a:spcPct val="100000"/>
              </a:lnSpc>
              <a:spcBef>
                <a:spcPts val="100"/>
              </a:spcBef>
            </a:pPr>
            <a:r>
              <a:rPr lang="en-US" sz="2400" b="0" i="0" dirty="0">
                <a:solidFill>
                  <a:srgbClr val="0D0D0D"/>
                </a:solidFill>
                <a:effectLst/>
                <a:latin typeface="Söhne"/>
              </a:rPr>
              <a:t> The generator network will be trained </a:t>
            </a:r>
          </a:p>
          <a:p>
            <a:pPr marL="12700">
              <a:lnSpc>
                <a:spcPct val="100000"/>
              </a:lnSpc>
              <a:spcBef>
                <a:spcPts val="100"/>
              </a:spcBef>
            </a:pPr>
            <a:r>
              <a:rPr lang="en-US" sz="2400" b="0" i="0" dirty="0">
                <a:solidFill>
                  <a:srgbClr val="0D0D0D"/>
                </a:solidFill>
                <a:effectLst/>
                <a:latin typeface="Söhne"/>
              </a:rPr>
              <a:t>on a dataset of abstract art images to</a:t>
            </a:r>
          </a:p>
          <a:p>
            <a:pPr marL="12700">
              <a:lnSpc>
                <a:spcPct val="100000"/>
              </a:lnSpc>
              <a:spcBef>
                <a:spcPts val="100"/>
              </a:spcBef>
            </a:pPr>
            <a:r>
              <a:rPr lang="en-US" sz="2400" b="0" i="0" dirty="0">
                <a:solidFill>
                  <a:srgbClr val="0D0D0D"/>
                </a:solidFill>
                <a:effectLst/>
                <a:latin typeface="Söhne"/>
              </a:rPr>
              <a:t> learn patterns and styles. Once trained,</a:t>
            </a:r>
          </a:p>
          <a:p>
            <a:pPr marL="12700">
              <a:lnSpc>
                <a:spcPct val="100000"/>
              </a:lnSpc>
              <a:spcBef>
                <a:spcPts val="100"/>
              </a:spcBef>
            </a:pPr>
            <a:r>
              <a:rPr lang="en-US" sz="2400" b="0" i="0" dirty="0">
                <a:solidFill>
                  <a:srgbClr val="0D0D0D"/>
                </a:solidFill>
                <a:effectLst/>
                <a:latin typeface="Söhne"/>
              </a:rPr>
              <a:t> it will take user inputs (such as color</a:t>
            </a:r>
          </a:p>
          <a:p>
            <a:pPr marL="12700">
              <a:lnSpc>
                <a:spcPct val="100000"/>
              </a:lnSpc>
              <a:spcBef>
                <a:spcPts val="100"/>
              </a:spcBef>
            </a:pPr>
            <a:r>
              <a:rPr lang="en-US" sz="2400" b="0" i="0" dirty="0">
                <a:solidFill>
                  <a:srgbClr val="0D0D0D"/>
                </a:solidFill>
                <a:effectLst/>
                <a:latin typeface="Söhne"/>
              </a:rPr>
              <a:t> preferences, style cues, etc.) and</a:t>
            </a:r>
          </a:p>
          <a:p>
            <a:pPr marL="12700">
              <a:lnSpc>
                <a:spcPct val="100000"/>
              </a:lnSpc>
              <a:spcBef>
                <a:spcPts val="100"/>
              </a:spcBef>
            </a:pPr>
            <a:r>
              <a:rPr lang="en-US" sz="2400" b="0" i="0" dirty="0">
                <a:solidFill>
                  <a:srgbClr val="0D0D0D"/>
                </a:solidFill>
                <a:effectLst/>
                <a:latin typeface="Söhne"/>
              </a:rPr>
              <a:t> generate new abstract artworks.   </a:t>
            </a:r>
            <a:endParaRPr sz="24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26" name="Picture 2" descr="Generative AI For Digital Art and Design - StatusNeo">
            <a:extLst>
              <a:ext uri="{FF2B5EF4-FFF2-40B4-BE49-F238E27FC236}">
                <a16:creationId xmlns:a16="http://schemas.microsoft.com/office/drawing/2014/main" id="{67F32FA8-05AB-F8E3-3FD2-755810856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260101"/>
            <a:ext cx="6324600" cy="3673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610</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Sitka Heading</vt:lpstr>
      <vt:lpstr>Söhne</vt:lpstr>
      <vt:lpstr>Times New Roman</vt:lpstr>
      <vt:lpstr>Trebuchet MS</vt:lpstr>
      <vt:lpstr>Office Theme</vt:lpstr>
      <vt:lpstr>PowerPoint Presentation</vt:lpstr>
      <vt:lpstr>PROJECT TITLE: Generative AI for Abstract Art Creation                   </vt:lpstr>
      <vt:lpstr>AGENDA        Introduction         Problem Statement         Project Overview         Solution and Value Proposition         The Wow in Our Solution         Modelling         Results </vt:lpstr>
      <vt:lpstr>PROBLEM STATEMENT       Many aspiring artists struggle with creative blocks or lack of inspiration. Traditional methods of generating art can be time-consuming and often require advanced skills. Moreover, not everyone has access to a variety of art supplies or the ability to experiment freely. There is a need for a tool that can assist artists in generating abstract art without the need for physical materials or extensive artistic knowledge.</vt:lpstr>
      <vt:lpstr>PROJECT OVERVIEW         The aim of this project is to develop a generative AI network capable of creating abstract art. The AI will take input parameters such as color palette preferences, style preferences, and perhaps some example images if available, and generate unique abstract artworks accordingly.</vt:lpstr>
      <vt:lpstr>WHO ARE THE END USERS?           Artists: Both amateur and professional artists           seeking inspiration or looking to explore new styles.             Art Enthusiasts: People interested in abstract art who may want to explore and appreciate new artworks.            Educational Institutions: Schools, colleges, and art academies could use this tool for educational purposes, teaching students about abstract art generation and AI. </vt:lpstr>
      <vt:lpstr>YOUR SOLUTION AND ITS VALUE PROPOSITION Our solution is an AI-powered abstract art generator that offers: Ease of Use: Users can simply input their preferences and let the AI handle the creative process. Infinite Creativity: The AI can generate an endless variety of abstract artworks, providing users with a constant source of inspiration. Accessibility: No need for expensive art supplies or extensive artistic skills; anyone with access to the tool can create art. Customization: Users can tailor their preferences to generate art that aligns with their personal tastes and project requirements.  </vt:lpstr>
      <vt:lpstr>THE WOW IN YOUR SOLUTION        The AI's ability to generate diverse and visually stunning abstract artworks that resonate with users' preferences will be the wow factor. Additionally, the interactive nature of the tool, allowing users to tweak parameters and see real-time changes, will enhance user engagement and satisfaction.</vt:lpstr>
      <vt:lpstr>MODELLING</vt:lpstr>
      <vt:lpstr>RESULTS      This is a simplified demonstration. The actual implementation would involve more sophisticated techniques for abstract art generation, such as procedural generation algorithms or trained GAN models. Additionally, user inputs would need to be integrated into the generation process for customization. This code is intended to provide a basic framework for the project.   DEMO LINK: http://https//github.com/srivenik2003/TNSTDC-Generative-AI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Sriveni</dc:creator>
  <cp:lastModifiedBy>sri veni</cp:lastModifiedBy>
  <cp:revision>2</cp:revision>
  <dcterms:created xsi:type="dcterms:W3CDTF">2024-04-05T04:37:55Z</dcterms:created>
  <dcterms:modified xsi:type="dcterms:W3CDTF">2024-04-05T06:41:00Z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y fmtid="{D5CDD505-2E9C-101B-9397-08002B2CF9AE}" pid="4" name="Producer">
    <vt:lpwstr>3-Heights(TM) PDF Security Shell 4.8.25.2 (http://www.pdf-tools.com)</vt:lpwstr>
  </property>
</Properties>
</file>