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Light" charset="1" panose="02000000000000000000"/>
      <p:regular r:id="rId10"/>
    </p:embeddedFont>
    <p:embeddedFont>
      <p:font typeface="Poppins Light Bold" charset="1" panose="02000000000000000000"/>
      <p:regular r:id="rId11"/>
    </p:embeddedFont>
    <p:embeddedFont>
      <p:font typeface="Poppins Medium" charset="1" panose="02000000000000000000"/>
      <p:regular r:id="rId12"/>
    </p:embeddedFont>
    <p:embeddedFont>
      <p:font typeface="Poppins Medium Bold" charset="1" panose="02000000000000000000"/>
      <p:regular r:id="rId13"/>
    </p:embeddedFont>
    <p:embeddedFont>
      <p:font typeface="Poppins Bold" charset="1" panose="02000000000000000000"/>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
      <p:font typeface="Canva Sans Medium" charset="1" panose="020B0603030501040103"/>
      <p:regular r:id="rId19"/>
    </p:embeddedFont>
    <p:embeddedFont>
      <p:font typeface="Canva Sans Medium Italics" charset="1" panose="020B06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32" Target="slides/slide12.xml" Type="http://schemas.openxmlformats.org/officeDocument/2006/relationships/slide"/><Relationship Id="rId33" Target="slides/slide13.xml" Type="http://schemas.openxmlformats.org/officeDocument/2006/relationships/slide"/><Relationship Id="rId34" Target="slides/slide14.xml" Type="http://schemas.openxmlformats.org/officeDocument/2006/relationships/slide"/><Relationship Id="rId35" Target="slides/slide15.xml" Type="http://schemas.openxmlformats.org/officeDocument/2006/relationships/slide"/><Relationship Id="rId36" Target="slides/slide16.xml" Type="http://schemas.openxmlformats.org/officeDocument/2006/relationships/slide"/><Relationship Id="rId37" Target="slides/slide17.xml" Type="http://schemas.openxmlformats.org/officeDocument/2006/relationships/slide"/><Relationship Id="rId38" Target="slides/slide18.xml" Type="http://schemas.openxmlformats.org/officeDocument/2006/relationships/slide"/><Relationship Id="rId39" Target="slides/slide19.xml" Type="http://schemas.openxmlformats.org/officeDocument/2006/relationships/slide"/><Relationship Id="rId4" Target="theme/theme1.xml" Type="http://schemas.openxmlformats.org/officeDocument/2006/relationships/theme"/><Relationship Id="rId40" Target="slides/slide20.xml" Type="http://schemas.openxmlformats.org/officeDocument/2006/relationships/slide"/><Relationship Id="rId41" Target="slides/slide21.xml" Type="http://schemas.openxmlformats.org/officeDocument/2006/relationships/slide"/><Relationship Id="rId42" Target="slides/slide22.xml" Type="http://schemas.openxmlformats.org/officeDocument/2006/relationships/slide"/><Relationship Id="rId43" Target="slides/slide23.xml" Type="http://schemas.openxmlformats.org/officeDocument/2006/relationships/slide"/><Relationship Id="rId44" Target="slides/slide24.xml" Type="http://schemas.openxmlformats.org/officeDocument/2006/relationships/slide"/><Relationship Id="rId45" Target="slides/slide25.xml" Type="http://schemas.openxmlformats.org/officeDocument/2006/relationships/slide"/><Relationship Id="rId46" Target="slides/slide26.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716182" y="9836474"/>
            <a:ext cx="16855636" cy="450526"/>
            <a:chOff x="0" y="0"/>
            <a:chExt cx="5701783" cy="152400"/>
          </a:xfrm>
        </p:grpSpPr>
        <p:sp>
          <p:nvSpPr>
            <p:cNvPr name="Freeform 3" id="3"/>
            <p:cNvSpPr/>
            <p:nvPr/>
          </p:nvSpPr>
          <p:spPr>
            <a:xfrm flipH="false" flipV="false" rot="0">
              <a:off x="0" y="0"/>
              <a:ext cx="5701783" cy="152400"/>
            </a:xfrm>
            <a:custGeom>
              <a:avLst/>
              <a:gdLst/>
              <a:ahLst/>
              <a:cxnLst/>
              <a:rect r="r" b="b" t="t" l="l"/>
              <a:pathLst>
                <a:path h="152400" w="5701783">
                  <a:moveTo>
                    <a:pt x="0" y="0"/>
                  </a:moveTo>
                  <a:lnTo>
                    <a:pt x="5701783" y="0"/>
                  </a:lnTo>
                  <a:lnTo>
                    <a:pt x="5701783" y="152400"/>
                  </a:lnTo>
                  <a:lnTo>
                    <a:pt x="0" y="152400"/>
                  </a:lnTo>
                  <a:close/>
                </a:path>
              </a:pathLst>
            </a:custGeom>
            <a:solidFill>
              <a:srgbClr val="00C49A"/>
            </a:solidFill>
          </p:spPr>
        </p:sp>
      </p:grpSp>
      <p:sp>
        <p:nvSpPr>
          <p:cNvPr name="TextBox 4" id="4"/>
          <p:cNvSpPr txBox="true"/>
          <p:nvPr/>
        </p:nvSpPr>
        <p:spPr>
          <a:xfrm rot="0">
            <a:off x="1028700" y="3065796"/>
            <a:ext cx="10100837" cy="2447925"/>
          </a:xfrm>
          <a:prstGeom prst="rect">
            <a:avLst/>
          </a:prstGeom>
        </p:spPr>
        <p:txBody>
          <a:bodyPr anchor="t" rtlCol="false" tIns="0" lIns="0" bIns="0" rIns="0">
            <a:spAutoFit/>
          </a:bodyPr>
          <a:lstStyle/>
          <a:p>
            <a:pPr>
              <a:lnSpc>
                <a:spcPts val="9600"/>
              </a:lnSpc>
            </a:pPr>
            <a:r>
              <a:rPr lang="en-US" sz="8000" spc="248">
                <a:solidFill>
                  <a:srgbClr val="333333"/>
                </a:solidFill>
                <a:latin typeface="Poppins Bold"/>
              </a:rPr>
              <a:t>Self Normalising</a:t>
            </a:r>
          </a:p>
          <a:p>
            <a:pPr>
              <a:lnSpc>
                <a:spcPts val="9600"/>
              </a:lnSpc>
            </a:pPr>
            <a:r>
              <a:rPr lang="en-US" sz="8000" spc="248">
                <a:solidFill>
                  <a:srgbClr val="333333"/>
                </a:solidFill>
                <a:latin typeface="Poppins Bold"/>
              </a:rPr>
              <a:t>Neural Networks</a:t>
            </a:r>
          </a:p>
        </p:txBody>
      </p:sp>
      <p:sp>
        <p:nvSpPr>
          <p:cNvPr name="TextBox 5" id="5"/>
          <p:cNvSpPr txBox="true"/>
          <p:nvPr/>
        </p:nvSpPr>
        <p:spPr>
          <a:xfrm rot="0">
            <a:off x="10415162" y="402916"/>
            <a:ext cx="2903533" cy="405765"/>
          </a:xfrm>
          <a:prstGeom prst="rect">
            <a:avLst/>
          </a:prstGeom>
        </p:spPr>
        <p:txBody>
          <a:bodyPr anchor="t" rtlCol="false" tIns="0" lIns="0" bIns="0" rIns="0">
            <a:spAutoFit/>
          </a:bodyPr>
          <a:lstStyle/>
          <a:p>
            <a:pPr algn="r">
              <a:lnSpc>
                <a:spcPts val="3359"/>
              </a:lnSpc>
            </a:pPr>
            <a:r>
              <a:rPr lang="en-US" sz="2400">
                <a:solidFill>
                  <a:srgbClr val="333333"/>
                </a:solidFill>
                <a:latin typeface="Poppins Medium"/>
              </a:rPr>
              <a:t>TA</a:t>
            </a:r>
          </a:p>
        </p:txBody>
      </p:sp>
      <p:sp>
        <p:nvSpPr>
          <p:cNvPr name="TextBox 6" id="6"/>
          <p:cNvSpPr txBox="true"/>
          <p:nvPr/>
        </p:nvSpPr>
        <p:spPr>
          <a:xfrm rot="0">
            <a:off x="10415162" y="1069668"/>
            <a:ext cx="2903533" cy="405765"/>
          </a:xfrm>
          <a:prstGeom prst="rect">
            <a:avLst/>
          </a:prstGeom>
        </p:spPr>
        <p:txBody>
          <a:bodyPr anchor="t" rtlCol="false" tIns="0" lIns="0" bIns="0" rIns="0">
            <a:spAutoFit/>
          </a:bodyPr>
          <a:lstStyle/>
          <a:p>
            <a:pPr algn="r">
              <a:lnSpc>
                <a:spcPts val="3359"/>
              </a:lnSpc>
            </a:pPr>
            <a:r>
              <a:rPr lang="en-US" sz="2400">
                <a:solidFill>
                  <a:srgbClr val="333333"/>
                </a:solidFill>
                <a:latin typeface="Poppins Light"/>
              </a:rPr>
              <a:t>Khushi  Agrawal</a:t>
            </a:r>
          </a:p>
        </p:txBody>
      </p:sp>
      <p:sp>
        <p:nvSpPr>
          <p:cNvPr name="TextBox 7" id="7"/>
          <p:cNvSpPr txBox="true"/>
          <p:nvPr/>
        </p:nvSpPr>
        <p:spPr>
          <a:xfrm rot="0">
            <a:off x="1028700" y="402916"/>
            <a:ext cx="3996127" cy="405765"/>
          </a:xfrm>
          <a:prstGeom prst="rect">
            <a:avLst/>
          </a:prstGeom>
        </p:spPr>
        <p:txBody>
          <a:bodyPr anchor="t" rtlCol="false" tIns="0" lIns="0" bIns="0" rIns="0">
            <a:spAutoFit/>
          </a:bodyPr>
          <a:lstStyle/>
          <a:p>
            <a:pPr>
              <a:lnSpc>
                <a:spcPts val="3359"/>
              </a:lnSpc>
            </a:pPr>
            <a:r>
              <a:rPr lang="en-US" sz="2400">
                <a:solidFill>
                  <a:srgbClr val="333333"/>
                </a:solidFill>
                <a:latin typeface="Poppins Medium"/>
              </a:rPr>
              <a:t>3 Dec 2023</a:t>
            </a:r>
          </a:p>
        </p:txBody>
      </p:sp>
      <p:sp>
        <p:nvSpPr>
          <p:cNvPr name="TextBox 8" id="8"/>
          <p:cNvSpPr txBox="true"/>
          <p:nvPr/>
        </p:nvSpPr>
        <p:spPr>
          <a:xfrm rot="0">
            <a:off x="1028700" y="1069668"/>
            <a:ext cx="3996127" cy="405765"/>
          </a:xfrm>
          <a:prstGeom prst="rect">
            <a:avLst/>
          </a:prstGeom>
        </p:spPr>
        <p:txBody>
          <a:bodyPr anchor="t" rtlCol="false" tIns="0" lIns="0" bIns="0" rIns="0">
            <a:spAutoFit/>
          </a:bodyPr>
          <a:lstStyle/>
          <a:p>
            <a:pPr>
              <a:lnSpc>
                <a:spcPts val="3359"/>
              </a:lnSpc>
            </a:pPr>
            <a:r>
              <a:rPr lang="en-US" sz="2400">
                <a:solidFill>
                  <a:srgbClr val="333333"/>
                </a:solidFill>
                <a:latin typeface="Poppins Light"/>
              </a:rPr>
              <a:t>SMAI Project : Team Hax</a:t>
            </a:r>
          </a:p>
        </p:txBody>
      </p:sp>
      <p:sp>
        <p:nvSpPr>
          <p:cNvPr name="AutoShape 9" id="9"/>
          <p:cNvSpPr/>
          <p:nvPr/>
        </p:nvSpPr>
        <p:spPr>
          <a:xfrm rot="-5400000">
            <a:off x="4989927" y="1071454"/>
            <a:ext cx="2161958" cy="0"/>
          </a:xfrm>
          <a:prstGeom prst="line">
            <a:avLst/>
          </a:prstGeom>
          <a:ln cap="rnd" w="19050">
            <a:solidFill>
              <a:srgbClr val="00C49A"/>
            </a:solidFill>
            <a:prstDash val="solid"/>
            <a:headEnd type="none" len="sm" w="sm"/>
            <a:tailEnd type="none" len="sm" w="sm"/>
          </a:ln>
        </p:spPr>
      </p:sp>
      <p:sp>
        <p:nvSpPr>
          <p:cNvPr name="AutoShape 10" id="10"/>
          <p:cNvSpPr/>
          <p:nvPr/>
        </p:nvSpPr>
        <p:spPr>
          <a:xfrm rot="-5400000">
            <a:off x="12811075" y="1071454"/>
            <a:ext cx="2161958" cy="0"/>
          </a:xfrm>
          <a:prstGeom prst="line">
            <a:avLst/>
          </a:prstGeom>
          <a:ln cap="rnd" w="19050">
            <a:solidFill>
              <a:srgbClr val="00C49A"/>
            </a:solidFill>
            <a:prstDash val="solid"/>
            <a:headEnd type="none" len="sm" w="sm"/>
            <a:tailEnd type="none" len="sm" w="sm"/>
          </a:ln>
        </p:spPr>
      </p:sp>
      <p:sp>
        <p:nvSpPr>
          <p:cNvPr name="TextBox 11" id="11"/>
          <p:cNvSpPr txBox="true"/>
          <p:nvPr/>
        </p:nvSpPr>
        <p:spPr>
          <a:xfrm rot="0">
            <a:off x="14355767" y="402916"/>
            <a:ext cx="2903533" cy="405765"/>
          </a:xfrm>
          <a:prstGeom prst="rect">
            <a:avLst/>
          </a:prstGeom>
        </p:spPr>
        <p:txBody>
          <a:bodyPr anchor="t" rtlCol="false" tIns="0" lIns="0" bIns="0" rIns="0">
            <a:spAutoFit/>
          </a:bodyPr>
          <a:lstStyle/>
          <a:p>
            <a:pPr algn="r">
              <a:lnSpc>
                <a:spcPts val="3359"/>
              </a:lnSpc>
            </a:pPr>
            <a:r>
              <a:rPr lang="en-US" sz="2400">
                <a:solidFill>
                  <a:srgbClr val="333333"/>
                </a:solidFill>
                <a:latin typeface="Poppins Medium"/>
              </a:rPr>
              <a:t>STUDENTS</a:t>
            </a:r>
          </a:p>
        </p:txBody>
      </p:sp>
      <p:sp>
        <p:nvSpPr>
          <p:cNvPr name="TextBox 12" id="12"/>
          <p:cNvSpPr txBox="true"/>
          <p:nvPr/>
        </p:nvSpPr>
        <p:spPr>
          <a:xfrm rot="0">
            <a:off x="14243509" y="1056218"/>
            <a:ext cx="3128050" cy="824865"/>
          </a:xfrm>
          <a:prstGeom prst="rect">
            <a:avLst/>
          </a:prstGeom>
        </p:spPr>
        <p:txBody>
          <a:bodyPr anchor="t" rtlCol="false" tIns="0" lIns="0" bIns="0" rIns="0">
            <a:spAutoFit/>
          </a:bodyPr>
          <a:lstStyle/>
          <a:p>
            <a:pPr algn="r">
              <a:lnSpc>
                <a:spcPts val="3359"/>
              </a:lnSpc>
            </a:pPr>
            <a:r>
              <a:rPr lang="en-US" sz="2400">
                <a:solidFill>
                  <a:srgbClr val="333333"/>
                </a:solidFill>
                <a:latin typeface="Poppins Light"/>
              </a:rPr>
              <a:t>Ashutosh Srivastava</a:t>
            </a:r>
          </a:p>
          <a:p>
            <a:pPr algn="r">
              <a:lnSpc>
                <a:spcPts val="3359"/>
              </a:lnSpc>
            </a:pPr>
            <a:r>
              <a:rPr lang="en-US" sz="2400">
                <a:solidFill>
                  <a:srgbClr val="333333"/>
                </a:solidFill>
                <a:latin typeface="Poppins Light"/>
              </a:rPr>
              <a:t>Harshvardhan SV</a:t>
            </a:r>
          </a:p>
        </p:txBody>
      </p:sp>
      <p:sp>
        <p:nvSpPr>
          <p:cNvPr name="AutoShape 13" id="13"/>
          <p:cNvSpPr/>
          <p:nvPr/>
        </p:nvSpPr>
        <p:spPr>
          <a:xfrm rot="0">
            <a:off x="716182" y="2176246"/>
            <a:ext cx="16855636" cy="0"/>
          </a:xfrm>
          <a:prstGeom prst="line">
            <a:avLst/>
          </a:prstGeom>
          <a:ln cap="rnd" w="19050">
            <a:solidFill>
              <a:srgbClr val="00C49A"/>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393076" y="3314227"/>
            <a:ext cx="5068008" cy="7221254"/>
          </a:xfrm>
          <a:custGeom>
            <a:avLst/>
            <a:gdLst/>
            <a:ahLst/>
            <a:cxnLst/>
            <a:rect r="r" b="b" t="t" l="l"/>
            <a:pathLst>
              <a:path h="7221254" w="5068008">
                <a:moveTo>
                  <a:pt x="0" y="0"/>
                </a:moveTo>
                <a:lnTo>
                  <a:pt x="5068008" y="0"/>
                </a:lnTo>
                <a:lnTo>
                  <a:pt x="5068008" y="7221255"/>
                </a:lnTo>
                <a:lnTo>
                  <a:pt x="0" y="7221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087696" y="2090804"/>
            <a:ext cx="509435" cy="436659"/>
          </a:xfrm>
          <a:custGeom>
            <a:avLst/>
            <a:gdLst/>
            <a:ahLst/>
            <a:cxnLst/>
            <a:rect r="r" b="b" t="t" l="l"/>
            <a:pathLst>
              <a:path h="436659" w="509435">
                <a:moveTo>
                  <a:pt x="0" y="0"/>
                </a:moveTo>
                <a:lnTo>
                  <a:pt x="509436" y="0"/>
                </a:lnTo>
                <a:lnTo>
                  <a:pt x="509436" y="436658"/>
                </a:lnTo>
                <a:lnTo>
                  <a:pt x="0" y="436658"/>
                </a:lnTo>
                <a:lnTo>
                  <a:pt x="0" y="0"/>
                </a:lnTo>
                <a:close/>
              </a:path>
            </a:pathLst>
          </a:custGeom>
          <a:blipFill>
            <a:blip r:embed="rId4"/>
            <a:stretch>
              <a:fillRect l="0" t="0" r="0" b="0"/>
            </a:stretch>
          </a:blipFill>
        </p:spPr>
      </p:sp>
      <p:sp>
        <p:nvSpPr>
          <p:cNvPr name="Freeform 6" id="6"/>
          <p:cNvSpPr/>
          <p:nvPr/>
        </p:nvSpPr>
        <p:spPr>
          <a:xfrm flipH="false" flipV="false" rot="0">
            <a:off x="12849637" y="2090804"/>
            <a:ext cx="485176" cy="436659"/>
          </a:xfrm>
          <a:custGeom>
            <a:avLst/>
            <a:gdLst/>
            <a:ahLst/>
            <a:cxnLst/>
            <a:rect r="r" b="b" t="t" l="l"/>
            <a:pathLst>
              <a:path h="436659" w="485176">
                <a:moveTo>
                  <a:pt x="0" y="0"/>
                </a:moveTo>
                <a:lnTo>
                  <a:pt x="485177" y="0"/>
                </a:lnTo>
                <a:lnTo>
                  <a:pt x="485177" y="436658"/>
                </a:lnTo>
                <a:lnTo>
                  <a:pt x="0" y="436658"/>
                </a:lnTo>
                <a:lnTo>
                  <a:pt x="0" y="0"/>
                </a:lnTo>
                <a:close/>
              </a:path>
            </a:pathLst>
          </a:custGeom>
          <a:blipFill>
            <a:blip r:embed="rId5"/>
            <a:stretch>
              <a:fillRect l="0" t="0" r="0" b="0"/>
            </a:stretch>
          </a:blipFill>
        </p:spPr>
      </p:sp>
      <p:sp>
        <p:nvSpPr>
          <p:cNvPr name="Freeform 7" id="7"/>
          <p:cNvSpPr/>
          <p:nvPr/>
        </p:nvSpPr>
        <p:spPr>
          <a:xfrm flipH="false" flipV="false" rot="0">
            <a:off x="6727630" y="3640386"/>
            <a:ext cx="10031226" cy="1657141"/>
          </a:xfrm>
          <a:custGeom>
            <a:avLst/>
            <a:gdLst/>
            <a:ahLst/>
            <a:cxnLst/>
            <a:rect r="r" b="b" t="t" l="l"/>
            <a:pathLst>
              <a:path h="1657141" w="10031226">
                <a:moveTo>
                  <a:pt x="0" y="0"/>
                </a:moveTo>
                <a:lnTo>
                  <a:pt x="10031227" y="0"/>
                </a:lnTo>
                <a:lnTo>
                  <a:pt x="10031227" y="1657141"/>
                </a:lnTo>
                <a:lnTo>
                  <a:pt x="0" y="1657141"/>
                </a:lnTo>
                <a:lnTo>
                  <a:pt x="0" y="0"/>
                </a:lnTo>
                <a:close/>
              </a:path>
            </a:pathLst>
          </a:custGeom>
          <a:blipFill>
            <a:blip r:embed="rId6"/>
            <a:stretch>
              <a:fillRect l="0" t="0" r="0" b="0"/>
            </a:stretch>
          </a:blipFill>
        </p:spPr>
      </p:sp>
      <p:sp>
        <p:nvSpPr>
          <p:cNvPr name="Freeform 8" id="8"/>
          <p:cNvSpPr/>
          <p:nvPr/>
        </p:nvSpPr>
        <p:spPr>
          <a:xfrm flipH="false" flipV="false" rot="0">
            <a:off x="6689454" y="6703417"/>
            <a:ext cx="10485385" cy="3556880"/>
          </a:xfrm>
          <a:custGeom>
            <a:avLst/>
            <a:gdLst/>
            <a:ahLst/>
            <a:cxnLst/>
            <a:rect r="r" b="b" t="t" l="l"/>
            <a:pathLst>
              <a:path h="3556880" w="10485385">
                <a:moveTo>
                  <a:pt x="0" y="0"/>
                </a:moveTo>
                <a:lnTo>
                  <a:pt x="10485385" y="0"/>
                </a:lnTo>
                <a:lnTo>
                  <a:pt x="10485385" y="3556879"/>
                </a:lnTo>
                <a:lnTo>
                  <a:pt x="0" y="3556879"/>
                </a:lnTo>
                <a:lnTo>
                  <a:pt x="0" y="0"/>
                </a:lnTo>
                <a:close/>
              </a:path>
            </a:pathLst>
          </a:custGeom>
          <a:blipFill>
            <a:blip r:embed="rId7"/>
            <a:stretch>
              <a:fillRect l="0" t="0" r="0" b="0"/>
            </a:stretch>
          </a:blipFill>
        </p:spPr>
      </p:sp>
      <p:sp>
        <p:nvSpPr>
          <p:cNvPr name="TextBox 9" id="9"/>
          <p:cNvSpPr txBox="true"/>
          <p:nvPr/>
        </p:nvSpPr>
        <p:spPr>
          <a:xfrm rot="0">
            <a:off x="1578753" y="1549001"/>
            <a:ext cx="10027856" cy="482599"/>
          </a:xfrm>
          <a:prstGeom prst="rect">
            <a:avLst/>
          </a:prstGeom>
        </p:spPr>
        <p:txBody>
          <a:bodyPr anchor="t" rtlCol="false" tIns="0" lIns="0" bIns="0" rIns="0">
            <a:spAutoFit/>
          </a:bodyPr>
          <a:lstStyle/>
          <a:p>
            <a:pPr>
              <a:lnSpc>
                <a:spcPts val="4000"/>
              </a:lnSpc>
            </a:pPr>
            <a:r>
              <a:rPr lang="en-US" sz="2500">
                <a:solidFill>
                  <a:srgbClr val="333333"/>
                </a:solidFill>
                <a:latin typeface="Poppins Light"/>
              </a:rPr>
              <a:t>Is the point (0,1) stable and attracting?</a:t>
            </a:r>
          </a:p>
        </p:txBody>
      </p:sp>
      <p:sp>
        <p:nvSpPr>
          <p:cNvPr name="TextBox 10" id="10"/>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3</a:t>
            </a:r>
          </a:p>
        </p:txBody>
      </p:sp>
      <p:sp>
        <p:nvSpPr>
          <p:cNvPr name="TextBox 11" id="11"/>
          <p:cNvSpPr txBox="true"/>
          <p:nvPr/>
        </p:nvSpPr>
        <p:spPr>
          <a:xfrm rot="0">
            <a:off x="1393076" y="1028700"/>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Introduction:</a:t>
            </a:r>
          </a:p>
        </p:txBody>
      </p:sp>
      <p:sp>
        <p:nvSpPr>
          <p:cNvPr name="TextBox 12" id="12"/>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
        <p:nvSpPr>
          <p:cNvPr name="TextBox 13" id="13"/>
          <p:cNvSpPr txBox="true"/>
          <p:nvPr/>
        </p:nvSpPr>
        <p:spPr>
          <a:xfrm rot="0">
            <a:off x="5620165" y="4274503"/>
            <a:ext cx="9525" cy="1566544"/>
          </a:xfrm>
          <a:prstGeom prst="rect">
            <a:avLst/>
          </a:prstGeom>
        </p:spPr>
        <p:txBody>
          <a:bodyPr anchor="t" rtlCol="false" tIns="0" lIns="0" bIns="0" rIns="0">
            <a:spAutoFit/>
          </a:bodyPr>
          <a:lstStyle/>
          <a:p>
            <a:pPr algn="ctr">
              <a:lnSpc>
                <a:spcPts val="12880"/>
              </a:lnSpc>
            </a:pPr>
          </a:p>
        </p:txBody>
      </p:sp>
      <p:sp>
        <p:nvSpPr>
          <p:cNvPr name="TextBox 14" id="14"/>
          <p:cNvSpPr txBox="true"/>
          <p:nvPr/>
        </p:nvSpPr>
        <p:spPr>
          <a:xfrm rot="0">
            <a:off x="7887100" y="1369968"/>
            <a:ext cx="9925075" cy="1725930"/>
          </a:xfrm>
          <a:prstGeom prst="rect">
            <a:avLst/>
          </a:prstGeom>
        </p:spPr>
        <p:txBody>
          <a:bodyPr anchor="t" rtlCol="false" tIns="0" lIns="0" bIns="0" rIns="0">
            <a:spAutoFit/>
          </a:bodyPr>
          <a:lstStyle/>
          <a:p>
            <a:pPr>
              <a:lnSpc>
                <a:spcPts val="4679"/>
              </a:lnSpc>
            </a:pPr>
            <a:r>
              <a:rPr lang="en-US" sz="2599">
                <a:solidFill>
                  <a:srgbClr val="333333"/>
                </a:solidFill>
                <a:latin typeface="Poppins Light"/>
              </a:rPr>
              <a:t>On putting the value (0,1) in the equations we can see parameters :       =`1.6733 and       = 1.05007 and calculating the Jacobian we get</a:t>
            </a:r>
          </a:p>
        </p:txBody>
      </p:sp>
      <p:sp>
        <p:nvSpPr>
          <p:cNvPr name="TextBox 15" id="15"/>
          <p:cNvSpPr txBox="true"/>
          <p:nvPr/>
        </p:nvSpPr>
        <p:spPr>
          <a:xfrm rot="0">
            <a:off x="7023294" y="5430877"/>
            <a:ext cx="9925075" cy="1005840"/>
          </a:xfrm>
          <a:prstGeom prst="rect">
            <a:avLst/>
          </a:prstGeom>
        </p:spPr>
        <p:txBody>
          <a:bodyPr anchor="t" rtlCol="false" tIns="0" lIns="0" bIns="0" rIns="0">
            <a:spAutoFit/>
          </a:bodyPr>
          <a:lstStyle/>
          <a:p>
            <a:pPr>
              <a:lnSpc>
                <a:spcPts val="4140"/>
              </a:lnSpc>
            </a:pPr>
            <a:r>
              <a:rPr lang="en-US" sz="2300">
                <a:solidFill>
                  <a:srgbClr val="333333"/>
                </a:solidFill>
                <a:latin typeface="Poppins Light"/>
              </a:rPr>
              <a:t>And the spectral norm J(0,1) = 0.7877 , thus the it’s a contraction mapping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393076" y="3314227"/>
            <a:ext cx="5068008" cy="7221254"/>
          </a:xfrm>
          <a:custGeom>
            <a:avLst/>
            <a:gdLst/>
            <a:ahLst/>
            <a:cxnLst/>
            <a:rect r="r" b="b" t="t" l="l"/>
            <a:pathLst>
              <a:path h="7221254" w="5068008">
                <a:moveTo>
                  <a:pt x="0" y="0"/>
                </a:moveTo>
                <a:lnTo>
                  <a:pt x="5068008" y="0"/>
                </a:lnTo>
                <a:lnTo>
                  <a:pt x="5068008" y="7221255"/>
                </a:lnTo>
                <a:lnTo>
                  <a:pt x="0" y="7221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689454" y="3958610"/>
            <a:ext cx="11057602" cy="4331530"/>
          </a:xfrm>
          <a:custGeom>
            <a:avLst/>
            <a:gdLst/>
            <a:ahLst/>
            <a:cxnLst/>
            <a:rect r="r" b="b" t="t" l="l"/>
            <a:pathLst>
              <a:path h="4331530" w="11057602">
                <a:moveTo>
                  <a:pt x="0" y="0"/>
                </a:moveTo>
                <a:lnTo>
                  <a:pt x="11057602" y="0"/>
                </a:lnTo>
                <a:lnTo>
                  <a:pt x="11057602" y="4331530"/>
                </a:lnTo>
                <a:lnTo>
                  <a:pt x="0" y="4331530"/>
                </a:lnTo>
                <a:lnTo>
                  <a:pt x="0" y="0"/>
                </a:lnTo>
                <a:close/>
              </a:path>
            </a:pathLst>
          </a:custGeom>
          <a:blipFill>
            <a:blip r:embed="rId4"/>
            <a:stretch>
              <a:fillRect l="0" t="0" r="0" b="0"/>
            </a:stretch>
          </a:blipFill>
        </p:spPr>
      </p:sp>
      <p:sp>
        <p:nvSpPr>
          <p:cNvPr name="TextBox 6" id="6"/>
          <p:cNvSpPr txBox="true"/>
          <p:nvPr/>
        </p:nvSpPr>
        <p:spPr>
          <a:xfrm rot="0">
            <a:off x="1578753" y="1549001"/>
            <a:ext cx="10027856" cy="482599"/>
          </a:xfrm>
          <a:prstGeom prst="rect">
            <a:avLst/>
          </a:prstGeom>
        </p:spPr>
        <p:txBody>
          <a:bodyPr anchor="t" rtlCol="false" tIns="0" lIns="0" bIns="0" rIns="0">
            <a:spAutoFit/>
          </a:bodyPr>
          <a:lstStyle/>
          <a:p>
            <a:pPr>
              <a:lnSpc>
                <a:spcPts val="4000"/>
              </a:lnSpc>
            </a:pPr>
            <a:r>
              <a:rPr lang="en-US" sz="2500">
                <a:solidFill>
                  <a:srgbClr val="333333"/>
                </a:solidFill>
                <a:latin typeface="Poppins Light"/>
              </a:rPr>
              <a:t>But what if the weights are not normalized?</a:t>
            </a:r>
          </a:p>
        </p:txBody>
      </p:sp>
      <p:sp>
        <p:nvSpPr>
          <p:cNvPr name="TextBox 7" id="7"/>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3</a:t>
            </a:r>
          </a:p>
        </p:txBody>
      </p:sp>
      <p:sp>
        <p:nvSpPr>
          <p:cNvPr name="TextBox 8" id="8"/>
          <p:cNvSpPr txBox="true"/>
          <p:nvPr/>
        </p:nvSpPr>
        <p:spPr>
          <a:xfrm rot="0">
            <a:off x="1393076" y="1028700"/>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Introduction:</a:t>
            </a:r>
          </a:p>
        </p:txBody>
      </p:sp>
      <p:sp>
        <p:nvSpPr>
          <p:cNvPr name="TextBox 9" id="9"/>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
        <p:nvSpPr>
          <p:cNvPr name="TextBox 10" id="10"/>
          <p:cNvSpPr txBox="true"/>
          <p:nvPr/>
        </p:nvSpPr>
        <p:spPr>
          <a:xfrm rot="0">
            <a:off x="5620165" y="4274503"/>
            <a:ext cx="9525" cy="1566544"/>
          </a:xfrm>
          <a:prstGeom prst="rect">
            <a:avLst/>
          </a:prstGeom>
        </p:spPr>
        <p:txBody>
          <a:bodyPr anchor="t" rtlCol="false" tIns="0" lIns="0" bIns="0" rIns="0">
            <a:spAutoFit/>
          </a:bodyPr>
          <a:lstStyle/>
          <a:p>
            <a:pPr algn="ctr">
              <a:lnSpc>
                <a:spcPts val="12880"/>
              </a:lnSpc>
            </a:pPr>
          </a:p>
        </p:txBody>
      </p:sp>
      <p:sp>
        <p:nvSpPr>
          <p:cNvPr name="TextBox 11" id="11"/>
          <p:cNvSpPr txBox="true"/>
          <p:nvPr/>
        </p:nvSpPr>
        <p:spPr>
          <a:xfrm rot="0">
            <a:off x="7572597" y="2507851"/>
            <a:ext cx="10027856" cy="482599"/>
          </a:xfrm>
          <a:prstGeom prst="rect">
            <a:avLst/>
          </a:prstGeom>
        </p:spPr>
        <p:txBody>
          <a:bodyPr anchor="t" rtlCol="false" tIns="0" lIns="0" bIns="0" rIns="0">
            <a:spAutoFit/>
          </a:bodyPr>
          <a:lstStyle/>
          <a:p>
            <a:pPr>
              <a:lnSpc>
                <a:spcPts val="4000"/>
              </a:lnSpc>
            </a:pPr>
            <a:r>
              <a:rPr lang="en-US" sz="2500">
                <a:solidFill>
                  <a:srgbClr val="333333"/>
                </a:solidFill>
                <a:latin typeface="Poppins Light"/>
              </a:rPr>
              <a:t>Banach Fixed point Theorem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2259628" y="4445953"/>
            <a:ext cx="13768744" cy="2804744"/>
          </a:xfrm>
          <a:custGeom>
            <a:avLst/>
            <a:gdLst/>
            <a:ahLst/>
            <a:cxnLst/>
            <a:rect r="r" b="b" t="t" l="l"/>
            <a:pathLst>
              <a:path h="2804744" w="13768744">
                <a:moveTo>
                  <a:pt x="0" y="0"/>
                </a:moveTo>
                <a:lnTo>
                  <a:pt x="13768744" y="0"/>
                </a:lnTo>
                <a:lnTo>
                  <a:pt x="13768744" y="2804744"/>
                </a:lnTo>
                <a:lnTo>
                  <a:pt x="0" y="2804744"/>
                </a:lnTo>
                <a:lnTo>
                  <a:pt x="0" y="0"/>
                </a:lnTo>
                <a:close/>
              </a:path>
            </a:pathLst>
          </a:custGeom>
          <a:blipFill>
            <a:blip r:embed="rId2"/>
            <a:stretch>
              <a:fillRect l="0" t="0" r="0" b="0"/>
            </a:stretch>
          </a:blipFill>
        </p:spPr>
      </p:sp>
      <p:sp>
        <p:nvSpPr>
          <p:cNvPr name="TextBox 5" id="5"/>
          <p:cNvSpPr txBox="true"/>
          <p:nvPr/>
        </p:nvSpPr>
        <p:spPr>
          <a:xfrm rot="0">
            <a:off x="1578753" y="1549001"/>
            <a:ext cx="10027856" cy="482599"/>
          </a:xfrm>
          <a:prstGeom prst="rect">
            <a:avLst/>
          </a:prstGeom>
        </p:spPr>
        <p:txBody>
          <a:bodyPr anchor="t" rtlCol="false" tIns="0" lIns="0" bIns="0" rIns="0">
            <a:spAutoFit/>
          </a:bodyPr>
          <a:lstStyle/>
          <a:p>
            <a:pPr>
              <a:lnSpc>
                <a:spcPts val="4000"/>
              </a:lnSpc>
            </a:pPr>
            <a:r>
              <a:rPr lang="en-US" sz="2500">
                <a:solidFill>
                  <a:srgbClr val="333333"/>
                </a:solidFill>
                <a:latin typeface="Poppins Light"/>
              </a:rPr>
              <a:t>But what if the weights are not normalized?</a:t>
            </a: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3</a:t>
            </a:r>
          </a:p>
        </p:txBody>
      </p:sp>
      <p:sp>
        <p:nvSpPr>
          <p:cNvPr name="TextBox 7" id="7"/>
          <p:cNvSpPr txBox="true"/>
          <p:nvPr/>
        </p:nvSpPr>
        <p:spPr>
          <a:xfrm rot="0">
            <a:off x="1393076" y="1028700"/>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Introduction:</a:t>
            </a:r>
          </a:p>
        </p:txBody>
      </p:sp>
      <p:sp>
        <p:nvSpPr>
          <p:cNvPr name="TextBox 8" id="8"/>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
        <p:nvSpPr>
          <p:cNvPr name="TextBox 9" id="9"/>
          <p:cNvSpPr txBox="true"/>
          <p:nvPr/>
        </p:nvSpPr>
        <p:spPr>
          <a:xfrm rot="0">
            <a:off x="5620165" y="4274503"/>
            <a:ext cx="9525" cy="1566544"/>
          </a:xfrm>
          <a:prstGeom prst="rect">
            <a:avLst/>
          </a:prstGeom>
        </p:spPr>
        <p:txBody>
          <a:bodyPr anchor="t" rtlCol="false" tIns="0" lIns="0" bIns="0" rIns="0">
            <a:spAutoFit/>
          </a:bodyPr>
          <a:lstStyle/>
          <a:p>
            <a:pPr algn="ctr">
              <a:lnSpc>
                <a:spcPts val="12880"/>
              </a:lnSpc>
            </a:pPr>
          </a:p>
        </p:txBody>
      </p:sp>
      <p:sp>
        <p:nvSpPr>
          <p:cNvPr name="TextBox 10" id="10"/>
          <p:cNvSpPr txBox="true"/>
          <p:nvPr/>
        </p:nvSpPr>
        <p:spPr>
          <a:xfrm rot="0">
            <a:off x="7572597" y="2507851"/>
            <a:ext cx="10027856" cy="482599"/>
          </a:xfrm>
          <a:prstGeom prst="rect">
            <a:avLst/>
          </a:prstGeom>
        </p:spPr>
        <p:txBody>
          <a:bodyPr anchor="t" rtlCol="false" tIns="0" lIns="0" bIns="0" rIns="0">
            <a:spAutoFit/>
          </a:bodyPr>
          <a:lstStyle/>
          <a:p>
            <a:pPr>
              <a:lnSpc>
                <a:spcPts val="4000"/>
              </a:lnSpc>
            </a:pPr>
            <a:r>
              <a:rPr lang="en-US" sz="2500">
                <a:solidFill>
                  <a:srgbClr val="333333"/>
                </a:solidFill>
                <a:latin typeface="Poppins Light"/>
              </a:rPr>
              <a:t>Mild Condition.....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3109829" y="4209650"/>
            <a:ext cx="13519632" cy="2727645"/>
          </a:xfrm>
          <a:custGeom>
            <a:avLst/>
            <a:gdLst/>
            <a:ahLst/>
            <a:cxnLst/>
            <a:rect r="r" b="b" t="t" l="l"/>
            <a:pathLst>
              <a:path h="2727645" w="13519632">
                <a:moveTo>
                  <a:pt x="0" y="0"/>
                </a:moveTo>
                <a:lnTo>
                  <a:pt x="13519632" y="0"/>
                </a:lnTo>
                <a:lnTo>
                  <a:pt x="13519632" y="2727645"/>
                </a:lnTo>
                <a:lnTo>
                  <a:pt x="0" y="2727645"/>
                </a:lnTo>
                <a:lnTo>
                  <a:pt x="0" y="0"/>
                </a:lnTo>
                <a:close/>
              </a:path>
            </a:pathLst>
          </a:custGeom>
          <a:blipFill>
            <a:blip r:embed="rId2"/>
            <a:stretch>
              <a:fillRect l="0" t="0" r="0" b="0"/>
            </a:stretch>
          </a:blipFill>
        </p:spPr>
      </p:sp>
      <p:sp>
        <p:nvSpPr>
          <p:cNvPr name="TextBox 5" id="5"/>
          <p:cNvSpPr txBox="true"/>
          <p:nvPr/>
        </p:nvSpPr>
        <p:spPr>
          <a:xfrm rot="0">
            <a:off x="1578753" y="1549001"/>
            <a:ext cx="10027856" cy="482599"/>
          </a:xfrm>
          <a:prstGeom prst="rect">
            <a:avLst/>
          </a:prstGeom>
        </p:spPr>
        <p:txBody>
          <a:bodyPr anchor="t" rtlCol="false" tIns="0" lIns="0" bIns="0" rIns="0">
            <a:spAutoFit/>
          </a:bodyPr>
          <a:lstStyle/>
          <a:p>
            <a:pPr>
              <a:lnSpc>
                <a:spcPts val="4000"/>
              </a:lnSpc>
            </a:pPr>
            <a:r>
              <a:rPr lang="en-US" sz="2500">
                <a:solidFill>
                  <a:srgbClr val="333333"/>
                </a:solidFill>
                <a:latin typeface="Poppins Light"/>
              </a:rPr>
              <a:t>But what if the weights are not normalized?</a:t>
            </a: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3</a:t>
            </a:r>
          </a:p>
        </p:txBody>
      </p:sp>
      <p:sp>
        <p:nvSpPr>
          <p:cNvPr name="TextBox 7" id="7"/>
          <p:cNvSpPr txBox="true"/>
          <p:nvPr/>
        </p:nvSpPr>
        <p:spPr>
          <a:xfrm rot="0">
            <a:off x="1393076" y="1028700"/>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Introduction:</a:t>
            </a:r>
          </a:p>
        </p:txBody>
      </p:sp>
      <p:sp>
        <p:nvSpPr>
          <p:cNvPr name="TextBox 8" id="8"/>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
        <p:nvSpPr>
          <p:cNvPr name="TextBox 9" id="9"/>
          <p:cNvSpPr txBox="true"/>
          <p:nvPr/>
        </p:nvSpPr>
        <p:spPr>
          <a:xfrm rot="0">
            <a:off x="5620165" y="4274503"/>
            <a:ext cx="9525" cy="1566544"/>
          </a:xfrm>
          <a:prstGeom prst="rect">
            <a:avLst/>
          </a:prstGeom>
        </p:spPr>
        <p:txBody>
          <a:bodyPr anchor="t" rtlCol="false" tIns="0" lIns="0" bIns="0" rIns="0">
            <a:spAutoFit/>
          </a:bodyPr>
          <a:lstStyle/>
          <a:p>
            <a:pPr algn="ctr">
              <a:lnSpc>
                <a:spcPts val="12880"/>
              </a:lnSpc>
            </a:pPr>
          </a:p>
        </p:txBody>
      </p:sp>
      <p:sp>
        <p:nvSpPr>
          <p:cNvPr name="TextBox 10" id="10"/>
          <p:cNvSpPr txBox="true"/>
          <p:nvPr/>
        </p:nvSpPr>
        <p:spPr>
          <a:xfrm rot="0">
            <a:off x="7572597" y="2507851"/>
            <a:ext cx="10027856" cy="482599"/>
          </a:xfrm>
          <a:prstGeom prst="rect">
            <a:avLst/>
          </a:prstGeom>
        </p:spPr>
        <p:txBody>
          <a:bodyPr anchor="t" rtlCol="false" tIns="0" lIns="0" bIns="0" rIns="0">
            <a:spAutoFit/>
          </a:bodyPr>
          <a:lstStyle/>
          <a:p>
            <a:pPr>
              <a:lnSpc>
                <a:spcPts val="4000"/>
              </a:lnSpc>
            </a:pPr>
            <a:r>
              <a:rPr lang="en-US" sz="2500">
                <a:solidFill>
                  <a:srgbClr val="333333"/>
                </a:solidFill>
                <a:latin typeface="Poppins Light"/>
              </a:rPr>
              <a:t>Theorems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849285" y="3257150"/>
            <a:ext cx="14589430" cy="1418789"/>
          </a:xfrm>
          <a:custGeom>
            <a:avLst/>
            <a:gdLst/>
            <a:ahLst/>
            <a:cxnLst/>
            <a:rect r="r" b="b" t="t" l="l"/>
            <a:pathLst>
              <a:path h="1418789" w="14589430">
                <a:moveTo>
                  <a:pt x="0" y="0"/>
                </a:moveTo>
                <a:lnTo>
                  <a:pt x="14589430" y="0"/>
                </a:lnTo>
                <a:lnTo>
                  <a:pt x="14589430" y="1418789"/>
                </a:lnTo>
                <a:lnTo>
                  <a:pt x="0" y="1418789"/>
                </a:lnTo>
                <a:lnTo>
                  <a:pt x="0" y="0"/>
                </a:lnTo>
                <a:close/>
              </a:path>
            </a:pathLst>
          </a:custGeom>
          <a:blipFill>
            <a:blip r:embed="rId2"/>
            <a:stretch>
              <a:fillRect l="0" t="0" r="0" b="0"/>
            </a:stretch>
          </a:blipFill>
        </p:spPr>
      </p:sp>
      <p:sp>
        <p:nvSpPr>
          <p:cNvPr name="Freeform 5" id="5"/>
          <p:cNvSpPr/>
          <p:nvPr/>
        </p:nvSpPr>
        <p:spPr>
          <a:xfrm flipH="false" flipV="false" rot="0">
            <a:off x="1876362" y="5841047"/>
            <a:ext cx="14562353" cy="1773275"/>
          </a:xfrm>
          <a:custGeom>
            <a:avLst/>
            <a:gdLst/>
            <a:ahLst/>
            <a:cxnLst/>
            <a:rect r="r" b="b" t="t" l="l"/>
            <a:pathLst>
              <a:path h="1773275" w="14562353">
                <a:moveTo>
                  <a:pt x="0" y="0"/>
                </a:moveTo>
                <a:lnTo>
                  <a:pt x="14562353" y="0"/>
                </a:lnTo>
                <a:lnTo>
                  <a:pt x="14562353" y="1773276"/>
                </a:lnTo>
                <a:lnTo>
                  <a:pt x="0" y="1773276"/>
                </a:lnTo>
                <a:lnTo>
                  <a:pt x="0" y="0"/>
                </a:lnTo>
                <a:close/>
              </a:path>
            </a:pathLst>
          </a:custGeom>
          <a:blipFill>
            <a:blip r:embed="rId3"/>
            <a:stretch>
              <a:fillRect l="0" t="0" r="0" b="0"/>
            </a:stretch>
          </a:blipFill>
        </p:spPr>
      </p:sp>
      <p:sp>
        <p:nvSpPr>
          <p:cNvPr name="TextBox 6" id="6"/>
          <p:cNvSpPr txBox="true"/>
          <p:nvPr/>
        </p:nvSpPr>
        <p:spPr>
          <a:xfrm rot="0">
            <a:off x="1578753" y="1549001"/>
            <a:ext cx="10027856" cy="482599"/>
          </a:xfrm>
          <a:prstGeom prst="rect">
            <a:avLst/>
          </a:prstGeom>
        </p:spPr>
        <p:txBody>
          <a:bodyPr anchor="t" rtlCol="false" tIns="0" lIns="0" bIns="0" rIns="0">
            <a:spAutoFit/>
          </a:bodyPr>
          <a:lstStyle/>
          <a:p>
            <a:pPr>
              <a:lnSpc>
                <a:spcPts val="4000"/>
              </a:lnSpc>
            </a:pPr>
            <a:r>
              <a:rPr lang="en-US" sz="2500">
                <a:solidFill>
                  <a:srgbClr val="333333"/>
                </a:solidFill>
                <a:latin typeface="Poppins Light"/>
              </a:rPr>
              <a:t>But what if the weights are not normalized?</a:t>
            </a:r>
          </a:p>
        </p:txBody>
      </p:sp>
      <p:sp>
        <p:nvSpPr>
          <p:cNvPr name="TextBox 7" id="7"/>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3</a:t>
            </a:r>
          </a:p>
        </p:txBody>
      </p:sp>
      <p:sp>
        <p:nvSpPr>
          <p:cNvPr name="TextBox 8" id="8"/>
          <p:cNvSpPr txBox="true"/>
          <p:nvPr/>
        </p:nvSpPr>
        <p:spPr>
          <a:xfrm rot="0">
            <a:off x="1393076" y="1028700"/>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Introduction:</a:t>
            </a:r>
          </a:p>
        </p:txBody>
      </p:sp>
      <p:sp>
        <p:nvSpPr>
          <p:cNvPr name="TextBox 9" id="9"/>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
        <p:nvSpPr>
          <p:cNvPr name="TextBox 10" id="10"/>
          <p:cNvSpPr txBox="true"/>
          <p:nvPr/>
        </p:nvSpPr>
        <p:spPr>
          <a:xfrm rot="0">
            <a:off x="5620165" y="4274503"/>
            <a:ext cx="9525" cy="1566544"/>
          </a:xfrm>
          <a:prstGeom prst="rect">
            <a:avLst/>
          </a:prstGeom>
        </p:spPr>
        <p:txBody>
          <a:bodyPr anchor="t" rtlCol="false" tIns="0" lIns="0" bIns="0" rIns="0">
            <a:spAutoFit/>
          </a:bodyPr>
          <a:lstStyle/>
          <a:p>
            <a:pPr algn="ctr">
              <a:lnSpc>
                <a:spcPts val="12880"/>
              </a:lnSpc>
            </a:pPr>
          </a:p>
        </p:txBody>
      </p:sp>
      <p:sp>
        <p:nvSpPr>
          <p:cNvPr name="TextBox 11" id="11"/>
          <p:cNvSpPr txBox="true"/>
          <p:nvPr/>
        </p:nvSpPr>
        <p:spPr>
          <a:xfrm rot="0">
            <a:off x="7572597" y="2507851"/>
            <a:ext cx="10027856" cy="482599"/>
          </a:xfrm>
          <a:prstGeom prst="rect">
            <a:avLst/>
          </a:prstGeom>
        </p:spPr>
        <p:txBody>
          <a:bodyPr anchor="t" rtlCol="false" tIns="0" lIns="0" bIns="0" rIns="0">
            <a:spAutoFit/>
          </a:bodyPr>
          <a:lstStyle/>
          <a:p>
            <a:pPr>
              <a:lnSpc>
                <a:spcPts val="4000"/>
              </a:lnSpc>
            </a:pPr>
            <a:r>
              <a:rPr lang="en-US" sz="2500">
                <a:solidFill>
                  <a:srgbClr val="333333"/>
                </a:solidFill>
                <a:latin typeface="Poppins Light"/>
              </a:rPr>
              <a:t>Theorems</a:t>
            </a:r>
          </a:p>
        </p:txBody>
      </p:sp>
      <p:sp>
        <p:nvSpPr>
          <p:cNvPr name="TextBox 12" id="12"/>
          <p:cNvSpPr txBox="true"/>
          <p:nvPr/>
        </p:nvSpPr>
        <p:spPr>
          <a:xfrm rot="0">
            <a:off x="1876362" y="5038725"/>
            <a:ext cx="15041785" cy="482599"/>
          </a:xfrm>
          <a:prstGeom prst="rect">
            <a:avLst/>
          </a:prstGeom>
        </p:spPr>
        <p:txBody>
          <a:bodyPr anchor="t" rtlCol="false" tIns="0" lIns="0" bIns="0" rIns="0">
            <a:spAutoFit/>
          </a:bodyPr>
          <a:lstStyle/>
          <a:p>
            <a:pPr>
              <a:lnSpc>
                <a:spcPts val="4000"/>
              </a:lnSpc>
            </a:pPr>
            <a:r>
              <a:rPr lang="en-US" sz="2500">
                <a:solidFill>
                  <a:srgbClr val="333333"/>
                </a:solidFill>
                <a:latin typeface="Poppins Light"/>
              </a:rPr>
              <a:t>Neuron activations are bounded from below , thus SNNs don’t suffer from vanishing gradients</a:t>
            </a:r>
          </a:p>
        </p:txBody>
      </p:sp>
      <p:sp>
        <p:nvSpPr>
          <p:cNvPr name="TextBox 13" id="13"/>
          <p:cNvSpPr txBox="true"/>
          <p:nvPr/>
        </p:nvSpPr>
        <p:spPr>
          <a:xfrm rot="0">
            <a:off x="1876362" y="8142624"/>
            <a:ext cx="15041785" cy="482599"/>
          </a:xfrm>
          <a:prstGeom prst="rect">
            <a:avLst/>
          </a:prstGeom>
        </p:spPr>
        <p:txBody>
          <a:bodyPr anchor="t" rtlCol="false" tIns="0" lIns="0" bIns="0" rIns="0">
            <a:spAutoFit/>
          </a:bodyPr>
          <a:lstStyle/>
          <a:p>
            <a:pPr>
              <a:lnSpc>
                <a:spcPts val="4000"/>
              </a:lnSpc>
            </a:pPr>
            <a:r>
              <a:rPr lang="en-US" sz="2500">
                <a:solidFill>
                  <a:srgbClr val="333333"/>
                </a:solidFill>
                <a:latin typeface="Poppins Light"/>
              </a:rPr>
              <a:t>Neuron activations are bounded from above , thus SNNs don’t suffer from exploding gradients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4755638" y="2862005"/>
            <a:ext cx="2503662" cy="490914"/>
          </a:xfrm>
          <a:custGeom>
            <a:avLst/>
            <a:gdLst/>
            <a:ahLst/>
            <a:cxnLst/>
            <a:rect r="r" b="b" t="t" l="l"/>
            <a:pathLst>
              <a:path h="490914" w="2503662">
                <a:moveTo>
                  <a:pt x="0" y="0"/>
                </a:moveTo>
                <a:lnTo>
                  <a:pt x="2503662" y="0"/>
                </a:lnTo>
                <a:lnTo>
                  <a:pt x="2503662" y="490914"/>
                </a:lnTo>
                <a:lnTo>
                  <a:pt x="0" y="490914"/>
                </a:lnTo>
                <a:lnTo>
                  <a:pt x="0" y="0"/>
                </a:lnTo>
                <a:close/>
              </a:path>
            </a:pathLst>
          </a:custGeom>
          <a:blipFill>
            <a:blip r:embed="rId2"/>
            <a:stretch>
              <a:fillRect l="0" t="0" r="0" b="0"/>
            </a:stretch>
          </a:blipFill>
        </p:spPr>
      </p:sp>
      <p:sp>
        <p:nvSpPr>
          <p:cNvPr name="Freeform 5" id="5"/>
          <p:cNvSpPr/>
          <p:nvPr/>
        </p:nvSpPr>
        <p:spPr>
          <a:xfrm flipH="false" flipV="false" rot="0">
            <a:off x="318463" y="3242876"/>
            <a:ext cx="2520580" cy="508963"/>
          </a:xfrm>
          <a:custGeom>
            <a:avLst/>
            <a:gdLst/>
            <a:ahLst/>
            <a:cxnLst/>
            <a:rect r="r" b="b" t="t" l="l"/>
            <a:pathLst>
              <a:path h="508963" w="2520580">
                <a:moveTo>
                  <a:pt x="0" y="0"/>
                </a:moveTo>
                <a:lnTo>
                  <a:pt x="2520580" y="0"/>
                </a:lnTo>
                <a:lnTo>
                  <a:pt x="2520580" y="508963"/>
                </a:lnTo>
                <a:lnTo>
                  <a:pt x="0" y="508963"/>
                </a:lnTo>
                <a:lnTo>
                  <a:pt x="0" y="0"/>
                </a:lnTo>
                <a:close/>
              </a:path>
            </a:pathLst>
          </a:custGeom>
          <a:blipFill>
            <a:blip r:embed="rId3"/>
            <a:stretch>
              <a:fillRect l="0" t="0" r="0" b="0"/>
            </a:stretch>
          </a:blipFill>
        </p:spPr>
      </p:sp>
      <p:sp>
        <p:nvSpPr>
          <p:cNvPr name="TextBox 6" id="6"/>
          <p:cNvSpPr txBox="true"/>
          <p:nvPr/>
        </p:nvSpPr>
        <p:spPr>
          <a:xfrm rot="0">
            <a:off x="606237" y="1866900"/>
            <a:ext cx="10027856" cy="482599"/>
          </a:xfrm>
          <a:prstGeom prst="rect">
            <a:avLst/>
          </a:prstGeom>
        </p:spPr>
        <p:txBody>
          <a:bodyPr anchor="t" rtlCol="false" tIns="0" lIns="0" bIns="0" rIns="0">
            <a:spAutoFit/>
          </a:bodyPr>
          <a:lstStyle/>
          <a:p>
            <a:pPr>
              <a:lnSpc>
                <a:spcPts val="4000"/>
              </a:lnSpc>
            </a:pPr>
            <a:r>
              <a:rPr lang="en-US" sz="2500">
                <a:solidFill>
                  <a:srgbClr val="333333"/>
                </a:solidFill>
                <a:latin typeface="Poppins Light"/>
              </a:rPr>
              <a:t>But what about Initialisation?</a:t>
            </a:r>
          </a:p>
        </p:txBody>
      </p:sp>
      <p:sp>
        <p:nvSpPr>
          <p:cNvPr name="TextBox 7" id="7"/>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3</a:t>
            </a:r>
          </a:p>
        </p:txBody>
      </p:sp>
      <p:sp>
        <p:nvSpPr>
          <p:cNvPr name="TextBox 8" id="8"/>
          <p:cNvSpPr txBox="true"/>
          <p:nvPr/>
        </p:nvSpPr>
        <p:spPr>
          <a:xfrm rot="0">
            <a:off x="1393076" y="1028700"/>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Introduction:</a:t>
            </a:r>
          </a:p>
        </p:txBody>
      </p:sp>
      <p:sp>
        <p:nvSpPr>
          <p:cNvPr name="TextBox 9" id="9"/>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
        <p:nvSpPr>
          <p:cNvPr name="TextBox 10" id="10"/>
          <p:cNvSpPr txBox="true"/>
          <p:nvPr/>
        </p:nvSpPr>
        <p:spPr>
          <a:xfrm rot="0">
            <a:off x="5620165" y="4274503"/>
            <a:ext cx="9525" cy="1566544"/>
          </a:xfrm>
          <a:prstGeom prst="rect">
            <a:avLst/>
          </a:prstGeom>
        </p:spPr>
        <p:txBody>
          <a:bodyPr anchor="t" rtlCol="false" tIns="0" lIns="0" bIns="0" rIns="0">
            <a:spAutoFit/>
          </a:bodyPr>
          <a:lstStyle/>
          <a:p>
            <a:pPr algn="ctr">
              <a:lnSpc>
                <a:spcPts val="12880"/>
              </a:lnSpc>
            </a:pPr>
          </a:p>
        </p:txBody>
      </p:sp>
      <p:sp>
        <p:nvSpPr>
          <p:cNvPr name="TextBox 11" id="11"/>
          <p:cNvSpPr txBox="true"/>
          <p:nvPr/>
        </p:nvSpPr>
        <p:spPr>
          <a:xfrm rot="0">
            <a:off x="177537" y="2753366"/>
            <a:ext cx="17799576" cy="1430833"/>
          </a:xfrm>
          <a:prstGeom prst="rect">
            <a:avLst/>
          </a:prstGeom>
        </p:spPr>
        <p:txBody>
          <a:bodyPr anchor="t" rtlCol="false" tIns="0" lIns="0" bIns="0" rIns="0">
            <a:spAutoFit/>
          </a:bodyPr>
          <a:lstStyle/>
          <a:p>
            <a:pPr algn="ctr">
              <a:lnSpc>
                <a:spcPts val="3788"/>
              </a:lnSpc>
            </a:pPr>
            <a:r>
              <a:rPr lang="en-US" sz="2706">
                <a:solidFill>
                  <a:srgbClr val="333333"/>
                </a:solidFill>
                <a:latin typeface="Canva Sans Bold"/>
              </a:rPr>
              <a:t>Since SNNs have a fixed point at zero mean and unit variance for normalized weights                                   and                        </a:t>
            </a:r>
          </a:p>
          <a:p>
            <a:pPr algn="ctr">
              <a:lnSpc>
                <a:spcPts val="3788"/>
              </a:lnSpc>
            </a:pPr>
            <a:r>
              <a:rPr lang="en-US" sz="2706">
                <a:solidFill>
                  <a:srgbClr val="333333"/>
                </a:solidFill>
                <a:latin typeface="Canva Sans Bold"/>
              </a:rPr>
              <a:t>                               (see above), we initialize SNNs such that these constraints are fulfilled in expectation. </a:t>
            </a:r>
          </a:p>
          <a:p>
            <a:pPr algn="ctr">
              <a:lnSpc>
                <a:spcPts val="3788"/>
              </a:lnSpc>
            </a:pPr>
            <a:r>
              <a:rPr lang="en-US" sz="2706">
                <a:solidFill>
                  <a:srgbClr val="333333"/>
                </a:solidFill>
                <a:latin typeface="Canva Sans Bold"/>
              </a:rPr>
              <a:t>We draw the weights from a Gaussian distribution with E(wi) = 0 and variance Var(wi) = 1/n    </a:t>
            </a:r>
          </a:p>
        </p:txBody>
      </p:sp>
      <p:sp>
        <p:nvSpPr>
          <p:cNvPr name="TextBox 12" id="12"/>
          <p:cNvSpPr txBox="true"/>
          <p:nvPr/>
        </p:nvSpPr>
        <p:spPr>
          <a:xfrm rot="0">
            <a:off x="693012" y="4849813"/>
            <a:ext cx="10027856" cy="482599"/>
          </a:xfrm>
          <a:prstGeom prst="rect">
            <a:avLst/>
          </a:prstGeom>
        </p:spPr>
        <p:txBody>
          <a:bodyPr anchor="t" rtlCol="false" tIns="0" lIns="0" bIns="0" rIns="0">
            <a:spAutoFit/>
          </a:bodyPr>
          <a:lstStyle/>
          <a:p>
            <a:pPr>
              <a:lnSpc>
                <a:spcPts val="4000"/>
              </a:lnSpc>
            </a:pPr>
            <a:r>
              <a:rPr lang="en-US" sz="2500">
                <a:solidFill>
                  <a:srgbClr val="333333"/>
                </a:solidFill>
                <a:latin typeface="Poppins Light"/>
              </a:rPr>
              <a:t>Droupout.....</a:t>
            </a:r>
          </a:p>
        </p:txBody>
      </p:sp>
      <p:sp>
        <p:nvSpPr>
          <p:cNvPr name="TextBox 13" id="13"/>
          <p:cNvSpPr txBox="true"/>
          <p:nvPr/>
        </p:nvSpPr>
        <p:spPr>
          <a:xfrm rot="0">
            <a:off x="7572597" y="6580187"/>
            <a:ext cx="10027856" cy="871222"/>
          </a:xfrm>
          <a:prstGeom prst="rect">
            <a:avLst/>
          </a:prstGeom>
        </p:spPr>
        <p:txBody>
          <a:bodyPr anchor="t" rtlCol="false" tIns="0" lIns="0" bIns="0" rIns="0">
            <a:spAutoFit/>
          </a:bodyPr>
          <a:lstStyle/>
          <a:p>
            <a:pPr>
              <a:lnSpc>
                <a:spcPts val="7359"/>
              </a:lnSpc>
            </a:pPr>
            <a:r>
              <a:rPr lang="en-US" sz="4599">
                <a:solidFill>
                  <a:srgbClr val="333333"/>
                </a:solidFill>
                <a:latin typeface="Poppins Light"/>
              </a:rPr>
              <a: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606237" y="1866900"/>
            <a:ext cx="10027856" cy="482599"/>
          </a:xfrm>
          <a:prstGeom prst="rect">
            <a:avLst/>
          </a:prstGeom>
        </p:spPr>
        <p:txBody>
          <a:bodyPr anchor="t" rtlCol="false" tIns="0" lIns="0" bIns="0" rIns="0">
            <a:spAutoFit/>
          </a:bodyPr>
          <a:lstStyle/>
          <a:p>
            <a:pPr>
              <a:lnSpc>
                <a:spcPts val="4000"/>
              </a:lnSpc>
            </a:pPr>
            <a:r>
              <a:rPr lang="en-US" sz="2500">
                <a:solidFill>
                  <a:srgbClr val="333333"/>
                </a:solidFill>
                <a:latin typeface="Poppins Light"/>
              </a:rPr>
              <a:t>Dropout....</a:t>
            </a:r>
          </a:p>
        </p:txBody>
      </p:sp>
      <p:sp>
        <p:nvSpPr>
          <p:cNvPr name="TextBox 5" id="5"/>
          <p:cNvSpPr txBox="true"/>
          <p:nvPr/>
        </p:nvSpPr>
        <p:spPr>
          <a:xfrm rot="0">
            <a:off x="1393076" y="1028700"/>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Introduction:</a:t>
            </a:r>
          </a:p>
        </p:txBody>
      </p:sp>
      <p:sp>
        <p:nvSpPr>
          <p:cNvPr name="TextBox 6" id="6"/>
          <p:cNvSpPr txBox="true"/>
          <p:nvPr/>
        </p:nvSpPr>
        <p:spPr>
          <a:xfrm rot="0">
            <a:off x="5620165" y="4274503"/>
            <a:ext cx="9525" cy="1566544"/>
          </a:xfrm>
          <a:prstGeom prst="rect">
            <a:avLst/>
          </a:prstGeom>
        </p:spPr>
        <p:txBody>
          <a:bodyPr anchor="t" rtlCol="false" tIns="0" lIns="0" bIns="0" rIns="0">
            <a:spAutoFit/>
          </a:bodyPr>
          <a:lstStyle/>
          <a:p>
            <a:pPr algn="ctr">
              <a:lnSpc>
                <a:spcPts val="12880"/>
              </a:lnSpc>
            </a:pPr>
          </a:p>
        </p:txBody>
      </p:sp>
      <p:sp>
        <p:nvSpPr>
          <p:cNvPr name="TextBox 7" id="7"/>
          <p:cNvSpPr txBox="true"/>
          <p:nvPr/>
        </p:nvSpPr>
        <p:spPr>
          <a:xfrm rot="0">
            <a:off x="3660556" y="923925"/>
            <a:ext cx="14176453" cy="7836587"/>
          </a:xfrm>
          <a:prstGeom prst="rect">
            <a:avLst/>
          </a:prstGeom>
        </p:spPr>
        <p:txBody>
          <a:bodyPr anchor="t" rtlCol="false" tIns="0" lIns="0" bIns="0" rIns="0">
            <a:spAutoFit/>
          </a:bodyPr>
          <a:lstStyle/>
          <a:p>
            <a:pPr>
              <a:lnSpc>
                <a:spcPts val="4153"/>
              </a:lnSpc>
            </a:pPr>
            <a:r>
              <a:rPr lang="en-US" sz="2596">
                <a:solidFill>
                  <a:srgbClr val="333333"/>
                </a:solidFill>
                <a:latin typeface="Poppins Light"/>
              </a:rPr>
              <a:t>Standard Dropout Background:</a:t>
            </a:r>
          </a:p>
          <a:p>
            <a:pPr>
              <a:lnSpc>
                <a:spcPts val="4153"/>
              </a:lnSpc>
            </a:pPr>
            <a:r>
              <a:rPr lang="en-US" sz="2596">
                <a:solidFill>
                  <a:srgbClr val="333333"/>
                </a:solidFill>
                <a:latin typeface="Poppins Light"/>
              </a:rPr>
              <a:t>i) Randomly sets activations to Zero with probability q to prevent overfitting</a:t>
            </a:r>
          </a:p>
          <a:p>
            <a:pPr>
              <a:lnSpc>
                <a:spcPts val="4153"/>
              </a:lnSpc>
            </a:pPr>
            <a:r>
              <a:rPr lang="en-US" sz="2596">
                <a:solidFill>
                  <a:srgbClr val="333333"/>
                </a:solidFill>
                <a:latin typeface="Poppins Light"/>
              </a:rPr>
              <a:t>ii) To maintain the mean , scaling factor of 1/q is applied </a:t>
            </a:r>
          </a:p>
          <a:p>
            <a:pPr>
              <a:lnSpc>
                <a:spcPts val="4153"/>
              </a:lnSpc>
            </a:pPr>
          </a:p>
          <a:p>
            <a:pPr>
              <a:lnSpc>
                <a:spcPts val="4153"/>
              </a:lnSpc>
            </a:pPr>
            <a:r>
              <a:rPr lang="en-US" sz="2596">
                <a:solidFill>
                  <a:srgbClr val="333333"/>
                </a:solidFill>
                <a:latin typeface="Poppins Light"/>
              </a:rPr>
              <a:t>Motivation of Alpha Dropout:</a:t>
            </a:r>
          </a:p>
          <a:p>
            <a:pPr>
              <a:lnSpc>
                <a:spcPts val="4153"/>
              </a:lnSpc>
            </a:pPr>
            <a:r>
              <a:rPr lang="en-US" sz="2596">
                <a:solidFill>
                  <a:srgbClr val="333333"/>
                </a:solidFill>
                <a:latin typeface="Poppins Light"/>
              </a:rPr>
              <a:t>i) For SELU , the default and low variance value is </a:t>
            </a:r>
          </a:p>
          <a:p>
            <a:pPr>
              <a:lnSpc>
                <a:spcPts val="4153"/>
              </a:lnSpc>
            </a:pPr>
            <a:r>
              <a:rPr lang="en-US" sz="2596">
                <a:solidFill>
                  <a:srgbClr val="333333"/>
                </a:solidFill>
                <a:latin typeface="Poppins Light"/>
              </a:rPr>
              <a:t>ii) Thus it randomly sets the inputs to instead of 0</a:t>
            </a:r>
          </a:p>
          <a:p>
            <a:pPr>
              <a:lnSpc>
                <a:spcPts val="4153"/>
              </a:lnSpc>
            </a:pPr>
          </a:p>
          <a:p>
            <a:pPr>
              <a:lnSpc>
                <a:spcPts val="4153"/>
              </a:lnSpc>
            </a:pPr>
            <a:r>
              <a:rPr lang="en-US" sz="2596">
                <a:solidFill>
                  <a:srgbClr val="333333"/>
                </a:solidFill>
                <a:latin typeface="Poppins Light"/>
              </a:rPr>
              <a:t>Mean and Variance : </a:t>
            </a:r>
          </a:p>
          <a:p>
            <a:pPr>
              <a:lnSpc>
                <a:spcPts val="4153"/>
              </a:lnSpc>
            </a:pPr>
            <a:r>
              <a:rPr lang="en-US" sz="2596">
                <a:solidFill>
                  <a:srgbClr val="333333"/>
                </a:solidFill>
                <a:latin typeface="Poppins Light"/>
              </a:rPr>
              <a:t>New Variance after dropout</a:t>
            </a:r>
          </a:p>
          <a:p>
            <a:pPr>
              <a:lnSpc>
                <a:spcPts val="4153"/>
              </a:lnSpc>
            </a:pPr>
          </a:p>
          <a:p>
            <a:pPr>
              <a:lnSpc>
                <a:spcPts val="4153"/>
              </a:lnSpc>
            </a:pPr>
          </a:p>
          <a:p>
            <a:pPr>
              <a:lnSpc>
                <a:spcPts val="4153"/>
              </a:lnSpc>
            </a:pPr>
          </a:p>
          <a:p>
            <a:pPr>
              <a:lnSpc>
                <a:spcPts val="4153"/>
              </a:lnSpc>
            </a:pPr>
            <a:r>
              <a:rPr lang="en-US" sz="2596">
                <a:solidFill>
                  <a:srgbClr val="333333"/>
                </a:solidFill>
                <a:latin typeface="Poppins Light"/>
              </a:rPr>
              <a:t>Affine transformation to preserve mean and variance </a:t>
            </a:r>
          </a:p>
          <a:p>
            <a:pPr>
              <a:lnSpc>
                <a:spcPts val="4153"/>
              </a:lnSpc>
            </a:pPr>
          </a:p>
        </p:txBody>
      </p:sp>
      <p:sp>
        <p:nvSpPr>
          <p:cNvPr name="Freeform 8" id="8"/>
          <p:cNvSpPr/>
          <p:nvPr/>
        </p:nvSpPr>
        <p:spPr>
          <a:xfrm flipH="false" flipV="false" rot="0">
            <a:off x="4522124" y="6422072"/>
            <a:ext cx="10833228" cy="853527"/>
          </a:xfrm>
          <a:custGeom>
            <a:avLst/>
            <a:gdLst/>
            <a:ahLst/>
            <a:cxnLst/>
            <a:rect r="r" b="b" t="t" l="l"/>
            <a:pathLst>
              <a:path h="853527" w="10833228">
                <a:moveTo>
                  <a:pt x="0" y="0"/>
                </a:moveTo>
                <a:lnTo>
                  <a:pt x="10833228" y="0"/>
                </a:lnTo>
                <a:lnTo>
                  <a:pt x="10833228" y="853527"/>
                </a:lnTo>
                <a:lnTo>
                  <a:pt x="0" y="853527"/>
                </a:lnTo>
                <a:lnTo>
                  <a:pt x="0" y="0"/>
                </a:lnTo>
                <a:close/>
              </a:path>
            </a:pathLst>
          </a:custGeom>
          <a:blipFill>
            <a:blip r:embed="rId2"/>
            <a:stretch>
              <a:fillRect l="0" t="0" r="0" b="0"/>
            </a:stretch>
          </a:blipFill>
        </p:spPr>
      </p:sp>
      <p:sp>
        <p:nvSpPr>
          <p:cNvPr name="Freeform 9" id="9"/>
          <p:cNvSpPr/>
          <p:nvPr/>
        </p:nvSpPr>
        <p:spPr>
          <a:xfrm flipH="false" flipV="false" rot="0">
            <a:off x="11985832" y="3459890"/>
            <a:ext cx="4292790" cy="563532"/>
          </a:xfrm>
          <a:custGeom>
            <a:avLst/>
            <a:gdLst/>
            <a:ahLst/>
            <a:cxnLst/>
            <a:rect r="r" b="b" t="t" l="l"/>
            <a:pathLst>
              <a:path h="563532" w="4292790">
                <a:moveTo>
                  <a:pt x="0" y="0"/>
                </a:moveTo>
                <a:lnTo>
                  <a:pt x="4292790" y="0"/>
                </a:lnTo>
                <a:lnTo>
                  <a:pt x="4292790" y="563533"/>
                </a:lnTo>
                <a:lnTo>
                  <a:pt x="0" y="563533"/>
                </a:lnTo>
                <a:lnTo>
                  <a:pt x="0" y="0"/>
                </a:lnTo>
                <a:close/>
              </a:path>
            </a:pathLst>
          </a:custGeom>
          <a:blipFill>
            <a:blip r:embed="rId3"/>
            <a:stretch>
              <a:fillRect l="0" t="0" r="0" b="0"/>
            </a:stretch>
          </a:blipFill>
        </p:spPr>
      </p:sp>
      <p:sp>
        <p:nvSpPr>
          <p:cNvPr name="Freeform 10" id="10"/>
          <p:cNvSpPr/>
          <p:nvPr/>
        </p:nvSpPr>
        <p:spPr>
          <a:xfrm flipH="false" flipV="false" rot="0">
            <a:off x="5314494" y="8325549"/>
            <a:ext cx="10868578" cy="1865502"/>
          </a:xfrm>
          <a:custGeom>
            <a:avLst/>
            <a:gdLst/>
            <a:ahLst/>
            <a:cxnLst/>
            <a:rect r="r" b="b" t="t" l="l"/>
            <a:pathLst>
              <a:path h="1865502" w="10868578">
                <a:moveTo>
                  <a:pt x="0" y="0"/>
                </a:moveTo>
                <a:lnTo>
                  <a:pt x="10868577" y="0"/>
                </a:lnTo>
                <a:lnTo>
                  <a:pt x="10868577" y="1865502"/>
                </a:lnTo>
                <a:lnTo>
                  <a:pt x="0" y="1865502"/>
                </a:lnTo>
                <a:lnTo>
                  <a:pt x="0" y="0"/>
                </a:lnTo>
                <a:close/>
              </a:path>
            </a:pathLst>
          </a:custGeom>
          <a:blipFill>
            <a:blip r:embed="rId4"/>
            <a:stretch>
              <a:fillRect l="0" t="0" r="0" b="0"/>
            </a:stretch>
          </a:blipFill>
        </p:spPr>
      </p:sp>
      <p:sp>
        <p:nvSpPr>
          <p:cNvPr name="TextBox 11" id="11"/>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3</a:t>
            </a:r>
          </a:p>
        </p:txBody>
      </p:sp>
      <p:sp>
        <p:nvSpPr>
          <p:cNvPr name="TextBox 12" id="12"/>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1386387" y="5516723"/>
            <a:ext cx="5762486" cy="5270055"/>
          </a:xfrm>
          <a:custGeom>
            <a:avLst/>
            <a:gdLst/>
            <a:ahLst/>
            <a:cxnLst/>
            <a:rect r="r" b="b" t="t" l="l"/>
            <a:pathLst>
              <a:path h="5270055" w="5762486">
                <a:moveTo>
                  <a:pt x="0" y="0"/>
                </a:moveTo>
                <a:lnTo>
                  <a:pt x="5762486" y="0"/>
                </a:lnTo>
                <a:lnTo>
                  <a:pt x="5762486" y="5270055"/>
                </a:lnTo>
                <a:lnTo>
                  <a:pt x="0" y="52700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80387">
            <a:off x="15112978" y="2161236"/>
            <a:ext cx="3610338" cy="5309320"/>
          </a:xfrm>
          <a:custGeom>
            <a:avLst/>
            <a:gdLst/>
            <a:ahLst/>
            <a:cxnLst/>
            <a:rect r="r" b="b" t="t" l="l"/>
            <a:pathLst>
              <a:path h="5309320" w="3610338">
                <a:moveTo>
                  <a:pt x="0" y="0"/>
                </a:moveTo>
                <a:lnTo>
                  <a:pt x="3610338" y="0"/>
                </a:lnTo>
                <a:lnTo>
                  <a:pt x="3610338" y="5309320"/>
                </a:lnTo>
                <a:lnTo>
                  <a:pt x="0" y="5309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0"/>
            <a:ext cx="18288000" cy="450526"/>
            <a:chOff x="0" y="0"/>
            <a:chExt cx="6186311" cy="152400"/>
          </a:xfrm>
        </p:grpSpPr>
        <p:sp>
          <p:nvSpPr>
            <p:cNvPr name="Freeform 5" id="5"/>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6" id="6"/>
          <p:cNvSpPr/>
          <p:nvPr/>
        </p:nvSpPr>
        <p:spPr>
          <a:xfrm flipH="false" flipV="false" rot="-1072933">
            <a:off x="12350946" y="1420128"/>
            <a:ext cx="1789198" cy="2659618"/>
          </a:xfrm>
          <a:custGeom>
            <a:avLst/>
            <a:gdLst/>
            <a:ahLst/>
            <a:cxnLst/>
            <a:rect r="r" b="b" t="t" l="l"/>
            <a:pathLst>
              <a:path h="2659618" w="1789198">
                <a:moveTo>
                  <a:pt x="0" y="0"/>
                </a:moveTo>
                <a:lnTo>
                  <a:pt x="1789198" y="0"/>
                </a:lnTo>
                <a:lnTo>
                  <a:pt x="1789198" y="2659619"/>
                </a:lnTo>
                <a:lnTo>
                  <a:pt x="0" y="26596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6037216" y="2134552"/>
            <a:ext cx="4869282" cy="2247899"/>
          </a:xfrm>
          <a:prstGeom prst="rect">
            <a:avLst/>
          </a:prstGeom>
        </p:spPr>
        <p:txBody>
          <a:bodyPr anchor="t" rtlCol="false" tIns="0" lIns="0" bIns="0" rIns="0">
            <a:spAutoFit/>
          </a:bodyPr>
          <a:lstStyle/>
          <a:p>
            <a:pPr>
              <a:lnSpc>
                <a:spcPts val="3600"/>
              </a:lnSpc>
            </a:pPr>
            <a:r>
              <a:rPr lang="en-US" sz="2000">
                <a:solidFill>
                  <a:srgbClr val="333333"/>
                </a:solidFill>
                <a:latin typeface="Poppins Light"/>
              </a:rPr>
              <a:t>The Tox21 challenge dataset comprises about 12,000 chemical compounds whose twelve toxic effects have to be predicted based on their chemical structure.</a:t>
            </a:r>
          </a:p>
        </p:txBody>
      </p:sp>
      <p:sp>
        <p:nvSpPr>
          <p:cNvPr name="TextBox 8" id="8"/>
          <p:cNvSpPr txBox="true"/>
          <p:nvPr/>
        </p:nvSpPr>
        <p:spPr>
          <a:xfrm rot="0">
            <a:off x="1393076" y="2134553"/>
            <a:ext cx="4002398" cy="2705099"/>
          </a:xfrm>
          <a:prstGeom prst="rect">
            <a:avLst/>
          </a:prstGeom>
        </p:spPr>
        <p:txBody>
          <a:bodyPr anchor="t" rtlCol="false" tIns="0" lIns="0" bIns="0" rIns="0">
            <a:spAutoFit/>
          </a:bodyPr>
          <a:lstStyle/>
          <a:p>
            <a:pPr>
              <a:lnSpc>
                <a:spcPts val="3600"/>
              </a:lnSpc>
            </a:pPr>
            <a:r>
              <a:rPr lang="en-US" sz="2000">
                <a:solidFill>
                  <a:srgbClr val="333333"/>
                </a:solidFill>
                <a:latin typeface="Poppins Light"/>
              </a:rPr>
              <a:t>The Tox21 challenge dataset comprises about 12,000 chemical compounds whose twelve toxic effects have to be predicted based on their chemical structure.</a:t>
            </a:r>
          </a:p>
        </p:txBody>
      </p:sp>
      <p:sp>
        <p:nvSpPr>
          <p:cNvPr name="TextBox 9" id="9"/>
          <p:cNvSpPr txBox="true"/>
          <p:nvPr/>
        </p:nvSpPr>
        <p:spPr>
          <a:xfrm rot="0">
            <a:off x="1393076" y="1472882"/>
            <a:ext cx="4002398"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CIFAR 10</a:t>
            </a:r>
          </a:p>
        </p:txBody>
      </p:sp>
      <p:sp>
        <p:nvSpPr>
          <p:cNvPr name="TextBox 10" id="10"/>
          <p:cNvSpPr txBox="true"/>
          <p:nvPr/>
        </p:nvSpPr>
        <p:spPr>
          <a:xfrm rot="0">
            <a:off x="6037216" y="1472882"/>
            <a:ext cx="4002398"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Tox 21</a:t>
            </a:r>
          </a:p>
        </p:txBody>
      </p:sp>
      <p:sp>
        <p:nvSpPr>
          <p:cNvPr name="TextBox 11" id="11"/>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2D4263"/>
                </a:solidFill>
                <a:latin typeface="Poppins Medium"/>
              </a:rPr>
              <a:t>5</a:t>
            </a:r>
          </a:p>
        </p:txBody>
      </p:sp>
      <p:sp>
        <p:nvSpPr>
          <p:cNvPr name="TextBox 12" id="12"/>
          <p:cNvSpPr txBox="true"/>
          <p:nvPr/>
        </p:nvSpPr>
        <p:spPr>
          <a:xfrm rot="0">
            <a:off x="1393076" y="1028700"/>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Datasets</a:t>
            </a:r>
          </a:p>
        </p:txBody>
      </p:sp>
      <p:sp>
        <p:nvSpPr>
          <p:cNvPr name="TextBox 13" id="13"/>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II</a:t>
            </a:r>
          </a:p>
        </p:txBody>
      </p:sp>
      <p:sp>
        <p:nvSpPr>
          <p:cNvPr name="TextBox 14" id="14"/>
          <p:cNvSpPr txBox="true"/>
          <p:nvPr/>
        </p:nvSpPr>
        <p:spPr>
          <a:xfrm rot="0">
            <a:off x="1393076" y="5296852"/>
            <a:ext cx="4002398"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HTRU 2</a:t>
            </a:r>
          </a:p>
        </p:txBody>
      </p:sp>
      <p:sp>
        <p:nvSpPr>
          <p:cNvPr name="TextBox 15" id="15"/>
          <p:cNvSpPr txBox="true"/>
          <p:nvPr/>
        </p:nvSpPr>
        <p:spPr>
          <a:xfrm rot="0">
            <a:off x="1393076" y="6112800"/>
            <a:ext cx="4002398" cy="2247899"/>
          </a:xfrm>
          <a:prstGeom prst="rect">
            <a:avLst/>
          </a:prstGeom>
        </p:spPr>
        <p:txBody>
          <a:bodyPr anchor="t" rtlCol="false" tIns="0" lIns="0" bIns="0" rIns="0">
            <a:spAutoFit/>
          </a:bodyPr>
          <a:lstStyle/>
          <a:p>
            <a:pPr>
              <a:lnSpc>
                <a:spcPts val="3600"/>
              </a:lnSpc>
            </a:pPr>
            <a:r>
              <a:rPr lang="en-US" sz="2000">
                <a:solidFill>
                  <a:srgbClr val="333333"/>
                </a:solidFill>
                <a:latin typeface="Poppins Light"/>
              </a:rPr>
              <a:t>The High Time Resolution Universe Survey (HTRU2) dataset has been released with 1,639 real pulsars and 16,259 spurious signals.</a:t>
            </a:r>
          </a:p>
        </p:txBody>
      </p:sp>
      <p:sp>
        <p:nvSpPr>
          <p:cNvPr name="TextBox 16" id="16"/>
          <p:cNvSpPr txBox="true"/>
          <p:nvPr/>
        </p:nvSpPr>
        <p:spPr>
          <a:xfrm rot="0">
            <a:off x="6037216" y="6112800"/>
            <a:ext cx="4938633" cy="3619499"/>
          </a:xfrm>
          <a:prstGeom prst="rect">
            <a:avLst/>
          </a:prstGeom>
        </p:spPr>
        <p:txBody>
          <a:bodyPr anchor="t" rtlCol="false" tIns="0" lIns="0" bIns="0" rIns="0">
            <a:spAutoFit/>
          </a:bodyPr>
          <a:lstStyle/>
          <a:p>
            <a:pPr>
              <a:lnSpc>
                <a:spcPts val="3600"/>
              </a:lnSpc>
            </a:pPr>
            <a:r>
              <a:rPr lang="en-US" sz="2000">
                <a:solidFill>
                  <a:srgbClr val="333333"/>
                </a:solidFill>
                <a:latin typeface="Poppins Light"/>
              </a:rPr>
              <a:t>It comprises 121 classification datasets from the UCI Machine Learning repository from diverse application areas, such as physics, geology, or biology. The size of the datasets ranges between 10 and 130, 000 data points and the number of features from 4 to 250.</a:t>
            </a:r>
          </a:p>
        </p:txBody>
      </p:sp>
      <p:sp>
        <p:nvSpPr>
          <p:cNvPr name="TextBox 17" id="17"/>
          <p:cNvSpPr txBox="true"/>
          <p:nvPr/>
        </p:nvSpPr>
        <p:spPr>
          <a:xfrm rot="0">
            <a:off x="6037216" y="5296852"/>
            <a:ext cx="4869282"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UCI Machine Learning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393076" y="1642794"/>
            <a:ext cx="5477849" cy="504825"/>
          </a:xfrm>
          <a:prstGeom prst="rect">
            <a:avLst/>
          </a:prstGeom>
        </p:spPr>
        <p:txBody>
          <a:bodyPr anchor="t" rtlCol="false" tIns="0" lIns="0" bIns="0" rIns="0">
            <a:spAutoFit/>
          </a:bodyPr>
          <a:lstStyle/>
          <a:p>
            <a:pPr>
              <a:lnSpc>
                <a:spcPts val="4499"/>
              </a:lnSpc>
            </a:pPr>
            <a:r>
              <a:rPr lang="en-US" sz="2499">
                <a:solidFill>
                  <a:srgbClr val="333333"/>
                </a:solidFill>
                <a:latin typeface="Poppins Light Bold"/>
              </a:rPr>
              <a:t>Architecture : CNN</a:t>
            </a:r>
          </a:p>
        </p:txBody>
      </p:sp>
      <p:sp>
        <p:nvSpPr>
          <p:cNvPr name="TextBox 3" id="3"/>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6</a:t>
            </a:r>
          </a:p>
        </p:txBody>
      </p:sp>
      <p:grpSp>
        <p:nvGrpSpPr>
          <p:cNvPr name="Group 4" id="4"/>
          <p:cNvGrpSpPr/>
          <p:nvPr/>
        </p:nvGrpSpPr>
        <p:grpSpPr>
          <a:xfrm rot="0">
            <a:off x="0" y="0"/>
            <a:ext cx="18288000" cy="450526"/>
            <a:chOff x="0" y="0"/>
            <a:chExt cx="6186311" cy="152400"/>
          </a:xfrm>
        </p:grpSpPr>
        <p:sp>
          <p:nvSpPr>
            <p:cNvPr name="Freeform 5" id="5"/>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6" id="6"/>
          <p:cNvSpPr txBox="true"/>
          <p:nvPr/>
        </p:nvSpPr>
        <p:spPr>
          <a:xfrm rot="0">
            <a:off x="1393076" y="1028700"/>
            <a:ext cx="559121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CIFAR 10</a:t>
            </a:r>
          </a:p>
        </p:txBody>
      </p:sp>
      <p:grpSp>
        <p:nvGrpSpPr>
          <p:cNvPr name="Group 7" id="7"/>
          <p:cNvGrpSpPr/>
          <p:nvPr/>
        </p:nvGrpSpPr>
        <p:grpSpPr>
          <a:xfrm rot="0">
            <a:off x="11249905" y="2147620"/>
            <a:ext cx="5366747" cy="2398399"/>
            <a:chOff x="0" y="0"/>
            <a:chExt cx="7155662" cy="3197866"/>
          </a:xfrm>
        </p:grpSpPr>
        <p:sp>
          <p:nvSpPr>
            <p:cNvPr name="TextBox 8" id="8"/>
            <p:cNvSpPr txBox="true"/>
            <p:nvPr/>
          </p:nvSpPr>
          <p:spPr>
            <a:xfrm rot="0">
              <a:off x="0" y="-123825"/>
              <a:ext cx="3873062" cy="7334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Batch Norm</a:t>
              </a:r>
            </a:p>
          </p:txBody>
        </p:sp>
        <p:sp>
          <p:nvSpPr>
            <p:cNvPr name="TextBox 9" id="9"/>
            <p:cNvSpPr txBox="true"/>
            <p:nvPr/>
          </p:nvSpPr>
          <p:spPr>
            <a:xfrm rot="0">
              <a:off x="5615679" y="-78105"/>
              <a:ext cx="1539984" cy="622935"/>
            </a:xfrm>
            <a:prstGeom prst="rect">
              <a:avLst/>
            </a:prstGeom>
          </p:spPr>
          <p:txBody>
            <a:bodyPr anchor="t" rtlCol="false" tIns="0" lIns="0" bIns="0" rIns="0">
              <a:spAutoFit/>
            </a:bodyPr>
            <a:lstStyle/>
            <a:p>
              <a:pPr>
                <a:lnSpc>
                  <a:spcPts val="4320"/>
                </a:lnSpc>
              </a:pPr>
              <a:r>
                <a:rPr lang="en-US" sz="2400">
                  <a:solidFill>
                    <a:srgbClr val="333333"/>
                  </a:solidFill>
                  <a:latin typeface="Poppins Light"/>
                </a:rPr>
                <a:t>68 %</a:t>
              </a:r>
            </a:p>
          </p:txBody>
        </p:sp>
        <p:sp>
          <p:nvSpPr>
            <p:cNvPr name="TextBox 10" id="10"/>
            <p:cNvSpPr txBox="true"/>
            <p:nvPr/>
          </p:nvSpPr>
          <p:spPr>
            <a:xfrm rot="0">
              <a:off x="0" y="739206"/>
              <a:ext cx="4520335" cy="7334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Weight Norm</a:t>
              </a:r>
            </a:p>
          </p:txBody>
        </p:sp>
        <p:sp>
          <p:nvSpPr>
            <p:cNvPr name="TextBox 11" id="11"/>
            <p:cNvSpPr txBox="true"/>
            <p:nvPr/>
          </p:nvSpPr>
          <p:spPr>
            <a:xfrm rot="0">
              <a:off x="5615679" y="787466"/>
              <a:ext cx="1539984" cy="622935"/>
            </a:xfrm>
            <a:prstGeom prst="rect">
              <a:avLst/>
            </a:prstGeom>
          </p:spPr>
          <p:txBody>
            <a:bodyPr anchor="t" rtlCol="false" tIns="0" lIns="0" bIns="0" rIns="0">
              <a:spAutoFit/>
            </a:bodyPr>
            <a:lstStyle/>
            <a:p>
              <a:pPr>
                <a:lnSpc>
                  <a:spcPts val="4320"/>
                </a:lnSpc>
              </a:pPr>
              <a:r>
                <a:rPr lang="en-US" sz="2400">
                  <a:solidFill>
                    <a:srgbClr val="333333"/>
                  </a:solidFill>
                  <a:latin typeface="Poppins Light"/>
                </a:rPr>
                <a:t>72 %</a:t>
              </a:r>
            </a:p>
          </p:txBody>
        </p:sp>
        <p:sp>
          <p:nvSpPr>
            <p:cNvPr name="TextBox 12" id="12"/>
            <p:cNvSpPr txBox="true"/>
            <p:nvPr/>
          </p:nvSpPr>
          <p:spPr>
            <a:xfrm rot="0">
              <a:off x="0" y="1602806"/>
              <a:ext cx="3703538" cy="7334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Layer Norm</a:t>
              </a:r>
            </a:p>
          </p:txBody>
        </p:sp>
        <p:sp>
          <p:nvSpPr>
            <p:cNvPr name="TextBox 13" id="13"/>
            <p:cNvSpPr txBox="true"/>
            <p:nvPr/>
          </p:nvSpPr>
          <p:spPr>
            <a:xfrm rot="0">
              <a:off x="5615679" y="1648526"/>
              <a:ext cx="1000589" cy="622935"/>
            </a:xfrm>
            <a:prstGeom prst="rect">
              <a:avLst/>
            </a:prstGeom>
          </p:spPr>
          <p:txBody>
            <a:bodyPr anchor="t" rtlCol="false" tIns="0" lIns="0" bIns="0" rIns="0">
              <a:spAutoFit/>
            </a:bodyPr>
            <a:lstStyle/>
            <a:p>
              <a:pPr>
                <a:lnSpc>
                  <a:spcPts val="4320"/>
                </a:lnSpc>
              </a:pPr>
              <a:r>
                <a:rPr lang="en-US" sz="2400">
                  <a:solidFill>
                    <a:srgbClr val="333333"/>
                  </a:solidFill>
                  <a:latin typeface="Poppins Light"/>
                </a:rPr>
                <a:t>63 %</a:t>
              </a:r>
            </a:p>
          </p:txBody>
        </p:sp>
        <p:sp>
          <p:nvSpPr>
            <p:cNvPr name="TextBox 14" id="14"/>
            <p:cNvSpPr txBox="true"/>
            <p:nvPr/>
          </p:nvSpPr>
          <p:spPr>
            <a:xfrm rot="0">
              <a:off x="0" y="2464441"/>
              <a:ext cx="2794273" cy="7334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SELU</a:t>
              </a:r>
            </a:p>
          </p:txBody>
        </p:sp>
        <p:sp>
          <p:nvSpPr>
            <p:cNvPr name="TextBox 15" id="15"/>
            <p:cNvSpPr txBox="true"/>
            <p:nvPr/>
          </p:nvSpPr>
          <p:spPr>
            <a:xfrm rot="0">
              <a:off x="5615679" y="2510161"/>
              <a:ext cx="1108468" cy="622935"/>
            </a:xfrm>
            <a:prstGeom prst="rect">
              <a:avLst/>
            </a:prstGeom>
          </p:spPr>
          <p:txBody>
            <a:bodyPr anchor="t" rtlCol="false" tIns="0" lIns="0" bIns="0" rIns="0">
              <a:spAutoFit/>
            </a:bodyPr>
            <a:lstStyle/>
            <a:p>
              <a:pPr>
                <a:lnSpc>
                  <a:spcPts val="4320"/>
                </a:lnSpc>
              </a:pPr>
              <a:r>
                <a:rPr lang="en-US" sz="2400">
                  <a:solidFill>
                    <a:srgbClr val="333333"/>
                  </a:solidFill>
                  <a:latin typeface="Poppins Light"/>
                </a:rPr>
                <a:t>82 %</a:t>
              </a:r>
            </a:p>
          </p:txBody>
        </p:sp>
      </p:grpSp>
      <p:sp>
        <p:nvSpPr>
          <p:cNvPr name="TextBox 16" id="16"/>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II</a:t>
            </a:r>
          </a:p>
        </p:txBody>
      </p:sp>
      <p:sp>
        <p:nvSpPr>
          <p:cNvPr name="Freeform 17" id="17"/>
          <p:cNvSpPr/>
          <p:nvPr/>
        </p:nvSpPr>
        <p:spPr>
          <a:xfrm flipH="false" flipV="false" rot="0">
            <a:off x="1596834" y="3101156"/>
            <a:ext cx="7547166" cy="5748127"/>
          </a:xfrm>
          <a:custGeom>
            <a:avLst/>
            <a:gdLst/>
            <a:ahLst/>
            <a:cxnLst/>
            <a:rect r="r" b="b" t="t" l="l"/>
            <a:pathLst>
              <a:path h="5748127" w="7547166">
                <a:moveTo>
                  <a:pt x="0" y="0"/>
                </a:moveTo>
                <a:lnTo>
                  <a:pt x="7547166" y="0"/>
                </a:lnTo>
                <a:lnTo>
                  <a:pt x="7547166" y="5748128"/>
                </a:lnTo>
                <a:lnTo>
                  <a:pt x="0" y="5748128"/>
                </a:lnTo>
                <a:lnTo>
                  <a:pt x="0" y="0"/>
                </a:lnTo>
                <a:close/>
              </a:path>
            </a:pathLst>
          </a:custGeom>
          <a:blipFill>
            <a:blip r:embed="rId2"/>
            <a:stretch>
              <a:fillRect l="-12030" t="-2943" r="0" b="-2943"/>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328527" y="2559100"/>
            <a:ext cx="8966784" cy="5871866"/>
          </a:xfrm>
          <a:custGeom>
            <a:avLst/>
            <a:gdLst/>
            <a:ahLst/>
            <a:cxnLst/>
            <a:rect r="r" b="b" t="t" l="l"/>
            <a:pathLst>
              <a:path h="5871866" w="8966784">
                <a:moveTo>
                  <a:pt x="0" y="0"/>
                </a:moveTo>
                <a:lnTo>
                  <a:pt x="8966784" y="0"/>
                </a:lnTo>
                <a:lnTo>
                  <a:pt x="8966784" y="5871866"/>
                </a:lnTo>
                <a:lnTo>
                  <a:pt x="0" y="5871866"/>
                </a:lnTo>
                <a:lnTo>
                  <a:pt x="0" y="0"/>
                </a:lnTo>
                <a:close/>
              </a:path>
            </a:pathLst>
          </a:custGeom>
          <a:blipFill>
            <a:blip r:embed="rId2"/>
            <a:stretch>
              <a:fillRect l="0" t="0" r="0" b="0"/>
            </a:stretch>
          </a:blipFill>
        </p:spPr>
      </p:sp>
      <p:sp>
        <p:nvSpPr>
          <p:cNvPr name="TextBox 5" id="5"/>
          <p:cNvSpPr txBox="true"/>
          <p:nvPr/>
        </p:nvSpPr>
        <p:spPr>
          <a:xfrm rot="0">
            <a:off x="1393076" y="1642794"/>
            <a:ext cx="5477849" cy="504825"/>
          </a:xfrm>
          <a:prstGeom prst="rect">
            <a:avLst/>
          </a:prstGeom>
        </p:spPr>
        <p:txBody>
          <a:bodyPr anchor="t" rtlCol="false" tIns="0" lIns="0" bIns="0" rIns="0">
            <a:spAutoFit/>
          </a:bodyPr>
          <a:lstStyle/>
          <a:p>
            <a:pPr>
              <a:lnSpc>
                <a:spcPts val="4499"/>
              </a:lnSpc>
            </a:pPr>
            <a:r>
              <a:rPr lang="en-US" sz="2499">
                <a:solidFill>
                  <a:srgbClr val="333333"/>
                </a:solidFill>
                <a:latin typeface="Poppins Light Bold"/>
              </a:rPr>
              <a:t>Architecture : CNN</a:t>
            </a: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7</a:t>
            </a:r>
          </a:p>
        </p:txBody>
      </p:sp>
      <p:sp>
        <p:nvSpPr>
          <p:cNvPr name="TextBox 7" id="7"/>
          <p:cNvSpPr txBox="true"/>
          <p:nvPr/>
        </p:nvSpPr>
        <p:spPr>
          <a:xfrm rot="0">
            <a:off x="1393076" y="1028700"/>
            <a:ext cx="559121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TOX 21</a:t>
            </a:r>
          </a:p>
        </p:txBody>
      </p:sp>
      <p:sp>
        <p:nvSpPr>
          <p:cNvPr name="TextBox 8" id="8"/>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II</a:t>
            </a:r>
          </a:p>
        </p:txBody>
      </p:sp>
      <p:grpSp>
        <p:nvGrpSpPr>
          <p:cNvPr name="Group 9" id="9"/>
          <p:cNvGrpSpPr/>
          <p:nvPr/>
        </p:nvGrpSpPr>
        <p:grpSpPr>
          <a:xfrm rot="0">
            <a:off x="11551400" y="2559100"/>
            <a:ext cx="5366747" cy="2398399"/>
            <a:chOff x="0" y="0"/>
            <a:chExt cx="7155662" cy="3197866"/>
          </a:xfrm>
        </p:grpSpPr>
        <p:sp>
          <p:nvSpPr>
            <p:cNvPr name="TextBox 10" id="10"/>
            <p:cNvSpPr txBox="true"/>
            <p:nvPr/>
          </p:nvSpPr>
          <p:spPr>
            <a:xfrm rot="0">
              <a:off x="0" y="-123825"/>
              <a:ext cx="3873062" cy="7334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Batch Norm</a:t>
              </a:r>
            </a:p>
          </p:txBody>
        </p:sp>
        <p:sp>
          <p:nvSpPr>
            <p:cNvPr name="TextBox 11" id="11"/>
            <p:cNvSpPr txBox="true"/>
            <p:nvPr/>
          </p:nvSpPr>
          <p:spPr>
            <a:xfrm rot="0">
              <a:off x="5615679" y="-78105"/>
              <a:ext cx="1539984" cy="622935"/>
            </a:xfrm>
            <a:prstGeom prst="rect">
              <a:avLst/>
            </a:prstGeom>
          </p:spPr>
          <p:txBody>
            <a:bodyPr anchor="t" rtlCol="false" tIns="0" lIns="0" bIns="0" rIns="0">
              <a:spAutoFit/>
            </a:bodyPr>
            <a:lstStyle/>
            <a:p>
              <a:pPr>
                <a:lnSpc>
                  <a:spcPts val="4320"/>
                </a:lnSpc>
              </a:pPr>
              <a:r>
                <a:rPr lang="en-US" sz="2400">
                  <a:solidFill>
                    <a:srgbClr val="333333"/>
                  </a:solidFill>
                  <a:latin typeface="Poppins Light"/>
                </a:rPr>
                <a:t>70 %</a:t>
              </a:r>
            </a:p>
          </p:txBody>
        </p:sp>
        <p:sp>
          <p:nvSpPr>
            <p:cNvPr name="TextBox 12" id="12"/>
            <p:cNvSpPr txBox="true"/>
            <p:nvPr/>
          </p:nvSpPr>
          <p:spPr>
            <a:xfrm rot="0">
              <a:off x="0" y="739206"/>
              <a:ext cx="4520335" cy="7334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Weight Norm</a:t>
              </a:r>
            </a:p>
          </p:txBody>
        </p:sp>
        <p:sp>
          <p:nvSpPr>
            <p:cNvPr name="TextBox 13" id="13"/>
            <p:cNvSpPr txBox="true"/>
            <p:nvPr/>
          </p:nvSpPr>
          <p:spPr>
            <a:xfrm rot="0">
              <a:off x="5615679" y="787466"/>
              <a:ext cx="1539984" cy="622935"/>
            </a:xfrm>
            <a:prstGeom prst="rect">
              <a:avLst/>
            </a:prstGeom>
          </p:spPr>
          <p:txBody>
            <a:bodyPr anchor="t" rtlCol="false" tIns="0" lIns="0" bIns="0" rIns="0">
              <a:spAutoFit/>
            </a:bodyPr>
            <a:lstStyle/>
            <a:p>
              <a:pPr>
                <a:lnSpc>
                  <a:spcPts val="4320"/>
                </a:lnSpc>
              </a:pPr>
              <a:r>
                <a:rPr lang="en-US" sz="2400">
                  <a:solidFill>
                    <a:srgbClr val="333333"/>
                  </a:solidFill>
                  <a:latin typeface="Poppins Light"/>
                </a:rPr>
                <a:t>70 %</a:t>
              </a:r>
            </a:p>
          </p:txBody>
        </p:sp>
        <p:sp>
          <p:nvSpPr>
            <p:cNvPr name="TextBox 14" id="14"/>
            <p:cNvSpPr txBox="true"/>
            <p:nvPr/>
          </p:nvSpPr>
          <p:spPr>
            <a:xfrm rot="0">
              <a:off x="0" y="1602806"/>
              <a:ext cx="3703538" cy="7334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Layer Norm</a:t>
              </a:r>
            </a:p>
          </p:txBody>
        </p:sp>
        <p:sp>
          <p:nvSpPr>
            <p:cNvPr name="TextBox 15" id="15"/>
            <p:cNvSpPr txBox="true"/>
            <p:nvPr/>
          </p:nvSpPr>
          <p:spPr>
            <a:xfrm rot="0">
              <a:off x="5615679" y="1648526"/>
              <a:ext cx="1000589" cy="622935"/>
            </a:xfrm>
            <a:prstGeom prst="rect">
              <a:avLst/>
            </a:prstGeom>
          </p:spPr>
          <p:txBody>
            <a:bodyPr anchor="t" rtlCol="false" tIns="0" lIns="0" bIns="0" rIns="0">
              <a:spAutoFit/>
            </a:bodyPr>
            <a:lstStyle/>
            <a:p>
              <a:pPr>
                <a:lnSpc>
                  <a:spcPts val="4320"/>
                </a:lnSpc>
              </a:pPr>
              <a:r>
                <a:rPr lang="en-US" sz="2400">
                  <a:solidFill>
                    <a:srgbClr val="333333"/>
                  </a:solidFill>
                  <a:latin typeface="Poppins Light"/>
                </a:rPr>
                <a:t>70 %</a:t>
              </a:r>
            </a:p>
          </p:txBody>
        </p:sp>
        <p:sp>
          <p:nvSpPr>
            <p:cNvPr name="TextBox 16" id="16"/>
            <p:cNvSpPr txBox="true"/>
            <p:nvPr/>
          </p:nvSpPr>
          <p:spPr>
            <a:xfrm rot="0">
              <a:off x="0" y="2464441"/>
              <a:ext cx="2794273" cy="7334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SELU</a:t>
              </a:r>
            </a:p>
          </p:txBody>
        </p:sp>
        <p:sp>
          <p:nvSpPr>
            <p:cNvPr name="TextBox 17" id="17"/>
            <p:cNvSpPr txBox="true"/>
            <p:nvPr/>
          </p:nvSpPr>
          <p:spPr>
            <a:xfrm rot="0">
              <a:off x="5615679" y="2510161"/>
              <a:ext cx="1108468" cy="622935"/>
            </a:xfrm>
            <a:prstGeom prst="rect">
              <a:avLst/>
            </a:prstGeom>
          </p:spPr>
          <p:txBody>
            <a:bodyPr anchor="t" rtlCol="false" tIns="0" lIns="0" bIns="0" rIns="0">
              <a:spAutoFit/>
            </a:bodyPr>
            <a:lstStyle/>
            <a:p>
              <a:pPr>
                <a:lnSpc>
                  <a:spcPts val="4320"/>
                </a:lnSpc>
              </a:pPr>
              <a:r>
                <a:rPr lang="en-US" sz="2400">
                  <a:solidFill>
                    <a:srgbClr val="333333"/>
                  </a:solidFill>
                  <a:latin typeface="Poppins Light"/>
                </a:rPr>
                <a:t>70 %</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6174322" y="2448793"/>
            <a:ext cx="8481782"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Introduction : Parameter Tuning</a:t>
            </a:r>
          </a:p>
        </p:txBody>
      </p:sp>
      <p:sp>
        <p:nvSpPr>
          <p:cNvPr name="TextBox 3" id="3"/>
          <p:cNvSpPr txBox="true"/>
          <p:nvPr/>
        </p:nvSpPr>
        <p:spPr>
          <a:xfrm rot="0">
            <a:off x="6174322" y="3733293"/>
            <a:ext cx="8481782"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Datasets</a:t>
            </a:r>
          </a:p>
        </p:txBody>
      </p:sp>
      <p:sp>
        <p:nvSpPr>
          <p:cNvPr name="TextBox 4" id="4"/>
          <p:cNvSpPr txBox="true"/>
          <p:nvPr/>
        </p:nvSpPr>
        <p:spPr>
          <a:xfrm rot="0">
            <a:off x="6174322" y="5017794"/>
            <a:ext cx="8481782"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Observations</a:t>
            </a:r>
          </a:p>
        </p:txBody>
      </p:sp>
      <p:sp>
        <p:nvSpPr>
          <p:cNvPr name="TextBox 5" id="5"/>
          <p:cNvSpPr txBox="true"/>
          <p:nvPr/>
        </p:nvSpPr>
        <p:spPr>
          <a:xfrm rot="0">
            <a:off x="6174322" y="6302294"/>
            <a:ext cx="8481782"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Research Beyond the paper</a:t>
            </a:r>
          </a:p>
        </p:txBody>
      </p:sp>
      <p:sp>
        <p:nvSpPr>
          <p:cNvPr name="TextBox 6" id="6"/>
          <p:cNvSpPr txBox="true"/>
          <p:nvPr/>
        </p:nvSpPr>
        <p:spPr>
          <a:xfrm rot="0">
            <a:off x="6174322" y="7586794"/>
            <a:ext cx="8481782"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Conclusion &amp; Discussions</a:t>
            </a:r>
          </a:p>
        </p:txBody>
      </p:sp>
      <p:sp>
        <p:nvSpPr>
          <p:cNvPr name="TextBox 7" id="7"/>
          <p:cNvSpPr txBox="true"/>
          <p:nvPr/>
        </p:nvSpPr>
        <p:spPr>
          <a:xfrm rot="0">
            <a:off x="4881969" y="2448793"/>
            <a:ext cx="682307"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I</a:t>
            </a:r>
          </a:p>
        </p:txBody>
      </p:sp>
      <p:sp>
        <p:nvSpPr>
          <p:cNvPr name="TextBox 8" id="8"/>
          <p:cNvSpPr txBox="true"/>
          <p:nvPr/>
        </p:nvSpPr>
        <p:spPr>
          <a:xfrm rot="0">
            <a:off x="4881969" y="3733293"/>
            <a:ext cx="682307"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II</a:t>
            </a:r>
          </a:p>
        </p:txBody>
      </p:sp>
      <p:sp>
        <p:nvSpPr>
          <p:cNvPr name="TextBox 9" id="9"/>
          <p:cNvSpPr txBox="true"/>
          <p:nvPr/>
        </p:nvSpPr>
        <p:spPr>
          <a:xfrm rot="0">
            <a:off x="4881969" y="5017794"/>
            <a:ext cx="682307"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III</a:t>
            </a:r>
          </a:p>
        </p:txBody>
      </p:sp>
      <p:sp>
        <p:nvSpPr>
          <p:cNvPr name="TextBox 10" id="10"/>
          <p:cNvSpPr txBox="true"/>
          <p:nvPr/>
        </p:nvSpPr>
        <p:spPr>
          <a:xfrm rot="0">
            <a:off x="4881969" y="6302294"/>
            <a:ext cx="682307"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IV</a:t>
            </a:r>
          </a:p>
        </p:txBody>
      </p:sp>
      <p:sp>
        <p:nvSpPr>
          <p:cNvPr name="TextBox 11" id="11"/>
          <p:cNvSpPr txBox="true"/>
          <p:nvPr/>
        </p:nvSpPr>
        <p:spPr>
          <a:xfrm rot="0">
            <a:off x="4881969" y="7586794"/>
            <a:ext cx="682307"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V</a:t>
            </a:r>
          </a:p>
        </p:txBody>
      </p:sp>
      <p:sp>
        <p:nvSpPr>
          <p:cNvPr name="TextBox 12" id="12"/>
          <p:cNvSpPr txBox="true"/>
          <p:nvPr/>
        </p:nvSpPr>
        <p:spPr>
          <a:xfrm rot="0">
            <a:off x="16166354" y="2448793"/>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3</a:t>
            </a:r>
          </a:p>
        </p:txBody>
      </p:sp>
      <p:sp>
        <p:nvSpPr>
          <p:cNvPr name="TextBox 13" id="13"/>
          <p:cNvSpPr txBox="true"/>
          <p:nvPr/>
        </p:nvSpPr>
        <p:spPr>
          <a:xfrm rot="0">
            <a:off x="16166354" y="3733293"/>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6</a:t>
            </a:r>
          </a:p>
        </p:txBody>
      </p:sp>
      <p:sp>
        <p:nvSpPr>
          <p:cNvPr name="TextBox 14" id="14"/>
          <p:cNvSpPr txBox="true"/>
          <p:nvPr/>
        </p:nvSpPr>
        <p:spPr>
          <a:xfrm rot="0">
            <a:off x="16166354" y="5017794"/>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9</a:t>
            </a:r>
          </a:p>
        </p:txBody>
      </p:sp>
      <p:sp>
        <p:nvSpPr>
          <p:cNvPr name="TextBox 15" id="15"/>
          <p:cNvSpPr txBox="true"/>
          <p:nvPr/>
        </p:nvSpPr>
        <p:spPr>
          <a:xfrm rot="0">
            <a:off x="16166354" y="6302294"/>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10</a:t>
            </a:r>
          </a:p>
        </p:txBody>
      </p:sp>
      <p:sp>
        <p:nvSpPr>
          <p:cNvPr name="TextBox 16" id="16"/>
          <p:cNvSpPr txBox="true"/>
          <p:nvPr/>
        </p:nvSpPr>
        <p:spPr>
          <a:xfrm rot="0">
            <a:off x="16166354" y="7586794"/>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12</a:t>
            </a:r>
          </a:p>
        </p:txBody>
      </p:sp>
      <p:sp>
        <p:nvSpPr>
          <p:cNvPr name="TextBox 17" id="17"/>
          <p:cNvSpPr txBox="true"/>
          <p:nvPr/>
        </p:nvSpPr>
        <p:spPr>
          <a:xfrm rot="0">
            <a:off x="15755715" y="1459004"/>
            <a:ext cx="1503585" cy="581025"/>
          </a:xfrm>
          <a:prstGeom prst="rect">
            <a:avLst/>
          </a:prstGeom>
        </p:spPr>
        <p:txBody>
          <a:bodyPr anchor="t" rtlCol="false" tIns="0" lIns="0" bIns="0" rIns="0">
            <a:spAutoFit/>
          </a:bodyPr>
          <a:lstStyle/>
          <a:p>
            <a:pPr algn="ctr">
              <a:lnSpc>
                <a:spcPts val="4800"/>
              </a:lnSpc>
            </a:pPr>
            <a:r>
              <a:rPr lang="en-US" sz="3000">
                <a:solidFill>
                  <a:srgbClr val="333333"/>
                </a:solidFill>
                <a:latin typeface="Poppins Light"/>
              </a:rPr>
              <a:t>Page</a:t>
            </a:r>
          </a:p>
        </p:txBody>
      </p:sp>
      <p:grpSp>
        <p:nvGrpSpPr>
          <p:cNvPr name="Group 18" id="18"/>
          <p:cNvGrpSpPr/>
          <p:nvPr/>
        </p:nvGrpSpPr>
        <p:grpSpPr>
          <a:xfrm rot="0">
            <a:off x="0" y="0"/>
            <a:ext cx="3580965" cy="10287000"/>
            <a:chOff x="0" y="0"/>
            <a:chExt cx="1370105" cy="3935885"/>
          </a:xfrm>
        </p:grpSpPr>
        <p:sp>
          <p:nvSpPr>
            <p:cNvPr name="Freeform 19" id="19"/>
            <p:cNvSpPr/>
            <p:nvPr/>
          </p:nvSpPr>
          <p:spPr>
            <a:xfrm flipH="false" flipV="false" rot="0">
              <a:off x="0" y="0"/>
              <a:ext cx="1370105" cy="3935885"/>
            </a:xfrm>
            <a:custGeom>
              <a:avLst/>
              <a:gdLst/>
              <a:ahLst/>
              <a:cxnLst/>
              <a:rect r="r" b="b" t="t" l="l"/>
              <a:pathLst>
                <a:path h="3935885" w="1370105">
                  <a:moveTo>
                    <a:pt x="0" y="0"/>
                  </a:moveTo>
                  <a:lnTo>
                    <a:pt x="1370105" y="0"/>
                  </a:lnTo>
                  <a:lnTo>
                    <a:pt x="1370105" y="3935885"/>
                  </a:lnTo>
                  <a:lnTo>
                    <a:pt x="0" y="3935885"/>
                  </a:lnTo>
                  <a:close/>
                </a:path>
              </a:pathLst>
            </a:custGeom>
            <a:solidFill>
              <a:srgbClr val="00C49A"/>
            </a:solidFill>
          </p:spPr>
        </p:sp>
      </p:grpSp>
      <p:sp>
        <p:nvSpPr>
          <p:cNvPr name="TextBox 20" id="20"/>
          <p:cNvSpPr txBox="true"/>
          <p:nvPr/>
        </p:nvSpPr>
        <p:spPr>
          <a:xfrm rot="0">
            <a:off x="1028700" y="882016"/>
            <a:ext cx="2552265" cy="72390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Table of</a:t>
            </a:r>
          </a:p>
          <a:p>
            <a:pPr>
              <a:lnSpc>
                <a:spcPts val="2879"/>
              </a:lnSpc>
            </a:pPr>
            <a:r>
              <a:rPr lang="en-US" sz="2400" spc="74">
                <a:solidFill>
                  <a:srgbClr val="333333"/>
                </a:solidFill>
                <a:latin typeface="Poppins Medium"/>
              </a:rPr>
              <a:t>Contents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393076" y="2528620"/>
            <a:ext cx="7294879" cy="5596600"/>
          </a:xfrm>
          <a:custGeom>
            <a:avLst/>
            <a:gdLst/>
            <a:ahLst/>
            <a:cxnLst/>
            <a:rect r="r" b="b" t="t" l="l"/>
            <a:pathLst>
              <a:path h="5596600" w="7294879">
                <a:moveTo>
                  <a:pt x="0" y="0"/>
                </a:moveTo>
                <a:lnTo>
                  <a:pt x="7294879" y="0"/>
                </a:lnTo>
                <a:lnTo>
                  <a:pt x="7294879" y="5596600"/>
                </a:lnTo>
                <a:lnTo>
                  <a:pt x="0" y="5596600"/>
                </a:lnTo>
                <a:lnTo>
                  <a:pt x="0" y="0"/>
                </a:lnTo>
                <a:close/>
              </a:path>
            </a:pathLst>
          </a:custGeom>
          <a:blipFill>
            <a:blip r:embed="rId2"/>
            <a:stretch>
              <a:fillRect l="0" t="0" r="0" b="0"/>
            </a:stretch>
          </a:blipFill>
        </p:spPr>
      </p:sp>
      <p:sp>
        <p:nvSpPr>
          <p:cNvPr name="TextBox 5" id="5"/>
          <p:cNvSpPr txBox="true"/>
          <p:nvPr/>
        </p:nvSpPr>
        <p:spPr>
          <a:xfrm rot="0">
            <a:off x="1393076" y="1642794"/>
            <a:ext cx="5477849" cy="504825"/>
          </a:xfrm>
          <a:prstGeom prst="rect">
            <a:avLst/>
          </a:prstGeom>
        </p:spPr>
        <p:txBody>
          <a:bodyPr anchor="t" rtlCol="false" tIns="0" lIns="0" bIns="0" rIns="0">
            <a:spAutoFit/>
          </a:bodyPr>
          <a:lstStyle/>
          <a:p>
            <a:pPr>
              <a:lnSpc>
                <a:spcPts val="4499"/>
              </a:lnSpc>
            </a:pPr>
            <a:r>
              <a:rPr lang="en-US" sz="2499">
                <a:solidFill>
                  <a:srgbClr val="333333"/>
                </a:solidFill>
                <a:latin typeface="Poppins Light Bold"/>
              </a:rPr>
              <a:t>Architecture : CNN</a:t>
            </a:r>
          </a:p>
        </p:txBody>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8</a:t>
            </a:r>
          </a:p>
        </p:txBody>
      </p:sp>
      <p:sp>
        <p:nvSpPr>
          <p:cNvPr name="TextBox 7" id="7"/>
          <p:cNvSpPr txBox="true"/>
          <p:nvPr/>
        </p:nvSpPr>
        <p:spPr>
          <a:xfrm rot="0">
            <a:off x="1393076" y="1028700"/>
            <a:ext cx="559121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HTRU 2</a:t>
            </a:r>
          </a:p>
        </p:txBody>
      </p:sp>
      <p:sp>
        <p:nvSpPr>
          <p:cNvPr name="TextBox 8" id="8"/>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II</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0114322" y="2479751"/>
            <a:ext cx="7144978" cy="3525790"/>
          </a:xfrm>
          <a:custGeom>
            <a:avLst/>
            <a:gdLst/>
            <a:ahLst/>
            <a:cxnLst/>
            <a:rect r="r" b="b" t="t" l="l"/>
            <a:pathLst>
              <a:path h="3525790" w="7144978">
                <a:moveTo>
                  <a:pt x="0" y="0"/>
                </a:moveTo>
                <a:lnTo>
                  <a:pt x="7144978" y="0"/>
                </a:lnTo>
                <a:lnTo>
                  <a:pt x="7144978" y="3525790"/>
                </a:lnTo>
                <a:lnTo>
                  <a:pt x="0" y="3525790"/>
                </a:lnTo>
                <a:lnTo>
                  <a:pt x="0" y="0"/>
                </a:lnTo>
                <a:close/>
              </a:path>
            </a:pathLst>
          </a:custGeom>
          <a:blipFill>
            <a:blip r:embed="rId2"/>
            <a:stretch>
              <a:fillRect l="0" t="0" r="0" b="0"/>
            </a:stretch>
          </a:blipFill>
        </p:spPr>
      </p:sp>
      <p:sp>
        <p:nvSpPr>
          <p:cNvPr name="Freeform 5" id="5"/>
          <p:cNvSpPr/>
          <p:nvPr/>
        </p:nvSpPr>
        <p:spPr>
          <a:xfrm flipH="false" flipV="false" rot="0">
            <a:off x="962138" y="2147620"/>
            <a:ext cx="8703473" cy="5476820"/>
          </a:xfrm>
          <a:custGeom>
            <a:avLst/>
            <a:gdLst/>
            <a:ahLst/>
            <a:cxnLst/>
            <a:rect r="r" b="b" t="t" l="l"/>
            <a:pathLst>
              <a:path h="5476820" w="8703473">
                <a:moveTo>
                  <a:pt x="0" y="0"/>
                </a:moveTo>
                <a:lnTo>
                  <a:pt x="8703473" y="0"/>
                </a:lnTo>
                <a:lnTo>
                  <a:pt x="8703473" y="5476819"/>
                </a:lnTo>
                <a:lnTo>
                  <a:pt x="0" y="5476819"/>
                </a:lnTo>
                <a:lnTo>
                  <a:pt x="0" y="0"/>
                </a:lnTo>
                <a:close/>
              </a:path>
            </a:pathLst>
          </a:custGeom>
          <a:blipFill>
            <a:blip r:embed="rId3"/>
            <a:stretch>
              <a:fillRect l="0" t="0" r="0" b="0"/>
            </a:stretch>
          </a:blipFill>
        </p:spPr>
      </p:sp>
      <p:sp>
        <p:nvSpPr>
          <p:cNvPr name="TextBox 6" id="6"/>
          <p:cNvSpPr txBox="true"/>
          <p:nvPr/>
        </p:nvSpPr>
        <p:spPr>
          <a:xfrm rot="0">
            <a:off x="1393076" y="1642794"/>
            <a:ext cx="5477849" cy="504825"/>
          </a:xfrm>
          <a:prstGeom prst="rect">
            <a:avLst/>
          </a:prstGeom>
        </p:spPr>
        <p:txBody>
          <a:bodyPr anchor="t" rtlCol="false" tIns="0" lIns="0" bIns="0" rIns="0">
            <a:spAutoFit/>
          </a:bodyPr>
          <a:lstStyle/>
          <a:p>
            <a:pPr>
              <a:lnSpc>
                <a:spcPts val="4499"/>
              </a:lnSpc>
            </a:pPr>
            <a:r>
              <a:rPr lang="en-US" sz="2499">
                <a:solidFill>
                  <a:srgbClr val="333333"/>
                </a:solidFill>
                <a:latin typeface="Poppins Light Bold"/>
              </a:rPr>
              <a:t>Architecture : CNN</a:t>
            </a:r>
          </a:p>
        </p:txBody>
      </p:sp>
      <p:sp>
        <p:nvSpPr>
          <p:cNvPr name="TextBox 7" id="7"/>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9</a:t>
            </a:r>
          </a:p>
        </p:txBody>
      </p:sp>
      <p:sp>
        <p:nvSpPr>
          <p:cNvPr name="TextBox 8" id="8"/>
          <p:cNvSpPr txBox="true"/>
          <p:nvPr/>
        </p:nvSpPr>
        <p:spPr>
          <a:xfrm rot="0">
            <a:off x="1393076" y="1028700"/>
            <a:ext cx="559121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UCI Machine Learning Dataset</a:t>
            </a:r>
          </a:p>
        </p:txBody>
      </p:sp>
      <p:sp>
        <p:nvSpPr>
          <p:cNvPr name="TextBox 9" id="9"/>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II</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9911231" y="2012801"/>
            <a:ext cx="6883091" cy="8274199"/>
          </a:xfrm>
          <a:custGeom>
            <a:avLst/>
            <a:gdLst/>
            <a:ahLst/>
            <a:cxnLst/>
            <a:rect r="r" b="b" t="t" l="l"/>
            <a:pathLst>
              <a:path h="8274199" w="6883091">
                <a:moveTo>
                  <a:pt x="0" y="0"/>
                </a:moveTo>
                <a:lnTo>
                  <a:pt x="6883091" y="0"/>
                </a:lnTo>
                <a:lnTo>
                  <a:pt x="6883091" y="8274199"/>
                </a:lnTo>
                <a:lnTo>
                  <a:pt x="0" y="8274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372197" y="1888976"/>
            <a:ext cx="8363546"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Deep CNNs only converge with SELU</a:t>
            </a:r>
          </a:p>
        </p:txBody>
      </p:sp>
      <p:sp>
        <p:nvSpPr>
          <p:cNvPr name="TextBox 6" id="6"/>
          <p:cNvSpPr txBox="true"/>
          <p:nvPr/>
        </p:nvSpPr>
        <p:spPr>
          <a:xfrm rot="0">
            <a:off x="1372197" y="2862481"/>
            <a:ext cx="8032237" cy="11906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CNN architectures with more than 50 layers only converge with SELU</a:t>
            </a:r>
          </a:p>
        </p:txBody>
      </p:sp>
      <p:sp>
        <p:nvSpPr>
          <p:cNvPr name="TextBox 7" id="7"/>
          <p:cNvSpPr txBox="true"/>
          <p:nvPr/>
        </p:nvSpPr>
        <p:spPr>
          <a:xfrm rot="0">
            <a:off x="846008" y="4954905"/>
            <a:ext cx="7750860" cy="2131695"/>
          </a:xfrm>
          <a:prstGeom prst="rect">
            <a:avLst/>
          </a:prstGeom>
        </p:spPr>
        <p:txBody>
          <a:bodyPr anchor="t" rtlCol="false" tIns="0" lIns="0" bIns="0" rIns="0">
            <a:spAutoFit/>
          </a:bodyPr>
          <a:lstStyle/>
          <a:p>
            <a:pPr marL="518160" indent="-259080" lvl="1">
              <a:lnSpc>
                <a:spcPts val="4320"/>
              </a:lnSpc>
              <a:buFont typeface="Arial"/>
              <a:buChar char="•"/>
            </a:pPr>
            <a:r>
              <a:rPr lang="en-US" sz="2400">
                <a:solidFill>
                  <a:srgbClr val="333333"/>
                </a:solidFill>
                <a:latin typeface="Poppins Light"/>
              </a:rPr>
              <a:t>Tested deep CNNs on CIFAR 100 to demonstrate that CNNs will only converge with SELU</a:t>
            </a:r>
          </a:p>
          <a:p>
            <a:pPr marL="518160" indent="-259080" lvl="1">
              <a:lnSpc>
                <a:spcPts val="4320"/>
              </a:lnSpc>
              <a:buFont typeface="Arial"/>
              <a:buChar char="•"/>
            </a:pPr>
            <a:r>
              <a:rPr lang="en-US" sz="2400">
                <a:solidFill>
                  <a:srgbClr val="333333"/>
                </a:solidFill>
                <a:latin typeface="Poppins Light"/>
              </a:rPr>
              <a:t>Dummy CNN model to test convergence against other normalisation techniques</a:t>
            </a:r>
          </a:p>
        </p:txBody>
      </p:sp>
      <p:sp>
        <p:nvSpPr>
          <p:cNvPr name="TextBox 8" id="8"/>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10</a:t>
            </a:r>
          </a:p>
        </p:txBody>
      </p:sp>
      <p:sp>
        <p:nvSpPr>
          <p:cNvPr name="TextBox 9" id="9"/>
          <p:cNvSpPr txBox="true"/>
          <p:nvPr/>
        </p:nvSpPr>
        <p:spPr>
          <a:xfrm rot="0">
            <a:off x="1393076" y="1028700"/>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Research Beyond the paper</a:t>
            </a:r>
          </a:p>
        </p:txBody>
      </p:sp>
      <p:sp>
        <p:nvSpPr>
          <p:cNvPr name="TextBox 10" id="10"/>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III</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9911231" y="2012801"/>
            <a:ext cx="6883091" cy="8274199"/>
          </a:xfrm>
          <a:custGeom>
            <a:avLst/>
            <a:gdLst/>
            <a:ahLst/>
            <a:cxnLst/>
            <a:rect r="r" b="b" t="t" l="l"/>
            <a:pathLst>
              <a:path h="8274199" w="6883091">
                <a:moveTo>
                  <a:pt x="0" y="0"/>
                </a:moveTo>
                <a:lnTo>
                  <a:pt x="6883091" y="0"/>
                </a:lnTo>
                <a:lnTo>
                  <a:pt x="6883091" y="8274199"/>
                </a:lnTo>
                <a:lnTo>
                  <a:pt x="0" y="8274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372197" y="1888976"/>
            <a:ext cx="8363546"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Generative models</a:t>
            </a:r>
          </a:p>
        </p:txBody>
      </p:sp>
      <p:sp>
        <p:nvSpPr>
          <p:cNvPr name="TextBox 6" id="6"/>
          <p:cNvSpPr txBox="true"/>
          <p:nvPr/>
        </p:nvSpPr>
        <p:spPr>
          <a:xfrm rot="0">
            <a:off x="1372197" y="2862481"/>
            <a:ext cx="8032237" cy="18002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Generative models take an immense amount of time for training. Applying SELU reduces training time significantly.</a:t>
            </a:r>
          </a:p>
        </p:txBody>
      </p:sp>
      <p:sp>
        <p:nvSpPr>
          <p:cNvPr name="TextBox 7" id="7"/>
          <p:cNvSpPr txBox="true"/>
          <p:nvPr/>
        </p:nvSpPr>
        <p:spPr>
          <a:xfrm rot="0">
            <a:off x="846008" y="4954905"/>
            <a:ext cx="7750860" cy="1588770"/>
          </a:xfrm>
          <a:prstGeom prst="rect">
            <a:avLst/>
          </a:prstGeom>
        </p:spPr>
        <p:txBody>
          <a:bodyPr anchor="t" rtlCol="false" tIns="0" lIns="0" bIns="0" rIns="0">
            <a:spAutoFit/>
          </a:bodyPr>
          <a:lstStyle/>
          <a:p>
            <a:pPr marL="518160" indent="-259080" lvl="1">
              <a:lnSpc>
                <a:spcPts val="4320"/>
              </a:lnSpc>
              <a:buFont typeface="Arial"/>
              <a:buChar char="•"/>
            </a:pPr>
            <a:r>
              <a:rPr lang="en-US" sz="2400">
                <a:solidFill>
                  <a:srgbClr val="333333"/>
                </a:solidFill>
                <a:latin typeface="Poppins Light"/>
              </a:rPr>
              <a:t>DC GANs with selu activation function</a:t>
            </a:r>
          </a:p>
          <a:p>
            <a:pPr marL="518160" indent="-259080" lvl="1">
              <a:lnSpc>
                <a:spcPts val="4320"/>
              </a:lnSpc>
              <a:buFont typeface="Arial"/>
              <a:buChar char="•"/>
            </a:pPr>
            <a:r>
              <a:rPr lang="en-US" sz="2400">
                <a:solidFill>
                  <a:srgbClr val="333333"/>
                </a:solidFill>
                <a:latin typeface="Poppins Light"/>
              </a:rPr>
              <a:t>Inception score metric to evaluate generated images</a:t>
            </a:r>
          </a:p>
        </p:txBody>
      </p:sp>
      <p:sp>
        <p:nvSpPr>
          <p:cNvPr name="TextBox 8" id="8"/>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11</a:t>
            </a:r>
          </a:p>
        </p:txBody>
      </p:sp>
      <p:sp>
        <p:nvSpPr>
          <p:cNvPr name="TextBox 9" id="9"/>
          <p:cNvSpPr txBox="true"/>
          <p:nvPr/>
        </p:nvSpPr>
        <p:spPr>
          <a:xfrm rot="0">
            <a:off x="1393076" y="1028700"/>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Research Beyond the paper</a:t>
            </a:r>
          </a:p>
        </p:txBody>
      </p:sp>
      <p:sp>
        <p:nvSpPr>
          <p:cNvPr name="TextBox 10" id="10"/>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III</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9479982" y="1547337"/>
            <a:ext cx="7569595" cy="7710963"/>
          </a:xfrm>
          <a:custGeom>
            <a:avLst/>
            <a:gdLst/>
            <a:ahLst/>
            <a:cxnLst/>
            <a:rect r="r" b="b" t="t" l="l"/>
            <a:pathLst>
              <a:path h="7710963" w="7569595">
                <a:moveTo>
                  <a:pt x="0" y="0"/>
                </a:moveTo>
                <a:lnTo>
                  <a:pt x="7569595" y="0"/>
                </a:lnTo>
                <a:lnTo>
                  <a:pt x="7569595" y="7710963"/>
                </a:lnTo>
                <a:lnTo>
                  <a:pt x="0" y="7710963"/>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12</a:t>
            </a:r>
          </a:p>
        </p:txBody>
      </p:sp>
      <p:sp>
        <p:nvSpPr>
          <p:cNvPr name="TextBox 6" id="6"/>
          <p:cNvSpPr txBox="true"/>
          <p:nvPr/>
        </p:nvSpPr>
        <p:spPr>
          <a:xfrm rot="0">
            <a:off x="1393076" y="1028700"/>
            <a:ext cx="559121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DC GAN</a:t>
            </a:r>
          </a:p>
        </p:txBody>
      </p:sp>
      <p:sp>
        <p:nvSpPr>
          <p:cNvPr name="TextBox 7" id="7"/>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III</a:t>
            </a:r>
          </a:p>
        </p:txBody>
      </p:sp>
      <p:sp>
        <p:nvSpPr>
          <p:cNvPr name="TextBox 8" id="8"/>
          <p:cNvSpPr txBox="true"/>
          <p:nvPr/>
        </p:nvSpPr>
        <p:spPr>
          <a:xfrm rot="0">
            <a:off x="1028700" y="2036676"/>
            <a:ext cx="7750860" cy="2674620"/>
          </a:xfrm>
          <a:prstGeom prst="rect">
            <a:avLst/>
          </a:prstGeom>
        </p:spPr>
        <p:txBody>
          <a:bodyPr anchor="t" rtlCol="false" tIns="0" lIns="0" bIns="0" rIns="0">
            <a:spAutoFit/>
          </a:bodyPr>
          <a:lstStyle/>
          <a:p>
            <a:pPr marL="518160" indent="-259080" lvl="1">
              <a:lnSpc>
                <a:spcPts val="4320"/>
              </a:lnSpc>
              <a:buFont typeface="Arial"/>
              <a:buChar char="•"/>
            </a:pPr>
            <a:r>
              <a:rPr lang="en-US" sz="2400">
                <a:solidFill>
                  <a:srgbClr val="333333"/>
                </a:solidFill>
                <a:latin typeface="Poppins Light"/>
              </a:rPr>
              <a:t>We trained a DC GAN with SELU activation instead of Leaky RELU and compared the results using inception score.</a:t>
            </a:r>
          </a:p>
          <a:p>
            <a:pPr marL="518160" indent="-259080" lvl="1">
              <a:lnSpc>
                <a:spcPts val="4320"/>
              </a:lnSpc>
              <a:buFont typeface="Arial"/>
              <a:buChar char="•"/>
            </a:pPr>
            <a:r>
              <a:rPr lang="en-US" sz="2400">
                <a:solidFill>
                  <a:srgbClr val="333333"/>
                </a:solidFill>
                <a:latin typeface="Poppins Light"/>
              </a:rPr>
              <a:t>Inception Score for DC GAN : (2.06,0)</a:t>
            </a:r>
          </a:p>
          <a:p>
            <a:pPr marL="518160" indent="-259080" lvl="1">
              <a:lnSpc>
                <a:spcPts val="4320"/>
              </a:lnSpc>
              <a:buFont typeface="Arial"/>
              <a:buChar char="•"/>
            </a:pPr>
            <a:r>
              <a:rPr lang="en-US" sz="2400">
                <a:solidFill>
                  <a:srgbClr val="333333"/>
                </a:solidFill>
                <a:latin typeface="Poppins Light"/>
              </a:rPr>
              <a:t>Inception Score for DC GAN with SELU : (2.52,0)</a:t>
            </a:r>
          </a:p>
        </p:txBody>
      </p:sp>
      <p:sp>
        <p:nvSpPr>
          <p:cNvPr name="TextBox 9" id="9"/>
          <p:cNvSpPr txBox="true"/>
          <p:nvPr/>
        </p:nvSpPr>
        <p:spPr>
          <a:xfrm rot="0">
            <a:off x="423885" y="7754621"/>
            <a:ext cx="8779560" cy="1503679"/>
          </a:xfrm>
          <a:prstGeom prst="rect">
            <a:avLst/>
          </a:prstGeom>
        </p:spPr>
        <p:txBody>
          <a:bodyPr anchor="t" rtlCol="false" tIns="0" lIns="0" bIns="0" rIns="0">
            <a:spAutoFit/>
          </a:bodyPr>
          <a:lstStyle/>
          <a:p>
            <a:pPr algn="r">
              <a:lnSpc>
                <a:spcPts val="3040"/>
              </a:lnSpc>
              <a:spcBef>
                <a:spcPct val="0"/>
              </a:spcBef>
            </a:pPr>
            <a:r>
              <a:rPr lang="en-US" sz="1900">
                <a:solidFill>
                  <a:srgbClr val="333333"/>
                </a:solidFill>
                <a:latin typeface="Poppins Medium"/>
              </a:rPr>
              <a:t>The Inception Score is a metric used to evaluate the quality and diversity of generated images in the context of generative models, particularly in the field of deep learning and generative adversarial networks (GANs).</a:t>
            </a:r>
          </a:p>
        </p:txBody>
      </p:sp>
      <p:sp>
        <p:nvSpPr>
          <p:cNvPr name="TextBox 10" id="10"/>
          <p:cNvSpPr txBox="true"/>
          <p:nvPr/>
        </p:nvSpPr>
        <p:spPr>
          <a:xfrm rot="0">
            <a:off x="1028700" y="7274465"/>
            <a:ext cx="559121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INCEPTION SCORE</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12</a:t>
            </a:r>
          </a:p>
        </p:txBody>
      </p:sp>
      <p:sp>
        <p:nvSpPr>
          <p:cNvPr name="TextBox 5" id="5"/>
          <p:cNvSpPr txBox="true"/>
          <p:nvPr/>
        </p:nvSpPr>
        <p:spPr>
          <a:xfrm rot="0">
            <a:off x="1393076" y="1028700"/>
            <a:ext cx="559121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INCEPTION SCORE</a:t>
            </a:r>
          </a:p>
        </p:txBody>
      </p:sp>
      <p:sp>
        <p:nvSpPr>
          <p:cNvPr name="TextBox 6" id="6"/>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III</a:t>
            </a:r>
          </a:p>
        </p:txBody>
      </p:sp>
      <p:sp>
        <p:nvSpPr>
          <p:cNvPr name="TextBox 7" id="7"/>
          <p:cNvSpPr txBox="true"/>
          <p:nvPr/>
        </p:nvSpPr>
        <p:spPr>
          <a:xfrm rot="0">
            <a:off x="623952" y="1511301"/>
            <a:ext cx="17040097" cy="7975599"/>
          </a:xfrm>
          <a:prstGeom prst="rect">
            <a:avLst/>
          </a:prstGeom>
        </p:spPr>
        <p:txBody>
          <a:bodyPr anchor="t" rtlCol="false" tIns="0" lIns="0" bIns="0" rIns="0">
            <a:spAutoFit/>
          </a:bodyPr>
          <a:lstStyle/>
          <a:p>
            <a:pPr>
              <a:lnSpc>
                <a:spcPts val="3200"/>
              </a:lnSpc>
              <a:spcBef>
                <a:spcPct val="0"/>
              </a:spcBef>
            </a:pPr>
            <a:r>
              <a:rPr lang="en-US" sz="2000">
                <a:solidFill>
                  <a:srgbClr val="333333"/>
                </a:solidFill>
                <a:latin typeface="Poppins Medium"/>
              </a:rPr>
              <a:t>Inception Model:</a:t>
            </a:r>
          </a:p>
          <a:p>
            <a:pPr>
              <a:lnSpc>
                <a:spcPts val="3200"/>
              </a:lnSpc>
              <a:spcBef>
                <a:spcPct val="0"/>
              </a:spcBef>
            </a:pPr>
            <a:r>
              <a:rPr lang="en-US" sz="2000">
                <a:solidFill>
                  <a:srgbClr val="333333"/>
                </a:solidFill>
                <a:latin typeface="Poppins Medium"/>
              </a:rPr>
              <a:t>The Inception Score is often computed using a pre-trained Inception model, which is a deep convolutional neural network originally designed for image classification tasks.</a:t>
            </a:r>
          </a:p>
          <a:p>
            <a:pPr>
              <a:lnSpc>
                <a:spcPts val="3200"/>
              </a:lnSpc>
              <a:spcBef>
                <a:spcPct val="0"/>
              </a:spcBef>
            </a:pPr>
            <a:r>
              <a:rPr lang="en-US" sz="2000">
                <a:solidFill>
                  <a:srgbClr val="333333"/>
                </a:solidFill>
                <a:latin typeface="Poppins Medium"/>
              </a:rPr>
              <a:t>Image Generation:</a:t>
            </a:r>
          </a:p>
          <a:p>
            <a:pPr>
              <a:lnSpc>
                <a:spcPts val="3200"/>
              </a:lnSpc>
              <a:spcBef>
                <a:spcPct val="0"/>
              </a:spcBef>
            </a:pPr>
          </a:p>
          <a:p>
            <a:pPr>
              <a:lnSpc>
                <a:spcPts val="3200"/>
              </a:lnSpc>
              <a:spcBef>
                <a:spcPct val="0"/>
              </a:spcBef>
            </a:pPr>
            <a:r>
              <a:rPr lang="en-US" sz="2000">
                <a:solidFill>
                  <a:srgbClr val="333333"/>
                </a:solidFill>
                <a:latin typeface="Poppins Medium"/>
              </a:rPr>
              <a:t>The generative model, such as a GAN, generates a set of images.</a:t>
            </a:r>
          </a:p>
          <a:p>
            <a:pPr>
              <a:lnSpc>
                <a:spcPts val="3200"/>
              </a:lnSpc>
              <a:spcBef>
                <a:spcPct val="0"/>
              </a:spcBef>
            </a:pPr>
            <a:r>
              <a:rPr lang="en-US" sz="2000">
                <a:solidFill>
                  <a:srgbClr val="333333"/>
                </a:solidFill>
                <a:latin typeface="Poppins Medium"/>
              </a:rPr>
              <a:t>Inception Model Prediction:</a:t>
            </a:r>
          </a:p>
          <a:p>
            <a:pPr>
              <a:lnSpc>
                <a:spcPts val="3200"/>
              </a:lnSpc>
              <a:spcBef>
                <a:spcPct val="0"/>
              </a:spcBef>
            </a:pPr>
            <a:r>
              <a:rPr lang="en-US" sz="2000">
                <a:solidFill>
                  <a:srgbClr val="333333"/>
                </a:solidFill>
                <a:latin typeface="Poppins Medium"/>
              </a:rPr>
              <a:t>Each generated image is passed through the pre-trained Inception model to obtain class probabilities for different objects.</a:t>
            </a:r>
          </a:p>
          <a:p>
            <a:pPr>
              <a:lnSpc>
                <a:spcPts val="3200"/>
              </a:lnSpc>
              <a:spcBef>
                <a:spcPct val="0"/>
              </a:spcBef>
            </a:pPr>
          </a:p>
          <a:p>
            <a:pPr>
              <a:lnSpc>
                <a:spcPts val="3200"/>
              </a:lnSpc>
              <a:spcBef>
                <a:spcPct val="0"/>
              </a:spcBef>
            </a:pPr>
            <a:r>
              <a:rPr lang="en-US" sz="2000">
                <a:solidFill>
                  <a:srgbClr val="333333"/>
                </a:solidFill>
                <a:latin typeface="Poppins Medium"/>
              </a:rPr>
              <a:t>Entropy Calculation:</a:t>
            </a:r>
          </a:p>
          <a:p>
            <a:pPr>
              <a:lnSpc>
                <a:spcPts val="3200"/>
              </a:lnSpc>
              <a:spcBef>
                <a:spcPct val="0"/>
              </a:spcBef>
            </a:pPr>
            <a:r>
              <a:rPr lang="en-US" sz="2000">
                <a:solidFill>
                  <a:srgbClr val="333333"/>
                </a:solidFill>
                <a:latin typeface="Poppins Medium"/>
              </a:rPr>
              <a:t>The Inception Score involves calculating the entropy of the class probabilities distribution for each generated image. Higher entropy indicates more diversity in predicted classes.</a:t>
            </a:r>
          </a:p>
          <a:p>
            <a:pPr>
              <a:lnSpc>
                <a:spcPts val="3200"/>
              </a:lnSpc>
              <a:spcBef>
                <a:spcPct val="0"/>
              </a:spcBef>
            </a:pPr>
          </a:p>
          <a:p>
            <a:pPr>
              <a:lnSpc>
                <a:spcPts val="3200"/>
              </a:lnSpc>
              <a:spcBef>
                <a:spcPct val="0"/>
              </a:spcBef>
            </a:pPr>
            <a:r>
              <a:rPr lang="en-US" sz="2000">
                <a:solidFill>
                  <a:srgbClr val="333333"/>
                </a:solidFill>
                <a:latin typeface="Poppins Medium"/>
              </a:rPr>
              <a:t>Average Entropy:</a:t>
            </a:r>
          </a:p>
          <a:p>
            <a:pPr>
              <a:lnSpc>
                <a:spcPts val="3200"/>
              </a:lnSpc>
              <a:spcBef>
                <a:spcPct val="0"/>
              </a:spcBef>
            </a:pPr>
            <a:r>
              <a:rPr lang="en-US" sz="2000">
                <a:solidFill>
                  <a:srgbClr val="333333"/>
                </a:solidFill>
                <a:latin typeface="Poppins Medium"/>
              </a:rPr>
              <a:t>The average entropy of class probabilities across all generated images is computed. A higher average entropy suggests diverse and realistic images.</a:t>
            </a:r>
          </a:p>
          <a:p>
            <a:pPr>
              <a:lnSpc>
                <a:spcPts val="3200"/>
              </a:lnSpc>
              <a:spcBef>
                <a:spcPct val="0"/>
              </a:spcBef>
            </a:pPr>
            <a:r>
              <a:rPr lang="en-US" sz="2000">
                <a:solidFill>
                  <a:srgbClr val="333333"/>
                </a:solidFill>
                <a:latin typeface="Poppins Medium"/>
              </a:rPr>
              <a:t>Inception Score Calculation:</a:t>
            </a:r>
          </a:p>
          <a:p>
            <a:pPr>
              <a:lnSpc>
                <a:spcPts val="3200"/>
              </a:lnSpc>
              <a:spcBef>
                <a:spcPct val="0"/>
              </a:spcBef>
            </a:pPr>
          </a:p>
          <a:p>
            <a:pPr>
              <a:lnSpc>
                <a:spcPts val="3200"/>
              </a:lnSpc>
              <a:spcBef>
                <a:spcPct val="0"/>
              </a:spcBef>
            </a:pPr>
            <a:r>
              <a:rPr lang="en-US" sz="2000">
                <a:solidFill>
                  <a:srgbClr val="333333"/>
                </a:solidFill>
                <a:latin typeface="Poppins Medium"/>
              </a:rPr>
              <a:t>The final Inception Score is computed by exponentiating the average entropy and multiplying it by the overall accuracy of the Inception model on the generated images.</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12</a:t>
            </a:r>
          </a:p>
        </p:txBody>
      </p:sp>
      <p:sp>
        <p:nvSpPr>
          <p:cNvPr name="TextBox 5" id="5"/>
          <p:cNvSpPr txBox="true"/>
          <p:nvPr/>
        </p:nvSpPr>
        <p:spPr>
          <a:xfrm rot="0">
            <a:off x="3519072" y="1374224"/>
            <a:ext cx="11249856" cy="1811020"/>
          </a:xfrm>
          <a:prstGeom prst="rect">
            <a:avLst/>
          </a:prstGeom>
        </p:spPr>
        <p:txBody>
          <a:bodyPr anchor="t" rtlCol="false" tIns="0" lIns="0" bIns="0" rIns="0">
            <a:spAutoFit/>
          </a:bodyPr>
          <a:lstStyle/>
          <a:p>
            <a:pPr algn="ctr">
              <a:lnSpc>
                <a:spcPts val="7279"/>
              </a:lnSpc>
            </a:pPr>
            <a:r>
              <a:rPr lang="en-US" sz="5199">
                <a:solidFill>
                  <a:srgbClr val="333333"/>
                </a:solidFill>
                <a:latin typeface="Canva Sans Bold"/>
              </a:rPr>
              <a:t>We knew it was boring .....And truly appreciate your patience </a:t>
            </a:r>
          </a:p>
        </p:txBody>
      </p:sp>
      <p:sp>
        <p:nvSpPr>
          <p:cNvPr name="TextBox 6" id="6"/>
          <p:cNvSpPr txBox="true"/>
          <p:nvPr/>
        </p:nvSpPr>
        <p:spPr>
          <a:xfrm rot="0">
            <a:off x="7336050" y="5048250"/>
            <a:ext cx="4088755" cy="887095"/>
          </a:xfrm>
          <a:prstGeom prst="rect">
            <a:avLst/>
          </a:prstGeom>
        </p:spPr>
        <p:txBody>
          <a:bodyPr anchor="t" rtlCol="false" tIns="0" lIns="0" bIns="0" rIns="0">
            <a:spAutoFit/>
          </a:bodyPr>
          <a:lstStyle/>
          <a:p>
            <a:pPr algn="ctr">
              <a:lnSpc>
                <a:spcPts val="7279"/>
              </a:lnSpc>
            </a:pPr>
            <a:r>
              <a:rPr lang="en-US" sz="5199">
                <a:solidFill>
                  <a:srgbClr val="333333"/>
                </a:solidFill>
                <a:latin typeface="Canva Sans 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393076" y="3314227"/>
            <a:ext cx="5068008" cy="7221254"/>
          </a:xfrm>
          <a:custGeom>
            <a:avLst/>
            <a:gdLst/>
            <a:ahLst/>
            <a:cxnLst/>
            <a:rect r="r" b="b" t="t" l="l"/>
            <a:pathLst>
              <a:path h="7221254" w="5068008">
                <a:moveTo>
                  <a:pt x="0" y="0"/>
                </a:moveTo>
                <a:lnTo>
                  <a:pt x="5068008" y="0"/>
                </a:lnTo>
                <a:lnTo>
                  <a:pt x="5068008" y="7221255"/>
                </a:lnTo>
                <a:lnTo>
                  <a:pt x="0" y="7221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578753" y="1529951"/>
            <a:ext cx="5110701"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SELU Activation function</a:t>
            </a:r>
          </a:p>
        </p:txBody>
      </p:sp>
      <p:sp>
        <p:nvSpPr>
          <p:cNvPr name="TextBox 6" id="6"/>
          <p:cNvSpPr txBox="true"/>
          <p:nvPr/>
        </p:nvSpPr>
        <p:spPr>
          <a:xfrm rot="0">
            <a:off x="7496043" y="3419002"/>
            <a:ext cx="9925075" cy="4303395"/>
          </a:xfrm>
          <a:prstGeom prst="rect">
            <a:avLst/>
          </a:prstGeom>
        </p:spPr>
        <p:txBody>
          <a:bodyPr anchor="t" rtlCol="false" tIns="0" lIns="0" bIns="0" rIns="0">
            <a:spAutoFit/>
          </a:bodyPr>
          <a:lstStyle/>
          <a:p>
            <a:pPr marL="518160" indent="-259080" lvl="1">
              <a:lnSpc>
                <a:spcPts val="4320"/>
              </a:lnSpc>
              <a:buFont typeface="Arial"/>
              <a:buChar char="•"/>
            </a:pPr>
            <a:r>
              <a:rPr lang="en-US" sz="2400">
                <a:solidFill>
                  <a:srgbClr val="333333"/>
                </a:solidFill>
                <a:latin typeface="Poppins Light"/>
              </a:rPr>
              <a:t>FNN are typically shallow and lacks the ability to exploit many levels of abstract representations</a:t>
            </a:r>
            <a:r>
              <a:rPr lang="en-US" sz="2400">
                <a:solidFill>
                  <a:srgbClr val="333333"/>
                </a:solidFill>
                <a:latin typeface="Poppins Light"/>
              </a:rPr>
              <a:t>.</a:t>
            </a:r>
          </a:p>
          <a:p>
            <a:pPr marL="518160" indent="-259080" lvl="1">
              <a:lnSpc>
                <a:spcPts val="4320"/>
              </a:lnSpc>
              <a:buFont typeface="Arial"/>
              <a:buChar char="•"/>
            </a:pPr>
            <a:r>
              <a:rPr lang="en-US" sz="2400">
                <a:solidFill>
                  <a:srgbClr val="333333"/>
                </a:solidFill>
                <a:latin typeface="Poppins Light"/>
              </a:rPr>
              <a:t>Neuron activations of SNNs (SELUs) automatically converges towards zero mean and unit variance</a:t>
            </a:r>
          </a:p>
          <a:p>
            <a:pPr>
              <a:lnSpc>
                <a:spcPts val="4320"/>
              </a:lnSpc>
            </a:pPr>
            <a:r>
              <a:rPr lang="en-US" sz="2400">
                <a:solidFill>
                  <a:srgbClr val="333333"/>
                </a:solidFill>
                <a:latin typeface="Poppins Light"/>
              </a:rPr>
              <a:t>Advantages:</a:t>
            </a:r>
          </a:p>
          <a:p>
            <a:pPr>
              <a:lnSpc>
                <a:spcPts val="4320"/>
              </a:lnSpc>
            </a:pPr>
            <a:r>
              <a:rPr lang="en-US" sz="2400">
                <a:solidFill>
                  <a:srgbClr val="333333"/>
                </a:solidFill>
                <a:latin typeface="Poppins Light"/>
              </a:rPr>
              <a:t>i) Train Deep Networks with many layers</a:t>
            </a:r>
          </a:p>
          <a:p>
            <a:pPr>
              <a:lnSpc>
                <a:spcPts val="4320"/>
              </a:lnSpc>
            </a:pPr>
            <a:r>
              <a:rPr lang="en-US" sz="2400">
                <a:solidFill>
                  <a:srgbClr val="333333"/>
                </a:solidFill>
                <a:latin typeface="Poppins Light"/>
              </a:rPr>
              <a:t>ii) Employ strong regularization</a:t>
            </a:r>
          </a:p>
          <a:p>
            <a:pPr>
              <a:lnSpc>
                <a:spcPts val="4320"/>
              </a:lnSpc>
            </a:pPr>
            <a:r>
              <a:rPr lang="en-US" sz="2400">
                <a:solidFill>
                  <a:srgbClr val="333333"/>
                </a:solidFill>
                <a:latin typeface="Poppins Light"/>
              </a:rPr>
              <a:t>iii)Make learning highly robust</a:t>
            </a:r>
          </a:p>
        </p:txBody>
      </p:sp>
      <p:sp>
        <p:nvSpPr>
          <p:cNvPr name="TextBox 7" id="7"/>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3</a:t>
            </a:r>
          </a:p>
        </p:txBody>
      </p:sp>
      <p:sp>
        <p:nvSpPr>
          <p:cNvPr name="TextBox 8" id="8"/>
          <p:cNvSpPr txBox="true"/>
          <p:nvPr/>
        </p:nvSpPr>
        <p:spPr>
          <a:xfrm rot="0">
            <a:off x="1393076" y="1028700"/>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Introduction:</a:t>
            </a:r>
          </a:p>
        </p:txBody>
      </p:sp>
      <p:sp>
        <p:nvSpPr>
          <p:cNvPr name="TextBox 9" id="9"/>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201386" y="2657546"/>
            <a:ext cx="5068008" cy="7221254"/>
          </a:xfrm>
          <a:custGeom>
            <a:avLst/>
            <a:gdLst/>
            <a:ahLst/>
            <a:cxnLst/>
            <a:rect r="r" b="b" t="t" l="l"/>
            <a:pathLst>
              <a:path h="7221254" w="5068008">
                <a:moveTo>
                  <a:pt x="0" y="0"/>
                </a:moveTo>
                <a:lnTo>
                  <a:pt x="5068008" y="0"/>
                </a:lnTo>
                <a:lnTo>
                  <a:pt x="5068008" y="7221254"/>
                </a:lnTo>
                <a:lnTo>
                  <a:pt x="0" y="72212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893483" y="5547596"/>
            <a:ext cx="6262692" cy="4167904"/>
          </a:xfrm>
          <a:custGeom>
            <a:avLst/>
            <a:gdLst/>
            <a:ahLst/>
            <a:cxnLst/>
            <a:rect r="r" b="b" t="t" l="l"/>
            <a:pathLst>
              <a:path h="4167904" w="6262692">
                <a:moveTo>
                  <a:pt x="0" y="0"/>
                </a:moveTo>
                <a:lnTo>
                  <a:pt x="6262692" y="0"/>
                </a:lnTo>
                <a:lnTo>
                  <a:pt x="6262692" y="4167904"/>
                </a:lnTo>
                <a:lnTo>
                  <a:pt x="0" y="4167904"/>
                </a:lnTo>
                <a:lnTo>
                  <a:pt x="0" y="0"/>
                </a:lnTo>
                <a:close/>
              </a:path>
            </a:pathLst>
          </a:custGeom>
          <a:blipFill>
            <a:blip r:embed="rId4"/>
            <a:stretch>
              <a:fillRect l="0" t="-425" r="0" b="0"/>
            </a:stretch>
          </a:blipFill>
        </p:spPr>
      </p:sp>
      <p:sp>
        <p:nvSpPr>
          <p:cNvPr name="TextBox 6" id="6"/>
          <p:cNvSpPr txBox="true"/>
          <p:nvPr/>
        </p:nvSpPr>
        <p:spPr>
          <a:xfrm rot="0">
            <a:off x="1578753" y="1529951"/>
            <a:ext cx="5110701"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SELU Activation function</a:t>
            </a:r>
          </a:p>
        </p:txBody>
      </p:sp>
      <p:sp>
        <p:nvSpPr>
          <p:cNvPr name="TextBox 7" id="7"/>
          <p:cNvSpPr txBox="true"/>
          <p:nvPr/>
        </p:nvSpPr>
        <p:spPr>
          <a:xfrm rot="0">
            <a:off x="7334225" y="1968101"/>
            <a:ext cx="9925075" cy="3217545"/>
          </a:xfrm>
          <a:prstGeom prst="rect">
            <a:avLst/>
          </a:prstGeom>
        </p:spPr>
        <p:txBody>
          <a:bodyPr anchor="t" rtlCol="false" tIns="0" lIns="0" bIns="0" rIns="0">
            <a:spAutoFit/>
          </a:bodyPr>
          <a:lstStyle/>
          <a:p>
            <a:pPr marL="518160" indent="-259080" lvl="1">
              <a:lnSpc>
                <a:spcPts val="4320"/>
              </a:lnSpc>
              <a:buFont typeface="Arial"/>
              <a:buChar char="•"/>
            </a:pPr>
            <a:r>
              <a:rPr lang="en-US" sz="2400">
                <a:solidFill>
                  <a:srgbClr val="333333"/>
                </a:solidFill>
                <a:latin typeface="Poppins Light"/>
              </a:rPr>
              <a:t>Training with Normalization techniques are perturbed by SGD , stochastic regularization (like dropout) , estimation of normalization parameters etc.</a:t>
            </a:r>
          </a:p>
          <a:p>
            <a:pPr marL="518160" indent="-259080" lvl="1">
              <a:lnSpc>
                <a:spcPts val="4320"/>
              </a:lnSpc>
              <a:buFont typeface="Arial"/>
              <a:buChar char="•"/>
            </a:pPr>
            <a:r>
              <a:rPr lang="en-US" sz="2400">
                <a:solidFill>
                  <a:srgbClr val="333333"/>
                </a:solidFill>
                <a:latin typeface="Poppins Light"/>
              </a:rPr>
              <a:t>RNNs and CNNs can stabilize the learning as they use weight sharing but FNNs are more prone to these perturbations and have high variance in target error as seen in the fig </a:t>
            </a:r>
          </a:p>
        </p:txBody>
      </p:sp>
      <p:sp>
        <p:nvSpPr>
          <p:cNvPr name="TextBox 8" id="8"/>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3</a:t>
            </a:r>
          </a:p>
        </p:txBody>
      </p:sp>
      <p:sp>
        <p:nvSpPr>
          <p:cNvPr name="TextBox 9" id="9"/>
          <p:cNvSpPr txBox="true"/>
          <p:nvPr/>
        </p:nvSpPr>
        <p:spPr>
          <a:xfrm rot="0">
            <a:off x="1393076" y="1028700"/>
            <a:ext cx="10592755" cy="72390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Introduction :</a:t>
            </a:r>
          </a:p>
          <a:p>
            <a:pPr>
              <a:lnSpc>
                <a:spcPts val="2879"/>
              </a:lnSpc>
            </a:pPr>
          </a:p>
        </p:txBody>
      </p:sp>
      <p:sp>
        <p:nvSpPr>
          <p:cNvPr name="TextBox 10" id="10"/>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393076" y="3314227"/>
            <a:ext cx="5068008" cy="7221254"/>
          </a:xfrm>
          <a:custGeom>
            <a:avLst/>
            <a:gdLst/>
            <a:ahLst/>
            <a:cxnLst/>
            <a:rect r="r" b="b" t="t" l="l"/>
            <a:pathLst>
              <a:path h="7221254" w="5068008">
                <a:moveTo>
                  <a:pt x="0" y="0"/>
                </a:moveTo>
                <a:lnTo>
                  <a:pt x="5068008" y="0"/>
                </a:lnTo>
                <a:lnTo>
                  <a:pt x="5068008" y="7221255"/>
                </a:lnTo>
                <a:lnTo>
                  <a:pt x="0" y="7221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200722" y="1209675"/>
            <a:ext cx="10399731" cy="802920"/>
          </a:xfrm>
          <a:custGeom>
            <a:avLst/>
            <a:gdLst/>
            <a:ahLst/>
            <a:cxnLst/>
            <a:rect r="r" b="b" t="t" l="l"/>
            <a:pathLst>
              <a:path h="802920" w="10399731">
                <a:moveTo>
                  <a:pt x="0" y="0"/>
                </a:moveTo>
                <a:lnTo>
                  <a:pt x="10399731" y="0"/>
                </a:lnTo>
                <a:lnTo>
                  <a:pt x="10399731" y="802920"/>
                </a:lnTo>
                <a:lnTo>
                  <a:pt x="0" y="802920"/>
                </a:lnTo>
                <a:lnTo>
                  <a:pt x="0" y="0"/>
                </a:lnTo>
                <a:close/>
              </a:path>
            </a:pathLst>
          </a:custGeom>
          <a:blipFill>
            <a:blip r:embed="rId4"/>
            <a:stretch>
              <a:fillRect l="0" t="0" r="0" b="0"/>
            </a:stretch>
          </a:blipFill>
        </p:spPr>
      </p:sp>
      <p:sp>
        <p:nvSpPr>
          <p:cNvPr name="Freeform 6" id="6"/>
          <p:cNvSpPr/>
          <p:nvPr/>
        </p:nvSpPr>
        <p:spPr>
          <a:xfrm flipH="false" flipV="false" rot="0">
            <a:off x="7173287" y="1889680"/>
            <a:ext cx="10427166" cy="1192217"/>
          </a:xfrm>
          <a:custGeom>
            <a:avLst/>
            <a:gdLst/>
            <a:ahLst/>
            <a:cxnLst/>
            <a:rect r="r" b="b" t="t" l="l"/>
            <a:pathLst>
              <a:path h="1192217" w="10427166">
                <a:moveTo>
                  <a:pt x="0" y="0"/>
                </a:moveTo>
                <a:lnTo>
                  <a:pt x="10427166" y="0"/>
                </a:lnTo>
                <a:lnTo>
                  <a:pt x="10427166" y="1192217"/>
                </a:lnTo>
                <a:lnTo>
                  <a:pt x="0" y="1192217"/>
                </a:lnTo>
                <a:lnTo>
                  <a:pt x="0" y="0"/>
                </a:lnTo>
                <a:close/>
              </a:path>
            </a:pathLst>
          </a:custGeom>
          <a:blipFill>
            <a:blip r:embed="rId5"/>
            <a:stretch>
              <a:fillRect l="0" t="0" r="0" b="0"/>
            </a:stretch>
          </a:blipFill>
        </p:spPr>
      </p:sp>
      <p:sp>
        <p:nvSpPr>
          <p:cNvPr name="Freeform 7" id="7"/>
          <p:cNvSpPr/>
          <p:nvPr/>
        </p:nvSpPr>
        <p:spPr>
          <a:xfrm flipH="false" flipV="false" rot="0">
            <a:off x="10141808" y="3314227"/>
            <a:ext cx="4517559" cy="927885"/>
          </a:xfrm>
          <a:custGeom>
            <a:avLst/>
            <a:gdLst/>
            <a:ahLst/>
            <a:cxnLst/>
            <a:rect r="r" b="b" t="t" l="l"/>
            <a:pathLst>
              <a:path h="927885" w="4517559">
                <a:moveTo>
                  <a:pt x="0" y="0"/>
                </a:moveTo>
                <a:lnTo>
                  <a:pt x="4517559" y="0"/>
                </a:lnTo>
                <a:lnTo>
                  <a:pt x="4517559" y="927885"/>
                </a:lnTo>
                <a:lnTo>
                  <a:pt x="0" y="927885"/>
                </a:lnTo>
                <a:lnTo>
                  <a:pt x="0" y="0"/>
                </a:lnTo>
                <a:close/>
              </a:path>
            </a:pathLst>
          </a:custGeom>
          <a:blipFill>
            <a:blip r:embed="rId6"/>
            <a:stretch>
              <a:fillRect l="0" t="-2249" r="0" b="-2249"/>
            </a:stretch>
          </a:blipFill>
        </p:spPr>
      </p:sp>
      <p:sp>
        <p:nvSpPr>
          <p:cNvPr name="Freeform 8" id="8"/>
          <p:cNvSpPr/>
          <p:nvPr/>
        </p:nvSpPr>
        <p:spPr>
          <a:xfrm flipH="false" flipV="false" rot="0">
            <a:off x="10928777" y="4823137"/>
            <a:ext cx="3573448" cy="4892363"/>
          </a:xfrm>
          <a:custGeom>
            <a:avLst/>
            <a:gdLst/>
            <a:ahLst/>
            <a:cxnLst/>
            <a:rect r="r" b="b" t="t" l="l"/>
            <a:pathLst>
              <a:path h="4892363" w="3573448">
                <a:moveTo>
                  <a:pt x="0" y="0"/>
                </a:moveTo>
                <a:lnTo>
                  <a:pt x="3573448" y="0"/>
                </a:lnTo>
                <a:lnTo>
                  <a:pt x="3573448" y="4892363"/>
                </a:lnTo>
                <a:lnTo>
                  <a:pt x="0" y="4892363"/>
                </a:lnTo>
                <a:lnTo>
                  <a:pt x="0" y="0"/>
                </a:lnTo>
                <a:close/>
              </a:path>
            </a:pathLst>
          </a:custGeom>
          <a:blipFill>
            <a:blip r:embed="rId7"/>
            <a:stretch>
              <a:fillRect l="0" t="-1713" r="0" b="-1713"/>
            </a:stretch>
          </a:blipFill>
        </p:spPr>
      </p:sp>
      <p:sp>
        <p:nvSpPr>
          <p:cNvPr name="TextBox 9" id="9"/>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4</a:t>
            </a:r>
          </a:p>
        </p:txBody>
      </p:sp>
      <p:sp>
        <p:nvSpPr>
          <p:cNvPr name="TextBox 10" id="10"/>
          <p:cNvSpPr txBox="true"/>
          <p:nvPr/>
        </p:nvSpPr>
        <p:spPr>
          <a:xfrm rot="0">
            <a:off x="1393076" y="1028700"/>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Definition : </a:t>
            </a:r>
          </a:p>
        </p:txBody>
      </p:sp>
      <p:sp>
        <p:nvSpPr>
          <p:cNvPr name="TextBox 11" id="11"/>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393076" y="3314227"/>
            <a:ext cx="5068008" cy="7221254"/>
          </a:xfrm>
          <a:custGeom>
            <a:avLst/>
            <a:gdLst/>
            <a:ahLst/>
            <a:cxnLst/>
            <a:rect r="r" b="b" t="t" l="l"/>
            <a:pathLst>
              <a:path h="7221254" w="5068008">
                <a:moveTo>
                  <a:pt x="0" y="0"/>
                </a:moveTo>
                <a:lnTo>
                  <a:pt x="5068008" y="0"/>
                </a:lnTo>
                <a:lnTo>
                  <a:pt x="5068008" y="7221255"/>
                </a:lnTo>
                <a:lnTo>
                  <a:pt x="0" y="7221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361361" y="2406251"/>
            <a:ext cx="8579173" cy="1639575"/>
          </a:xfrm>
          <a:custGeom>
            <a:avLst/>
            <a:gdLst/>
            <a:ahLst/>
            <a:cxnLst/>
            <a:rect r="r" b="b" t="t" l="l"/>
            <a:pathLst>
              <a:path h="1639575" w="8579173">
                <a:moveTo>
                  <a:pt x="0" y="0"/>
                </a:moveTo>
                <a:lnTo>
                  <a:pt x="8579173" y="0"/>
                </a:lnTo>
                <a:lnTo>
                  <a:pt x="8579173" y="1639576"/>
                </a:lnTo>
                <a:lnTo>
                  <a:pt x="0" y="1639576"/>
                </a:lnTo>
                <a:lnTo>
                  <a:pt x="0" y="0"/>
                </a:lnTo>
                <a:close/>
              </a:path>
            </a:pathLst>
          </a:custGeom>
          <a:blipFill>
            <a:blip r:embed="rId4"/>
            <a:stretch>
              <a:fillRect l="0" t="0" r="0" b="0"/>
            </a:stretch>
          </a:blipFill>
        </p:spPr>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4</a:t>
            </a:r>
          </a:p>
        </p:txBody>
      </p:sp>
      <p:sp>
        <p:nvSpPr>
          <p:cNvPr name="TextBox 7" id="7"/>
          <p:cNvSpPr txBox="true"/>
          <p:nvPr/>
        </p:nvSpPr>
        <p:spPr>
          <a:xfrm rot="0">
            <a:off x="1393076" y="1028700"/>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Definition : </a:t>
            </a:r>
          </a:p>
        </p:txBody>
      </p:sp>
      <p:sp>
        <p:nvSpPr>
          <p:cNvPr name="TextBox 8" id="8"/>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
        <p:nvSpPr>
          <p:cNvPr name="TextBox 9" id="9"/>
          <p:cNvSpPr txBox="true"/>
          <p:nvPr/>
        </p:nvSpPr>
        <p:spPr>
          <a:xfrm rot="0">
            <a:off x="1393076" y="1701401"/>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Constructing Self-Normalizing Neural Networks :</a:t>
            </a:r>
          </a:p>
        </p:txBody>
      </p:sp>
      <p:sp>
        <p:nvSpPr>
          <p:cNvPr name="TextBox 10" id="10"/>
          <p:cNvSpPr txBox="true"/>
          <p:nvPr/>
        </p:nvSpPr>
        <p:spPr>
          <a:xfrm rot="0">
            <a:off x="10807318" y="796526"/>
            <a:ext cx="10592755" cy="10858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2 design choices are availiable:</a:t>
            </a:r>
          </a:p>
          <a:p>
            <a:pPr>
              <a:lnSpc>
                <a:spcPts val="2879"/>
              </a:lnSpc>
            </a:pPr>
            <a:r>
              <a:rPr lang="en-US" sz="2400" spc="74">
                <a:solidFill>
                  <a:srgbClr val="333333"/>
                </a:solidFill>
                <a:latin typeface="Poppins Medium"/>
              </a:rPr>
              <a:t>i) The activation function</a:t>
            </a:r>
          </a:p>
          <a:p>
            <a:pPr>
              <a:lnSpc>
                <a:spcPts val="2879"/>
              </a:lnSpc>
            </a:pPr>
            <a:r>
              <a:rPr lang="en-US" sz="2400" spc="74">
                <a:solidFill>
                  <a:srgbClr val="333333"/>
                </a:solidFill>
                <a:latin typeface="Poppins Medium"/>
              </a:rPr>
              <a:t>ii) Initialization of the weights</a:t>
            </a:r>
          </a:p>
        </p:txBody>
      </p:sp>
      <p:sp>
        <p:nvSpPr>
          <p:cNvPr name="TextBox 11" id="11"/>
          <p:cNvSpPr txBox="true"/>
          <p:nvPr/>
        </p:nvSpPr>
        <p:spPr>
          <a:xfrm rot="0">
            <a:off x="7361361" y="4388727"/>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Why ? </a:t>
            </a:r>
          </a:p>
        </p:txBody>
      </p:sp>
      <p:sp>
        <p:nvSpPr>
          <p:cNvPr name="TextBox 12" id="12"/>
          <p:cNvSpPr txBox="true"/>
          <p:nvPr/>
        </p:nvSpPr>
        <p:spPr>
          <a:xfrm rot="0">
            <a:off x="7361361" y="5143500"/>
            <a:ext cx="10592755" cy="217170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i) Negative and positive values for controlling mean</a:t>
            </a:r>
          </a:p>
          <a:p>
            <a:pPr>
              <a:lnSpc>
                <a:spcPts val="2879"/>
              </a:lnSpc>
            </a:pPr>
            <a:r>
              <a:rPr lang="en-US" sz="2400" spc="74">
                <a:solidFill>
                  <a:srgbClr val="333333"/>
                </a:solidFill>
                <a:latin typeface="Poppins Medium"/>
              </a:rPr>
              <a:t>ii) Saturation regions(derivatives approaching zero) to dampen variance if too large</a:t>
            </a:r>
          </a:p>
          <a:p>
            <a:pPr>
              <a:lnSpc>
                <a:spcPts val="2879"/>
              </a:lnSpc>
            </a:pPr>
            <a:r>
              <a:rPr lang="en-US" sz="2400" spc="74">
                <a:solidFill>
                  <a:srgbClr val="333333"/>
                </a:solidFill>
                <a:latin typeface="Poppins Medium"/>
              </a:rPr>
              <a:t>iii) A Slope larger than one to increase the variance if its too small</a:t>
            </a:r>
          </a:p>
          <a:p>
            <a:pPr>
              <a:lnSpc>
                <a:spcPts val="2879"/>
              </a:lnSpc>
            </a:pPr>
            <a:r>
              <a:rPr lang="en-US" sz="2400" spc="74">
                <a:solidFill>
                  <a:srgbClr val="333333"/>
                </a:solidFill>
                <a:latin typeface="Poppins Medium"/>
              </a:rPr>
              <a:t>iv) Continuous Curve to ensure fixed points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393076" y="3314227"/>
            <a:ext cx="5068008" cy="7221254"/>
          </a:xfrm>
          <a:custGeom>
            <a:avLst/>
            <a:gdLst/>
            <a:ahLst/>
            <a:cxnLst/>
            <a:rect r="r" b="b" t="t" l="l"/>
            <a:pathLst>
              <a:path h="7221254" w="5068008">
                <a:moveTo>
                  <a:pt x="0" y="0"/>
                </a:moveTo>
                <a:lnTo>
                  <a:pt x="5068008" y="0"/>
                </a:lnTo>
                <a:lnTo>
                  <a:pt x="5068008" y="7221255"/>
                </a:lnTo>
                <a:lnTo>
                  <a:pt x="0" y="7221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578753" y="1529951"/>
            <a:ext cx="5110701"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SELU Activation function</a:t>
            </a:r>
          </a:p>
        </p:txBody>
      </p:sp>
      <p:sp>
        <p:nvSpPr>
          <p:cNvPr name="TextBox 6" id="6"/>
          <p:cNvSpPr txBox="true"/>
          <p:nvPr/>
        </p:nvSpPr>
        <p:spPr>
          <a:xfrm rot="0">
            <a:off x="7675378" y="4589325"/>
            <a:ext cx="9925075" cy="2335529"/>
          </a:xfrm>
          <a:prstGeom prst="rect">
            <a:avLst/>
          </a:prstGeom>
        </p:spPr>
        <p:txBody>
          <a:bodyPr anchor="t" rtlCol="false" tIns="0" lIns="0" bIns="0" rIns="0">
            <a:spAutoFit/>
          </a:bodyPr>
          <a:lstStyle/>
          <a:p>
            <a:pPr marL="453392" indent="-226696" lvl="1">
              <a:lnSpc>
                <a:spcPts val="3780"/>
              </a:lnSpc>
              <a:buFont typeface="Arial"/>
              <a:buChar char="•"/>
            </a:pPr>
            <a:r>
              <a:rPr lang="en-US" sz="2100">
                <a:solidFill>
                  <a:srgbClr val="333333"/>
                </a:solidFill>
                <a:latin typeface="Poppins Light"/>
              </a:rPr>
              <a:t>Activations of a neural networks are considered to be normalized if both their means and variance are inside fixed intervals and it’s transitive . Thus applying the mapping g , each point would converge to a fixed point.</a:t>
            </a:r>
          </a:p>
          <a:p>
            <a:pPr>
              <a:lnSpc>
                <a:spcPts val="3780"/>
              </a:lnSpc>
            </a:pPr>
          </a:p>
        </p:txBody>
      </p:sp>
      <p:sp>
        <p:nvSpPr>
          <p:cNvPr name="TextBox 7" id="7"/>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3</a:t>
            </a:r>
          </a:p>
        </p:txBody>
      </p:sp>
      <p:sp>
        <p:nvSpPr>
          <p:cNvPr name="TextBox 8" id="8"/>
          <p:cNvSpPr txBox="true"/>
          <p:nvPr/>
        </p:nvSpPr>
        <p:spPr>
          <a:xfrm rot="0">
            <a:off x="1393076" y="1028700"/>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Introduction:</a:t>
            </a:r>
          </a:p>
        </p:txBody>
      </p:sp>
      <p:sp>
        <p:nvSpPr>
          <p:cNvPr name="TextBox 9" id="9"/>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
        <p:nvSpPr>
          <p:cNvPr name="TextBox 10" id="10"/>
          <p:cNvSpPr txBox="true"/>
          <p:nvPr/>
        </p:nvSpPr>
        <p:spPr>
          <a:xfrm rot="0">
            <a:off x="5620165" y="4274503"/>
            <a:ext cx="9525" cy="1566544"/>
          </a:xfrm>
          <a:prstGeom prst="rect">
            <a:avLst/>
          </a:prstGeom>
        </p:spPr>
        <p:txBody>
          <a:bodyPr anchor="t" rtlCol="false" tIns="0" lIns="0" bIns="0" rIns="0">
            <a:spAutoFit/>
          </a:bodyPr>
          <a:lstStyle/>
          <a:p>
            <a:pPr algn="ctr">
              <a:lnSpc>
                <a:spcPts val="1288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393076" y="3314227"/>
            <a:ext cx="5068008" cy="7221254"/>
          </a:xfrm>
          <a:custGeom>
            <a:avLst/>
            <a:gdLst/>
            <a:ahLst/>
            <a:cxnLst/>
            <a:rect r="r" b="b" t="t" l="l"/>
            <a:pathLst>
              <a:path h="7221254" w="5068008">
                <a:moveTo>
                  <a:pt x="0" y="0"/>
                </a:moveTo>
                <a:lnTo>
                  <a:pt x="5068008" y="0"/>
                </a:lnTo>
                <a:lnTo>
                  <a:pt x="5068008" y="7221255"/>
                </a:lnTo>
                <a:lnTo>
                  <a:pt x="0" y="7221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9226273" y="1608657"/>
            <a:ext cx="8996369" cy="7069686"/>
          </a:xfrm>
          <a:custGeom>
            <a:avLst/>
            <a:gdLst/>
            <a:ahLst/>
            <a:cxnLst/>
            <a:rect r="r" b="b" t="t" l="l"/>
            <a:pathLst>
              <a:path h="7069686" w="8996369">
                <a:moveTo>
                  <a:pt x="0" y="0"/>
                </a:moveTo>
                <a:lnTo>
                  <a:pt x="8996368" y="0"/>
                </a:lnTo>
                <a:lnTo>
                  <a:pt x="8996368" y="7069686"/>
                </a:lnTo>
                <a:lnTo>
                  <a:pt x="0" y="7069686"/>
                </a:lnTo>
                <a:lnTo>
                  <a:pt x="0" y="0"/>
                </a:lnTo>
                <a:close/>
              </a:path>
            </a:pathLst>
          </a:custGeom>
          <a:blipFill>
            <a:blip r:embed="rId4"/>
            <a:stretch>
              <a:fillRect l="-36966" t="-13600" r="-18036" b="-34332"/>
            </a:stretch>
          </a:blipFill>
        </p:spPr>
      </p:sp>
      <p:sp>
        <p:nvSpPr>
          <p:cNvPr name="TextBox 6" id="6"/>
          <p:cNvSpPr txBox="true"/>
          <p:nvPr/>
        </p:nvSpPr>
        <p:spPr>
          <a:xfrm rot="0">
            <a:off x="1578753" y="1549001"/>
            <a:ext cx="9953354" cy="496569"/>
          </a:xfrm>
          <a:prstGeom prst="rect">
            <a:avLst/>
          </a:prstGeom>
        </p:spPr>
        <p:txBody>
          <a:bodyPr anchor="t" rtlCol="false" tIns="0" lIns="0" bIns="0" rIns="0">
            <a:spAutoFit/>
          </a:bodyPr>
          <a:lstStyle/>
          <a:p>
            <a:pPr>
              <a:lnSpc>
                <a:spcPts val="4160"/>
              </a:lnSpc>
            </a:pPr>
            <a:r>
              <a:rPr lang="en-US" sz="2600">
                <a:solidFill>
                  <a:srgbClr val="333333"/>
                </a:solidFill>
                <a:latin typeface="Poppins Light"/>
              </a:rPr>
              <a:t>Deriving the Mean and Variance Mapping Function g</a:t>
            </a:r>
          </a:p>
        </p:txBody>
      </p:sp>
      <p:sp>
        <p:nvSpPr>
          <p:cNvPr name="TextBox 7" id="7"/>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3</a:t>
            </a:r>
          </a:p>
        </p:txBody>
      </p:sp>
      <p:sp>
        <p:nvSpPr>
          <p:cNvPr name="TextBox 8" id="8"/>
          <p:cNvSpPr txBox="true"/>
          <p:nvPr/>
        </p:nvSpPr>
        <p:spPr>
          <a:xfrm rot="0">
            <a:off x="1393076" y="1028700"/>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Introduction:</a:t>
            </a:r>
          </a:p>
        </p:txBody>
      </p:sp>
      <p:sp>
        <p:nvSpPr>
          <p:cNvPr name="TextBox 9" id="9"/>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
        <p:nvSpPr>
          <p:cNvPr name="TextBox 10" id="10"/>
          <p:cNvSpPr txBox="true"/>
          <p:nvPr/>
        </p:nvSpPr>
        <p:spPr>
          <a:xfrm rot="0">
            <a:off x="5620165" y="4274503"/>
            <a:ext cx="9525" cy="1566544"/>
          </a:xfrm>
          <a:prstGeom prst="rect">
            <a:avLst/>
          </a:prstGeom>
        </p:spPr>
        <p:txBody>
          <a:bodyPr anchor="t" rtlCol="false" tIns="0" lIns="0" bIns="0" rIns="0">
            <a:spAutoFit/>
          </a:bodyPr>
          <a:lstStyle/>
          <a:p>
            <a:pPr algn="ctr">
              <a:lnSpc>
                <a:spcPts val="1288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393076" y="3314227"/>
            <a:ext cx="5068008" cy="7221254"/>
          </a:xfrm>
          <a:custGeom>
            <a:avLst/>
            <a:gdLst/>
            <a:ahLst/>
            <a:cxnLst/>
            <a:rect r="r" b="b" t="t" l="l"/>
            <a:pathLst>
              <a:path h="7221254" w="5068008">
                <a:moveTo>
                  <a:pt x="0" y="0"/>
                </a:moveTo>
                <a:lnTo>
                  <a:pt x="5068008" y="0"/>
                </a:lnTo>
                <a:lnTo>
                  <a:pt x="5068008" y="7221255"/>
                </a:lnTo>
                <a:lnTo>
                  <a:pt x="0" y="7221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086399" y="2862493"/>
            <a:ext cx="10514054" cy="5578886"/>
          </a:xfrm>
          <a:custGeom>
            <a:avLst/>
            <a:gdLst/>
            <a:ahLst/>
            <a:cxnLst/>
            <a:rect r="r" b="b" t="t" l="l"/>
            <a:pathLst>
              <a:path h="5578886" w="10514054">
                <a:moveTo>
                  <a:pt x="0" y="0"/>
                </a:moveTo>
                <a:lnTo>
                  <a:pt x="10514054" y="0"/>
                </a:lnTo>
                <a:lnTo>
                  <a:pt x="10514054" y="5578885"/>
                </a:lnTo>
                <a:lnTo>
                  <a:pt x="0" y="5578885"/>
                </a:lnTo>
                <a:lnTo>
                  <a:pt x="0" y="0"/>
                </a:lnTo>
                <a:close/>
              </a:path>
            </a:pathLst>
          </a:custGeom>
          <a:blipFill>
            <a:blip r:embed="rId4"/>
            <a:stretch>
              <a:fillRect l="0" t="0" r="0" b="0"/>
            </a:stretch>
          </a:blipFill>
        </p:spPr>
      </p:sp>
      <p:sp>
        <p:nvSpPr>
          <p:cNvPr name="TextBox 6" id="6"/>
          <p:cNvSpPr txBox="true"/>
          <p:nvPr/>
        </p:nvSpPr>
        <p:spPr>
          <a:xfrm rot="0">
            <a:off x="1578753" y="1549001"/>
            <a:ext cx="9953354" cy="496569"/>
          </a:xfrm>
          <a:prstGeom prst="rect">
            <a:avLst/>
          </a:prstGeom>
        </p:spPr>
        <p:txBody>
          <a:bodyPr anchor="t" rtlCol="false" tIns="0" lIns="0" bIns="0" rIns="0">
            <a:spAutoFit/>
          </a:bodyPr>
          <a:lstStyle/>
          <a:p>
            <a:pPr>
              <a:lnSpc>
                <a:spcPts val="4160"/>
              </a:lnSpc>
            </a:pPr>
            <a:r>
              <a:rPr lang="en-US" sz="2600">
                <a:solidFill>
                  <a:srgbClr val="333333"/>
                </a:solidFill>
                <a:latin typeface="Poppins Light"/>
              </a:rPr>
              <a:t>Deriving the Mean and Variance Mapping Function g</a:t>
            </a:r>
          </a:p>
        </p:txBody>
      </p:sp>
      <p:sp>
        <p:nvSpPr>
          <p:cNvPr name="TextBox 7" id="7"/>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3</a:t>
            </a:r>
          </a:p>
        </p:txBody>
      </p:sp>
      <p:sp>
        <p:nvSpPr>
          <p:cNvPr name="TextBox 8" id="8"/>
          <p:cNvSpPr txBox="true"/>
          <p:nvPr/>
        </p:nvSpPr>
        <p:spPr>
          <a:xfrm rot="0">
            <a:off x="1393076" y="1028700"/>
            <a:ext cx="10592755" cy="361950"/>
          </a:xfrm>
          <a:prstGeom prst="rect">
            <a:avLst/>
          </a:prstGeom>
        </p:spPr>
        <p:txBody>
          <a:bodyPr anchor="t" rtlCol="false" tIns="0" lIns="0" bIns="0" rIns="0">
            <a:spAutoFit/>
          </a:bodyPr>
          <a:lstStyle/>
          <a:p>
            <a:pPr>
              <a:lnSpc>
                <a:spcPts val="2879"/>
              </a:lnSpc>
            </a:pPr>
            <a:r>
              <a:rPr lang="en-US" sz="2400" spc="74">
                <a:solidFill>
                  <a:srgbClr val="333333"/>
                </a:solidFill>
                <a:latin typeface="Poppins Medium"/>
              </a:rPr>
              <a:t>Introduction:</a:t>
            </a:r>
          </a:p>
        </p:txBody>
      </p:sp>
      <p:sp>
        <p:nvSpPr>
          <p:cNvPr name="TextBox 9" id="9"/>
          <p:cNvSpPr txBox="true"/>
          <p:nvPr/>
        </p:nvSpPr>
        <p:spPr>
          <a:xfrm rot="0">
            <a:off x="423885" y="1028700"/>
            <a:ext cx="538253" cy="361950"/>
          </a:xfrm>
          <a:prstGeom prst="rect">
            <a:avLst/>
          </a:prstGeom>
        </p:spPr>
        <p:txBody>
          <a:bodyPr anchor="t" rtlCol="false" tIns="0" lIns="0" bIns="0" rIns="0">
            <a:spAutoFit/>
          </a:bodyPr>
          <a:lstStyle/>
          <a:p>
            <a:pPr algn="ctr">
              <a:lnSpc>
                <a:spcPts val="2879"/>
              </a:lnSpc>
            </a:pPr>
            <a:r>
              <a:rPr lang="en-US" sz="2400" spc="74">
                <a:solidFill>
                  <a:srgbClr val="333333"/>
                </a:solidFill>
                <a:latin typeface="Poppins Medium"/>
              </a:rPr>
              <a:t>I</a:t>
            </a:r>
          </a:p>
        </p:txBody>
      </p:sp>
      <p:sp>
        <p:nvSpPr>
          <p:cNvPr name="TextBox 10" id="10"/>
          <p:cNvSpPr txBox="true"/>
          <p:nvPr/>
        </p:nvSpPr>
        <p:spPr>
          <a:xfrm rot="0">
            <a:off x="5620165" y="4274503"/>
            <a:ext cx="9525" cy="1566544"/>
          </a:xfrm>
          <a:prstGeom prst="rect">
            <a:avLst/>
          </a:prstGeom>
        </p:spPr>
        <p:txBody>
          <a:bodyPr anchor="t" rtlCol="false" tIns="0" lIns="0" bIns="0" rIns="0">
            <a:spAutoFit/>
          </a:bodyPr>
          <a:lstStyle/>
          <a:p>
            <a:pPr algn="ctr">
              <a:lnSpc>
                <a:spcPts val="1288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DAF1LPqjCpc</dc:identifier>
  <dcterms:modified xsi:type="dcterms:W3CDTF">2011-08-01T06:04:30Z</dcterms:modified>
  <cp:revision>1</cp:revision>
  <dc:title>Tosca Green Blue Soft Grey Black Minimalist Thesis Research Study Presentation Template</dc:title>
</cp:coreProperties>
</file>