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292" r:id="rId16"/>
    <p:sldId id="1293" r:id="rId17"/>
    <p:sldId id="1294" r:id="rId18"/>
    <p:sldId id="1306" r:id="rId19"/>
    <p:sldId id="1296" r:id="rId20"/>
    <p:sldId id="1309" r:id="rId21"/>
    <p:sldId id="1308"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4"/>
    <a:srgbClr val="213264"/>
    <a:srgbClr val="841910"/>
    <a:srgbClr val="DFDDFB"/>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dirty="0">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err="1">
                <a:solidFill>
                  <a:schemeClr val="tx1"/>
                </a:solidFill>
                <a:latin typeface="Arial"/>
                <a:ea typeface="Arial"/>
                <a:cs typeface="Arial"/>
                <a:sym typeface="Arial"/>
              </a:rPr>
              <a:t>S.Srividhya</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:au912421104044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SEC</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600" b="1" dirty="0">
                <a:solidFill>
                  <a:srgbClr val="213163"/>
                </a:solidFill>
              </a:rPr>
              <a:t>A</a:t>
            </a:r>
            <a:r>
              <a:rPr lang="en-IN" sz="1600" b="1" dirty="0" err="1">
                <a:solidFill>
                  <a:srgbClr val="213163"/>
                </a:solidFill>
              </a:rPr>
              <a:t>dmin</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2">
            <a:extLst>
              <a:ext uri="{FF2B5EF4-FFF2-40B4-BE49-F238E27FC236}">
                <a16:creationId xmlns:a16="http://schemas.microsoft.com/office/drawing/2014/main" id="{98BD343F-9E4B-1363-3430-46FDE0FBE340}"/>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10;&#10;Description automatically generated">
            <a:extLst>
              <a:ext uri="{FF2B5EF4-FFF2-40B4-BE49-F238E27FC236}">
                <a16:creationId xmlns:a16="http://schemas.microsoft.com/office/drawing/2014/main" id="{9223BFBD-F383-2E42-1877-6A5BEC85C051}"/>
              </a:ext>
            </a:extLst>
          </p:cNvPr>
          <p:cNvPicPr>
            <a:picLocks noChangeAspect="1"/>
          </p:cNvPicPr>
          <p:nvPr/>
        </p:nvPicPr>
        <p:blipFill>
          <a:blip r:embed="rId3"/>
          <a:stretch>
            <a:fillRect/>
          </a:stretch>
        </p:blipFill>
        <p:spPr>
          <a:xfrm>
            <a:off x="296984" y="1060765"/>
            <a:ext cx="8159262" cy="3633745"/>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8DA6-A3A8-FE09-6ED0-C02A295B9463}"/>
              </a:ext>
            </a:extLst>
          </p:cNvPr>
          <p:cNvSpPr>
            <a:spLocks noGrp="1"/>
          </p:cNvSpPr>
          <p:nvPr>
            <p:ph type="title"/>
          </p:nvPr>
        </p:nvSpPr>
        <p:spPr>
          <a:xfrm>
            <a:off x="490250" y="450150"/>
            <a:ext cx="6367800" cy="612742"/>
          </a:xfrm>
        </p:spPr>
        <p:txBody>
          <a:bodyPr/>
          <a:lstStyle/>
          <a:p>
            <a:r>
              <a:rPr lang="en-US" sz="2400" b="1" dirty="0">
                <a:solidFill>
                  <a:srgbClr val="0070C0"/>
                </a:solidFill>
              </a:rPr>
              <a:t>Home page</a:t>
            </a:r>
            <a:endParaRPr lang="en-IN" sz="2400" b="1" dirty="0">
              <a:solidFill>
                <a:srgbClr val="0070C0"/>
              </a:solidFill>
            </a:endParaRPr>
          </a:p>
        </p:txBody>
      </p:sp>
      <p:pic>
        <p:nvPicPr>
          <p:cNvPr id="4" name="Picture 3" descr="A screenshot of a computer screen&#10;&#10;Description automatically generated">
            <a:extLst>
              <a:ext uri="{FF2B5EF4-FFF2-40B4-BE49-F238E27FC236}">
                <a16:creationId xmlns:a16="http://schemas.microsoft.com/office/drawing/2014/main" id="{2468153E-4D64-4D38-33B7-A86AC77A7A19}"/>
              </a:ext>
            </a:extLst>
          </p:cNvPr>
          <p:cNvPicPr>
            <a:picLocks noChangeAspect="1"/>
          </p:cNvPicPr>
          <p:nvPr/>
        </p:nvPicPr>
        <p:blipFill>
          <a:blip r:embed="rId2"/>
          <a:stretch>
            <a:fillRect/>
          </a:stretch>
        </p:blipFill>
        <p:spPr>
          <a:xfrm>
            <a:off x="593969" y="1172308"/>
            <a:ext cx="7557477" cy="3032370"/>
          </a:xfrm>
          <a:prstGeom prst="rect">
            <a:avLst/>
          </a:prstGeom>
        </p:spPr>
      </p:pic>
    </p:spTree>
    <p:extLst>
      <p:ext uri="{BB962C8B-B14F-4D97-AF65-F5344CB8AC3E}">
        <p14:creationId xmlns:p14="http://schemas.microsoft.com/office/powerpoint/2010/main" val="290470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dirty="0"/>
              <a:t>Register 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pPr marL="152396" indent="0">
              <a:buNone/>
            </a:pPr>
            <a:r>
              <a:rPr lang="en-US" dirty="0"/>
              <a:t>                             .</a:t>
            </a:r>
          </a:p>
        </p:txBody>
      </p:sp>
      <p:pic>
        <p:nvPicPr>
          <p:cNvPr id="8" name="Picture 7" descr="A screenshot of a computer&#10;&#10;Description automatically generated">
            <a:extLst>
              <a:ext uri="{FF2B5EF4-FFF2-40B4-BE49-F238E27FC236}">
                <a16:creationId xmlns:a16="http://schemas.microsoft.com/office/drawing/2014/main" id="{1CEC46FE-30D5-123C-E3CE-FB73EBB371D7}"/>
              </a:ext>
            </a:extLst>
          </p:cNvPr>
          <p:cNvPicPr>
            <a:picLocks noChangeAspect="1"/>
          </p:cNvPicPr>
          <p:nvPr/>
        </p:nvPicPr>
        <p:blipFill>
          <a:blip r:embed="rId2"/>
          <a:stretch>
            <a:fillRect/>
          </a:stretch>
        </p:blipFill>
        <p:spPr>
          <a:xfrm>
            <a:off x="851877" y="1124237"/>
            <a:ext cx="7440246" cy="3350617"/>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Login page</a:t>
            </a:r>
          </a:p>
        </p:txBody>
      </p:sp>
      <p:pic>
        <p:nvPicPr>
          <p:cNvPr id="5" name="Picture 4" descr="A screenshot of a computer&#10;&#10;Description automatically generated">
            <a:extLst>
              <a:ext uri="{FF2B5EF4-FFF2-40B4-BE49-F238E27FC236}">
                <a16:creationId xmlns:a16="http://schemas.microsoft.com/office/drawing/2014/main" id="{1E7E4B0B-66DC-80AF-2D44-46ADF541C368}"/>
              </a:ext>
            </a:extLst>
          </p:cNvPr>
          <p:cNvPicPr>
            <a:picLocks noChangeAspect="1"/>
          </p:cNvPicPr>
          <p:nvPr/>
        </p:nvPicPr>
        <p:blipFill>
          <a:blip r:embed="rId2"/>
          <a:stretch>
            <a:fillRect/>
          </a:stretch>
        </p:blipFill>
        <p:spPr>
          <a:xfrm>
            <a:off x="1445845" y="1179777"/>
            <a:ext cx="6619631" cy="3362591"/>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1"/>
            <a:ext cx="7886430" cy="372646"/>
          </a:xfrm>
        </p:spPr>
        <p:txBody>
          <a:bodyPr/>
          <a:lstStyle/>
          <a:p>
            <a:pPr algn="ctr"/>
            <a:r>
              <a:rPr lang="en-US" b="1" dirty="0">
                <a:solidFill>
                  <a:srgbClr val="0070C0"/>
                </a:solidFill>
              </a:rPr>
              <a:t>Go to polls</a:t>
            </a:r>
          </a:p>
        </p:txBody>
      </p:sp>
      <p:pic>
        <p:nvPicPr>
          <p:cNvPr id="5" name="Picture 4" descr="A screenshot of a computer&#10;&#10;Description automatically generated">
            <a:extLst>
              <a:ext uri="{FF2B5EF4-FFF2-40B4-BE49-F238E27FC236}">
                <a16:creationId xmlns:a16="http://schemas.microsoft.com/office/drawing/2014/main" id="{AAB701A2-F431-B876-C1BD-E2B7E0FD6D15}"/>
              </a:ext>
            </a:extLst>
          </p:cNvPr>
          <p:cNvPicPr>
            <a:picLocks noChangeAspect="1"/>
          </p:cNvPicPr>
          <p:nvPr/>
        </p:nvPicPr>
        <p:blipFill>
          <a:blip r:embed="rId2"/>
          <a:stretch>
            <a:fillRect/>
          </a:stretch>
        </p:blipFill>
        <p:spPr>
          <a:xfrm>
            <a:off x="1312984" y="1007646"/>
            <a:ext cx="6815015" cy="358872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F419DD-2FE8-4A81-9A88-B7F33D5A1224}"/>
              </a:ext>
            </a:extLst>
          </p:cNvPr>
          <p:cNvSpPr txBox="1"/>
          <p:nvPr/>
        </p:nvSpPr>
        <p:spPr>
          <a:xfrm>
            <a:off x="1914626" y="738590"/>
            <a:ext cx="4575716" cy="523220"/>
          </a:xfrm>
          <a:prstGeom prst="rect">
            <a:avLst/>
          </a:prstGeom>
          <a:noFill/>
        </p:spPr>
        <p:txBody>
          <a:bodyPr wrap="square">
            <a:spAutoFit/>
          </a:bodyPr>
          <a:lstStyle/>
          <a:p>
            <a:r>
              <a:rPr lang="en-US" b="1" dirty="0"/>
              <a:t>                                  </a:t>
            </a:r>
            <a:r>
              <a:rPr lang="en-US" sz="2800" b="1" dirty="0">
                <a:solidFill>
                  <a:srgbClr val="0070C0"/>
                </a:solidFill>
              </a:rPr>
              <a:t>Question-page</a:t>
            </a:r>
            <a:endParaRPr lang="en-IN" sz="2800" dirty="0">
              <a:solidFill>
                <a:srgbClr val="0070C0"/>
              </a:solidFill>
            </a:endParaRPr>
          </a:p>
        </p:txBody>
      </p:sp>
      <p:pic>
        <p:nvPicPr>
          <p:cNvPr id="3" name="Picture 2" descr="A screenshot of a computer&#10;&#10;Description automatically generated">
            <a:extLst>
              <a:ext uri="{FF2B5EF4-FFF2-40B4-BE49-F238E27FC236}">
                <a16:creationId xmlns:a16="http://schemas.microsoft.com/office/drawing/2014/main" id="{353151E8-5194-DB98-C6D8-43488A71B03F}"/>
              </a:ext>
            </a:extLst>
          </p:cNvPr>
          <p:cNvPicPr>
            <a:picLocks noChangeAspect="1"/>
          </p:cNvPicPr>
          <p:nvPr/>
        </p:nvPicPr>
        <p:blipFill>
          <a:blip r:embed="rId2"/>
          <a:stretch>
            <a:fillRect/>
          </a:stretch>
        </p:blipFill>
        <p:spPr>
          <a:xfrm>
            <a:off x="289169" y="1774092"/>
            <a:ext cx="4221719" cy="197219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500F2F5-C3CE-2385-E8CE-E0E001EBE538}"/>
              </a:ext>
            </a:extLst>
          </p:cNvPr>
          <p:cNvPicPr>
            <a:picLocks noChangeAspect="1"/>
          </p:cNvPicPr>
          <p:nvPr/>
        </p:nvPicPr>
        <p:blipFill>
          <a:blip r:embed="rId3"/>
          <a:stretch>
            <a:fillRect/>
          </a:stretch>
        </p:blipFill>
        <p:spPr>
          <a:xfrm>
            <a:off x="4795957" y="1774092"/>
            <a:ext cx="3723091" cy="1972190"/>
          </a:xfrm>
          <a:prstGeom prst="rect">
            <a:avLst/>
          </a:prstGeom>
        </p:spPr>
      </p:pic>
    </p:spTree>
    <p:extLst>
      <p:ext uri="{BB962C8B-B14F-4D97-AF65-F5344CB8AC3E}">
        <p14:creationId xmlns:p14="http://schemas.microsoft.com/office/powerpoint/2010/main" val="884163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sz="2800" b="1" dirty="0">
                <a:solidFill>
                  <a:srgbClr val="0070C0"/>
                </a:solidFill>
              </a:rPr>
              <a:t>Result-page</a:t>
            </a:r>
          </a:p>
        </p:txBody>
      </p:sp>
      <p:pic>
        <p:nvPicPr>
          <p:cNvPr id="4" name="Picture 3" descr="A screenshot of a computer&#10;&#10;Description automatically generated">
            <a:extLst>
              <a:ext uri="{FF2B5EF4-FFF2-40B4-BE49-F238E27FC236}">
                <a16:creationId xmlns:a16="http://schemas.microsoft.com/office/drawing/2014/main" id="{F3B94F55-AB8A-78C8-076D-36DBAFA7142A}"/>
              </a:ext>
            </a:extLst>
          </p:cNvPr>
          <p:cNvPicPr>
            <a:picLocks noChangeAspect="1"/>
          </p:cNvPicPr>
          <p:nvPr/>
        </p:nvPicPr>
        <p:blipFill>
          <a:blip r:embed="rId2"/>
          <a:stretch>
            <a:fillRect/>
          </a:stretch>
        </p:blipFill>
        <p:spPr>
          <a:xfrm>
            <a:off x="312391" y="1930532"/>
            <a:ext cx="3673456" cy="219599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F6CBFDC-7554-E02E-7364-895AE6A6554B}"/>
              </a:ext>
            </a:extLst>
          </p:cNvPr>
          <p:cNvPicPr>
            <a:picLocks noChangeAspect="1"/>
          </p:cNvPicPr>
          <p:nvPr/>
        </p:nvPicPr>
        <p:blipFill>
          <a:blip r:embed="rId3"/>
          <a:stretch>
            <a:fillRect/>
          </a:stretch>
        </p:blipFill>
        <p:spPr>
          <a:xfrm>
            <a:off x="4189046" y="1949540"/>
            <a:ext cx="4134113" cy="2176983"/>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D3E737F-CB69-7B70-0156-BAF48E35B9AB}"/>
              </a:ext>
            </a:extLst>
          </p:cNvPr>
          <p:cNvPicPr>
            <a:picLocks noChangeAspect="1"/>
          </p:cNvPicPr>
          <p:nvPr/>
        </p:nvPicPr>
        <p:blipFill>
          <a:blip r:embed="rId2"/>
          <a:stretch>
            <a:fillRect/>
          </a:stretch>
        </p:blipFill>
        <p:spPr>
          <a:xfrm>
            <a:off x="906584" y="991630"/>
            <a:ext cx="6783754" cy="3575987"/>
          </a:xfrm>
          <a:prstGeom prst="rect">
            <a:avLst/>
          </a:prstGeom>
        </p:spPr>
      </p:pic>
    </p:spTree>
    <p:extLst>
      <p:ext uri="{BB962C8B-B14F-4D97-AF65-F5344CB8AC3E}">
        <p14:creationId xmlns:p14="http://schemas.microsoft.com/office/powerpoint/2010/main" val="842946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70B71-5D39-9F76-97E1-84D7669DEDF2}"/>
              </a:ext>
            </a:extLst>
          </p:cNvPr>
          <p:cNvSpPr>
            <a:spLocks noGrp="1"/>
          </p:cNvSpPr>
          <p:nvPr>
            <p:ph type="title"/>
          </p:nvPr>
        </p:nvSpPr>
        <p:spPr>
          <a:xfrm>
            <a:off x="951358" y="2665046"/>
            <a:ext cx="6367800" cy="1602365"/>
          </a:xfrm>
        </p:spPr>
        <p:txBody>
          <a:bodyPr/>
          <a:lstStyle/>
          <a:p>
            <a:r>
              <a:rPr lang="en-US" sz="1200" b="0" i="0" dirty="0">
                <a:solidFill>
                  <a:srgbClr val="0D0D0D"/>
                </a:solidFill>
                <a:effectLst/>
                <a:latin typeface="Söhne"/>
              </a:rPr>
              <a:t>Title: "Empowering Democracy: Introducing Our Innovative Voting Application"</a:t>
            </a:r>
            <a:br>
              <a:rPr lang="en-US" sz="1200" b="0" i="0" dirty="0">
                <a:solidFill>
                  <a:srgbClr val="0D0D0D"/>
                </a:solidFill>
                <a:effectLst/>
                <a:latin typeface="Söhne"/>
              </a:rPr>
            </a:br>
            <a:r>
              <a:rPr lang="en-US" sz="1200" b="0" i="0" dirty="0">
                <a:solidFill>
                  <a:srgbClr val="0D0D0D"/>
                </a:solidFill>
                <a:effectLst/>
                <a:latin typeface="Söhne"/>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br>
              <a:rPr lang="en-US" sz="1200" b="0" i="0" dirty="0">
                <a:solidFill>
                  <a:srgbClr val="0D0D0D"/>
                </a:solidFill>
                <a:effectLst/>
                <a:latin typeface="Söhne"/>
              </a:rPr>
            </a:br>
            <a:r>
              <a:rPr lang="en-US" sz="1200" b="0" i="0" dirty="0">
                <a:solidFill>
                  <a:srgbClr val="0D0D0D"/>
                </a:solidFill>
                <a:effectLst/>
                <a:latin typeface="Söhne"/>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br>
              <a:rPr lang="en-US" b="0" i="0" dirty="0">
                <a:solidFill>
                  <a:srgbClr val="0D0D0D"/>
                </a:solidFill>
                <a:effectLst/>
                <a:latin typeface="Söhne"/>
              </a:rPr>
            </a:br>
            <a:endParaRPr lang="en-IN" dirty="0"/>
          </a:p>
        </p:txBody>
      </p:sp>
      <p:sp>
        <p:nvSpPr>
          <p:cNvPr id="3" name="Rectangle 2">
            <a:extLst>
              <a:ext uri="{FF2B5EF4-FFF2-40B4-BE49-F238E27FC236}">
                <a16:creationId xmlns:a16="http://schemas.microsoft.com/office/drawing/2014/main" id="{41087450-8125-4597-E872-313F87E4505F}"/>
              </a:ext>
            </a:extLst>
          </p:cNvPr>
          <p:cNvSpPr/>
          <p:nvPr/>
        </p:nvSpPr>
        <p:spPr>
          <a:xfrm>
            <a:off x="875324" y="1273908"/>
            <a:ext cx="6049107" cy="6486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Blog-Page</a:t>
            </a:r>
            <a:endParaRPr lang="en-IN" sz="2400" dirty="0">
              <a:solidFill>
                <a:schemeClr val="tx1"/>
              </a:solidFill>
            </a:endParaRPr>
          </a:p>
        </p:txBody>
      </p:sp>
    </p:spTree>
    <p:extLst>
      <p:ext uri="{BB962C8B-B14F-4D97-AF65-F5344CB8AC3E}">
        <p14:creationId xmlns:p14="http://schemas.microsoft.com/office/powerpoint/2010/main" val="705532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b="0" i="0" dirty="0">
                <a:solidFill>
                  <a:srgbClr val="374151"/>
                </a:solidFill>
                <a:effectLst/>
                <a:latin typeface="Söhne"/>
              </a:rPr>
            </a:br>
            <a:endParaRPr lang="en-US" dirty="0"/>
          </a:p>
        </p:txBody>
      </p:sp>
      <p:sp>
        <p:nvSpPr>
          <p:cNvPr id="10" name="TextBox 9">
            <a:extLst>
              <a:ext uri="{FF2B5EF4-FFF2-40B4-BE49-F238E27FC236}">
                <a16:creationId xmlns:a16="http://schemas.microsoft.com/office/drawing/2014/main" id="{84AC1582-6BBA-34A2-62C5-E45DA8CDEA7C}"/>
              </a:ext>
            </a:extLst>
          </p:cNvPr>
          <p:cNvSpPr txBox="1"/>
          <p:nvPr/>
        </p:nvSpPr>
        <p:spPr>
          <a:xfrm>
            <a:off x="333999" y="1077691"/>
            <a:ext cx="7702313" cy="3323987"/>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a:p>
            <a:r>
              <a:rPr lang="en-US" b="1" dirty="0"/>
              <a:t>Real-Time Updates:</a:t>
            </a:r>
          </a:p>
          <a:p>
            <a:r>
              <a:rPr lang="en-US" dirty="0"/>
              <a:t>Use </a:t>
            </a:r>
            <a:r>
              <a:rPr lang="en-US" dirty="0" err="1"/>
              <a:t>WebSockets</a:t>
            </a:r>
            <a:r>
              <a:rPr lang="en-US" dirty="0"/>
              <a:t> or server-sent events to provide real-time updates of poll results without requiring page refreshes.</a:t>
            </a:r>
          </a:p>
          <a:p>
            <a:endParaRPr lang="en-US" dirty="0"/>
          </a:p>
          <a:p>
            <a:r>
              <a:rPr lang="en-US" b="1" dirty="0"/>
              <a:t>Improved UI/UX:</a:t>
            </a:r>
          </a:p>
          <a:p>
            <a:r>
              <a:rPr lang="en-US" dirty="0"/>
              <a:t>Enhance the user interface with modern design principles and responsive layouts.</a:t>
            </a:r>
          </a:p>
          <a:p>
            <a:r>
              <a:rPr lang="en-US" dirty="0"/>
              <a:t>Implement client-side validation for a smoother user experience. polls.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2131377" y="3072946"/>
            <a:ext cx="4881245"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Voting Application using </a:t>
            </a:r>
            <a:r>
              <a:rPr lang="en-US" sz="1600" b="1">
                <a:latin typeface="+mj-lt"/>
              </a:rPr>
              <a:t>Django Framework-Srividhya-(</a:t>
            </a:r>
            <a:r>
              <a:rPr lang="en-US" sz="1600" b="1" dirty="0">
                <a:latin typeface="+mj-lt"/>
              </a:rPr>
              <a:t>4044,SEC) </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D4DA8F84-69F6-23D0-8D5C-DF3FB6AFD68A}"/>
              </a:ext>
            </a:extLst>
          </p:cNvPr>
          <p:cNvSpPr txBox="1"/>
          <p:nvPr/>
        </p:nvSpPr>
        <p:spPr>
          <a:xfrm>
            <a:off x="349404" y="1125200"/>
            <a:ext cx="6594088" cy="2893100"/>
          </a:xfrm>
          <a:prstGeom prst="rect">
            <a:avLst/>
          </a:prstGeom>
          <a:noFill/>
        </p:spPr>
        <p:txBody>
          <a:bodyPr wrap="square">
            <a:spAutoFit/>
          </a:bodyPr>
          <a:lstStyle/>
          <a:p>
            <a:endParaRPr lang="en-US" dirty="0"/>
          </a:p>
          <a:p>
            <a:r>
              <a:rPr lang="en-US" dirty="0"/>
              <a:t>In conclusion, the Django polling application offers a comprehensive solution for conducting polls with various advanced features to enhance user experience and functionality. By leveraging Django's powerful framework, along with modern frontend technologies and third-party services, we've created a robust platform for managing polls and engaging users.</a:t>
            </a:r>
          </a:p>
          <a:p>
            <a:endParaRPr lang="en-US" dirty="0"/>
          </a:p>
          <a:p>
            <a:r>
              <a:rPr lang="en-US" dirty="0"/>
              <a:t>With user authentication in place, only registered users can vote, and each vote is associated with a specific user, preventing duplicate voting. The application allows users to select multiple choices for a single poll, with validation ensuring they do not exceed the allowed number of choices. Real-time updates are facilitated through </a:t>
            </a:r>
            <a:r>
              <a:rPr lang="en-US" dirty="0" err="1"/>
              <a:t>WebSockets</a:t>
            </a:r>
            <a:r>
              <a:rPr lang="en-US" dirty="0"/>
              <a:t> or server-sent events, providing users with instant feedback on poll results without requiring page refreshes.</a:t>
            </a:r>
            <a:endParaRPr lang="en-IN" dirty="0"/>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a:solidFill>
                  <a:srgbClr val="223366"/>
                </a:solidFill>
                <a:latin typeface="Berlin Sans FB" panose="020E0602020502020306" pitchFamily="34" charset="0"/>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11866"/>
            <a:ext cx="5682470" cy="322263"/>
          </a:xfrm>
          <a:prstGeom prst="rect">
            <a:avLst/>
          </a:prstGeom>
          <a:noFill/>
          <a:ln>
            <a:noFill/>
          </a:ln>
        </p:spPr>
        <p:txBody>
          <a:bodyPr spcFirstLastPara="1" wrap="square" lIns="91425" tIns="91425" rIns="91425" bIns="91425" anchor="t" anchorCtr="0">
            <a:noAutofit/>
          </a:bodyPr>
          <a:lstStyle/>
          <a:p>
            <a:pPr>
              <a:buSzPts val="2800"/>
            </a:pPr>
            <a:r>
              <a:rPr lang="en-IN" sz="1800" b="1" dirty="0">
                <a:solidFill>
                  <a:srgbClr val="213163"/>
                </a:solidFill>
              </a:rPr>
              <a:t>Abstract : </a:t>
            </a:r>
            <a:r>
              <a:rPr lang="en-IN" sz="1800" b="1" i="0" dirty="0">
                <a:solidFill>
                  <a:srgbClr val="213164"/>
                </a:solidFill>
                <a:effectLst/>
                <a:highlight>
                  <a:srgbClr val="FFFFFF"/>
                </a:highlight>
                <a:latin typeface="+mn-lt"/>
              </a:rPr>
              <a:t>Django Online Voting System</a:t>
            </a:r>
            <a:br>
              <a:rPr lang="en-IN" sz="2000" b="1" i="0" dirty="0">
                <a:solidFill>
                  <a:srgbClr val="111111"/>
                </a:solidFill>
                <a:effectLst/>
                <a:highlight>
                  <a:srgbClr val="FFFFFF"/>
                </a:highlight>
                <a:latin typeface="-apple-system"/>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TextBox 1">
            <a:extLst>
              <a:ext uri="{FF2B5EF4-FFF2-40B4-BE49-F238E27FC236}">
                <a16:creationId xmlns:a16="http://schemas.microsoft.com/office/drawing/2014/main" id="{3632336B-4FD8-9050-514D-7829454B5938}"/>
              </a:ext>
            </a:extLst>
          </p:cNvPr>
          <p:cNvSpPr txBox="1"/>
          <p:nvPr/>
        </p:nvSpPr>
        <p:spPr>
          <a:xfrm>
            <a:off x="631904" y="1405057"/>
            <a:ext cx="6980662" cy="1354217"/>
          </a:xfrm>
          <a:prstGeom prst="rect">
            <a:avLst/>
          </a:prstGeom>
          <a:noFill/>
        </p:spPr>
        <p:txBody>
          <a:bodyPr wrap="square" rtlCol="0">
            <a:spAutoFit/>
          </a:bodyPr>
          <a:lstStyle/>
          <a:p>
            <a:r>
              <a:rPr lang="en-US" sz="1800" b="0" i="0" dirty="0">
                <a:solidFill>
                  <a:srgbClr val="111111"/>
                </a:solidFill>
                <a:effectLst/>
                <a:highlight>
                  <a:srgbClr val="FFFFFF"/>
                </a:highlight>
                <a:latin typeface="-apple-system"/>
              </a:rPr>
              <a:t>               </a:t>
            </a:r>
            <a:r>
              <a:rPr lang="en-US" sz="1600" b="0" i="0" dirty="0">
                <a:solidFill>
                  <a:srgbClr val="111111"/>
                </a:solidFill>
                <a:effectLst/>
                <a:highlight>
                  <a:srgbClr val="FFFFFF"/>
                </a:highlight>
                <a:latin typeface="-apple-system"/>
              </a:rPr>
              <a:t>Casting a ballot is a fundamental concept in our democratic structure. We consider voting to be one of the most essential rights in our society. The proposed </a:t>
            </a:r>
            <a:r>
              <a:rPr lang="en-US" sz="1600" b="1" i="0" dirty="0">
                <a:solidFill>
                  <a:srgbClr val="111111"/>
                </a:solidFill>
                <a:effectLst/>
                <a:highlight>
                  <a:srgbClr val="FFFFFF"/>
                </a:highlight>
                <a:latin typeface="-apple-system"/>
              </a:rPr>
              <a:t>e-voting system</a:t>
            </a:r>
            <a:r>
              <a:rPr lang="en-US" sz="1600" b="0" i="0" dirty="0">
                <a:solidFill>
                  <a:srgbClr val="111111"/>
                </a:solidFill>
                <a:effectLst/>
                <a:highlight>
                  <a:srgbClr val="FFFFFF"/>
                </a:highlight>
                <a:latin typeface="-apple-system"/>
              </a:rPr>
              <a:t> facilitates users in making their choices without physically visiting polling stations. This system leverages the power of the internet to enable eligible voters to cast their votes remotely.</a:t>
            </a:r>
            <a:endParaRPr lang="en-IN" sz="1600"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Problem Statement</a:t>
            </a:r>
            <a:endParaRPr lang="en-IN" sz="18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71F650E-95BA-FAF8-DABA-BB1547762012}"/>
              </a:ext>
            </a:extLst>
          </p:cNvPr>
          <p:cNvSpPr txBox="1"/>
          <p:nvPr/>
        </p:nvSpPr>
        <p:spPr>
          <a:xfrm>
            <a:off x="298948" y="1338145"/>
            <a:ext cx="7759667" cy="2092881"/>
          </a:xfrm>
          <a:prstGeom prst="rect">
            <a:avLst/>
          </a:prstGeom>
          <a:noFill/>
        </p:spPr>
        <p:txBody>
          <a:bodyPr wrap="square" rtlCol="0">
            <a:spAutoFit/>
          </a:bodyPr>
          <a:lstStyle/>
          <a:p>
            <a:pPr marL="285750" indent="-285750" algn="l">
              <a:buFont typeface="Wingdings" panose="05000000000000000000" pitchFamily="2" charset="2"/>
              <a:buChar char="v"/>
            </a:pPr>
            <a:r>
              <a:rPr lang="en-US" sz="1800" b="0" i="0" dirty="0">
                <a:solidFill>
                  <a:srgbClr val="111111"/>
                </a:solidFill>
                <a:effectLst/>
                <a:highlight>
                  <a:srgbClr val="FFFFFF"/>
                </a:highlight>
                <a:latin typeface="-apple-system"/>
              </a:rPr>
              <a:t>               </a:t>
            </a:r>
            <a:r>
              <a:rPr lang="en-US" sz="1600" b="0" i="0" dirty="0">
                <a:solidFill>
                  <a:srgbClr val="111111"/>
                </a:solidFill>
                <a:effectLst/>
                <a:highlight>
                  <a:srgbClr val="FFFFFF"/>
                </a:highlight>
                <a:latin typeface="-apple-system"/>
              </a:rPr>
              <a:t>The primary objective of the </a:t>
            </a:r>
            <a:r>
              <a:rPr lang="en-US" sz="1600" b="1" i="0" dirty="0">
                <a:solidFill>
                  <a:srgbClr val="111111"/>
                </a:solidFill>
                <a:effectLst/>
                <a:highlight>
                  <a:srgbClr val="FFFFFF"/>
                </a:highlight>
                <a:latin typeface="-apple-system"/>
              </a:rPr>
              <a:t>Python Django online voting system</a:t>
            </a:r>
            <a:r>
              <a:rPr lang="en-US" sz="1600" b="0" i="0" dirty="0">
                <a:solidFill>
                  <a:srgbClr val="111111"/>
                </a:solidFill>
                <a:effectLst/>
                <a:highlight>
                  <a:srgbClr val="FFFFFF"/>
                </a:highlight>
                <a:latin typeface="-apple-system"/>
              </a:rPr>
              <a:t> is</a:t>
            </a:r>
          </a:p>
          <a:p>
            <a:pPr algn="l"/>
            <a:r>
              <a:rPr lang="en-US" sz="1600" b="0" i="0" dirty="0">
                <a:solidFill>
                  <a:srgbClr val="111111"/>
                </a:solidFill>
                <a:effectLst/>
                <a:highlight>
                  <a:srgbClr val="FFFFFF"/>
                </a:highlight>
                <a:latin typeface="-apple-system"/>
              </a:rPr>
              <a:t> to provide a convenient and efficient method for eligible voters to cast their votes using the internet.</a:t>
            </a:r>
          </a:p>
          <a:p>
            <a:pPr marL="285750" indent="-285750" algn="l">
              <a:buFont typeface="Wingdings" panose="05000000000000000000" pitchFamily="2" charset="2"/>
              <a:buChar char="v"/>
            </a:pPr>
            <a:r>
              <a:rPr lang="en-US" sz="1600" b="0" i="0" dirty="0">
                <a:solidFill>
                  <a:srgbClr val="111111"/>
                </a:solidFill>
                <a:effectLst/>
                <a:highlight>
                  <a:srgbClr val="FFFFFF"/>
                </a:highlight>
                <a:latin typeface="-apple-system"/>
              </a:rPr>
              <a:t>              Voters can access the voting process through a secure website or a dedicated voting application.</a:t>
            </a:r>
            <a:endParaRPr lang="en-IN" sz="1600" b="0" i="0" dirty="0">
              <a:solidFill>
                <a:srgbClr val="111111"/>
              </a:solidFill>
              <a:effectLst/>
              <a:highlight>
                <a:srgbClr val="FFFFFF"/>
              </a:highlight>
              <a:latin typeface="-apple-system"/>
            </a:endParaRPr>
          </a:p>
          <a:p>
            <a:pPr marL="285750" indent="-285750" algn="l">
              <a:buFont typeface="Wingdings" panose="05000000000000000000" pitchFamily="2" charset="2"/>
              <a:buChar char="v"/>
            </a:pPr>
            <a:r>
              <a:rPr lang="en-IN" sz="1600" dirty="0">
                <a:solidFill>
                  <a:srgbClr val="111111"/>
                </a:solidFill>
                <a:highlight>
                  <a:srgbClr val="FFFFFF"/>
                </a:highlight>
                <a:latin typeface="-apple-system"/>
              </a:rPr>
              <a:t>            Aim to build a web application that facilitate voting on various questions . User can select their preferred choice for each question and t6he system will calculate and display the total votes</a:t>
            </a:r>
            <a:endParaRPr lang="en-US" sz="1600" b="0" i="0" dirty="0">
              <a:solidFill>
                <a:srgbClr val="111111"/>
              </a:solidFill>
              <a:effectLst/>
              <a:highlight>
                <a:srgbClr val="FFFFFF"/>
              </a:highlight>
              <a:latin typeface="-apple-system"/>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73416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800" b="1" dirty="0">
                <a:solidFill>
                  <a:srgbClr val="213163"/>
                </a:solidFill>
              </a:rPr>
              <a:t>Project Overview</a:t>
            </a:r>
            <a:endParaRPr lang="en-IN" sz="18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FE6FAA9-341C-8C30-A263-067268155BA1}"/>
              </a:ext>
            </a:extLst>
          </p:cNvPr>
          <p:cNvSpPr txBox="1"/>
          <p:nvPr/>
        </p:nvSpPr>
        <p:spPr>
          <a:xfrm>
            <a:off x="845820" y="1276570"/>
            <a:ext cx="7725751" cy="2800767"/>
          </a:xfrm>
          <a:prstGeom prst="rect">
            <a:avLst/>
          </a:prstGeom>
          <a:noFill/>
        </p:spPr>
        <p:txBody>
          <a:bodyPr wrap="square" rtlCol="0">
            <a:spAutoFit/>
          </a:bodyPr>
          <a:lstStyle/>
          <a:p>
            <a:r>
              <a:rPr lang="en-IN" sz="1600" dirty="0"/>
              <a:t>Application name : Voting Application</a:t>
            </a:r>
          </a:p>
          <a:p>
            <a:r>
              <a:rPr lang="en-IN" sz="1600" dirty="0"/>
              <a:t>Category              :Web application</a:t>
            </a:r>
          </a:p>
          <a:p>
            <a:r>
              <a:rPr lang="en-IN" sz="1600" dirty="0"/>
              <a:t>Features               :</a:t>
            </a:r>
          </a:p>
          <a:p>
            <a:r>
              <a:rPr lang="en-IN" sz="1600" dirty="0"/>
              <a:t>                              1)conduct polls with questions and multiple choices</a:t>
            </a:r>
          </a:p>
          <a:p>
            <a:r>
              <a:rPr lang="en-IN" sz="1600" dirty="0"/>
              <a:t>                              2)Allow user to vote for their preferred choice</a:t>
            </a:r>
          </a:p>
          <a:p>
            <a:r>
              <a:rPr lang="en-IN" sz="1600" dirty="0"/>
              <a:t>                              3)Display the votes for each questions</a:t>
            </a:r>
          </a:p>
          <a:p>
            <a:r>
              <a:rPr lang="en-IN" sz="1600" dirty="0"/>
              <a:t>                              4)admin panel for adding and managing questions</a:t>
            </a:r>
          </a:p>
          <a:p>
            <a:r>
              <a:rPr lang="en-IN" sz="1600" dirty="0"/>
              <a:t>Technologies Used:</a:t>
            </a:r>
          </a:p>
          <a:p>
            <a:r>
              <a:rPr lang="en-IN" sz="1600" dirty="0"/>
              <a:t>                              Django Framework to create a backend and handle database </a:t>
            </a:r>
          </a:p>
          <a:p>
            <a:r>
              <a:rPr lang="en-IN" sz="1600" dirty="0"/>
              <a:t>                              SQLite Database Django come with </a:t>
            </a:r>
            <a:r>
              <a:rPr lang="en-IN" sz="1600" dirty="0" err="1"/>
              <a:t>sqlite</a:t>
            </a:r>
            <a:r>
              <a:rPr lang="en-IN" sz="1600" dirty="0"/>
              <a:t> by default</a:t>
            </a:r>
          </a:p>
          <a:p>
            <a:endParaRPr lang="en-IN" sz="1600" dirty="0"/>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150B99BA-7A0E-E1C8-9AAF-E1BCB1B1187C}"/>
              </a:ext>
            </a:extLst>
          </p:cNvPr>
          <p:cNvSpPr txBox="1"/>
          <p:nvPr/>
        </p:nvSpPr>
        <p:spPr>
          <a:xfrm>
            <a:off x="706244" y="1102220"/>
            <a:ext cx="7486185" cy="2431435"/>
          </a:xfrm>
          <a:prstGeom prst="rect">
            <a:avLst/>
          </a:prstGeom>
          <a:noFill/>
        </p:spPr>
        <p:txBody>
          <a:bodyPr wrap="square" rtlCol="0">
            <a:spAutoFit/>
          </a:bodyPr>
          <a:lstStyle/>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AutoNum type="arabicPeriod"/>
            </a:pPr>
            <a:r>
              <a:rPr lang="en-US" altLang="en-US" sz="1600" b="1" dirty="0">
                <a:solidFill>
                  <a:schemeClr val="tx1"/>
                </a:solidFill>
                <a:latin typeface="Söhne"/>
              </a:rPr>
              <a:t>Project Setup</a:t>
            </a:r>
            <a:r>
              <a:rPr lang="en-US" altLang="en-US" sz="1600" dirty="0">
                <a:solidFill>
                  <a:schemeClr val="tx1"/>
                </a:solidFill>
                <a:latin typeface="Söhne"/>
              </a:rPr>
              <a:t>:</a:t>
            </a:r>
          </a:p>
          <a:p>
            <a:pPr marL="457200" lvl="1" eaLnBrk="0" fontAlgn="base" hangingPunct="0">
              <a:spcBef>
                <a:spcPct val="0"/>
              </a:spcBef>
              <a:spcAft>
                <a:spcPct val="0"/>
              </a:spcAft>
              <a:buClrTx/>
              <a:buFontTx/>
              <a:buChar char="•"/>
            </a:pPr>
            <a:r>
              <a:rPr lang="en-US" altLang="en-US" sz="1600" dirty="0">
                <a:solidFill>
                  <a:schemeClr val="tx1"/>
                </a:solidFill>
                <a:latin typeface="Söhne"/>
              </a:rPr>
              <a:t>Start a new Django project: </a:t>
            </a:r>
            <a:r>
              <a:rPr lang="en-US" altLang="en-US" sz="1600" b="1" dirty="0" err="1">
                <a:solidFill>
                  <a:schemeClr val="tx1"/>
                </a:solidFill>
                <a:latin typeface="Söhne Mono"/>
              </a:rPr>
              <a:t>django</a:t>
            </a:r>
            <a:r>
              <a:rPr lang="en-US" altLang="en-US" sz="1600" b="1" dirty="0">
                <a:solidFill>
                  <a:schemeClr val="tx1"/>
                </a:solidFill>
                <a:latin typeface="Söhne Mono"/>
              </a:rPr>
              <a:t>-admin </a:t>
            </a:r>
            <a:r>
              <a:rPr lang="en-US" altLang="en-US" sz="1600" b="1" dirty="0" err="1">
                <a:solidFill>
                  <a:schemeClr val="tx1"/>
                </a:solidFill>
                <a:latin typeface="Söhne Mono"/>
              </a:rPr>
              <a:t>startproject</a:t>
            </a:r>
            <a:r>
              <a:rPr lang="en-US" altLang="en-US" sz="1600" b="1" dirty="0">
                <a:solidFill>
                  <a:schemeClr val="tx1"/>
                </a:solidFill>
                <a:latin typeface="Söhne Mono"/>
              </a:rPr>
              <a:t> </a:t>
            </a:r>
            <a:r>
              <a:rPr lang="en-US" altLang="en-US" sz="1600" b="1" dirty="0" err="1">
                <a:solidFill>
                  <a:schemeClr val="tx1"/>
                </a:solidFill>
                <a:latin typeface="Söhne Mono"/>
              </a:rPr>
              <a:t>voting_app</a:t>
            </a:r>
            <a:r>
              <a:rPr lang="en-US" altLang="en-US" sz="1600" dirty="0">
                <a:solidFill>
                  <a:schemeClr val="tx1"/>
                </a:solidFill>
                <a:latin typeface="Söhne"/>
              </a:rPr>
              <a:t>.</a:t>
            </a:r>
          </a:p>
          <a:p>
            <a:pPr marL="457200" lvl="1" eaLnBrk="0" fontAlgn="base" hangingPunct="0">
              <a:spcBef>
                <a:spcPct val="0"/>
              </a:spcBef>
              <a:spcAft>
                <a:spcPct val="0"/>
              </a:spcAft>
              <a:buClrTx/>
              <a:buFontTx/>
              <a:buChar char="•"/>
            </a:pPr>
            <a:r>
              <a:rPr lang="en-US" altLang="en-US" sz="1600" dirty="0">
                <a:solidFill>
                  <a:schemeClr val="tx1"/>
                </a:solidFill>
                <a:latin typeface="Söhne"/>
              </a:rPr>
              <a:t>Create a new Django app for the voting functionality: </a:t>
            </a:r>
            <a:r>
              <a:rPr lang="en-US" altLang="en-US" sz="1600" b="1" dirty="0">
                <a:solidFill>
                  <a:schemeClr val="tx1"/>
                </a:solidFill>
                <a:latin typeface="Söhne Mono"/>
              </a:rPr>
              <a:t>python manage.py </a:t>
            </a:r>
            <a:r>
              <a:rPr lang="en-US" altLang="en-US" sz="1600" b="1" dirty="0" err="1">
                <a:solidFill>
                  <a:schemeClr val="tx1"/>
                </a:solidFill>
                <a:latin typeface="Söhne Mono"/>
              </a:rPr>
              <a:t>startapp</a:t>
            </a:r>
            <a:r>
              <a:rPr lang="en-US" altLang="en-US" sz="1600" b="1" dirty="0">
                <a:solidFill>
                  <a:schemeClr val="tx1"/>
                </a:solidFill>
                <a:latin typeface="Söhne Mono"/>
              </a:rPr>
              <a:t> vote</a:t>
            </a:r>
            <a:r>
              <a:rPr lang="en-US" altLang="en-US" sz="1600" dirty="0">
                <a:solidFill>
                  <a:schemeClr val="tx1"/>
                </a:solidFill>
                <a:latin typeface="Söhne"/>
              </a:rPr>
              <a:t>.</a:t>
            </a:r>
          </a:p>
          <a:p>
            <a:pPr lvl="0" eaLnBrk="0" fontAlgn="base" hangingPunct="0">
              <a:spcBef>
                <a:spcPct val="0"/>
              </a:spcBef>
              <a:spcAft>
                <a:spcPct val="0"/>
              </a:spcAft>
              <a:buClrTx/>
              <a:buFontTx/>
              <a:buAutoNum type="arabicPeriod" startAt="2"/>
            </a:pPr>
            <a:r>
              <a:rPr lang="en-US" altLang="en-US" sz="1600" b="1" dirty="0">
                <a:solidFill>
                  <a:schemeClr val="tx1"/>
                </a:solidFill>
                <a:latin typeface="Söhne"/>
              </a:rPr>
              <a:t>Models</a:t>
            </a:r>
            <a:r>
              <a:rPr lang="en-US" altLang="en-US" sz="1600" dirty="0">
                <a:solidFill>
                  <a:schemeClr val="tx1"/>
                </a:solidFill>
                <a:latin typeface="Söhne"/>
              </a:rPr>
              <a:t>:</a:t>
            </a:r>
          </a:p>
          <a:p>
            <a:pPr marL="457200" lvl="1" eaLnBrk="0" fontAlgn="base" hangingPunct="0">
              <a:spcBef>
                <a:spcPct val="0"/>
              </a:spcBef>
              <a:spcAft>
                <a:spcPct val="0"/>
              </a:spcAft>
              <a:buClrTx/>
              <a:buFontTx/>
              <a:buChar char="•"/>
            </a:pPr>
            <a:r>
              <a:rPr lang="en-US" altLang="en-US" sz="1600" dirty="0">
                <a:solidFill>
                  <a:schemeClr val="tx1"/>
                </a:solidFill>
                <a:latin typeface="Söhne"/>
              </a:rPr>
              <a:t>Define models for your voting system. For example, you might have a </a:t>
            </a:r>
            <a:r>
              <a:rPr lang="en-US" altLang="en-US" sz="1600" b="1" dirty="0">
                <a:solidFill>
                  <a:schemeClr val="tx1"/>
                </a:solidFill>
                <a:latin typeface="Söhne Mono"/>
              </a:rPr>
              <a:t>Poll</a:t>
            </a:r>
            <a:r>
              <a:rPr lang="en-US" altLang="en-US" sz="1600" dirty="0">
                <a:solidFill>
                  <a:schemeClr val="tx1"/>
                </a:solidFill>
                <a:latin typeface="Söhne"/>
              </a:rPr>
              <a:t> model to represent each poll and a </a:t>
            </a:r>
            <a:r>
              <a:rPr lang="en-US" altLang="en-US" sz="1600" b="1" dirty="0">
                <a:solidFill>
                  <a:schemeClr val="tx1"/>
                </a:solidFill>
                <a:latin typeface="Söhne Mono"/>
              </a:rPr>
              <a:t>Choice</a:t>
            </a:r>
            <a:r>
              <a:rPr lang="en-US" altLang="en-US" sz="1600" dirty="0">
                <a:solidFill>
                  <a:schemeClr val="tx1"/>
                </a:solidFill>
                <a:latin typeface="Söhne"/>
              </a:rPr>
              <a:t> model to represent the choices for each poll.</a:t>
            </a:r>
          </a:p>
          <a:p>
            <a:pPr marL="457200" lvl="1" eaLnBrk="0" fontAlgn="base" hangingPunct="0">
              <a:spcBef>
                <a:spcPct val="0"/>
              </a:spcBef>
              <a:spcAft>
                <a:spcPct val="0"/>
              </a:spcAft>
              <a:buClrTx/>
            </a:pPr>
            <a:r>
              <a:rPr lang="en-US" altLang="en-US" sz="800" dirty="0">
                <a:solidFill>
                  <a:schemeClr val="tx1"/>
                </a:solidFill>
              </a:rPr>
              <a:t> </a:t>
            </a:r>
            <a:endParaRPr lang="en-US" altLang="en-US" sz="2400" dirty="0">
              <a:solidFill>
                <a:schemeClr val="tx1"/>
              </a:solidFill>
              <a:latin typeface="Arial" panose="020B0604020202020204" pitchFamily="34" charset="0"/>
            </a:endParaRPr>
          </a:p>
          <a:p>
            <a:pPr marL="457200" lvl="1" eaLnBrk="0" fontAlgn="base" hangingPunct="0">
              <a:spcBef>
                <a:spcPct val="0"/>
              </a:spcBef>
              <a:spcAft>
                <a:spcPct val="0"/>
              </a:spcAft>
              <a:buClrTx/>
              <a:buFontTx/>
              <a:buChar char="•"/>
            </a:pPr>
            <a:endParaRPr lang="en-IN" sz="16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D894B0A-CF83-2CA9-7D72-769C5B1390AD}"/>
              </a:ext>
            </a:extLst>
          </p:cNvPr>
          <p:cNvPicPr>
            <a:picLocks noChangeAspect="1"/>
          </p:cNvPicPr>
          <p:nvPr/>
        </p:nvPicPr>
        <p:blipFill>
          <a:blip r:embed="rId2"/>
          <a:stretch>
            <a:fillRect/>
          </a:stretch>
        </p:blipFill>
        <p:spPr>
          <a:xfrm>
            <a:off x="1457795" y="543373"/>
            <a:ext cx="5148583" cy="1818918"/>
          </a:xfrm>
          <a:prstGeom prst="rect">
            <a:avLst/>
          </a:prstGeom>
        </p:spPr>
      </p:pic>
      <p:pic>
        <p:nvPicPr>
          <p:cNvPr id="12" name="Picture 11">
            <a:extLst>
              <a:ext uri="{FF2B5EF4-FFF2-40B4-BE49-F238E27FC236}">
                <a16:creationId xmlns:a16="http://schemas.microsoft.com/office/drawing/2014/main" id="{B152E74A-4431-7F8F-C380-356E411AEDEC}"/>
              </a:ext>
            </a:extLst>
          </p:cNvPr>
          <p:cNvPicPr>
            <a:picLocks noChangeAspect="1"/>
          </p:cNvPicPr>
          <p:nvPr/>
        </p:nvPicPr>
        <p:blipFill>
          <a:blip r:embed="rId3"/>
          <a:stretch>
            <a:fillRect/>
          </a:stretch>
        </p:blipFill>
        <p:spPr>
          <a:xfrm>
            <a:off x="1457795" y="2528414"/>
            <a:ext cx="4986233" cy="1981372"/>
          </a:xfrm>
          <a:prstGeom prst="rect">
            <a:avLst/>
          </a:prstGeom>
        </p:spPr>
      </p:pic>
      <p:sp>
        <p:nvSpPr>
          <p:cNvPr id="13" name="TextBox 12">
            <a:extLst>
              <a:ext uri="{FF2B5EF4-FFF2-40B4-BE49-F238E27FC236}">
                <a16:creationId xmlns:a16="http://schemas.microsoft.com/office/drawing/2014/main" id="{10DD68C3-785B-747B-9BC3-459BB66E3F0D}"/>
              </a:ext>
            </a:extLst>
          </p:cNvPr>
          <p:cNvSpPr txBox="1"/>
          <p:nvPr/>
        </p:nvSpPr>
        <p:spPr>
          <a:xfrm>
            <a:off x="168569" y="884663"/>
            <a:ext cx="1058303" cy="307777"/>
          </a:xfrm>
          <a:prstGeom prst="rect">
            <a:avLst/>
          </a:prstGeom>
          <a:noFill/>
        </p:spPr>
        <p:txBody>
          <a:bodyPr wrap="none" rtlCol="0">
            <a:spAutoFit/>
          </a:bodyPr>
          <a:lstStyle/>
          <a:p>
            <a:r>
              <a:rPr lang="en-IN" b="1" dirty="0">
                <a:solidFill>
                  <a:srgbClr val="002060"/>
                </a:solidFill>
              </a:rPr>
              <a:t>Models.py</a:t>
            </a:r>
          </a:p>
        </p:txBody>
      </p:sp>
      <p:sp>
        <p:nvSpPr>
          <p:cNvPr id="14" name="TextBox 13">
            <a:extLst>
              <a:ext uri="{FF2B5EF4-FFF2-40B4-BE49-F238E27FC236}">
                <a16:creationId xmlns:a16="http://schemas.microsoft.com/office/drawing/2014/main" id="{D544BAB1-1BA3-8692-1A4E-D091F47F7A4A}"/>
              </a:ext>
            </a:extLst>
          </p:cNvPr>
          <p:cNvSpPr txBox="1"/>
          <p:nvPr/>
        </p:nvSpPr>
        <p:spPr>
          <a:xfrm>
            <a:off x="168569" y="2906779"/>
            <a:ext cx="1000595" cy="307777"/>
          </a:xfrm>
          <a:prstGeom prst="rect">
            <a:avLst/>
          </a:prstGeom>
          <a:noFill/>
        </p:spPr>
        <p:txBody>
          <a:bodyPr wrap="none" rtlCol="0">
            <a:spAutoFit/>
          </a:bodyPr>
          <a:lstStyle/>
          <a:p>
            <a:r>
              <a:rPr lang="en-IN" b="1" dirty="0">
                <a:solidFill>
                  <a:srgbClr val="002060"/>
                </a:solidFill>
              </a:rPr>
              <a:t>Admin.py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00F5E1D8-A899-736A-CB83-D6B46C14AF68}"/>
              </a:ext>
            </a:extLst>
          </p:cNvPr>
          <p:cNvPicPr>
            <a:picLocks noChangeAspect="1"/>
          </p:cNvPicPr>
          <p:nvPr/>
        </p:nvPicPr>
        <p:blipFill>
          <a:blip r:embed="rId2"/>
          <a:stretch>
            <a:fillRect/>
          </a:stretch>
        </p:blipFill>
        <p:spPr>
          <a:xfrm>
            <a:off x="3843454" y="859161"/>
            <a:ext cx="4925122" cy="3425178"/>
          </a:xfrm>
          <a:prstGeom prst="rect">
            <a:avLst/>
          </a:prstGeom>
        </p:spPr>
      </p:pic>
      <p:sp>
        <p:nvSpPr>
          <p:cNvPr id="9" name="TextBox 8">
            <a:extLst>
              <a:ext uri="{FF2B5EF4-FFF2-40B4-BE49-F238E27FC236}">
                <a16:creationId xmlns:a16="http://schemas.microsoft.com/office/drawing/2014/main" id="{4ECF0631-56A8-D007-2802-15B073B28734}"/>
              </a:ext>
            </a:extLst>
          </p:cNvPr>
          <p:cNvSpPr txBox="1"/>
          <p:nvPr/>
        </p:nvSpPr>
        <p:spPr>
          <a:xfrm>
            <a:off x="457200" y="1278673"/>
            <a:ext cx="2784088" cy="738664"/>
          </a:xfrm>
          <a:prstGeom prst="rect">
            <a:avLst/>
          </a:prstGeom>
          <a:noFill/>
        </p:spPr>
        <p:txBody>
          <a:bodyPr wrap="square" rtlCol="0">
            <a:spAutoFit/>
          </a:bodyPr>
          <a:lstStyle/>
          <a:p>
            <a:r>
              <a:rPr lang="en-IN" dirty="0"/>
              <a:t>Create view to handle displaying polls and submitting </a:t>
            </a:r>
          </a:p>
          <a:p>
            <a:r>
              <a:rPr lang="en-IN" dirty="0"/>
              <a:t>votes</a:t>
            </a:r>
          </a:p>
        </p:txBody>
      </p:sp>
      <p:sp>
        <p:nvSpPr>
          <p:cNvPr id="11" name="TextBox 10">
            <a:extLst>
              <a:ext uri="{FF2B5EF4-FFF2-40B4-BE49-F238E27FC236}">
                <a16:creationId xmlns:a16="http://schemas.microsoft.com/office/drawing/2014/main" id="{88C39C9D-83DF-9106-6D8A-BA65D6A5A210}"/>
              </a:ext>
            </a:extLst>
          </p:cNvPr>
          <p:cNvSpPr txBox="1"/>
          <p:nvPr/>
        </p:nvSpPr>
        <p:spPr>
          <a:xfrm>
            <a:off x="483129" y="948943"/>
            <a:ext cx="1172116" cy="369332"/>
          </a:xfrm>
          <a:prstGeom prst="rect">
            <a:avLst/>
          </a:prstGeom>
          <a:noFill/>
        </p:spPr>
        <p:txBody>
          <a:bodyPr wrap="none" rtlCol="0">
            <a:spAutoFit/>
          </a:bodyPr>
          <a:lstStyle/>
          <a:p>
            <a:r>
              <a:rPr lang="en-IN" sz="1800" b="1" dirty="0">
                <a:solidFill>
                  <a:srgbClr val="002060"/>
                </a:solidFill>
              </a:rPr>
              <a:t>Views.py</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TotalTime>
  <Words>799</Words>
  <Application>Microsoft Office PowerPoint</Application>
  <PresentationFormat>On-screen Show (16:9)</PresentationFormat>
  <Paragraphs>89</Paragraphs>
  <Slides>21</Slides>
  <Notes>10</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32" baseType="lpstr">
      <vt:lpstr>-apple-system</vt:lpstr>
      <vt:lpstr>Arial</vt:lpstr>
      <vt:lpstr>Arial MT</vt:lpstr>
      <vt:lpstr>Berlin Sans FB</vt:lpstr>
      <vt:lpstr>Calibri</vt:lpstr>
      <vt:lpstr>Söhne</vt:lpstr>
      <vt:lpstr>Söhne Mono</vt:lpstr>
      <vt:lpstr>Times New Roman</vt:lpstr>
      <vt:lpstr>Wingdings</vt:lpstr>
      <vt:lpstr>Simple Light</vt:lpstr>
      <vt:lpstr>PowerPoint Presentation</vt:lpstr>
      <vt:lpstr>PowerPoint Presentation</vt:lpstr>
      <vt:lpstr>Abstract : Django Online Voting System </vt:lpstr>
      <vt:lpstr>Problem Statement</vt:lpstr>
      <vt:lpstr>Project Overview</vt:lpstr>
      <vt:lpstr>Proposed Solution</vt:lpstr>
      <vt:lpstr>PowerPoint Presentation</vt:lpstr>
      <vt:lpstr>PowerPoint Presentation</vt:lpstr>
      <vt:lpstr>Technology Used</vt:lpstr>
      <vt:lpstr>Admin</vt:lpstr>
      <vt:lpstr>Home page</vt:lpstr>
      <vt:lpstr>Register page</vt:lpstr>
      <vt:lpstr>Login page</vt:lpstr>
      <vt:lpstr>Go to polls</vt:lpstr>
      <vt:lpstr>PowerPoint Presentation</vt:lpstr>
      <vt:lpstr>Result-page</vt:lpstr>
      <vt:lpstr>PowerPoint Presentation</vt:lpstr>
      <vt:lpstr>Title: "Empowering Democracy: Introducing Our Innovative Voting Application" 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 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 </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srividhya s</cp:lastModifiedBy>
  <cp:revision>7</cp:revision>
  <dcterms:modified xsi:type="dcterms:W3CDTF">2024-04-11T15:15:22Z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