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E3E49D-3953-45B3-9777-317D8CBB0927}" type="datetimeFigureOut">
              <a:rPr lang="en-IN" smtClean="0"/>
              <a:t>13-03-2025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2C056AE-FC1A-4544-BF45-2D14E291C44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19015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3E49D-3953-45B3-9777-317D8CBB092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45039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3E49D-3953-45B3-9777-317D8CBB092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166028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3E49D-3953-45B3-9777-317D8CBB092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158986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E3E49D-3953-45B3-9777-317D8CBB092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056AE-FC1A-4544-BF45-2D14E291C44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571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3E49D-3953-45B3-9777-317D8CBB092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28478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3E49D-3953-45B3-9777-317D8CBB0927}" type="datetimeFigureOut">
              <a:rPr lang="en-IN" smtClean="0"/>
              <a:t>13-03-2025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207331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3E49D-3953-45B3-9777-317D8CBB0927}"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290311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3E49D-3953-45B3-9777-317D8CBB0927}" type="datetimeFigureOut">
              <a:rPr lang="en-IN" smtClean="0"/>
              <a:t>13-03-2025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276763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E3E49D-3953-45B3-9777-317D8CBB092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290170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E3E49D-3953-45B3-9777-317D8CBB092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056AE-FC1A-4544-BF45-2D14E291C44B}" type="slidenum">
              <a:rPr lang="en-IN" smtClean="0"/>
              <a:t>‹#›</a:t>
            </a:fld>
            <a:endParaRPr lang="en-IN"/>
          </a:p>
        </p:txBody>
      </p:sp>
    </p:spTree>
    <p:extLst>
      <p:ext uri="{BB962C8B-B14F-4D97-AF65-F5344CB8AC3E}">
        <p14:creationId xmlns:p14="http://schemas.microsoft.com/office/powerpoint/2010/main" val="205875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E3E49D-3953-45B3-9777-317D8CBB0927}" type="datetimeFigureOut">
              <a:rPr lang="en-IN" smtClean="0"/>
              <a:t>13-03-2025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2C056AE-FC1A-4544-BF45-2D14E291C44B}" type="slidenum">
              <a:rPr lang="en-IN" smtClean="0"/>
              <a:t>‹#›</a:t>
            </a:fld>
            <a:endParaRPr lang="en-IN"/>
          </a:p>
        </p:txBody>
      </p:sp>
    </p:spTree>
    <p:extLst>
      <p:ext uri="{BB962C8B-B14F-4D97-AF65-F5344CB8AC3E}">
        <p14:creationId xmlns:p14="http://schemas.microsoft.com/office/powerpoint/2010/main" val="2694245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56D5-87EA-A047-82D4-846603917199}"/>
              </a:ext>
            </a:extLst>
          </p:cNvPr>
          <p:cNvSpPr>
            <a:spLocks noGrp="1"/>
          </p:cNvSpPr>
          <p:nvPr>
            <p:ph type="ctrTitle"/>
          </p:nvPr>
        </p:nvSpPr>
        <p:spPr/>
        <p:txBody>
          <a:bodyPr>
            <a:normAutofit/>
          </a:bodyPr>
          <a:lstStyle/>
          <a:p>
            <a:r>
              <a:rPr lang="en-US" sz="4800" dirty="0">
                <a:effectLst/>
                <a:latin typeface="Times New Roman" panose="02020603050405020304" pitchFamily="18" charset="0"/>
                <a:ea typeface="MS Mincho" panose="02020609040205080304" pitchFamily="49" charset="-128"/>
              </a:rPr>
              <a:t>VEHICLE NUMBER PLATE DETECTION</a:t>
            </a:r>
            <a:br>
              <a:rPr lang="en-IN" sz="4800" dirty="0">
                <a:effectLst/>
                <a:latin typeface="Times New Roman" panose="02020603050405020304" pitchFamily="18" charset="0"/>
                <a:ea typeface="MS Mincho" panose="02020609040205080304" pitchFamily="49" charset="-128"/>
              </a:rPr>
            </a:br>
            <a:endParaRPr lang="en-IN" sz="4800" dirty="0"/>
          </a:p>
        </p:txBody>
      </p:sp>
      <p:sp>
        <p:nvSpPr>
          <p:cNvPr id="3" name="Subtitle 2">
            <a:extLst>
              <a:ext uri="{FF2B5EF4-FFF2-40B4-BE49-F238E27FC236}">
                <a16:creationId xmlns:a16="http://schemas.microsoft.com/office/drawing/2014/main" id="{ABCEB4C8-E9F0-8114-A9A2-C352B24C4A86}"/>
              </a:ext>
            </a:extLst>
          </p:cNvPr>
          <p:cNvSpPr>
            <a:spLocks noGrp="1"/>
          </p:cNvSpPr>
          <p:nvPr>
            <p:ph type="subTitle" idx="1"/>
          </p:nvPr>
        </p:nvSpPr>
        <p:spPr/>
        <p:txBody>
          <a:bodyPr>
            <a:normAutofit/>
          </a:bodyPr>
          <a:lstStyle/>
          <a:p>
            <a:r>
              <a:rPr lang="en-US" sz="3200" dirty="0"/>
              <a:t>Machine learning </a:t>
            </a:r>
            <a:endParaRPr lang="en-IN" sz="3200" dirty="0"/>
          </a:p>
        </p:txBody>
      </p:sp>
    </p:spTree>
    <p:extLst>
      <p:ext uri="{BB962C8B-B14F-4D97-AF65-F5344CB8AC3E}">
        <p14:creationId xmlns:p14="http://schemas.microsoft.com/office/powerpoint/2010/main" val="110941906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790-51F3-5E80-107E-027866C14005}"/>
              </a:ext>
            </a:extLst>
          </p:cNvPr>
          <p:cNvSpPr>
            <a:spLocks noGrp="1"/>
          </p:cNvSpPr>
          <p:nvPr>
            <p:ph type="title"/>
          </p:nvPr>
        </p:nvSpPr>
        <p:spPr/>
        <p:txBody>
          <a:bodyPr>
            <a:normAutofit/>
          </a:bodyPr>
          <a:lstStyle/>
          <a:p>
            <a:r>
              <a:rPr lang="en-IN" sz="2800" spc="-5" dirty="0">
                <a:effectLst/>
                <a:latin typeface="Times New Roman" panose="02020603050405020304" pitchFamily="18" charset="0"/>
                <a:ea typeface="SimSun" panose="02010600030101010101" pitchFamily="2" charset="-122"/>
              </a:rPr>
              <a:t>IMPLEMENTATION</a:t>
            </a:r>
            <a:br>
              <a:rPr lang="en-IN" sz="2800" spc="-5" dirty="0">
                <a:effectLst/>
                <a:latin typeface="Times New Roman" panose="02020603050405020304" pitchFamily="18" charset="0"/>
                <a:ea typeface="SimSun" panose="02010600030101010101" pitchFamily="2" charset="-122"/>
              </a:rPr>
            </a:br>
            <a:endParaRPr lang="en-IN" sz="2800" dirty="0"/>
          </a:p>
        </p:txBody>
      </p:sp>
      <p:sp>
        <p:nvSpPr>
          <p:cNvPr id="6" name="Content Placeholder 5">
            <a:extLst>
              <a:ext uri="{FF2B5EF4-FFF2-40B4-BE49-F238E27FC236}">
                <a16:creationId xmlns:a16="http://schemas.microsoft.com/office/drawing/2014/main" id="{A76BE9F0-560B-BD12-3C24-A4BDCBBFB519}"/>
              </a:ext>
            </a:extLst>
          </p:cNvPr>
          <p:cNvSpPr>
            <a:spLocks noGrp="1"/>
          </p:cNvSpPr>
          <p:nvPr>
            <p:ph sz="half" idx="1"/>
          </p:nvPr>
        </p:nvSpPr>
        <p:spPr/>
        <p:txBody>
          <a:bodyPr>
            <a:normAutofit/>
          </a:bodyPr>
          <a:lstStyle/>
          <a:p>
            <a:r>
              <a:rPr lang="en-US" dirty="0">
                <a:solidFill>
                  <a:srgbClr val="111111"/>
                </a:solidFill>
                <a:latin typeface="Times New Roman" panose="02020603050405020304" pitchFamily="18" charset="0"/>
                <a:ea typeface="SimSun" panose="02010600030101010101" pitchFamily="2" charset="-122"/>
              </a:rPr>
              <a:t>Ph</a:t>
            </a:r>
            <a:r>
              <a:rPr lang="en-US" sz="1800" dirty="0">
                <a:solidFill>
                  <a:srgbClr val="111111"/>
                </a:solidFill>
                <a:effectLst/>
                <a:latin typeface="Times New Roman" panose="02020603050405020304" pitchFamily="18" charset="0"/>
                <a:ea typeface="SimSun" panose="02010600030101010101" pitchFamily="2" charset="-122"/>
              </a:rPr>
              <a:t>otograph Acquisition :-</a:t>
            </a:r>
          </a:p>
          <a:p>
            <a:pPr marL="0" indent="0" algn="just">
              <a:buNone/>
            </a:pPr>
            <a:r>
              <a:rPr lang="en-US" sz="1800" dirty="0" err="1">
                <a:solidFill>
                  <a:srgbClr val="111111"/>
                </a:solidFill>
                <a:effectLst/>
                <a:latin typeface="Times New Roman" panose="02020603050405020304" pitchFamily="18" charset="0"/>
                <a:ea typeface="SimSun" panose="02010600030101010101" pitchFamily="2" charset="-122"/>
              </a:rPr>
              <a:t>ANoIR</a:t>
            </a:r>
            <a:r>
              <a:rPr lang="en-US" sz="1800" dirty="0">
                <a:solidFill>
                  <a:srgbClr val="111111"/>
                </a:solidFill>
                <a:effectLst/>
                <a:latin typeface="Times New Roman" panose="02020603050405020304" pitchFamily="18" charset="0"/>
                <a:ea typeface="SimSun" panose="02010600030101010101" pitchFamily="2" charset="-122"/>
              </a:rPr>
              <a:t> enabled digicam equipped for taking infrared photos up to 3280×2464 pixels is applied. This digicam is likewise equipped for catching video at 1080p30, 720p60</a:t>
            </a:r>
          </a:p>
          <a:p>
            <a:pPr marL="0" indent="0" algn="just">
              <a:buNone/>
            </a:pPr>
            <a:r>
              <a:rPr lang="en-US" sz="1800" dirty="0">
                <a:solidFill>
                  <a:srgbClr val="111111"/>
                </a:solidFill>
                <a:effectLst/>
                <a:latin typeface="Times New Roman" panose="02020603050405020304" pitchFamily="18" charset="0"/>
                <a:ea typeface="SimSun" panose="02010600030101010101" pitchFamily="2" charset="-122"/>
              </a:rPr>
              <a:t>And 640×480p90 desires which is </a:t>
            </a:r>
            <a:r>
              <a:rPr lang="en-IN" sz="1800" dirty="0">
                <a:solidFill>
                  <a:srgbClr val="111111"/>
                </a:solidFill>
                <a:effectLst/>
                <a:latin typeface="Times New Roman" panose="02020603050405020304" pitchFamily="18" charset="0"/>
                <a:ea typeface="SimSun" panose="02010600030101010101" pitchFamily="2" charset="-122"/>
              </a:rPr>
              <a:t>a</a:t>
            </a:r>
            <a:r>
              <a:rPr lang="en-US" sz="1800" dirty="0">
                <a:solidFill>
                  <a:srgbClr val="111111"/>
                </a:solidFill>
                <a:effectLst/>
                <a:latin typeface="Times New Roman" panose="02020603050405020304" pitchFamily="18" charset="0"/>
                <a:ea typeface="SimSun" panose="02010600030101010101" pitchFamily="2" charset="-122"/>
              </a:rPr>
              <a:t> brilliant video. to diminish the </a:t>
            </a:r>
            <a:r>
              <a:rPr lang="en-US" sz="1800" dirty="0" err="1">
                <a:solidFill>
                  <a:srgbClr val="111111"/>
                </a:solidFill>
                <a:effectLst/>
                <a:latin typeface="Times New Roman" panose="02020603050405020304" pitchFamily="18" charset="0"/>
                <a:ea typeface="SimSun" panose="02010600030101010101" pitchFamily="2" charset="-122"/>
              </a:rPr>
              <a:t>computationalon</a:t>
            </a:r>
            <a:r>
              <a:rPr lang="en-US" sz="1800" dirty="0">
                <a:solidFill>
                  <a:srgbClr val="111111"/>
                </a:solidFill>
                <a:effectLst/>
                <a:latin typeface="Times New Roman" panose="02020603050405020304" pitchFamily="18" charset="0"/>
                <a:ea typeface="SimSun" panose="02010600030101010101" pitchFamily="2" charset="-122"/>
              </a:rPr>
              <a:t> machine,[18]a digicam association to seize </a:t>
            </a:r>
            <a:r>
              <a:rPr lang="en-IN" sz="1800" dirty="0">
                <a:solidFill>
                  <a:srgbClr val="111111"/>
                </a:solidFill>
                <a:effectLst/>
                <a:latin typeface="Times New Roman" panose="02020603050405020304" pitchFamily="18" charset="0"/>
                <a:ea typeface="SimSun" panose="02010600030101010101" pitchFamily="2" charset="-122"/>
              </a:rPr>
              <a:t>snapshots</a:t>
            </a:r>
            <a:r>
              <a:rPr lang="en-US" sz="1800" dirty="0">
                <a:solidFill>
                  <a:srgbClr val="111111"/>
                </a:solidFill>
                <a:effectLst/>
                <a:latin typeface="Times New Roman" panose="02020603050405020304" pitchFamily="18" charset="0"/>
                <a:ea typeface="SimSun" panose="02010600030101010101" pitchFamily="2" charset="-122"/>
              </a:rPr>
              <a:t> with just 640×480 pixels can be used. </a:t>
            </a:r>
            <a:endParaRPr lang="en-IN" dirty="0"/>
          </a:p>
        </p:txBody>
      </p:sp>
      <p:pic>
        <p:nvPicPr>
          <p:cNvPr id="8" name="Content Placeholder 7">
            <a:extLst>
              <a:ext uri="{FF2B5EF4-FFF2-40B4-BE49-F238E27FC236}">
                <a16:creationId xmlns:a16="http://schemas.microsoft.com/office/drawing/2014/main" id="{BC5A44B8-EADA-2D55-323C-DA7157BFE6DB}"/>
              </a:ext>
            </a:extLst>
          </p:cNvPr>
          <p:cNvPicPr>
            <a:picLocks noGrp="1" noChangeAspect="1"/>
          </p:cNvPicPr>
          <p:nvPr>
            <p:ph sz="half" idx="2"/>
          </p:nvPr>
        </p:nvPicPr>
        <p:blipFill>
          <a:blip r:embed="rId2"/>
          <a:stretch>
            <a:fillRect/>
          </a:stretch>
        </p:blipFill>
        <p:spPr>
          <a:xfrm>
            <a:off x="6652727" y="2136710"/>
            <a:ext cx="3592285" cy="2920482"/>
          </a:xfrm>
          <a:prstGeom prst="rect">
            <a:avLst/>
          </a:prstGeom>
        </p:spPr>
      </p:pic>
    </p:spTree>
    <p:extLst>
      <p:ext uri="{BB962C8B-B14F-4D97-AF65-F5344CB8AC3E}">
        <p14:creationId xmlns:p14="http://schemas.microsoft.com/office/powerpoint/2010/main" val="183367776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1A6A-C0D5-3C02-C9B1-7891282C59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21A15D-E414-5699-5B63-C6D4E2C0FC36}"/>
              </a:ext>
            </a:extLst>
          </p:cNvPr>
          <p:cNvSpPr>
            <a:spLocks noGrp="1"/>
          </p:cNvSpPr>
          <p:nvPr>
            <p:ph sz="half" idx="1"/>
          </p:nvPr>
        </p:nvSpPr>
        <p:spPr/>
        <p:txBody>
          <a:bodyPr/>
          <a:lstStyle/>
          <a:p>
            <a:r>
              <a:rPr lang="en-US" sz="1800" dirty="0">
                <a:effectLst/>
                <a:latin typeface="Times New Roman" panose="02020603050405020304" pitchFamily="18" charset="0"/>
                <a:ea typeface="SimSun" panose="02010600030101010101" pitchFamily="2" charset="-122"/>
              </a:rPr>
              <a:t>Image Thresholding: </a:t>
            </a:r>
          </a:p>
          <a:p>
            <a:pPr marL="0" indent="0">
              <a:buNone/>
            </a:pPr>
            <a:r>
              <a:rPr lang="en-US" sz="1800" dirty="0">
                <a:effectLst/>
                <a:latin typeface="Times New Roman" panose="02020603050405020304" pitchFamily="18" charset="0"/>
                <a:ea typeface="SimSun" panose="02010600030101010101" pitchFamily="2" charset="-122"/>
              </a:rPr>
              <a:t>Thresholding is nothing but the process of converting a grayscale image and </a:t>
            </a:r>
            <a:r>
              <a:rPr lang="en-IN" sz="1800" dirty="0">
                <a:effectLst/>
                <a:latin typeface="Times New Roman" panose="02020603050405020304" pitchFamily="18" charset="0"/>
                <a:ea typeface="SimSun" panose="02010600030101010101" pitchFamily="2" charset="-122"/>
              </a:rPr>
              <a:t>generating</a:t>
            </a:r>
            <a:r>
              <a:rPr lang="en-US" sz="1800" dirty="0">
                <a:effectLst/>
                <a:latin typeface="Times New Roman" panose="02020603050405020304" pitchFamily="18" charset="0"/>
                <a:ea typeface="SimSun" panose="02010600030101010101" pitchFamily="2" charset="-122"/>
              </a:rPr>
              <a:t> a bi-level image which is easier to detect edges. It does not identify the main objects, but instead</a:t>
            </a:r>
            <a:r>
              <a:rPr lang="en-I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it separates them from the background to retrieve the information that we have to work with.</a:t>
            </a:r>
          </a:p>
          <a:p>
            <a:pPr marL="0" indent="0">
              <a:buNone/>
            </a:pPr>
            <a:r>
              <a:rPr lang="en-US" sz="1800" dirty="0">
                <a:effectLst/>
                <a:latin typeface="Times New Roman" panose="02020603050405020304" pitchFamily="18" charset="0"/>
                <a:ea typeface="SimSun" panose="02010600030101010101" pitchFamily="2" charset="-122"/>
              </a:rPr>
              <a:t> At the time </a:t>
            </a:r>
            <a:r>
              <a:rPr lang="en-IN" sz="1800" dirty="0">
                <a:effectLst/>
                <a:latin typeface="Times New Roman" panose="02020603050405020304" pitchFamily="18" charset="0"/>
                <a:ea typeface="SimSun" panose="02010600030101010101" pitchFamily="2" charset="-122"/>
              </a:rPr>
              <a:t>of thresholding</a:t>
            </a:r>
            <a:r>
              <a:rPr lang="en-US" sz="1800" dirty="0">
                <a:effectLst/>
                <a:latin typeface="Times New Roman" panose="02020603050405020304" pitchFamily="18" charset="0"/>
                <a:ea typeface="SimSun" panose="02010600030101010101" pitchFamily="2" charset="-122"/>
              </a:rPr>
              <a:t> , it is very important to set the correct value of </a:t>
            </a:r>
            <a:r>
              <a:rPr lang="en-IN" sz="1800" dirty="0">
                <a:effectLst/>
                <a:latin typeface="Times New Roman" panose="02020603050405020304" pitchFamily="18" charset="0"/>
                <a:ea typeface="SimSun" panose="02010600030101010101" pitchFamily="2" charset="-122"/>
              </a:rPr>
              <a:t>the </a:t>
            </a:r>
            <a:r>
              <a:rPr lang="en-US" sz="1800" dirty="0">
                <a:effectLst/>
                <a:latin typeface="Times New Roman" panose="02020603050405020304" pitchFamily="18" charset="0"/>
                <a:ea typeface="SimSun" panose="02010600030101010101" pitchFamily="2" charset="-122"/>
              </a:rPr>
              <a:t>threshold which will best find a pixel as an object or a background. We use OpenCV's cv Threshold to achieve </a:t>
            </a:r>
            <a:endParaRPr lang="en-IN" dirty="0"/>
          </a:p>
        </p:txBody>
      </p:sp>
      <p:pic>
        <p:nvPicPr>
          <p:cNvPr id="5" name="Content Placeholder 4">
            <a:extLst>
              <a:ext uri="{FF2B5EF4-FFF2-40B4-BE49-F238E27FC236}">
                <a16:creationId xmlns:a16="http://schemas.microsoft.com/office/drawing/2014/main" id="{5EB76546-DC1F-C9CA-5D8C-A8448E0BDF5B}"/>
              </a:ext>
            </a:extLst>
          </p:cNvPr>
          <p:cNvPicPr>
            <a:picLocks noGrp="1" noChangeAspect="1"/>
          </p:cNvPicPr>
          <p:nvPr>
            <p:ph sz="half" idx="2"/>
          </p:nvPr>
        </p:nvPicPr>
        <p:blipFill>
          <a:blip r:embed="rId2"/>
          <a:stretch>
            <a:fillRect/>
          </a:stretch>
        </p:blipFill>
        <p:spPr>
          <a:xfrm>
            <a:off x="6316825" y="2080727"/>
            <a:ext cx="4077477" cy="3582954"/>
          </a:xfrm>
          <a:prstGeom prst="rect">
            <a:avLst/>
          </a:prstGeom>
        </p:spPr>
      </p:pic>
    </p:spTree>
    <p:extLst>
      <p:ext uri="{BB962C8B-B14F-4D97-AF65-F5344CB8AC3E}">
        <p14:creationId xmlns:p14="http://schemas.microsoft.com/office/powerpoint/2010/main" val="2308641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F08A-62CF-F326-E165-9496D739EA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2D0773-36A8-A2CA-4986-8712358BBF41}"/>
              </a:ext>
            </a:extLst>
          </p:cNvPr>
          <p:cNvSpPr>
            <a:spLocks noGrp="1"/>
          </p:cNvSpPr>
          <p:nvPr>
            <p:ph sz="half" idx="1"/>
          </p:nvPr>
        </p:nvSpPr>
        <p:spPr>
          <a:xfrm>
            <a:off x="1168566" y="1455575"/>
            <a:ext cx="4480560" cy="4724562"/>
          </a:xfrm>
        </p:spPr>
        <p:txBody>
          <a:bodyPr>
            <a:normAutofit fontScale="92500" lnSpcReduction="20000"/>
          </a:bodyPr>
          <a:lstStyle/>
          <a:p>
            <a:r>
              <a:rPr lang="en-US" sz="2200" dirty="0">
                <a:effectLst/>
                <a:latin typeface="Times New Roman" panose="02020603050405020304" pitchFamily="18" charset="0"/>
                <a:ea typeface="SimSun" panose="02010600030101010101" pitchFamily="2" charset="-122"/>
              </a:rPr>
              <a:t>Segmentation: </a:t>
            </a:r>
          </a:p>
          <a:p>
            <a:pPr marL="0" indent="0">
              <a:buNone/>
            </a:pPr>
            <a:r>
              <a:rPr lang="en-US" sz="1900" dirty="0">
                <a:effectLst/>
                <a:latin typeface="Times New Roman" panose="02020603050405020304" pitchFamily="18" charset="0"/>
                <a:ea typeface="SimSun" panose="02010600030101010101" pitchFamily="2" charset="-122"/>
              </a:rPr>
              <a:t>Image Segmentation is the way toward apportioning a picture into various parts which is then used to recognize objects or other pertinent data in advanced pictures. After </a:t>
            </a:r>
            <a:r>
              <a:rPr lang="en-IN" sz="1900" dirty="0">
                <a:effectLst/>
                <a:latin typeface="Times New Roman" panose="02020603050405020304" pitchFamily="18" charset="0"/>
                <a:ea typeface="SimSun" panose="02010600030101010101" pitchFamily="2" charset="-122"/>
              </a:rPr>
              <a:t>the </a:t>
            </a:r>
            <a:r>
              <a:rPr lang="en-US" sz="1900" dirty="0">
                <a:effectLst/>
                <a:latin typeface="Times New Roman" panose="02020603050405020304" pitchFamily="18" charset="0"/>
                <a:ea typeface="SimSun" panose="02010600030101010101" pitchFamily="2" charset="-122"/>
              </a:rPr>
              <a:t>morphological change, 2 fragments were distinguished as potential up-and-comers as delineated in underneath Figure.</a:t>
            </a:r>
          </a:p>
          <a:p>
            <a:pPr marL="0" indent="0">
              <a:buNone/>
            </a:pPr>
            <a:r>
              <a:rPr lang="en-US" sz="1900" dirty="0">
                <a:effectLst/>
                <a:latin typeface="Times New Roman" panose="02020603050405020304" pitchFamily="18" charset="0"/>
                <a:ea typeface="SimSun" panose="02010600030101010101" pitchFamily="2" charset="-122"/>
              </a:rPr>
              <a:t> The fragments will at that point experience another significant procedure where the model will figure out which one has the best conceivable character. The fragment will at that point be segregated </a:t>
            </a:r>
            <a:r>
              <a:rPr lang="en-IN" sz="1900" dirty="0">
                <a:effectLst/>
                <a:latin typeface="Times New Roman" panose="02020603050405020304" pitchFamily="18" charset="0"/>
                <a:ea typeface="SimSun" panose="02010600030101010101" pitchFamily="2" charset="-122"/>
              </a:rPr>
              <a:t>into </a:t>
            </a:r>
            <a:r>
              <a:rPr lang="en-US" sz="1900" dirty="0">
                <a:effectLst/>
                <a:latin typeface="Times New Roman" panose="02020603050405020304" pitchFamily="18" charset="0"/>
                <a:ea typeface="SimSun" panose="02010600030101010101" pitchFamily="2" charset="-122"/>
              </a:rPr>
              <a:t>a </a:t>
            </a:r>
            <a:r>
              <a:rPr lang="en-IN" sz="1900" dirty="0">
                <a:effectLst/>
                <a:latin typeface="Times New Roman" panose="02020603050405020304" pitchFamily="18" charset="0"/>
                <a:ea typeface="SimSun" panose="02010600030101010101" pitchFamily="2" charset="-122"/>
              </a:rPr>
              <a:t>square-formed</a:t>
            </a:r>
            <a:r>
              <a:rPr lang="en-US" sz="1900" dirty="0">
                <a:effectLst/>
                <a:latin typeface="Times New Roman" panose="02020603050405020304" pitchFamily="18" charset="0"/>
                <a:ea typeface="SimSun" panose="02010600030101010101" pitchFamily="2" charset="-122"/>
              </a:rPr>
              <a:t> picture, and it is tried with the goal that the longest rundown of potential </a:t>
            </a:r>
            <a:r>
              <a:rPr lang="en-IN" sz="1900" dirty="0">
                <a:effectLst/>
                <a:latin typeface="Times New Roman" panose="02020603050405020304" pitchFamily="18" charset="0"/>
                <a:ea typeface="SimSun" panose="02010600030101010101" pitchFamily="2" charset="-122"/>
              </a:rPr>
              <a:t>characters</a:t>
            </a:r>
            <a:r>
              <a:rPr lang="en-US" sz="1900" dirty="0">
                <a:effectLst/>
                <a:latin typeface="Times New Roman" panose="02020603050405020304" pitchFamily="18" charset="0"/>
                <a:ea typeface="SimSun" panose="02010600030101010101" pitchFamily="2" charset="-122"/>
              </a:rPr>
              <a:t> will be found and decided as the conceivable genuine number plate. The last picture with the most potential characters in it will at that point be picked to go for character acknowledgment in the following procedure</a:t>
            </a:r>
            <a:endParaRPr lang="en-IN" sz="1900" dirty="0"/>
          </a:p>
        </p:txBody>
      </p:sp>
      <p:pic>
        <p:nvPicPr>
          <p:cNvPr id="5" name="Content Placeholder 4">
            <a:extLst>
              <a:ext uri="{FF2B5EF4-FFF2-40B4-BE49-F238E27FC236}">
                <a16:creationId xmlns:a16="http://schemas.microsoft.com/office/drawing/2014/main" id="{31A30C0D-A92C-2B61-0E42-C50BF175C0FB}"/>
              </a:ext>
            </a:extLst>
          </p:cNvPr>
          <p:cNvPicPr>
            <a:picLocks noGrp="1" noChangeAspect="1"/>
          </p:cNvPicPr>
          <p:nvPr>
            <p:ph sz="half" idx="2"/>
          </p:nvPr>
        </p:nvPicPr>
        <p:blipFill>
          <a:blip r:embed="rId2"/>
          <a:stretch>
            <a:fillRect/>
          </a:stretch>
        </p:blipFill>
        <p:spPr>
          <a:xfrm>
            <a:off x="6027576" y="2034073"/>
            <a:ext cx="4310742" cy="3965511"/>
          </a:xfrm>
          <a:prstGeom prst="rect">
            <a:avLst/>
          </a:prstGeom>
        </p:spPr>
      </p:pic>
    </p:spTree>
    <p:extLst>
      <p:ext uri="{BB962C8B-B14F-4D97-AF65-F5344CB8AC3E}">
        <p14:creationId xmlns:p14="http://schemas.microsoft.com/office/powerpoint/2010/main" val="36883910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B06B-3ED6-34A1-D1AF-0F2B4F5C4D13}"/>
              </a:ext>
            </a:extLst>
          </p:cNvPr>
          <p:cNvSpPr>
            <a:spLocks noGrp="1"/>
          </p:cNvSpPr>
          <p:nvPr>
            <p:ph type="title"/>
          </p:nvPr>
        </p:nvSpPr>
        <p:spPr/>
        <p:txBody>
          <a:bodyPr>
            <a:normAutofit/>
          </a:bodyPr>
          <a:lstStyle/>
          <a:p>
            <a:r>
              <a:rPr lang="en-IN" sz="3200" spc="-5" dirty="0">
                <a:effectLst/>
                <a:latin typeface="Times New Roman" panose="02020603050405020304" pitchFamily="18" charset="0"/>
                <a:ea typeface="SimSun" panose="02010600030101010101" pitchFamily="2" charset="-122"/>
              </a:rPr>
              <a:t>RESULT</a:t>
            </a:r>
            <a:endParaRPr lang="en-IN" sz="3200" dirty="0"/>
          </a:p>
        </p:txBody>
      </p:sp>
      <p:sp>
        <p:nvSpPr>
          <p:cNvPr id="3" name="Content Placeholder 2">
            <a:extLst>
              <a:ext uri="{FF2B5EF4-FFF2-40B4-BE49-F238E27FC236}">
                <a16:creationId xmlns:a16="http://schemas.microsoft.com/office/drawing/2014/main" id="{EEE87DC1-562D-B045-8B36-9A824E4572D8}"/>
              </a:ext>
            </a:extLst>
          </p:cNvPr>
          <p:cNvSpPr>
            <a:spLocks noGrp="1"/>
          </p:cNvSpPr>
          <p:nvPr>
            <p:ph sz="half" idx="1"/>
          </p:nvPr>
        </p:nvSpPr>
        <p:spPr/>
        <p:txBody>
          <a:bodyPr/>
          <a:lstStyle/>
          <a:p>
            <a:r>
              <a:rPr lang="x-none" sz="1800" spc="-5" dirty="0">
                <a:effectLst/>
                <a:latin typeface="Times New Roman" panose="02020603050405020304" pitchFamily="18" charset="0"/>
                <a:ea typeface="SimSun" panose="02010600030101010101" pitchFamily="2" charset="-122"/>
              </a:rPr>
              <a:t>The figure</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shows python model training to detect and recognize license number plate. The below output is achieved by running the python program which trains the model using the training dataset and saves the model by using python libraries. Then a predictor file is run with a test image which is not included in the training dataset and gets recognized and for better visibility of detection the license plate area is marked by a red border.</a:t>
            </a:r>
            <a:endParaRPr lang="en-IN" sz="1800" spc="-5" dirty="0">
              <a:effectLst/>
              <a:latin typeface="Times New Roman" panose="02020603050405020304" pitchFamily="18" charset="0"/>
              <a:ea typeface="SimSun" panose="02010600030101010101" pitchFamily="2" charset="-122"/>
            </a:endParaRPr>
          </a:p>
          <a:p>
            <a:endParaRPr lang="en-IN" dirty="0"/>
          </a:p>
        </p:txBody>
      </p:sp>
      <p:pic>
        <p:nvPicPr>
          <p:cNvPr id="5" name="Content Placeholder 4">
            <a:extLst>
              <a:ext uri="{FF2B5EF4-FFF2-40B4-BE49-F238E27FC236}">
                <a16:creationId xmlns:a16="http://schemas.microsoft.com/office/drawing/2014/main" id="{42410A59-7BBD-6DB9-02CD-8BEB3A69A760}"/>
              </a:ext>
            </a:extLst>
          </p:cNvPr>
          <p:cNvPicPr>
            <a:picLocks noGrp="1" noChangeAspect="1"/>
          </p:cNvPicPr>
          <p:nvPr>
            <p:ph sz="half" idx="2"/>
          </p:nvPr>
        </p:nvPicPr>
        <p:blipFill>
          <a:blip r:embed="rId2"/>
          <a:stretch>
            <a:fillRect/>
          </a:stretch>
        </p:blipFill>
        <p:spPr>
          <a:xfrm>
            <a:off x="6279502" y="1828800"/>
            <a:ext cx="4329404" cy="2771192"/>
          </a:xfrm>
          <a:prstGeom prst="rect">
            <a:avLst/>
          </a:prstGeom>
        </p:spPr>
      </p:pic>
    </p:spTree>
    <p:extLst>
      <p:ext uri="{BB962C8B-B14F-4D97-AF65-F5344CB8AC3E}">
        <p14:creationId xmlns:p14="http://schemas.microsoft.com/office/powerpoint/2010/main" val="303891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7EE2-B562-AB91-C879-E5770C6B83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A5A20B-9247-168F-EA4E-7436316BB5D9}"/>
              </a:ext>
            </a:extLst>
          </p:cNvPr>
          <p:cNvSpPr>
            <a:spLocks noGrp="1"/>
          </p:cNvSpPr>
          <p:nvPr>
            <p:ph sz="half" idx="1"/>
          </p:nvPr>
        </p:nvSpPr>
        <p:spPr/>
        <p:txBody>
          <a:bodyPr/>
          <a:lstStyle/>
          <a:p>
            <a:r>
              <a:rPr lang="x-none" sz="1800" spc="-5" dirty="0">
                <a:effectLst/>
                <a:latin typeface="Times New Roman" panose="02020603050405020304" pitchFamily="18" charset="0"/>
                <a:ea typeface="SimSun" panose="02010600030101010101" pitchFamily="2" charset="-122"/>
              </a:rPr>
              <a:t>Initially, the camera will be used to capture the image. Once the image is captured, the algorithm will process it by converting it into grayscale, followed by extracting the possible number plates and finally recognizing the registration number of the vehicle. The final registration details will be searched from the database and will be displayed on the screen.</a:t>
            </a:r>
            <a:endParaRPr lang="en-IN" sz="1800" spc="-5" dirty="0">
              <a:effectLst/>
              <a:latin typeface="Times New Roman" panose="02020603050405020304" pitchFamily="18" charset="0"/>
              <a:ea typeface="SimSun" panose="02010600030101010101" pitchFamily="2" charset="-122"/>
            </a:endParaRPr>
          </a:p>
          <a:p>
            <a:pPr marL="0" indent="0">
              <a:buNone/>
            </a:pPr>
            <a:endParaRPr lang="en-IN" dirty="0"/>
          </a:p>
        </p:txBody>
      </p:sp>
      <p:pic>
        <p:nvPicPr>
          <p:cNvPr id="5" name="Content Placeholder 4">
            <a:extLst>
              <a:ext uri="{FF2B5EF4-FFF2-40B4-BE49-F238E27FC236}">
                <a16:creationId xmlns:a16="http://schemas.microsoft.com/office/drawing/2014/main" id="{47158B01-4829-1321-B088-AAEBFF3B1305}"/>
              </a:ext>
            </a:extLst>
          </p:cNvPr>
          <p:cNvPicPr>
            <a:picLocks noGrp="1" noChangeAspect="1"/>
          </p:cNvPicPr>
          <p:nvPr>
            <p:ph sz="half" idx="2"/>
          </p:nvPr>
        </p:nvPicPr>
        <p:blipFill>
          <a:blip r:embed="rId2"/>
          <a:stretch>
            <a:fillRect/>
          </a:stretch>
        </p:blipFill>
        <p:spPr>
          <a:xfrm>
            <a:off x="6316825" y="2015412"/>
            <a:ext cx="4161454" cy="3209731"/>
          </a:xfrm>
          <a:prstGeom prst="rect">
            <a:avLst/>
          </a:prstGeom>
        </p:spPr>
      </p:pic>
    </p:spTree>
    <p:extLst>
      <p:ext uri="{BB962C8B-B14F-4D97-AF65-F5344CB8AC3E}">
        <p14:creationId xmlns:p14="http://schemas.microsoft.com/office/powerpoint/2010/main" val="2603718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411F62-91C0-2A1F-833A-F8F5DFFE468F}"/>
              </a:ext>
            </a:extLst>
          </p:cNvPr>
          <p:cNvSpPr>
            <a:spLocks noGrp="1"/>
          </p:cNvSpPr>
          <p:nvPr>
            <p:ph type="title"/>
          </p:nvPr>
        </p:nvSpPr>
        <p:spPr/>
        <p:txBody>
          <a:bodyPr>
            <a:normAutofit/>
          </a:bodyPr>
          <a:lstStyle/>
          <a:p>
            <a:r>
              <a:rPr lang="x-none" sz="3200" spc="-5" dirty="0">
                <a:effectLst/>
                <a:latin typeface="Times New Roman" panose="02020603050405020304" pitchFamily="18" charset="0"/>
                <a:ea typeface="SimSun" panose="02010600030101010101" pitchFamily="2" charset="-122"/>
              </a:rPr>
              <a:t>CONCLUSION</a:t>
            </a:r>
            <a:endParaRPr lang="en-IN" sz="3200" dirty="0"/>
          </a:p>
        </p:txBody>
      </p:sp>
      <p:sp>
        <p:nvSpPr>
          <p:cNvPr id="6" name="Content Placeholder 5">
            <a:extLst>
              <a:ext uri="{FF2B5EF4-FFF2-40B4-BE49-F238E27FC236}">
                <a16:creationId xmlns:a16="http://schemas.microsoft.com/office/drawing/2014/main" id="{E5757A9F-DE8B-19BE-0919-99BD50B3E92E}"/>
              </a:ext>
            </a:extLst>
          </p:cNvPr>
          <p:cNvSpPr>
            <a:spLocks noGrp="1"/>
          </p:cNvSpPr>
          <p:nvPr>
            <p:ph idx="1"/>
          </p:nvPr>
        </p:nvSpPr>
        <p:spPr/>
        <p:txBody>
          <a:bodyPr/>
          <a:lstStyle/>
          <a:p>
            <a:r>
              <a:rPr lang="x-none" sz="1800" spc="-5" dirty="0">
                <a:effectLst/>
                <a:latin typeface="Times New Roman" panose="02020603050405020304" pitchFamily="18" charset="0"/>
                <a:ea typeface="SimSun" panose="02010600030101010101" pitchFamily="2" charset="-122"/>
              </a:rPr>
              <a:t>Machine Learning Algorithms such as KNN </a:t>
            </a:r>
            <a:r>
              <a:rPr lang="en-IN" sz="1800" spc="-5" dirty="0">
                <a:effectLst/>
                <a:latin typeface="Times New Roman" panose="02020603050405020304" pitchFamily="18" charset="0"/>
                <a:ea typeface="SimSun" panose="02010600030101010101" pitchFamily="2" charset="-122"/>
              </a:rPr>
              <a:t>are</a:t>
            </a:r>
            <a:r>
              <a:rPr lang="x-none" sz="1800" spc="-5" dirty="0">
                <a:effectLst/>
                <a:latin typeface="Times New Roman" panose="02020603050405020304" pitchFamily="18" charset="0"/>
                <a:ea typeface="SimSun" panose="02010600030101010101" pitchFamily="2" charset="-122"/>
              </a:rPr>
              <a:t> very effective for vehicle number plate recognition using machine learning. It consists of the outcomes of the result </a:t>
            </a:r>
            <a:r>
              <a:rPr lang="en-IN" sz="1800" spc="-5" dirty="0" err="1">
                <a:effectLst/>
                <a:latin typeface="Times New Roman" panose="02020603050405020304" pitchFamily="18" charset="0"/>
                <a:ea typeface="SimSun" panose="02010600030101010101" pitchFamily="2" charset="-122"/>
              </a:rPr>
              <a:t>analyzed</a:t>
            </a:r>
            <a:r>
              <a:rPr lang="x-none" sz="1800" spc="-5" dirty="0">
                <a:effectLst/>
                <a:latin typeface="Times New Roman" panose="02020603050405020304" pitchFamily="18" charset="0"/>
                <a:ea typeface="SimSun" panose="02010600030101010101" pitchFamily="2" charset="-122"/>
              </a:rPr>
              <a:t> based on the various parameters such as recognition of individual </a:t>
            </a:r>
            <a:r>
              <a:rPr lang="en-IN" sz="1800" spc="-5" dirty="0">
                <a:effectLst/>
                <a:latin typeface="Times New Roman" panose="02020603050405020304" pitchFamily="18" charset="0"/>
                <a:ea typeface="SimSun" panose="02010600030101010101" pitchFamily="2" charset="-122"/>
              </a:rPr>
              <a:t>characters</a:t>
            </a:r>
            <a:r>
              <a:rPr lang="x-none" sz="1800" spc="-5" dirty="0">
                <a:effectLst/>
                <a:latin typeface="Times New Roman" panose="02020603050405020304" pitchFamily="18" charset="0"/>
                <a:ea typeface="SimSun" panose="02010600030101010101" pitchFamily="2" charset="-122"/>
              </a:rPr>
              <a:t> and a digit success ratio of recognition for the success of identifying </a:t>
            </a:r>
            <a:r>
              <a:rPr lang="en-IN" sz="1800" spc="-5" dirty="0">
                <a:effectLst/>
                <a:latin typeface="Times New Roman" panose="02020603050405020304" pitchFamily="18" charset="0"/>
                <a:ea typeface="SimSun" panose="02010600030101010101" pitchFamily="2" charset="-122"/>
              </a:rPr>
              <a:t>the </a:t>
            </a:r>
            <a:r>
              <a:rPr lang="x-none" sz="1800" spc="-5" dirty="0">
                <a:effectLst/>
                <a:latin typeface="Times New Roman" panose="02020603050405020304" pitchFamily="18" charset="0"/>
                <a:ea typeface="SimSun" panose="02010600030101010101" pitchFamily="2" charset="-122"/>
              </a:rPr>
              <a:t>selected set of a character from </a:t>
            </a:r>
            <a:r>
              <a:rPr lang="en-IN" sz="1800" spc="-5" dirty="0">
                <a:effectLst/>
                <a:latin typeface="Times New Roman" panose="02020603050405020304" pitchFamily="18" charset="0"/>
                <a:ea typeface="SimSun" panose="02010600030101010101" pitchFamily="2" charset="-122"/>
              </a:rPr>
              <a:t>a </a:t>
            </a:r>
            <a:r>
              <a:rPr lang="x-none" sz="1800" spc="-5" dirty="0">
                <a:effectLst/>
                <a:latin typeface="Times New Roman" panose="02020603050405020304" pitchFamily="18" charset="0"/>
                <a:ea typeface="SimSun" panose="02010600030101010101" pitchFamily="2" charset="-122"/>
              </a:rPr>
              <a:t>group of characters and digits. From </a:t>
            </a:r>
            <a:r>
              <a:rPr lang="en-IN" sz="1800" spc="-5" dirty="0">
                <a:effectLst/>
                <a:latin typeface="Times New Roman" panose="02020603050405020304" pitchFamily="18" charset="0"/>
                <a:ea typeface="SimSun" panose="02010600030101010101" pitchFamily="2" charset="-122"/>
              </a:rPr>
              <a:t>the</a:t>
            </a:r>
            <a:r>
              <a:rPr lang="en-IN" sz="1800" spc="-5" dirty="0">
                <a:solidFill>
                  <a:srgbClr val="111111"/>
                </a:solidFill>
                <a:effectLst/>
                <a:latin typeface="Roboto" panose="02000000000000000000" pitchFamily="2"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results, we can conclude that number plate recognition will perform better as the quality of the camera used for scanning the plate will be excellent. Using </a:t>
            </a:r>
            <a:r>
              <a:rPr lang="en-IN" sz="1800" spc="-5" dirty="0">
                <a:effectLst/>
                <a:latin typeface="Times New Roman" panose="02020603050405020304" pitchFamily="18" charset="0"/>
                <a:ea typeface="SimSun" panose="02010600030101010101" pitchFamily="2" charset="-122"/>
              </a:rPr>
              <a:t>low-quality cameras</a:t>
            </a:r>
            <a:r>
              <a:rPr lang="x-none" sz="1800" spc="-5" dirty="0">
                <a:effectLst/>
                <a:latin typeface="Times New Roman" panose="02020603050405020304" pitchFamily="18" charset="0"/>
                <a:ea typeface="SimSun" panose="02010600030101010101" pitchFamily="2" charset="-122"/>
              </a:rPr>
              <a:t> will degrade the performance and may misclassify the characters.</a:t>
            </a:r>
            <a:endParaRPr lang="en-IN" sz="1800" spc="-5" dirty="0">
              <a:effectLst/>
              <a:latin typeface="Times New Roman" panose="02020603050405020304" pitchFamily="18" charset="0"/>
              <a:ea typeface="SimSun" panose="02010600030101010101" pitchFamily="2" charset="-122"/>
            </a:endParaRPr>
          </a:p>
          <a:p>
            <a:r>
              <a:rPr lang="en-IN" sz="1800" dirty="0">
                <a:solidFill>
                  <a:srgbClr val="111111"/>
                </a:solidFill>
                <a:effectLst/>
                <a:latin typeface="Times New Roman" panose="02020603050405020304" pitchFamily="18" charset="0"/>
                <a:ea typeface="Times New Roman" panose="02020603050405020304" pitchFamily="18" charset="0"/>
              </a:rPr>
              <a:t>The proposed technique for wide variety of Plate Detection and reputation for the use of</a:t>
            </a:r>
            <a:br>
              <a:rPr lang="en-IN" sz="1800" dirty="0">
                <a:solidFill>
                  <a:srgbClr val="111111"/>
                </a:solidFill>
                <a:effectLst/>
                <a:latin typeface="Times New Roman" panose="02020603050405020304" pitchFamily="18" charset="0"/>
                <a:ea typeface="Times New Roman" panose="02020603050405020304" pitchFamily="18" charset="0"/>
              </a:rPr>
            </a:br>
            <a:r>
              <a:rPr lang="en-IN" sz="1800" dirty="0">
                <a:solidFill>
                  <a:srgbClr val="111111"/>
                </a:solidFill>
                <a:effectLst/>
                <a:latin typeface="Times New Roman" panose="02020603050405020304" pitchFamily="18" charset="0"/>
                <a:ea typeface="Times New Roman" panose="02020603050405020304" pitchFamily="18" charset="0"/>
              </a:rPr>
              <a:t>deep-studying, landed up with an accuracy </a:t>
            </a:r>
            <a:r>
              <a:rPr lang="en-IN" sz="1800" dirty="0" err="1">
                <a:solidFill>
                  <a:srgbClr val="111111"/>
                </a:solidFill>
                <a:effectLst/>
                <a:latin typeface="Times New Roman" panose="02020603050405020304" pitchFamily="18" charset="0"/>
                <a:ea typeface="Times New Roman" panose="02020603050405020304" pitchFamily="18" charset="0"/>
              </a:rPr>
              <a:t>ofninety</a:t>
            </a:r>
            <a:r>
              <a:rPr lang="en-IN" sz="1800" dirty="0">
                <a:solidFill>
                  <a:srgbClr val="111111"/>
                </a:solidFill>
                <a:effectLst/>
                <a:latin typeface="Times New Roman" panose="02020603050405020304" pitchFamily="18" charset="0"/>
                <a:ea typeface="Times New Roman" panose="02020603050405020304" pitchFamily="18" charset="0"/>
              </a:rPr>
              <a:t>-eight-.forty six% for the</a:t>
            </a:r>
            <a:r>
              <a:rPr lang="en-IN"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1800" dirty="0">
                <a:solidFill>
                  <a:srgbClr val="111111"/>
                </a:solidFill>
                <a:effectLst/>
                <a:latin typeface="Times New Roman" panose="02020603050405020304" pitchFamily="18" charset="0"/>
                <a:ea typeface="Times New Roman" panose="02020603050405020304" pitchFamily="18" charset="0"/>
              </a:rPr>
              <a:t>RCNN version and an accuracy of 95. ninety eight% for the CNN model, resulting in</a:t>
            </a:r>
            <a:br>
              <a:rPr lang="en-IN" sz="1800" dirty="0">
                <a:solidFill>
                  <a:srgbClr val="111111"/>
                </a:solidFill>
                <a:effectLst/>
                <a:latin typeface="Times New Roman" panose="02020603050405020304" pitchFamily="18" charset="0"/>
                <a:ea typeface="Times New Roman" panose="02020603050405020304" pitchFamily="18" charset="0"/>
              </a:rPr>
            </a:br>
            <a:r>
              <a:rPr lang="en-IN" sz="1800" dirty="0">
                <a:solidFill>
                  <a:srgbClr val="111111"/>
                </a:solidFill>
                <a:effectLst/>
                <a:latin typeface="Times New Roman" panose="02020603050405020304" pitchFamily="18" charset="0"/>
                <a:ea typeface="Times New Roman" panose="02020603050405020304" pitchFamily="18" charset="0"/>
              </a:rPr>
              <a:t>sincere findings. As an end result, the</a:t>
            </a:r>
            <a:r>
              <a:rPr lang="en-IN"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1800" dirty="0">
                <a:solidFill>
                  <a:srgbClr val="111111"/>
                </a:solidFill>
                <a:effectLst/>
                <a:latin typeface="Times New Roman" panose="02020603050405020304" pitchFamily="18" charset="0"/>
                <a:ea typeface="Times New Roman" panose="02020603050405020304" pitchFamily="18" charset="0"/>
              </a:rPr>
              <a:t>proposed methodology reveals a method to the recognized</a:t>
            </a:r>
            <a:endParaRPr lang="en-IN" dirty="0"/>
          </a:p>
        </p:txBody>
      </p:sp>
    </p:spTree>
    <p:extLst>
      <p:ext uri="{BB962C8B-B14F-4D97-AF65-F5344CB8AC3E}">
        <p14:creationId xmlns:p14="http://schemas.microsoft.com/office/powerpoint/2010/main" val="853930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4722-75EB-C29A-66D0-69F398213DC0}"/>
              </a:ext>
            </a:extLst>
          </p:cNvPr>
          <p:cNvSpPr>
            <a:spLocks noGrp="1"/>
          </p:cNvSpPr>
          <p:nvPr>
            <p:ph type="title"/>
          </p:nvPr>
        </p:nvSpPr>
        <p:spPr/>
        <p:txBody>
          <a:bodyPr>
            <a:normAutofit/>
          </a:bodyPr>
          <a:lstStyle/>
          <a:p>
            <a:r>
              <a:rPr lang="en-US" sz="3200" cap="small" dirty="0">
                <a:effectLst/>
                <a:latin typeface="Times New Roman" panose="02020603050405020304" pitchFamily="18" charset="0"/>
              </a:rPr>
              <a:t>References</a:t>
            </a:r>
            <a:endParaRPr lang="en-IN" sz="3200" dirty="0"/>
          </a:p>
        </p:txBody>
      </p:sp>
      <p:sp>
        <p:nvSpPr>
          <p:cNvPr id="3" name="Content Placeholder 2">
            <a:extLst>
              <a:ext uri="{FF2B5EF4-FFF2-40B4-BE49-F238E27FC236}">
                <a16:creationId xmlns:a16="http://schemas.microsoft.com/office/drawing/2014/main" id="{AFCDEA95-BC96-28FB-6123-50C626C8609A}"/>
              </a:ext>
            </a:extLst>
          </p:cNvPr>
          <p:cNvSpPr>
            <a:spLocks noGrp="1"/>
          </p:cNvSpPr>
          <p:nvPr>
            <p:ph idx="1"/>
          </p:nvPr>
        </p:nvSpPr>
        <p:spPr/>
        <p:txBody>
          <a:bodyPr/>
          <a:lstStyle/>
          <a:p>
            <a:pPr algn="just"/>
            <a:r>
              <a:rPr lang="en-US" sz="1800" dirty="0">
                <a:solidFill>
                  <a:srgbClr val="000000"/>
                </a:solidFill>
                <a:effectLst/>
                <a:latin typeface="Times New Roman" panose="02020603050405020304" pitchFamily="18" charset="0"/>
                <a:ea typeface="SimSun" panose="02010600030101010101" pitchFamily="2" charset="-122"/>
              </a:rPr>
              <a:t>S Hashmi, K Kumar, and S Mittal. ”Real Time License Plate Recognition from Video Streams using Deep Learning” International Journal of Information Retrieval Research, vol.9, pp. 65-87, 2019.From Kaggle. Character recognition from number plate. https://www.kaggle.com/kdnishanth/ </a:t>
            </a:r>
            <a:r>
              <a:rPr lang="en-US" sz="1800" dirty="0" err="1">
                <a:solidFill>
                  <a:srgbClr val="000000"/>
                </a:solidFill>
                <a:effectLst/>
                <a:latin typeface="Times New Roman" panose="02020603050405020304" pitchFamily="18" charset="0"/>
                <a:ea typeface="SimSun" panose="02010600030101010101" pitchFamily="2" charset="-122"/>
              </a:rPr>
              <a:t>characterrecognitionfromnumberplate</a:t>
            </a:r>
            <a:endParaRPr lang="en-IN" sz="1800" dirty="0">
              <a:effectLst/>
              <a:latin typeface="Times New Roman" panose="02020603050405020304" pitchFamily="18" charset="0"/>
              <a:ea typeface="SimSun" panose="02010600030101010101" pitchFamily="2" charset="-122"/>
            </a:endParaRPr>
          </a:p>
          <a:p>
            <a:r>
              <a:rPr lang="en-US" sz="1800" dirty="0" err="1">
                <a:effectLst/>
                <a:latin typeface="Times New Roman" panose="02020603050405020304" pitchFamily="18" charset="0"/>
                <a:ea typeface="SimSun" panose="02010600030101010101" pitchFamily="2" charset="-122"/>
              </a:rPr>
              <a:t>Maulidia</a:t>
            </a:r>
            <a:r>
              <a:rPr lang="en-US" sz="1800" dirty="0">
                <a:effectLst/>
                <a:latin typeface="Times New Roman" panose="02020603050405020304" pitchFamily="18" charset="0"/>
                <a:ea typeface="SimSun" panose="02010600030101010101" pitchFamily="2" charset="-122"/>
              </a:rPr>
              <a:t> R. Hidayah1, Isa Akhlis2, </a:t>
            </a:r>
            <a:r>
              <a:rPr lang="en-US" sz="1800" dirty="0" err="1">
                <a:effectLst/>
                <a:latin typeface="Times New Roman" panose="02020603050405020304" pitchFamily="18" charset="0"/>
                <a:ea typeface="SimSun" panose="02010600030101010101" pitchFamily="2" charset="-122"/>
              </a:rPr>
              <a:t>Endang</a:t>
            </a:r>
            <a:r>
              <a:rPr lang="en-US" sz="1800" dirty="0">
                <a:effectLst/>
                <a:latin typeface="Times New Roman" panose="02020603050405020304" pitchFamily="18" charset="0"/>
                <a:ea typeface="SimSun" panose="02010600030101010101" pitchFamily="2" charset="-122"/>
              </a:rPr>
              <a:t> Sugiharti3” Recognition Number of The Vehicle Plate Using Otsu Method and K-Nearest </a:t>
            </a:r>
            <a:r>
              <a:rPr lang="en-US" sz="1800" dirty="0" err="1">
                <a:effectLst/>
                <a:latin typeface="Times New Roman" panose="02020603050405020304" pitchFamily="18" charset="0"/>
                <a:ea typeface="SimSun" panose="02010600030101010101" pitchFamily="2" charset="-122"/>
              </a:rPr>
              <a:t>Neighbour</a:t>
            </a:r>
            <a:r>
              <a:rPr lang="en-US" sz="1800" dirty="0">
                <a:effectLst/>
                <a:latin typeface="Times New Roman" panose="02020603050405020304" pitchFamily="18" charset="0"/>
                <a:ea typeface="SimSun" panose="02010600030101010101" pitchFamily="2" charset="-122"/>
              </a:rPr>
              <a:t> Classification”, Scientific Journal of Informatics Vol. 4, No. 1, May 2017.</a:t>
            </a:r>
          </a:p>
          <a:p>
            <a:r>
              <a:rPr lang="en-US" sz="1800" dirty="0">
                <a:effectLst/>
                <a:latin typeface="Times New Roman" panose="02020603050405020304" pitchFamily="18" charset="0"/>
                <a:ea typeface="SimSun" panose="02010600030101010101" pitchFamily="2" charset="-122"/>
              </a:rPr>
              <a:t>Liu, W.-C., &amp;Lin, C.-H. (2017). “A hierarchical license plate recognition system using supervised K-means and Support Vector Machine”, 2017 International Conference on Applied System Innovation(ICASI). </a:t>
            </a:r>
            <a:endParaRPr lang="en-US" dirty="0">
              <a:latin typeface="Times New Roman" panose="02020603050405020304" pitchFamily="18" charset="0"/>
              <a:ea typeface="SimSun" panose="02010600030101010101" pitchFamily="2" charset="-122"/>
            </a:endParaRPr>
          </a:p>
          <a:p>
            <a:r>
              <a:rPr lang="en-US" sz="1800" dirty="0">
                <a:solidFill>
                  <a:srgbClr val="000000"/>
                </a:solidFill>
                <a:effectLst/>
                <a:latin typeface="Times New Roman" panose="02020603050405020304" pitchFamily="18" charset="0"/>
                <a:ea typeface="SimSun" panose="02010600030101010101" pitchFamily="2" charset="-122"/>
              </a:rPr>
              <a:t>WIKIPEDIA https://en.wikipedia.org/wiki/Automatic_number-plate_recognition/apr 2020</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7099094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40730F-66AE-575F-E0D9-3729B5D915CC}"/>
              </a:ext>
            </a:extLst>
          </p:cNvPr>
          <p:cNvPicPr>
            <a:picLocks noChangeAspect="1"/>
          </p:cNvPicPr>
          <p:nvPr/>
        </p:nvPicPr>
        <p:blipFill>
          <a:blip r:embed="rId2"/>
          <a:stretch>
            <a:fillRect/>
          </a:stretch>
        </p:blipFill>
        <p:spPr>
          <a:xfrm>
            <a:off x="1548882" y="0"/>
            <a:ext cx="8210938" cy="6858000"/>
          </a:xfrm>
          <a:prstGeom prst="rect">
            <a:avLst/>
          </a:prstGeom>
        </p:spPr>
      </p:pic>
    </p:spTree>
    <p:extLst>
      <p:ext uri="{BB962C8B-B14F-4D97-AF65-F5344CB8AC3E}">
        <p14:creationId xmlns:p14="http://schemas.microsoft.com/office/powerpoint/2010/main" val="17784441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FEB9-E142-01A2-5299-E113120C59E1}"/>
              </a:ext>
            </a:extLst>
          </p:cNvPr>
          <p:cNvSpPr>
            <a:spLocks noGrp="1"/>
          </p:cNvSpPr>
          <p:nvPr>
            <p:ph type="title"/>
          </p:nvPr>
        </p:nvSpPr>
        <p:spPr/>
        <p:txBody>
          <a:bodyPr>
            <a:normAutofit/>
          </a:bodyPr>
          <a:lstStyle/>
          <a:p>
            <a:r>
              <a:rPr lang="en-US" i="1" dirty="0">
                <a:effectLst/>
                <a:latin typeface="Times New Roman" panose="02020603050405020304" pitchFamily="18" charset="0"/>
                <a:ea typeface="SimSun" panose="02010600030101010101" pitchFamily="2" charset="-122"/>
              </a:rPr>
              <a:t>Abstract</a:t>
            </a:r>
            <a:endParaRPr lang="en-IN" dirty="0"/>
          </a:p>
        </p:txBody>
      </p:sp>
      <p:sp>
        <p:nvSpPr>
          <p:cNvPr id="3" name="Content Placeholder 2">
            <a:extLst>
              <a:ext uri="{FF2B5EF4-FFF2-40B4-BE49-F238E27FC236}">
                <a16:creationId xmlns:a16="http://schemas.microsoft.com/office/drawing/2014/main" id="{425ABEC3-3A74-2B47-8AFB-1CADFD592FA3}"/>
              </a:ext>
            </a:extLst>
          </p:cNvPr>
          <p:cNvSpPr>
            <a:spLocks noGrp="1"/>
          </p:cNvSpPr>
          <p:nvPr>
            <p:ph idx="1"/>
          </p:nvPr>
        </p:nvSpPr>
        <p:spPr/>
        <p:txBody>
          <a:bodyPr/>
          <a:lstStyle/>
          <a:p>
            <a:r>
              <a:rPr lang="en-US" sz="1800" dirty="0">
                <a:solidFill>
                  <a:srgbClr val="111111"/>
                </a:solidFill>
                <a:effectLst/>
                <a:latin typeface="Times New Roman" panose="02020603050405020304" pitchFamily="18" charset="0"/>
                <a:ea typeface="SimSun" panose="02010600030101010101" pitchFamily="2" charset="-122"/>
              </a:rPr>
              <a:t>Variety plate recognition is a photograph processing technology that uses</a:t>
            </a:r>
            <a:br>
              <a:rPr lang="en-US" sz="1800" dirty="0">
                <a:solidFill>
                  <a:srgbClr val="111111"/>
                </a:solidFill>
                <a:effectLst/>
                <a:latin typeface="Times New Roman" panose="02020603050405020304" pitchFamily="18" charset="0"/>
                <a:ea typeface="SimSun" panose="02010600030101010101" pitchFamily="2" charset="-122"/>
              </a:rPr>
            </a:br>
            <a:r>
              <a:rPr lang="en-US" sz="1800" dirty="0">
                <a:solidFill>
                  <a:srgbClr val="111111"/>
                </a:solidFill>
                <a:effectLst/>
                <a:latin typeface="Times New Roman" panose="02020603050405020304" pitchFamily="18" charset="0"/>
                <a:ea typeface="SimSun" panose="02010600030101010101" pitchFamily="2" charset="-122"/>
              </a:rPr>
              <a:t>quantity (license) plate to perceive the vehicle. The objective is to design efficient automated authorized automobile identification gadgets with the aid of the usage of car number plates. The gadget may be implemented on entrance for safety control of a fantastically restricted location like navy zones or regions around top authorities offices e.g. parliament, ideal court, and so on. The evolved machine first detects the vehicle and then captures the automobile photo. The car range plate area is then transformed into a grayscale. The gadget is skilled in the use of a large dataset of automobile pictures and number plates below numerous lights and environmental situations. This data can be used to find the vehicle’s owner, place of registration, address, etc. it is determined from the test that the evolved gadget effectively detects and recognize the automobile’s wide variety of plate on actual snapshots</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567211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75CC-7ADC-7CE8-205D-18D37C60135E}"/>
              </a:ext>
            </a:extLst>
          </p:cNvPr>
          <p:cNvSpPr>
            <a:spLocks noGrp="1"/>
          </p:cNvSpPr>
          <p:nvPr>
            <p:ph type="title"/>
          </p:nvPr>
        </p:nvSpPr>
        <p:spPr/>
        <p:txBody>
          <a:bodyPr>
            <a:normAutofit/>
          </a:bodyPr>
          <a:lstStyle/>
          <a:p>
            <a:r>
              <a:rPr lang="en-US" dirty="0">
                <a:effectLst/>
                <a:latin typeface="Times New Roman" panose="02020603050405020304" pitchFamily="18" charset="0"/>
                <a:ea typeface="SimSun" panose="02010600030101010101" pitchFamily="2" charset="-122"/>
              </a:rPr>
              <a:t>Introduction </a:t>
            </a:r>
            <a:endParaRPr lang="en-IN" dirty="0"/>
          </a:p>
        </p:txBody>
      </p:sp>
      <p:sp>
        <p:nvSpPr>
          <p:cNvPr id="3" name="Content Placeholder 2">
            <a:extLst>
              <a:ext uri="{FF2B5EF4-FFF2-40B4-BE49-F238E27FC236}">
                <a16:creationId xmlns:a16="http://schemas.microsoft.com/office/drawing/2014/main" id="{CB756B39-7439-FA0D-1E2E-3945C658F24F}"/>
              </a:ext>
            </a:extLst>
          </p:cNvPr>
          <p:cNvSpPr>
            <a:spLocks noGrp="1"/>
          </p:cNvSpPr>
          <p:nvPr>
            <p:ph idx="1"/>
          </p:nvPr>
        </p:nvSpPr>
        <p:spPr/>
        <p:txBody>
          <a:bodyPr/>
          <a:lstStyle/>
          <a:p>
            <a:r>
              <a:rPr lang="en-US" sz="1800" dirty="0">
                <a:solidFill>
                  <a:srgbClr val="111111"/>
                </a:solidFill>
                <a:effectLst/>
                <a:latin typeface="Times New Roman" panose="02020603050405020304" pitchFamily="18" charset="0"/>
                <a:ea typeface="SimSun" panose="02010600030101010101" pitchFamily="2" charset="-122"/>
              </a:rPr>
              <a:t>Because of the increasing variety of motors these days, the modern-day town needs to establish an effective and efficient automatic device for the management of the site visitor’s law enforcement. Range plate reputation leads a large role in this condition. The variety plate reputation is a photograph processing method to extract the image of the registration code on the automobile taken by using a digital camera or taken via either a coloration or a grayscale digital camera, as an infrared digital camera for you to identify the motors and the use of their range plate. </a:t>
            </a:r>
          </a:p>
          <a:p>
            <a:pPr algn="just"/>
            <a:r>
              <a:rPr lang="en-US" sz="1800" dirty="0">
                <a:solidFill>
                  <a:srgbClr val="111111"/>
                </a:solidFill>
                <a:effectLst/>
                <a:latin typeface="Times New Roman" panose="02020603050405020304" pitchFamily="18" charset="0"/>
                <a:ea typeface="SimSun" panose="02010600030101010101" pitchFamily="2" charset="-122"/>
              </a:rPr>
              <a:t>The need for residential parking areas involves a completely large wide variety of the populace staying in towns and in turn, assesses cozy and smooth parking areas that are used these days. The legal car registration inside the parking control device together with proprietor statistics is saved in the system. Whenever the vehicle enters or goes away parking lot, will trigger actual time statistics reflecting the ingression of the stated   system gaining knowledge of procedures and the trouble in an extraordinary way.</a:t>
            </a:r>
            <a:endParaRPr lang="en-IN"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572256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1F12-2DD7-74FD-4F13-6F2C775EC8CB}"/>
              </a:ext>
            </a:extLst>
          </p:cNvPr>
          <p:cNvSpPr>
            <a:spLocks noGrp="1"/>
          </p:cNvSpPr>
          <p:nvPr>
            <p:ph type="title"/>
          </p:nvPr>
        </p:nvSpPr>
        <p:spPr/>
        <p:txBody>
          <a:bodyPr/>
          <a:lstStyle/>
          <a:p>
            <a:r>
              <a:rPr lang="en-IN" b="1" i="0" dirty="0">
                <a:solidFill>
                  <a:srgbClr val="4D5156"/>
                </a:solidFill>
                <a:effectLst/>
                <a:latin typeface="Roboto" panose="02000000000000000000" pitchFamily="2" charset="0"/>
              </a:rPr>
              <a:t>Methodology</a:t>
            </a:r>
            <a:endParaRPr lang="en-IN" dirty="0"/>
          </a:p>
        </p:txBody>
      </p:sp>
      <p:sp>
        <p:nvSpPr>
          <p:cNvPr id="3" name="Content Placeholder 2">
            <a:extLst>
              <a:ext uri="{FF2B5EF4-FFF2-40B4-BE49-F238E27FC236}">
                <a16:creationId xmlns:a16="http://schemas.microsoft.com/office/drawing/2014/main" id="{30759319-1AE8-D2E3-AE4F-847231F51757}"/>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Image Acquisition: The first step is to acquire the image of the vehicle that contains the number plate. The image can be obtained using a camera or from pre-existing images or videos.</a:t>
            </a:r>
          </a:p>
          <a:p>
            <a:pPr>
              <a:buFont typeface="Wingdings" panose="05000000000000000000" pitchFamily="2" charset="2"/>
              <a:buChar char="q"/>
            </a:pPr>
            <a:r>
              <a:rPr lang="en-US" dirty="0"/>
              <a:t>Pre-processing: The acquired image is then pre-processed to remove any noise or unwanted elements that may hinder the number plate detection process. This can include resizing the image, adjusting brightness and contrast, and applying filters such as blur or edge detection.</a:t>
            </a:r>
          </a:p>
          <a:p>
            <a:pPr>
              <a:buFont typeface="Wingdings" panose="05000000000000000000" pitchFamily="2" charset="2"/>
              <a:buChar char="q"/>
            </a:pPr>
            <a:r>
              <a:rPr lang="en-US" dirty="0"/>
              <a:t>Region of Interest (ROI) Detection: In this step, the potential regions of interest are identified in the pre-processed image. These regions typically contain the number plate and are identified using techniques such as edge detection, color segmentation, or template matching.</a:t>
            </a:r>
          </a:p>
          <a:p>
            <a:pPr>
              <a:buFont typeface="Wingdings" panose="05000000000000000000" pitchFamily="2" charset="2"/>
              <a:buChar char="q"/>
            </a:pPr>
            <a:r>
              <a:rPr lang="en-US" dirty="0"/>
              <a:t>Character Segmentation: Once the regions of interest are identified, the individual characters in the number plate are segmented. This involves separating each character from the rest of the plate, and ensuring that there is sufficient space between each character for accurate recognition</a:t>
            </a:r>
            <a:endParaRPr lang="en-IN" dirty="0"/>
          </a:p>
        </p:txBody>
      </p:sp>
    </p:spTree>
    <p:extLst>
      <p:ext uri="{BB962C8B-B14F-4D97-AF65-F5344CB8AC3E}">
        <p14:creationId xmlns:p14="http://schemas.microsoft.com/office/powerpoint/2010/main" val="187008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C0AE-40B0-6C84-44A8-1883AA7F0C5D}"/>
              </a:ext>
            </a:extLst>
          </p:cNvPr>
          <p:cNvSpPr>
            <a:spLocks noGrp="1"/>
          </p:cNvSpPr>
          <p:nvPr>
            <p:ph type="title"/>
          </p:nvPr>
        </p:nvSpPr>
        <p:spPr/>
        <p:txBody>
          <a:bodyPr/>
          <a:lstStyle/>
          <a:p>
            <a:r>
              <a:rPr lang="en-IN" b="1" i="0" dirty="0">
                <a:solidFill>
                  <a:srgbClr val="4D5156"/>
                </a:solidFill>
                <a:effectLst/>
                <a:latin typeface="Roboto" panose="02000000000000000000" pitchFamily="2" charset="0"/>
              </a:rPr>
              <a:t>Methodology</a:t>
            </a:r>
            <a:endParaRPr lang="en-IN" dirty="0"/>
          </a:p>
        </p:txBody>
      </p:sp>
      <p:sp>
        <p:nvSpPr>
          <p:cNvPr id="3" name="Content Placeholder 2">
            <a:extLst>
              <a:ext uri="{FF2B5EF4-FFF2-40B4-BE49-F238E27FC236}">
                <a16:creationId xmlns:a16="http://schemas.microsoft.com/office/drawing/2014/main" id="{37DD9054-3CFF-D138-0CE4-18A86C11A9F3}"/>
              </a:ext>
            </a:extLst>
          </p:cNvPr>
          <p:cNvSpPr>
            <a:spLocks noGrp="1"/>
          </p:cNvSpPr>
          <p:nvPr>
            <p:ph idx="1"/>
          </p:nvPr>
        </p:nvSpPr>
        <p:spPr/>
        <p:txBody>
          <a:bodyPr/>
          <a:lstStyle/>
          <a:p>
            <a:pPr>
              <a:buFont typeface="Wingdings" panose="05000000000000000000" pitchFamily="2" charset="2"/>
              <a:buChar char="q"/>
            </a:pPr>
            <a:r>
              <a:rPr lang="en-US" dirty="0"/>
              <a:t>Character Segmentation: Once the regions of interest are identified, the individual characters in the number plate are segmented. This involves separating each character from the rest of the plate, and ensuring that there is sufficient space between each character for accurate recognition.</a:t>
            </a:r>
          </a:p>
          <a:p>
            <a:pPr>
              <a:buFont typeface="Wingdings" panose="05000000000000000000" pitchFamily="2" charset="2"/>
              <a:buChar char="q"/>
            </a:pPr>
            <a:r>
              <a:rPr lang="en-US" dirty="0"/>
              <a:t>Character Recognition: In this step, each segmented character is recognized using Optical Character Recognition (OCR) techniques. OCR algorithms analyze the features of the segmented characters and compare them to a database of known characters to determine their identity.</a:t>
            </a:r>
          </a:p>
          <a:p>
            <a:pPr>
              <a:buFont typeface="Wingdings" panose="05000000000000000000" pitchFamily="2" charset="2"/>
              <a:buChar char="q"/>
            </a:pPr>
            <a:r>
              <a:rPr lang="en-US" dirty="0"/>
              <a:t>Post-processing: Finally, the recognized characters are combined to form the complete number plate, and any errors or inconsistencies in the recognition process are corrected. The output can be further processed to obtain additional information such as the state or country of registration, vehicle makes and model, and more.</a:t>
            </a:r>
            <a:endParaRPr lang="en-IN" dirty="0"/>
          </a:p>
        </p:txBody>
      </p:sp>
    </p:spTree>
    <p:extLst>
      <p:ext uri="{BB962C8B-B14F-4D97-AF65-F5344CB8AC3E}">
        <p14:creationId xmlns:p14="http://schemas.microsoft.com/office/powerpoint/2010/main" val="227347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E45E-3910-2A13-8667-1D086CCA403B}"/>
              </a:ext>
            </a:extLst>
          </p:cNvPr>
          <p:cNvSpPr>
            <a:spLocks noGrp="1"/>
          </p:cNvSpPr>
          <p:nvPr>
            <p:ph type="title"/>
          </p:nvPr>
        </p:nvSpPr>
        <p:spPr>
          <a:xfrm>
            <a:off x="1237488" y="944258"/>
            <a:ext cx="9692640" cy="1325562"/>
          </a:xfrm>
        </p:spPr>
        <p:txBody>
          <a:bodyPr>
            <a:normAutofit fontScale="90000"/>
          </a:bodyPr>
          <a:lstStyle/>
          <a:p>
            <a:br>
              <a:rPr lang="en-US" sz="3200" u="none" strike="noStrike" kern="0" cap="small" dirty="0">
                <a:effectLst/>
                <a:latin typeface="Times New Roman" panose="02020603050405020304" pitchFamily="18" charset="0"/>
              </a:rPr>
            </a:br>
            <a:br>
              <a:rPr lang="en-US" sz="3200" u="none" strike="noStrike" kern="0" cap="small" dirty="0">
                <a:effectLst/>
                <a:latin typeface="Times New Roman" panose="02020603050405020304" pitchFamily="18" charset="0"/>
              </a:rPr>
            </a:br>
            <a:br>
              <a:rPr lang="en-US" sz="3200" u="none" strike="noStrike" kern="0" cap="small" dirty="0">
                <a:effectLst/>
                <a:latin typeface="Times New Roman" panose="02020603050405020304" pitchFamily="18" charset="0"/>
              </a:rPr>
            </a:br>
            <a:br>
              <a:rPr lang="en-US" sz="3200" u="none" strike="noStrike" kern="0" cap="small" dirty="0">
                <a:effectLst/>
                <a:latin typeface="Times New Roman" panose="02020603050405020304" pitchFamily="18" charset="0"/>
              </a:rPr>
            </a:br>
            <a:br>
              <a:rPr lang="en-US" sz="3200" u="none" strike="noStrike" kern="0" cap="small" dirty="0">
                <a:effectLst/>
                <a:latin typeface="Times New Roman" panose="02020603050405020304" pitchFamily="18" charset="0"/>
              </a:rPr>
            </a:br>
            <a:r>
              <a:rPr lang="en-US" sz="3200" u="none" strike="noStrike" kern="0" cap="small" dirty="0">
                <a:effectLst/>
                <a:latin typeface="Times New Roman" panose="02020603050405020304" pitchFamily="18" charset="0"/>
              </a:rPr>
              <a:t>PROPOSED SYSTEM</a:t>
            </a:r>
            <a:br>
              <a:rPr lang="en-IN" sz="1800" b="1" u="none" strike="noStrike" kern="0" cap="small"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75A2CB-1489-22D6-E1C6-F350C707A52B}"/>
              </a:ext>
            </a:extLst>
          </p:cNvPr>
          <p:cNvSpPr>
            <a:spLocks noGrp="1"/>
          </p:cNvSpPr>
          <p:nvPr>
            <p:ph idx="1"/>
          </p:nvPr>
        </p:nvSpPr>
        <p:spPr/>
        <p:txBody>
          <a:bodyPr>
            <a:normAutofit lnSpcReduction="10000"/>
          </a:bodyPr>
          <a:lstStyle/>
          <a:p>
            <a:r>
              <a:rPr lang="en-IN" sz="1800" dirty="0">
                <a:solidFill>
                  <a:srgbClr val="111111"/>
                </a:solidFill>
                <a:effectLst/>
                <a:latin typeface="Times New Roman" panose="02020603050405020304" pitchFamily="18" charset="0"/>
                <a:ea typeface="Times New Roman" panose="02020603050405020304" pitchFamily="18" charset="0"/>
              </a:rPr>
              <a:t>He proposed system will routinely apprehend unauthenticated car by using the usage of automatic wide variety plate popularity gadget. record of authenticating car in</a:t>
            </a:r>
            <a:br>
              <a:rPr lang="en-IN" sz="1800" dirty="0">
                <a:solidFill>
                  <a:srgbClr val="111111"/>
                </a:solidFill>
                <a:effectLst/>
                <a:latin typeface="Times New Roman" panose="02020603050405020304" pitchFamily="18" charset="0"/>
                <a:ea typeface="Times New Roman" panose="02020603050405020304" pitchFamily="18" charset="0"/>
              </a:rPr>
            </a:br>
            <a:r>
              <a:rPr lang="en-IN" sz="1800" dirty="0">
                <a:solidFill>
                  <a:srgbClr val="111111"/>
                </a:solidFill>
                <a:effectLst/>
                <a:latin typeface="Times New Roman" panose="02020603050405020304" pitchFamily="18" charset="0"/>
                <a:ea typeface="Times New Roman" panose="02020603050405020304" pitchFamily="18" charset="0"/>
              </a:rPr>
              <a:t>residential regions could be stored on the database. on every occasion the automobile arrives at the parking system, the sensor detects the presence of car and the digicam takes the image and extracts the wide variety from wide</a:t>
            </a:r>
            <a:r>
              <a:rPr lang="en-IN"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1800" dirty="0">
                <a:solidFill>
                  <a:srgbClr val="111111"/>
                </a:solidFill>
                <a:effectLst/>
                <a:latin typeface="Times New Roman" panose="02020603050405020304" pitchFamily="18" charset="0"/>
                <a:ea typeface="Times New Roman" panose="02020603050405020304" pitchFamily="18" charset="0"/>
              </a:rPr>
              <a:t>variety plate</a:t>
            </a:r>
          </a:p>
          <a:p>
            <a:r>
              <a:rPr lang="en-IN" sz="1800" dirty="0">
                <a:solidFill>
                  <a:srgbClr val="111111"/>
                </a:solidFill>
                <a:effectLst/>
                <a:latin typeface="Times New Roman" panose="02020603050405020304" pitchFamily="18" charset="0"/>
                <a:ea typeface="Times New Roman" panose="02020603050405020304" pitchFamily="18" charset="0"/>
              </a:rPr>
              <a:t>The metamorphosis of facts from video cameras right into a new dimension is an try to offer imagination and prescient to laptop and device gaining knowledge of to learn activities carried out by way of computer. Open cv library is supported with many picture processing capabilities and amenable to all running structures.</a:t>
            </a:r>
          </a:p>
          <a:p>
            <a:r>
              <a:rPr lang="en-IN" sz="1800" dirty="0">
                <a:solidFill>
                  <a:srgbClr val="111111"/>
                </a:solidFill>
                <a:effectLst/>
                <a:latin typeface="Times New Roman" panose="02020603050405020304" pitchFamily="18" charset="0"/>
                <a:ea typeface="Times New Roman" panose="02020603050405020304" pitchFamily="18" charset="0"/>
              </a:rPr>
              <a:t>It particularly specializes in real time photo processing to apprehend automobile range </a:t>
            </a:r>
            <a:r>
              <a:rPr lang="en-IN" sz="1800" dirty="0" err="1">
                <a:solidFill>
                  <a:srgbClr val="111111"/>
                </a:solidFill>
                <a:effectLst/>
                <a:latin typeface="Times New Roman" panose="02020603050405020304" pitchFamily="18" charset="0"/>
                <a:ea typeface="Times New Roman" panose="02020603050405020304" pitchFamily="18" charset="0"/>
              </a:rPr>
              <a:t>plate.The</a:t>
            </a:r>
            <a:r>
              <a:rPr lang="en-IN" sz="1800" dirty="0">
                <a:solidFill>
                  <a:srgbClr val="111111"/>
                </a:solidFill>
                <a:effectLst/>
                <a:latin typeface="Times New Roman" panose="02020603050405020304" pitchFamily="18" charset="0"/>
                <a:ea typeface="Times New Roman" panose="02020603050405020304" pitchFamily="18" charset="0"/>
              </a:rPr>
              <a:t> diagnosed range on the plate is matched with the</a:t>
            </a:r>
            <a:br>
              <a:rPr lang="en-IN" sz="1800" dirty="0">
                <a:solidFill>
                  <a:srgbClr val="111111"/>
                </a:solidFill>
                <a:effectLst/>
                <a:latin typeface="Times New Roman" panose="02020603050405020304" pitchFamily="18" charset="0"/>
                <a:ea typeface="Times New Roman" panose="02020603050405020304" pitchFamily="18" charset="0"/>
              </a:rPr>
            </a:br>
            <a:r>
              <a:rPr lang="en-IN" sz="1800" dirty="0">
                <a:solidFill>
                  <a:srgbClr val="111111"/>
                </a:solidFill>
                <a:effectLst/>
                <a:latin typeface="Times New Roman" panose="02020603050405020304" pitchFamily="18" charset="0"/>
                <a:ea typeface="Times New Roman" panose="02020603050405020304" pitchFamily="18" charset="0"/>
              </a:rPr>
              <a:t>recorded database. If the quantity does not fit the car is denied access as an un-authenticate, main to the gate remaining closed and the humming of alarm which in flip sends a message to parking control authority via GSM .it is able to also be displayed on a </a:t>
            </a:r>
            <a:r>
              <a:rPr lang="en-IN" sz="1800" dirty="0" err="1">
                <a:solidFill>
                  <a:srgbClr val="111111"/>
                </a:solidFill>
                <a:effectLst/>
                <a:latin typeface="Times New Roman" panose="02020603050405020304" pitchFamily="18" charset="0"/>
                <a:ea typeface="Times New Roman" panose="02020603050405020304" pitchFamily="18" charset="0"/>
              </a:rPr>
              <a:t>cellphone</a:t>
            </a:r>
            <a:endParaRPr lang="en-IN" sz="1800" dirty="0">
              <a:solidFill>
                <a:srgbClr val="11111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1665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7221-7128-1A92-A021-1AB66D9F47E7}"/>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09FDE93C-708F-2A59-DC4B-172616F24FE1}"/>
              </a:ext>
            </a:extLst>
          </p:cNvPr>
          <p:cNvPicPr>
            <a:picLocks noGrp="1" noChangeAspect="1"/>
          </p:cNvPicPr>
          <p:nvPr>
            <p:ph idx="1"/>
          </p:nvPr>
        </p:nvPicPr>
        <p:blipFill>
          <a:blip r:embed="rId2"/>
          <a:stretch>
            <a:fillRect/>
          </a:stretch>
        </p:blipFill>
        <p:spPr>
          <a:xfrm>
            <a:off x="1059708" y="2561169"/>
            <a:ext cx="3577605" cy="2365394"/>
          </a:xfrm>
          <a:prstGeom prst="rect">
            <a:avLst/>
          </a:prstGeom>
        </p:spPr>
      </p:pic>
      <p:pic>
        <p:nvPicPr>
          <p:cNvPr id="9" name="Picture 8">
            <a:extLst>
              <a:ext uri="{FF2B5EF4-FFF2-40B4-BE49-F238E27FC236}">
                <a16:creationId xmlns:a16="http://schemas.microsoft.com/office/drawing/2014/main" id="{AB21C484-AE38-3FC2-41A7-A4F4B9329B40}"/>
              </a:ext>
            </a:extLst>
          </p:cNvPr>
          <p:cNvPicPr>
            <a:picLocks noChangeAspect="1"/>
          </p:cNvPicPr>
          <p:nvPr/>
        </p:nvPicPr>
        <p:blipFill>
          <a:blip r:embed="rId3"/>
          <a:stretch>
            <a:fillRect/>
          </a:stretch>
        </p:blipFill>
        <p:spPr>
          <a:xfrm>
            <a:off x="5567016" y="2341985"/>
            <a:ext cx="4846320" cy="3051110"/>
          </a:xfrm>
          <a:prstGeom prst="rect">
            <a:avLst/>
          </a:prstGeom>
        </p:spPr>
      </p:pic>
    </p:spTree>
    <p:extLst>
      <p:ext uri="{BB962C8B-B14F-4D97-AF65-F5344CB8AC3E}">
        <p14:creationId xmlns:p14="http://schemas.microsoft.com/office/powerpoint/2010/main" val="401472134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22B-AF0C-C4D1-F957-01F463EE66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15C1DB-5D92-810F-843D-84339C3FB7E2}"/>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Edge Detection-Edge is a boundary between two regions with relatively distinct gray level properties. It detects discontinuities in intensity values. The basic step in </a:t>
            </a:r>
            <a:r>
              <a:rPr lang="en-IN" sz="1800" dirty="0">
                <a:effectLst/>
                <a:latin typeface="Times New Roman" panose="02020603050405020304" pitchFamily="18" charset="0"/>
                <a:ea typeface="SimSun" panose="02010600030101010101" pitchFamily="2" charset="-122"/>
              </a:rPr>
              <a:t>the </a:t>
            </a:r>
            <a:r>
              <a:rPr lang="en-US" sz="1800" dirty="0">
                <a:effectLst/>
                <a:latin typeface="Times New Roman" panose="02020603050405020304" pitchFamily="18" charset="0"/>
                <a:ea typeface="SimSun" panose="02010600030101010101" pitchFamily="2" charset="-122"/>
              </a:rPr>
              <a:t>recognition of </a:t>
            </a:r>
            <a:r>
              <a:rPr lang="en-IN" sz="1800" dirty="0">
                <a:effectLst/>
                <a:latin typeface="Times New Roman" panose="02020603050405020304" pitchFamily="18" charset="0"/>
                <a:ea typeface="SimSun" panose="02010600030101010101" pitchFamily="2" charset="-122"/>
              </a:rPr>
              <a:t>a </a:t>
            </a:r>
            <a:r>
              <a:rPr lang="en-US" sz="1800" dirty="0">
                <a:effectLst/>
                <a:latin typeface="Times New Roman" panose="02020603050405020304" pitchFamily="18" charset="0"/>
                <a:ea typeface="SimSun" panose="02010600030101010101" pitchFamily="2" charset="-122"/>
              </a:rPr>
              <a:t>plate is to detect plate size (rectangle), thus we have to detect </a:t>
            </a:r>
            <a:r>
              <a:rPr lang="en-IN" sz="1800" dirty="0">
                <a:effectLst/>
                <a:latin typeface="Times New Roman" panose="02020603050405020304" pitchFamily="18" charset="0"/>
                <a:ea typeface="SimSun" panose="02010600030101010101" pitchFamily="2" charset="-122"/>
              </a:rPr>
              <a:t>the </a:t>
            </a:r>
            <a:r>
              <a:rPr lang="en-US" sz="1800" dirty="0">
                <a:effectLst/>
                <a:latin typeface="Times New Roman" panose="02020603050405020304" pitchFamily="18" charset="0"/>
                <a:ea typeface="SimSun" panose="02010600030101010101" pitchFamily="2" charset="-122"/>
              </a:rPr>
              <a:t>edge of </a:t>
            </a:r>
            <a:r>
              <a:rPr lang="en-IN" sz="1800" dirty="0">
                <a:effectLst/>
                <a:latin typeface="Times New Roman" panose="02020603050405020304" pitchFamily="18" charset="0"/>
                <a:ea typeface="SimSun" panose="02010600030101010101" pitchFamily="2" charset="-122"/>
              </a:rPr>
              <a:t>a </a:t>
            </a:r>
            <a:r>
              <a:rPr lang="en-US" sz="1800" dirty="0">
                <a:effectLst/>
                <a:latin typeface="Times New Roman" panose="02020603050405020304" pitchFamily="18" charset="0"/>
                <a:ea typeface="SimSun" panose="02010600030101010101" pitchFamily="2" charset="-122"/>
              </a:rPr>
              <a:t>rectangular plate. Using the </a:t>
            </a:r>
            <a:r>
              <a:rPr lang="en-IN" sz="1800" dirty="0">
                <a:effectLst/>
                <a:latin typeface="Times New Roman" panose="02020603050405020304" pitchFamily="18" charset="0"/>
                <a:ea typeface="SimSun" panose="02010600030101010101" pitchFamily="2" charset="-122"/>
              </a:rPr>
              <a:t>Sobel</a:t>
            </a:r>
            <a:r>
              <a:rPr lang="en-US" sz="1800" dirty="0">
                <a:effectLst/>
                <a:latin typeface="Times New Roman" panose="02020603050405020304" pitchFamily="18" charset="0"/>
                <a:ea typeface="SimSun" panose="02010600030101010101" pitchFamily="2" charset="-122"/>
              </a:rPr>
              <a:t> operator, the edges in </a:t>
            </a:r>
            <a:r>
              <a:rPr lang="en-IN" sz="1800" dirty="0">
                <a:effectLst/>
                <a:latin typeface="Times New Roman" panose="02020603050405020304" pitchFamily="18" charset="0"/>
                <a:ea typeface="SimSun" panose="02010600030101010101" pitchFamily="2" charset="-122"/>
              </a:rPr>
              <a:t>the </a:t>
            </a:r>
            <a:r>
              <a:rPr lang="en-US" sz="1800" dirty="0">
                <a:effectLst/>
                <a:latin typeface="Times New Roman" panose="02020603050405020304" pitchFamily="18" charset="0"/>
                <a:ea typeface="SimSun" panose="02010600030101010101" pitchFamily="2" charset="-122"/>
              </a:rPr>
              <a:t>image are highlighted. This in turn reduces </a:t>
            </a:r>
            <a:r>
              <a:rPr lang="en-IN" sz="1800" dirty="0">
                <a:effectLst/>
                <a:latin typeface="Times New Roman" panose="02020603050405020304" pitchFamily="18" charset="0"/>
                <a:ea typeface="SimSun" panose="02010600030101010101" pitchFamily="2" charset="-122"/>
              </a:rPr>
              <a:t>the </a:t>
            </a:r>
            <a:r>
              <a:rPr lang="en-US" sz="1800" dirty="0">
                <a:effectLst/>
                <a:latin typeface="Times New Roman" panose="02020603050405020304" pitchFamily="18" charset="0"/>
                <a:ea typeface="SimSun" panose="02010600030101010101" pitchFamily="2" charset="-122"/>
              </a:rPr>
              <a:t>amount of data in the image and processes the required data for further use.</a:t>
            </a:r>
          </a:p>
          <a:p>
            <a:r>
              <a:rPr lang="x-none" sz="1800" spc="-5" dirty="0">
                <a:effectLst/>
                <a:latin typeface="Times New Roman" panose="02020603050405020304" pitchFamily="18" charset="0"/>
                <a:ea typeface="SimSun" panose="02010600030101010101" pitchFamily="2" charset="-122"/>
              </a:rPr>
              <a:t>Segmentation-Character segmentation is a bridge between a number plate extraction and character recognition. In this, different characters on a number plate area are segmented. Various reasons such as lighting variance, plate frames</a:t>
            </a:r>
            <a:r>
              <a:rPr lang="en-IN" sz="1800" spc="-5" dirty="0">
                <a:effectLst/>
                <a:latin typeface="Times New Roman" panose="02020603050405020304" pitchFamily="18" charset="0"/>
                <a:ea typeface="SimSun" panose="02010600030101010101" pitchFamily="2" charset="-122"/>
              </a:rPr>
              <a:t>,</a:t>
            </a:r>
            <a:r>
              <a:rPr lang="x-none" sz="1800" spc="-5" dirty="0">
                <a:effectLst/>
                <a:latin typeface="Times New Roman" panose="02020603050405020304" pitchFamily="18" charset="0"/>
                <a:ea typeface="SimSun" panose="02010600030101010101" pitchFamily="2" charset="-122"/>
              </a:rPr>
              <a:t> and rotation are those which hinder the segmentation work. A segmentation method is also known as a boundary box analysis. By this method, characters are assigned to connected components and these are extracted using the boundary box analysis. The segmentation process is completed upon </a:t>
            </a:r>
            <a:r>
              <a:rPr lang="en-IN" sz="1800" spc="-5" dirty="0">
                <a:effectLst/>
                <a:latin typeface="Times New Roman" panose="02020603050405020304" pitchFamily="18" charset="0"/>
                <a:ea typeface="SimSun" panose="02010600030101010101" pitchFamily="2" charset="-122"/>
              </a:rPr>
              <a:t>the </a:t>
            </a:r>
            <a:r>
              <a:rPr lang="x-none" sz="1800" spc="-5" dirty="0">
                <a:effectLst/>
                <a:latin typeface="Times New Roman" panose="02020603050405020304" pitchFamily="18" charset="0"/>
                <a:ea typeface="SimSun" panose="02010600030101010101" pitchFamily="2" charset="-122"/>
              </a:rPr>
              <a:t>reduction of noise in the image.</a:t>
            </a:r>
            <a:endParaRPr lang="en-IN" sz="1800" spc="-5"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900803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D7DD-CD77-3A73-10E7-73DC39A5ADB6}"/>
              </a:ext>
            </a:extLst>
          </p:cNvPr>
          <p:cNvSpPr>
            <a:spLocks noGrp="1"/>
          </p:cNvSpPr>
          <p:nvPr>
            <p:ph type="title"/>
          </p:nvPr>
        </p:nvSpPr>
        <p:spPr/>
        <p:txBody>
          <a:bodyPr/>
          <a:lstStyle/>
          <a:p>
            <a:r>
              <a:rPr lang="en-US" sz="3200" kern="0" cap="small" dirty="0">
                <a:effectLst/>
                <a:latin typeface="Times New Roman" panose="02020603050405020304" pitchFamily="18" charset="0"/>
              </a:rPr>
              <a:t>EXISTING SYSTEM</a:t>
            </a:r>
            <a:br>
              <a:rPr lang="en-IN" sz="1800" b="1" kern="0" cap="small"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F164E0E-00B5-9511-61CC-E65527B8D342}"/>
              </a:ext>
            </a:extLst>
          </p:cNvPr>
          <p:cNvSpPr>
            <a:spLocks noGrp="1"/>
          </p:cNvSpPr>
          <p:nvPr>
            <p:ph sz="half" idx="1"/>
          </p:nvPr>
        </p:nvSpPr>
        <p:spPr/>
        <p:txBody>
          <a:bodyPr>
            <a:normAutofit fontScale="92500" lnSpcReduction="10000"/>
          </a:bodyPr>
          <a:lstStyle/>
          <a:p>
            <a:r>
              <a:rPr lang="en-US" dirty="0">
                <a:solidFill>
                  <a:srgbClr val="111111"/>
                </a:solidFill>
                <a:latin typeface="Times New Roman" panose="02020603050405020304" pitchFamily="18" charset="0"/>
                <a:ea typeface="SimSun" panose="02010600030101010101" pitchFamily="2" charset="-122"/>
              </a:rPr>
              <a:t>T</a:t>
            </a:r>
            <a:r>
              <a:rPr lang="en-US" sz="1800" dirty="0">
                <a:solidFill>
                  <a:srgbClr val="111111"/>
                </a:solidFill>
                <a:effectLst/>
                <a:latin typeface="Times New Roman" panose="02020603050405020304" pitchFamily="18" charset="0"/>
                <a:ea typeface="SimSun" panose="02010600030101010101" pitchFamily="2" charset="-122"/>
              </a:rPr>
              <a:t>he present system to determine the details of a car calls for a variety of human interaction which also leads to human mistakes. As an example, the e-challan fine by way of the traffic officials is as follows.</a:t>
            </a:r>
          </a:p>
          <a:p>
            <a:r>
              <a:rPr lang="en-US" sz="1800" dirty="0">
                <a:solidFill>
                  <a:srgbClr val="111111"/>
                </a:solidFill>
                <a:effectLst/>
                <a:latin typeface="Times New Roman" panose="02020603050405020304" pitchFamily="18" charset="0"/>
                <a:ea typeface="SimSun" panose="02010600030101010101" pitchFamily="2" charset="-122"/>
              </a:rPr>
              <a:t>A CCTV digital camera constantly statistics pictures of the continued visitors. If a motorist</a:t>
            </a:r>
            <a:br>
              <a:rPr lang="en-US" sz="1800" dirty="0">
                <a:solidFill>
                  <a:srgbClr val="111111"/>
                </a:solidFill>
                <a:effectLst/>
                <a:latin typeface="Times New Roman" panose="02020603050405020304" pitchFamily="18" charset="0"/>
                <a:ea typeface="SimSun" panose="02010600030101010101" pitchFamily="2" charset="-122"/>
              </a:rPr>
            </a:br>
            <a:r>
              <a:rPr lang="en-US" sz="1800" dirty="0">
                <a:solidFill>
                  <a:srgbClr val="111111"/>
                </a:solidFill>
                <a:effectLst/>
                <a:latin typeface="Times New Roman" panose="02020603050405020304" pitchFamily="18" charset="0"/>
                <a:ea typeface="SimSun" panose="02010600030101010101" pitchFamily="2" charset="-122"/>
              </a:rPr>
              <a:t>breaks any traffic rule, the act can be recorded within the pictures. The police will try and extract the quantity from the car’s display shot captured from the CCTV photos and the offense will be registered inside the facts. This method requires plenty of humanitarian aid which may be decreased</a:t>
            </a:r>
            <a:r>
              <a:rPr lang="en-US" dirty="0">
                <a:solidFill>
                  <a:srgbClr val="111111"/>
                </a:solidFill>
                <a:latin typeface="Times New Roman" panose="02020603050405020304" pitchFamily="18" charset="0"/>
                <a:ea typeface="SimSun" panose="02010600030101010101" pitchFamily="2" charset="-122"/>
              </a:rPr>
              <a:t> </a:t>
            </a:r>
            <a:r>
              <a:rPr lang="en-US" sz="1800" dirty="0">
                <a:solidFill>
                  <a:srgbClr val="111111"/>
                </a:solidFill>
                <a:effectLst/>
                <a:latin typeface="Times New Roman" panose="02020603050405020304" pitchFamily="18" charset="0"/>
                <a:ea typeface="SimSun" panose="02010600030101010101" pitchFamily="2" charset="-122"/>
              </a:rPr>
              <a:t>through the usage of the subsequent set of rules to understand the registered car variety</a:t>
            </a:r>
            <a:r>
              <a:rPr lang="en-US" sz="1800" dirty="0">
                <a:solidFill>
                  <a:srgbClr val="111111"/>
                </a:solidFill>
                <a:effectLst/>
                <a:latin typeface="Roboto" panose="02000000000000000000" pitchFamily="2" charset="0"/>
                <a:ea typeface="SimSun" panose="02010600030101010101" pitchFamily="2" charset="-122"/>
              </a:rPr>
              <a:t>.</a:t>
            </a:r>
            <a:r>
              <a:rPr lang="en-IN" dirty="0">
                <a:latin typeface="Times New Roman" panose="02020603050405020304" pitchFamily="18" charset="0"/>
                <a:ea typeface="SimSun" panose="02010600030101010101" pitchFamily="2" charset="-122"/>
              </a:rPr>
              <a:t> </a:t>
            </a:r>
            <a:endParaRPr lang="en-IN" dirty="0"/>
          </a:p>
        </p:txBody>
      </p:sp>
      <p:pic>
        <p:nvPicPr>
          <p:cNvPr id="5" name="Content Placeholder 4">
            <a:extLst>
              <a:ext uri="{FF2B5EF4-FFF2-40B4-BE49-F238E27FC236}">
                <a16:creationId xmlns:a16="http://schemas.microsoft.com/office/drawing/2014/main" id="{8E612C5B-0243-0DEC-25D1-7AEABDEAE9FA}"/>
              </a:ext>
            </a:extLst>
          </p:cNvPr>
          <p:cNvPicPr>
            <a:picLocks noGrp="1" noChangeAspect="1"/>
          </p:cNvPicPr>
          <p:nvPr>
            <p:ph sz="half" idx="2"/>
          </p:nvPr>
        </p:nvPicPr>
        <p:blipFill>
          <a:blip r:embed="rId2"/>
          <a:stretch>
            <a:fillRect/>
          </a:stretch>
        </p:blipFill>
        <p:spPr>
          <a:xfrm>
            <a:off x="6582557" y="1828800"/>
            <a:ext cx="4017019" cy="3609002"/>
          </a:xfrm>
          <a:prstGeom prst="rect">
            <a:avLst/>
          </a:prstGeom>
        </p:spPr>
      </p:pic>
    </p:spTree>
    <p:extLst>
      <p:ext uri="{BB962C8B-B14F-4D97-AF65-F5344CB8AC3E}">
        <p14:creationId xmlns:p14="http://schemas.microsoft.com/office/powerpoint/2010/main" val="1296757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