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338" r:id="rId2"/>
    <p:sldId id="257" r:id="rId3"/>
    <p:sldId id="302" r:id="rId4"/>
    <p:sldId id="291" r:id="rId5"/>
    <p:sldId id="287" r:id="rId6"/>
    <p:sldId id="288" r:id="rId7"/>
    <p:sldId id="318" r:id="rId8"/>
    <p:sldId id="289" r:id="rId9"/>
    <p:sldId id="333" r:id="rId10"/>
    <p:sldId id="334" r:id="rId11"/>
    <p:sldId id="335" r:id="rId12"/>
    <p:sldId id="336" r:id="rId13"/>
    <p:sldId id="317" r:id="rId14"/>
    <p:sldId id="330" r:id="rId15"/>
    <p:sldId id="292" r:id="rId16"/>
    <p:sldId id="323" r:id="rId17"/>
    <p:sldId id="313" r:id="rId18"/>
    <p:sldId id="324" r:id="rId19"/>
    <p:sldId id="325" r:id="rId20"/>
    <p:sldId id="326" r:id="rId21"/>
    <p:sldId id="305" r:id="rId22"/>
    <p:sldId id="311" r:id="rId23"/>
    <p:sldId id="303" r:id="rId24"/>
    <p:sldId id="33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1875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83490-F18A-4D97-87BB-88808984D9F0}"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84802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987978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507506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415654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193627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6741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4290219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71846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990724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986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3490-F18A-4D97-87BB-88808984D9F0}"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308809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83490-F18A-4D97-87BB-88808984D9F0}"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4850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83490-F18A-4D97-87BB-88808984D9F0}" type="datetimeFigureOut">
              <a:rPr lang="en-IN" smtClean="0"/>
              <a:t>12-12-2021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94043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83490-F18A-4D97-87BB-88808984D9F0}"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2192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83490-F18A-4D97-87BB-88808984D9F0}" type="datetimeFigureOut">
              <a:rPr lang="en-IN" smtClean="0"/>
              <a:t>12-12-2021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79160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83490-F18A-4D97-87BB-88808984D9F0}"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251537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83490-F18A-4D97-87BB-88808984D9F0}"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0613D-8EE0-4A8A-B97D-461FA90D9930}" type="slidenum">
              <a:rPr lang="en-IN" smtClean="0"/>
              <a:t>‹#›</a:t>
            </a:fld>
            <a:endParaRPr lang="en-IN"/>
          </a:p>
        </p:txBody>
      </p:sp>
    </p:spTree>
    <p:extLst>
      <p:ext uri="{BB962C8B-B14F-4D97-AF65-F5344CB8AC3E}">
        <p14:creationId xmlns:p14="http://schemas.microsoft.com/office/powerpoint/2010/main" val="141158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483490-F18A-4D97-87BB-88808984D9F0}" type="datetimeFigureOut">
              <a:rPr lang="en-IN" smtClean="0"/>
              <a:t>12-12-2021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C0613D-8EE0-4A8A-B97D-461FA90D9930}" type="slidenum">
              <a:rPr lang="en-IN" smtClean="0"/>
              <a:t>‹#›</a:t>
            </a:fld>
            <a:endParaRPr lang="en-IN"/>
          </a:p>
        </p:txBody>
      </p:sp>
    </p:spTree>
    <p:extLst>
      <p:ext uri="{BB962C8B-B14F-4D97-AF65-F5344CB8AC3E}">
        <p14:creationId xmlns:p14="http://schemas.microsoft.com/office/powerpoint/2010/main" val="41695534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E05E-0E83-4DB1-90DC-589C237E9D7B}"/>
              </a:ext>
            </a:extLst>
          </p:cNvPr>
          <p:cNvSpPr>
            <a:spLocks noGrp="1"/>
          </p:cNvSpPr>
          <p:nvPr>
            <p:ph type="ctrTitle"/>
          </p:nvPr>
        </p:nvSpPr>
        <p:spPr>
          <a:xfrm>
            <a:off x="494521" y="758952"/>
            <a:ext cx="11252719" cy="3566160"/>
          </a:xfrm>
        </p:spPr>
        <p:txBody>
          <a:bodyPr anchor="ctr">
            <a:normAutofit/>
          </a:bodyPr>
          <a:lstStyle/>
          <a:p>
            <a:r>
              <a:rPr lang="en-US" sz="5400" dirty="0"/>
              <a:t>E-Retail Customer Activation and Retention</a:t>
            </a:r>
            <a:endParaRPr lang="en-IN" sz="5400" dirty="0"/>
          </a:p>
        </p:txBody>
      </p:sp>
      <p:sp>
        <p:nvSpPr>
          <p:cNvPr id="3" name="Subtitle 2">
            <a:extLst>
              <a:ext uri="{FF2B5EF4-FFF2-40B4-BE49-F238E27FC236}">
                <a16:creationId xmlns:a16="http://schemas.microsoft.com/office/drawing/2014/main" id="{0852FB3C-AEE0-40D3-9DA7-07729AE71D33}"/>
              </a:ext>
            </a:extLst>
          </p:cNvPr>
          <p:cNvSpPr>
            <a:spLocks noGrp="1"/>
          </p:cNvSpPr>
          <p:nvPr>
            <p:ph type="subTitle" idx="1"/>
          </p:nvPr>
        </p:nvSpPr>
        <p:spPr>
          <a:xfrm>
            <a:off x="9015162" y="4437362"/>
            <a:ext cx="2290147" cy="977621"/>
          </a:xfrm>
        </p:spPr>
        <p:txBody>
          <a:bodyPr>
            <a:normAutofit fontScale="92500" lnSpcReduction="10000"/>
          </a:bodyPr>
          <a:lstStyle/>
          <a:p>
            <a:r>
              <a:rPr lang="en-US" sz="2800" dirty="0"/>
              <a:t>SRIVIDYA S</a:t>
            </a:r>
          </a:p>
          <a:p>
            <a:r>
              <a:rPr lang="en-US" sz="2800" dirty="0"/>
              <a:t>Dec 2021</a:t>
            </a:r>
            <a:endParaRPr lang="en-IN" sz="2800" dirty="0"/>
          </a:p>
        </p:txBody>
      </p:sp>
    </p:spTree>
    <p:extLst>
      <p:ext uri="{BB962C8B-B14F-4D97-AF65-F5344CB8AC3E}">
        <p14:creationId xmlns:p14="http://schemas.microsoft.com/office/powerpoint/2010/main" val="154919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9462E4-0774-4283-9A4E-E1E91E85AB75}"/>
              </a:ext>
            </a:extLst>
          </p:cNvPr>
          <p:cNvPicPr>
            <a:picLocks noChangeAspect="1"/>
          </p:cNvPicPr>
          <p:nvPr/>
        </p:nvPicPr>
        <p:blipFill>
          <a:blip r:embed="rId2"/>
          <a:stretch>
            <a:fillRect/>
          </a:stretch>
        </p:blipFill>
        <p:spPr>
          <a:xfrm>
            <a:off x="-62144" y="62144"/>
            <a:ext cx="12254144" cy="6795856"/>
          </a:xfrm>
          <a:prstGeom prst="rect">
            <a:avLst/>
          </a:prstGeom>
        </p:spPr>
      </p:pic>
    </p:spTree>
    <p:extLst>
      <p:ext uri="{BB962C8B-B14F-4D97-AF65-F5344CB8AC3E}">
        <p14:creationId xmlns:p14="http://schemas.microsoft.com/office/powerpoint/2010/main" val="35005161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010A52-A91D-4858-AC9A-7B62EDF22481}"/>
              </a:ext>
            </a:extLst>
          </p:cNvPr>
          <p:cNvPicPr>
            <a:picLocks noChangeAspect="1"/>
          </p:cNvPicPr>
          <p:nvPr/>
        </p:nvPicPr>
        <p:blipFill>
          <a:blip r:embed="rId2"/>
          <a:stretch>
            <a:fillRect/>
          </a:stretch>
        </p:blipFill>
        <p:spPr>
          <a:xfrm>
            <a:off x="941033" y="830355"/>
            <a:ext cx="10440140" cy="5197290"/>
          </a:xfrm>
          <a:prstGeom prst="rect">
            <a:avLst/>
          </a:prstGeom>
        </p:spPr>
      </p:pic>
    </p:spTree>
    <p:extLst>
      <p:ext uri="{BB962C8B-B14F-4D97-AF65-F5344CB8AC3E}">
        <p14:creationId xmlns:p14="http://schemas.microsoft.com/office/powerpoint/2010/main" val="21928238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F8FA42-649F-4F2C-BB9B-C0066F85BF79}"/>
              </a:ext>
            </a:extLst>
          </p:cNvPr>
          <p:cNvPicPr>
            <a:picLocks noChangeAspect="1"/>
          </p:cNvPicPr>
          <p:nvPr/>
        </p:nvPicPr>
        <p:blipFill>
          <a:blip r:embed="rId2"/>
          <a:stretch>
            <a:fillRect/>
          </a:stretch>
        </p:blipFill>
        <p:spPr>
          <a:xfrm>
            <a:off x="1384917" y="91151"/>
            <a:ext cx="8922058" cy="3337849"/>
          </a:xfrm>
          <a:prstGeom prst="rect">
            <a:avLst/>
          </a:prstGeom>
        </p:spPr>
      </p:pic>
      <p:pic>
        <p:nvPicPr>
          <p:cNvPr id="6" name="Picture 5">
            <a:extLst>
              <a:ext uri="{FF2B5EF4-FFF2-40B4-BE49-F238E27FC236}">
                <a16:creationId xmlns:a16="http://schemas.microsoft.com/office/drawing/2014/main" id="{2594ECDC-13E3-4A6B-885F-5DFF53461597}"/>
              </a:ext>
            </a:extLst>
          </p:cNvPr>
          <p:cNvPicPr>
            <a:picLocks noChangeAspect="1"/>
          </p:cNvPicPr>
          <p:nvPr/>
        </p:nvPicPr>
        <p:blipFill>
          <a:blip r:embed="rId3"/>
          <a:stretch>
            <a:fillRect/>
          </a:stretch>
        </p:blipFill>
        <p:spPr>
          <a:xfrm>
            <a:off x="1589014" y="3652459"/>
            <a:ext cx="8273988" cy="2949882"/>
          </a:xfrm>
          <a:prstGeom prst="rect">
            <a:avLst/>
          </a:prstGeom>
        </p:spPr>
      </p:pic>
    </p:spTree>
    <p:extLst>
      <p:ext uri="{BB962C8B-B14F-4D97-AF65-F5344CB8AC3E}">
        <p14:creationId xmlns:p14="http://schemas.microsoft.com/office/powerpoint/2010/main" val="36225531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13</a:t>
            </a:fld>
            <a:endParaRPr lang="en-IN"/>
          </a:p>
        </p:txBody>
      </p:sp>
      <p:pic>
        <p:nvPicPr>
          <p:cNvPr id="4" name="Picture 3">
            <a:extLst>
              <a:ext uri="{FF2B5EF4-FFF2-40B4-BE49-F238E27FC236}">
                <a16:creationId xmlns:a16="http://schemas.microsoft.com/office/drawing/2014/main" id="{BCB9BD5E-6E02-4BB0-8733-299D08537393}"/>
              </a:ext>
            </a:extLst>
          </p:cNvPr>
          <p:cNvPicPr>
            <a:picLocks noChangeAspect="1"/>
          </p:cNvPicPr>
          <p:nvPr/>
        </p:nvPicPr>
        <p:blipFill>
          <a:blip r:embed="rId2"/>
          <a:stretch>
            <a:fillRect/>
          </a:stretch>
        </p:blipFill>
        <p:spPr>
          <a:xfrm>
            <a:off x="1393793" y="932580"/>
            <a:ext cx="7347156" cy="2496420"/>
          </a:xfrm>
          <a:prstGeom prst="rect">
            <a:avLst/>
          </a:prstGeom>
        </p:spPr>
      </p:pic>
      <p:pic>
        <p:nvPicPr>
          <p:cNvPr id="8" name="Picture 7">
            <a:extLst>
              <a:ext uri="{FF2B5EF4-FFF2-40B4-BE49-F238E27FC236}">
                <a16:creationId xmlns:a16="http://schemas.microsoft.com/office/drawing/2014/main" id="{0D8F1B49-7057-4218-BD08-7BC81DA425E6}"/>
              </a:ext>
            </a:extLst>
          </p:cNvPr>
          <p:cNvPicPr>
            <a:picLocks noChangeAspect="1"/>
          </p:cNvPicPr>
          <p:nvPr/>
        </p:nvPicPr>
        <p:blipFill>
          <a:blip r:embed="rId3"/>
          <a:stretch>
            <a:fillRect/>
          </a:stretch>
        </p:blipFill>
        <p:spPr>
          <a:xfrm>
            <a:off x="1382720" y="3266687"/>
            <a:ext cx="7358229" cy="2438597"/>
          </a:xfrm>
          <a:prstGeom prst="rect">
            <a:avLst/>
          </a:prstGeom>
        </p:spPr>
      </p:pic>
    </p:spTree>
    <p:extLst>
      <p:ext uri="{BB962C8B-B14F-4D97-AF65-F5344CB8AC3E}">
        <p14:creationId xmlns:p14="http://schemas.microsoft.com/office/powerpoint/2010/main" val="20630837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098284"/>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lots of null values present in the dataset and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some column since there is no correlation between output variable and with those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R2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Adjusted R2 Score deals with additional independent variables.</a:t>
            </a:r>
          </a:p>
          <a:p>
            <a:pPr marL="285750" indent="-285750" algn="just">
              <a:buFont typeface="Arial" panose="020B0604020202020204" pitchFamily="34" charset="0"/>
              <a:buChar char="•"/>
            </a:pPr>
            <a:r>
              <a:rPr lang="en-US" dirty="0">
                <a:latin typeface="Times New Roman" pitchFamily="18" charset="0"/>
                <a:cs typeface="Times New Roman" pitchFamily="18" charset="0"/>
              </a:rPr>
              <a:t>This R squared value of the r-square if our choice of independent variable wasn’t good (i.e. independent variable had no effect on dependent variable)</a:t>
            </a:r>
          </a:p>
          <a:p>
            <a:pPr marL="285750" indent="-285750" algn="just">
              <a:buFont typeface="Arial" panose="020B0604020202020204" pitchFamily="34" charset="0"/>
              <a:buChar char="•"/>
            </a:pPr>
            <a:r>
              <a:rPr lang="en-US" dirty="0">
                <a:latin typeface="Times New Roman" pitchFamily="18" charset="0"/>
                <a:cs typeface="Times New Roman" pitchFamily="18" charset="0"/>
              </a:rPr>
              <a:t>Also the bias of R Square to not decrease is handled pretty well in this adjusted R Squared method.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Linear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DC23F6D8-8907-4AA0-B565-01F4BA4773AF}"/>
              </a:ext>
            </a:extLst>
          </p:cNvPr>
          <p:cNvPicPr>
            <a:picLocks noChangeAspect="1"/>
          </p:cNvPicPr>
          <p:nvPr/>
        </p:nvPicPr>
        <p:blipFill>
          <a:blip r:embed="rId2"/>
          <a:stretch>
            <a:fillRect/>
          </a:stretch>
        </p:blipFill>
        <p:spPr>
          <a:xfrm>
            <a:off x="1550894" y="1882065"/>
            <a:ext cx="7211366" cy="2982897"/>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Gradient Boosting Regressor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8F653FCD-F834-4B84-9F3E-A7523D837424}"/>
              </a:ext>
            </a:extLst>
          </p:cNvPr>
          <p:cNvPicPr>
            <a:picLocks noChangeAspect="1"/>
          </p:cNvPicPr>
          <p:nvPr/>
        </p:nvPicPr>
        <p:blipFill>
          <a:blip r:embed="rId2"/>
          <a:stretch>
            <a:fillRect/>
          </a:stretch>
        </p:blipFill>
        <p:spPr>
          <a:xfrm>
            <a:off x="1833968" y="1660125"/>
            <a:ext cx="6776631" cy="3142694"/>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Regressor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4" name="Picture 3">
            <a:extLst>
              <a:ext uri="{FF2B5EF4-FFF2-40B4-BE49-F238E27FC236}">
                <a16:creationId xmlns:a16="http://schemas.microsoft.com/office/drawing/2014/main" id="{2A467B26-162B-4F82-AA74-039BD1FD53A2}"/>
              </a:ext>
            </a:extLst>
          </p:cNvPr>
          <p:cNvPicPr>
            <a:picLocks noChangeAspect="1"/>
          </p:cNvPicPr>
          <p:nvPr/>
        </p:nvPicPr>
        <p:blipFill>
          <a:blip r:embed="rId2"/>
          <a:stretch>
            <a:fillRect/>
          </a:stretch>
        </p:blipFill>
        <p:spPr>
          <a:xfrm>
            <a:off x="1728616" y="1589103"/>
            <a:ext cx="7246708" cy="3124940"/>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Regressor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5" name="Picture 4">
            <a:extLst>
              <a:ext uri="{FF2B5EF4-FFF2-40B4-BE49-F238E27FC236}">
                <a16:creationId xmlns:a16="http://schemas.microsoft.com/office/drawing/2014/main" id="{C22937CC-E6FC-4681-8435-18E606A8ACD0}"/>
              </a:ext>
            </a:extLst>
          </p:cNvPr>
          <p:cNvPicPr>
            <a:picLocks noChangeAspect="1"/>
          </p:cNvPicPr>
          <p:nvPr/>
        </p:nvPicPr>
        <p:blipFill>
          <a:blip r:embed="rId2"/>
          <a:stretch>
            <a:fillRect/>
          </a:stretch>
        </p:blipFill>
        <p:spPr>
          <a:xfrm>
            <a:off x="1760474" y="1802167"/>
            <a:ext cx="8289048" cy="3009530"/>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pic>
        <p:nvPicPr>
          <p:cNvPr id="5" name="Picture 4">
            <a:extLst>
              <a:ext uri="{FF2B5EF4-FFF2-40B4-BE49-F238E27FC236}">
                <a16:creationId xmlns:a16="http://schemas.microsoft.com/office/drawing/2014/main" id="{0579803F-036F-4388-BE0D-1FB8DF57D382}"/>
              </a:ext>
            </a:extLst>
          </p:cNvPr>
          <p:cNvPicPr>
            <a:picLocks noChangeAspect="1"/>
          </p:cNvPicPr>
          <p:nvPr/>
        </p:nvPicPr>
        <p:blipFill>
          <a:blip r:embed="rId2"/>
          <a:stretch>
            <a:fillRect/>
          </a:stretch>
        </p:blipFill>
        <p:spPr>
          <a:xfrm>
            <a:off x="1111392" y="1830882"/>
            <a:ext cx="7979527" cy="319623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Regressor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5" name="Picture 4">
            <a:extLst>
              <a:ext uri="{FF2B5EF4-FFF2-40B4-BE49-F238E27FC236}">
                <a16:creationId xmlns:a16="http://schemas.microsoft.com/office/drawing/2014/main" id="{DDCF1AEB-B031-49DA-9D8B-6243A7DF48C4}"/>
              </a:ext>
            </a:extLst>
          </p:cNvPr>
          <p:cNvPicPr>
            <a:picLocks noChangeAspect="1"/>
          </p:cNvPicPr>
          <p:nvPr/>
        </p:nvPicPr>
        <p:blipFill>
          <a:blip r:embed="rId2"/>
          <a:stretch>
            <a:fillRect/>
          </a:stretch>
        </p:blipFill>
        <p:spPr>
          <a:xfrm>
            <a:off x="1865788" y="1722267"/>
            <a:ext cx="7588930" cy="2814221"/>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711164" y="136525"/>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838200" y="755245"/>
            <a:ext cx="102743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Regressor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7" name="Picture 6">
            <a:extLst>
              <a:ext uri="{FF2B5EF4-FFF2-40B4-BE49-F238E27FC236}">
                <a16:creationId xmlns:a16="http://schemas.microsoft.com/office/drawing/2014/main" id="{9EE0E3E7-1CE5-4058-A8AD-8FB964FAF4DE}"/>
              </a:ext>
            </a:extLst>
          </p:cNvPr>
          <p:cNvPicPr>
            <a:picLocks noChangeAspect="1"/>
          </p:cNvPicPr>
          <p:nvPr/>
        </p:nvPicPr>
        <p:blipFill>
          <a:blip r:embed="rId2"/>
          <a:stretch>
            <a:fillRect/>
          </a:stretch>
        </p:blipFill>
        <p:spPr>
          <a:xfrm>
            <a:off x="509726" y="1585483"/>
            <a:ext cx="7262489" cy="4953429"/>
          </a:xfrm>
          <a:prstGeom prst="rect">
            <a:avLst/>
          </a:prstGeom>
        </p:spPr>
      </p:pic>
      <p:pic>
        <p:nvPicPr>
          <p:cNvPr id="9" name="Picture 8">
            <a:extLst>
              <a:ext uri="{FF2B5EF4-FFF2-40B4-BE49-F238E27FC236}">
                <a16:creationId xmlns:a16="http://schemas.microsoft.com/office/drawing/2014/main" id="{6C2B1778-7873-43B8-8B6D-0E0078F48DD7}"/>
              </a:ext>
            </a:extLst>
          </p:cNvPr>
          <p:cNvPicPr>
            <a:picLocks noChangeAspect="1"/>
          </p:cNvPicPr>
          <p:nvPr/>
        </p:nvPicPr>
        <p:blipFill>
          <a:blip r:embed="rId3"/>
          <a:stretch>
            <a:fillRect/>
          </a:stretch>
        </p:blipFill>
        <p:spPr>
          <a:xfrm>
            <a:off x="7868782" y="2051153"/>
            <a:ext cx="4323217" cy="2654012"/>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22</a:t>
            </a:fld>
            <a:endParaRPr lang="en-IN"/>
          </a:p>
        </p:txBody>
      </p:sp>
      <p:sp>
        <p:nvSpPr>
          <p:cNvPr id="8" name="TextBox 7">
            <a:extLst>
              <a:ext uri="{FF2B5EF4-FFF2-40B4-BE49-F238E27FC236}">
                <a16:creationId xmlns:a16="http://schemas.microsoft.com/office/drawing/2014/main" id="{5EBA918A-3C60-46F2-9032-C39D4D564BC7}"/>
              </a:ext>
            </a:extLst>
          </p:cNvPr>
          <p:cNvSpPr txBox="1"/>
          <p:nvPr/>
        </p:nvSpPr>
        <p:spPr>
          <a:xfrm>
            <a:off x="868218" y="1446150"/>
            <a:ext cx="10485582" cy="3477875"/>
          </a:xfrm>
          <a:prstGeom prst="rect">
            <a:avLst/>
          </a:prstGeom>
          <a:noFill/>
        </p:spPr>
        <p:txBody>
          <a:bodyPr wrap="square">
            <a:spAutoFit/>
          </a:bodyPr>
          <a:lstStyle/>
          <a:p>
            <a:pPr marL="285750" indent="-285750">
              <a:buFont typeface="Wingdings" panose="05000000000000000000" pitchFamily="2" charset="2"/>
              <a:buChar char="ü"/>
            </a:pPr>
            <a:r>
              <a:rPr lang="en-US" sz="2000" dirty="0"/>
              <a:t>From this dataset I get to know that each feature plays a very import role to understand the data. Data format plays a very important role in the visualization and Appling the models and algorithm</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marL="285750" indent="-285750">
              <a:buFont typeface="Wingdings" panose="05000000000000000000" pitchFamily="2" charset="2"/>
              <a:buChar char="ü"/>
            </a:pPr>
            <a:endParaRPr lang="en-US" sz="2000" dirty="0"/>
          </a:p>
          <a:p>
            <a:pPr marL="285750" indent="-285750">
              <a:buFont typeface="Wingdings" panose="05000000000000000000" pitchFamily="2" charset="2"/>
              <a:buChar char="ü"/>
            </a:pPr>
            <a:r>
              <a:rPr lang="en-US" sz="2000" dirty="0"/>
              <a:t>Various algorithms I used in this dataset and to get out best result and save that model. The best algorithm is Random Forest Regressor.</a:t>
            </a:r>
          </a:p>
        </p:txBody>
      </p:sp>
    </p:spTree>
    <p:extLst>
      <p:ext uri="{BB962C8B-B14F-4D97-AF65-F5344CB8AC3E}">
        <p14:creationId xmlns:p14="http://schemas.microsoft.com/office/powerpoint/2010/main" val="41258008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71329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Limitations of this project is we have less number of features. If we get interior column, where we will get feature like, A/C, air bag etc. More the number of features, more accuracy we’ll get.</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In future, if someone do the proper and detail study of this dataset’s each column than the accuracy will be so high.</a:t>
            </a:r>
          </a:p>
          <a:p>
            <a:pPr marL="285750" indent="-285750" algn="just">
              <a:buFont typeface="Wingdings" panose="05000000000000000000" pitchFamily="2" charset="2"/>
              <a:buChar char="ü"/>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23</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5C69-BA34-4740-B72A-BE4A95E93818}"/>
              </a:ext>
            </a:extLst>
          </p:cNvPr>
          <p:cNvSpPr>
            <a:spLocks noGrp="1"/>
          </p:cNvSpPr>
          <p:nvPr>
            <p:ph type="title"/>
          </p:nvPr>
        </p:nvSpPr>
        <p:spPr>
          <a:xfrm>
            <a:off x="1225692" y="1581726"/>
            <a:ext cx="10018713" cy="1752599"/>
          </a:xfrm>
        </p:spPr>
        <p:txBody>
          <a:bodyPr/>
          <a:lstStyle/>
          <a:p>
            <a:r>
              <a:rPr lang="en-US" dirty="0"/>
              <a:t>Thank You</a:t>
            </a:r>
            <a:endParaRPr lang="en-IN" dirty="0"/>
          </a:p>
        </p:txBody>
      </p:sp>
    </p:spTree>
    <p:extLst>
      <p:ext uri="{BB962C8B-B14F-4D97-AF65-F5344CB8AC3E}">
        <p14:creationId xmlns:p14="http://schemas.microsoft.com/office/powerpoint/2010/main" val="40662109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4</a:t>
            </a:fld>
            <a:endParaRPr lang="en-IN"/>
          </a:p>
        </p:txBody>
      </p:sp>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CD450FE-B324-4EEE-BB33-27B41E8AA681}"/>
              </a:ext>
            </a:extLst>
          </p:cNvPr>
          <p:cNvPicPr>
            <a:picLocks noChangeAspect="1"/>
          </p:cNvPicPr>
          <p:nvPr/>
        </p:nvPicPr>
        <p:blipFill>
          <a:blip r:embed="rId2"/>
          <a:stretch>
            <a:fillRect/>
          </a:stretch>
        </p:blipFill>
        <p:spPr>
          <a:xfrm>
            <a:off x="1841626" y="2148907"/>
            <a:ext cx="8731679" cy="1482060"/>
          </a:xfrm>
          <a:prstGeom prst="rect">
            <a:avLst/>
          </a:prstGeom>
        </p:spPr>
      </p:pic>
      <p:pic>
        <p:nvPicPr>
          <p:cNvPr id="6" name="Picture 5">
            <a:extLst>
              <a:ext uri="{FF2B5EF4-FFF2-40B4-BE49-F238E27FC236}">
                <a16:creationId xmlns:a16="http://schemas.microsoft.com/office/drawing/2014/main" id="{DAC196B2-133F-4E84-92BD-78B55B9AE9CF}"/>
              </a:ext>
            </a:extLst>
          </p:cNvPr>
          <p:cNvPicPr>
            <a:picLocks noChangeAspect="1"/>
          </p:cNvPicPr>
          <p:nvPr/>
        </p:nvPicPr>
        <p:blipFill>
          <a:blip r:embed="rId3"/>
          <a:stretch>
            <a:fillRect/>
          </a:stretch>
        </p:blipFill>
        <p:spPr>
          <a:xfrm>
            <a:off x="1766758" y="3938238"/>
            <a:ext cx="8167354" cy="1995336"/>
          </a:xfrm>
          <a:prstGeom prst="rect">
            <a:avLst/>
          </a:prstGeom>
        </p:spPr>
      </p:pic>
    </p:spTree>
    <p:extLst>
      <p:ext uri="{BB962C8B-B14F-4D97-AF65-F5344CB8AC3E}">
        <p14:creationId xmlns:p14="http://schemas.microsoft.com/office/powerpoint/2010/main" val="36666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3" y="1476797"/>
            <a:ext cx="9713215" cy="248888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3" name="Picture 2">
            <a:extLst>
              <a:ext uri="{FF2B5EF4-FFF2-40B4-BE49-F238E27FC236}">
                <a16:creationId xmlns:a16="http://schemas.microsoft.com/office/drawing/2014/main" id="{8C9BCCD0-F351-4895-B9C6-EE97B4A1FE0A}"/>
              </a:ext>
            </a:extLst>
          </p:cNvPr>
          <p:cNvPicPr>
            <a:picLocks noChangeAspect="1"/>
          </p:cNvPicPr>
          <p:nvPr/>
        </p:nvPicPr>
        <p:blipFill>
          <a:blip r:embed="rId2"/>
          <a:stretch>
            <a:fillRect/>
          </a:stretch>
        </p:blipFill>
        <p:spPr>
          <a:xfrm>
            <a:off x="1045467" y="3965683"/>
            <a:ext cx="9160034" cy="1996613"/>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b="1" dirty="0">
                <a:latin typeface="Times New Roman" pitchFamily="18" charset="0"/>
                <a:cs typeface="Times New Roman" pitchFamily="18" charset="0"/>
              </a:rPr>
              <a:t>Car price is a dependent variable whereas all of the other elements are independent variables</a:t>
            </a:r>
            <a:r>
              <a:rPr lang="en-US" dirty="0">
                <a:latin typeface="Times New Roman" pitchFamily="18" charset="0"/>
                <a:cs typeface="Times New Roman" pitchFamily="18" charset="0"/>
              </a:rPr>
              <a:t>.</a:t>
            </a:r>
          </a:p>
        </p:txBody>
      </p:sp>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5" name="Picture 4">
            <a:extLst>
              <a:ext uri="{FF2B5EF4-FFF2-40B4-BE49-F238E27FC236}">
                <a16:creationId xmlns:a16="http://schemas.microsoft.com/office/drawing/2014/main" id="{70190771-632D-4526-AF7E-43FD24CC252C}"/>
              </a:ext>
            </a:extLst>
          </p:cNvPr>
          <p:cNvPicPr>
            <a:picLocks noChangeAspect="1"/>
          </p:cNvPicPr>
          <p:nvPr/>
        </p:nvPicPr>
        <p:blipFill>
          <a:blip r:embed="rId2"/>
          <a:stretch>
            <a:fillRect/>
          </a:stretch>
        </p:blipFill>
        <p:spPr>
          <a:xfrm>
            <a:off x="1966035" y="1359875"/>
            <a:ext cx="6556528" cy="853514"/>
          </a:xfrm>
          <a:prstGeom prst="rect">
            <a:avLst/>
          </a:prstGeom>
        </p:spPr>
      </p:pic>
      <p:pic>
        <p:nvPicPr>
          <p:cNvPr id="7" name="Picture 6">
            <a:extLst>
              <a:ext uri="{FF2B5EF4-FFF2-40B4-BE49-F238E27FC236}">
                <a16:creationId xmlns:a16="http://schemas.microsoft.com/office/drawing/2014/main" id="{A2A91FC6-CDEB-450B-953C-D7EFBEE78913}"/>
              </a:ext>
            </a:extLst>
          </p:cNvPr>
          <p:cNvPicPr>
            <a:picLocks noChangeAspect="1"/>
          </p:cNvPicPr>
          <p:nvPr/>
        </p:nvPicPr>
        <p:blipFill>
          <a:blip r:embed="rId3"/>
          <a:stretch>
            <a:fillRect/>
          </a:stretch>
        </p:blipFill>
        <p:spPr>
          <a:xfrm>
            <a:off x="1873251" y="2550425"/>
            <a:ext cx="6226080" cy="1295512"/>
          </a:xfrm>
          <a:prstGeom prst="rect">
            <a:avLst/>
          </a:prstGeom>
        </p:spPr>
      </p:pic>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4" name="Picture 3">
            <a:extLst>
              <a:ext uri="{FF2B5EF4-FFF2-40B4-BE49-F238E27FC236}">
                <a16:creationId xmlns:a16="http://schemas.microsoft.com/office/drawing/2014/main" id="{215FCBA9-B024-4309-8F72-B3353FAE0E36}"/>
              </a:ext>
            </a:extLst>
          </p:cNvPr>
          <p:cNvPicPr>
            <a:picLocks noChangeAspect="1"/>
          </p:cNvPicPr>
          <p:nvPr/>
        </p:nvPicPr>
        <p:blipFill>
          <a:blip r:embed="rId2"/>
          <a:stretch>
            <a:fillRect/>
          </a:stretch>
        </p:blipFill>
        <p:spPr>
          <a:xfrm>
            <a:off x="1112247" y="326451"/>
            <a:ext cx="3601796" cy="594412"/>
          </a:xfrm>
          <a:prstGeom prst="rect">
            <a:avLst/>
          </a:prstGeom>
        </p:spPr>
      </p:pic>
      <p:pic>
        <p:nvPicPr>
          <p:cNvPr id="8" name="Picture 7">
            <a:extLst>
              <a:ext uri="{FF2B5EF4-FFF2-40B4-BE49-F238E27FC236}">
                <a16:creationId xmlns:a16="http://schemas.microsoft.com/office/drawing/2014/main" id="{C1B9B1CC-BD79-4338-8005-03DD61EF557B}"/>
              </a:ext>
            </a:extLst>
          </p:cNvPr>
          <p:cNvPicPr>
            <a:picLocks noChangeAspect="1"/>
          </p:cNvPicPr>
          <p:nvPr/>
        </p:nvPicPr>
        <p:blipFill>
          <a:blip r:embed="rId3"/>
          <a:stretch>
            <a:fillRect/>
          </a:stretch>
        </p:blipFill>
        <p:spPr>
          <a:xfrm>
            <a:off x="1112247" y="920863"/>
            <a:ext cx="10055640" cy="5387807"/>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E08D7-23CD-42F2-A6A3-27B5A44B483F}"/>
              </a:ext>
            </a:extLst>
          </p:cNvPr>
          <p:cNvPicPr>
            <a:picLocks noChangeAspect="1"/>
          </p:cNvPicPr>
          <p:nvPr/>
        </p:nvPicPr>
        <p:blipFill>
          <a:blip r:embed="rId2"/>
          <a:stretch>
            <a:fillRect/>
          </a:stretch>
        </p:blipFill>
        <p:spPr>
          <a:xfrm>
            <a:off x="1520539" y="777010"/>
            <a:ext cx="9212563" cy="5303980"/>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8E6BC6-3DD1-4479-9DC2-F2C77B8E8D34}"/>
              </a:ext>
            </a:extLst>
          </p:cNvPr>
          <p:cNvPicPr>
            <a:picLocks noChangeAspect="1"/>
          </p:cNvPicPr>
          <p:nvPr/>
        </p:nvPicPr>
        <p:blipFill>
          <a:blip r:embed="rId2"/>
          <a:stretch>
            <a:fillRect/>
          </a:stretch>
        </p:blipFill>
        <p:spPr>
          <a:xfrm>
            <a:off x="1765346" y="150921"/>
            <a:ext cx="7565086" cy="3515557"/>
          </a:xfrm>
          <a:prstGeom prst="rect">
            <a:avLst/>
          </a:prstGeom>
        </p:spPr>
      </p:pic>
      <p:pic>
        <p:nvPicPr>
          <p:cNvPr id="6" name="Picture 5">
            <a:extLst>
              <a:ext uri="{FF2B5EF4-FFF2-40B4-BE49-F238E27FC236}">
                <a16:creationId xmlns:a16="http://schemas.microsoft.com/office/drawing/2014/main" id="{2E537AE3-67B6-4279-B575-147CB95AB6B7}"/>
              </a:ext>
            </a:extLst>
          </p:cNvPr>
          <p:cNvPicPr>
            <a:picLocks noChangeAspect="1"/>
          </p:cNvPicPr>
          <p:nvPr/>
        </p:nvPicPr>
        <p:blipFill>
          <a:blip r:embed="rId3"/>
          <a:stretch>
            <a:fillRect/>
          </a:stretch>
        </p:blipFill>
        <p:spPr>
          <a:xfrm>
            <a:off x="1765347" y="3429000"/>
            <a:ext cx="7707128" cy="3515556"/>
          </a:xfrm>
          <a:prstGeom prst="rect">
            <a:avLst/>
          </a:prstGeom>
        </p:spPr>
      </p:pic>
    </p:spTree>
    <p:extLst>
      <p:ext uri="{BB962C8B-B14F-4D97-AF65-F5344CB8AC3E}">
        <p14:creationId xmlns:p14="http://schemas.microsoft.com/office/powerpoint/2010/main" val="40794148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748</TotalTime>
  <Words>550</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Times New Roman</vt:lpstr>
      <vt:lpstr>Wingdings</vt:lpstr>
      <vt:lpstr>Parallax</vt:lpstr>
      <vt:lpstr>E-Retail Customer Activation and Retention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Gokula Krishnan (External)</dc:creator>
  <cp:lastModifiedBy>Venugopal K</cp:lastModifiedBy>
  <cp:revision>6</cp:revision>
  <dcterms:created xsi:type="dcterms:W3CDTF">2021-10-28T06:37:56Z</dcterms:created>
  <dcterms:modified xsi:type="dcterms:W3CDTF">2021-12-13T03:32:49Z</dcterms:modified>
</cp:coreProperties>
</file>