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2" r:id="rId4"/>
    <p:sldId id="291" r:id="rId5"/>
    <p:sldId id="287" r:id="rId6"/>
    <p:sldId id="288" r:id="rId7"/>
    <p:sldId id="318" r:id="rId8"/>
    <p:sldId id="289" r:id="rId9"/>
    <p:sldId id="333" r:id="rId10"/>
    <p:sldId id="317" r:id="rId11"/>
    <p:sldId id="330" r:id="rId12"/>
    <p:sldId id="292" r:id="rId13"/>
    <p:sldId id="323" r:id="rId14"/>
    <p:sldId id="313" r:id="rId15"/>
    <p:sldId id="324" r:id="rId16"/>
    <p:sldId id="325" r:id="rId17"/>
    <p:sldId id="326" r:id="rId18"/>
    <p:sldId id="305" r:id="rId19"/>
    <p:sldId id="334" r:id="rId20"/>
    <p:sldId id="311" r:id="rId21"/>
    <p:sldId id="303" r:id="rId22"/>
    <p:sldId id="33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E2EB-6D36-49C6-AB55-5CD9F3C2D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DD487D-A274-4600-8AEB-4A8770482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7C2A34-BE71-4A55-B1BC-932A22E30344}"/>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5" name="Footer Placeholder 4">
            <a:extLst>
              <a:ext uri="{FF2B5EF4-FFF2-40B4-BE49-F238E27FC236}">
                <a16:creationId xmlns:a16="http://schemas.microsoft.com/office/drawing/2014/main" id="{AB625EDD-B30A-4C16-993C-92AF60010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81DCA-5743-448A-90A2-E010E8A41C85}"/>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55659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0529-8309-49E9-B032-DDC4FB9522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E954C-C786-48EB-926E-CAE91AED7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A14F88-820F-4FBC-89B3-7E4929DA3A19}"/>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5" name="Footer Placeholder 4">
            <a:extLst>
              <a:ext uri="{FF2B5EF4-FFF2-40B4-BE49-F238E27FC236}">
                <a16:creationId xmlns:a16="http://schemas.microsoft.com/office/drawing/2014/main" id="{4D5CBBF5-626D-4AF4-B82E-815897B00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CEB77-CF3D-4984-9359-23C11808E827}"/>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94957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DCBDF7-91F4-4058-8156-D69690037A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58728B-E412-4E56-A3A3-75E26AB6B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05040-8057-414A-B7EB-0F31EBCD4616}"/>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5" name="Footer Placeholder 4">
            <a:extLst>
              <a:ext uri="{FF2B5EF4-FFF2-40B4-BE49-F238E27FC236}">
                <a16:creationId xmlns:a16="http://schemas.microsoft.com/office/drawing/2014/main" id="{62E3AC77-8122-42CD-B5CE-4FFDF3111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95263-3A21-4EE2-B937-E813838AB7F3}"/>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87855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4297800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18D6-FD59-4868-BED2-A630653DA8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312B3C-89C1-43B2-87B8-1D22EBD83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0D7015-C2BE-479F-A7F5-28A725FD5C14}"/>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5" name="Footer Placeholder 4">
            <a:extLst>
              <a:ext uri="{FF2B5EF4-FFF2-40B4-BE49-F238E27FC236}">
                <a16:creationId xmlns:a16="http://schemas.microsoft.com/office/drawing/2014/main" id="{9186758C-1EC4-4EC6-9B50-F03F0BEB3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D1379-C0CF-41A9-AC7D-B14A3F8DB19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12396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2A38-2CD5-4D8D-81AA-AED11E343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DEFC4B-587A-4F33-A372-B0056F691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10D647-FB47-47E3-8242-B9760A17AC92}"/>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5" name="Footer Placeholder 4">
            <a:extLst>
              <a:ext uri="{FF2B5EF4-FFF2-40B4-BE49-F238E27FC236}">
                <a16:creationId xmlns:a16="http://schemas.microsoft.com/office/drawing/2014/main" id="{234AD534-1797-4856-9D49-439CD7388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D0604-0DD3-40DC-9FC9-724686861388}"/>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09144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DAC1-C0E3-4079-A785-9DADA5FB1E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F9B93C-F3B8-499E-BDAB-E9225BBE1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6C75C0-B121-4BB4-BF10-AAF2669B36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F5FF69-3ACA-4478-B1F6-AE1883416848}"/>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6" name="Footer Placeholder 5">
            <a:extLst>
              <a:ext uri="{FF2B5EF4-FFF2-40B4-BE49-F238E27FC236}">
                <a16:creationId xmlns:a16="http://schemas.microsoft.com/office/drawing/2014/main" id="{EC168879-F6D5-4535-B13B-7E00F90509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16F731-75CF-453A-AC54-281FA2810CDC}"/>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84933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5AF4-6699-473B-92E4-BFEB5020E8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EF74FD-E950-435C-AD90-E9E330450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C89C04-864E-4E4E-A432-A657FE5B9E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246048-8694-4BB4-B16F-6A2D326B3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18B617-D710-4AD4-93BF-A9EB072BF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49BBD2-5FB4-4E09-A33D-E606E67B1466}"/>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8" name="Footer Placeholder 7">
            <a:extLst>
              <a:ext uri="{FF2B5EF4-FFF2-40B4-BE49-F238E27FC236}">
                <a16:creationId xmlns:a16="http://schemas.microsoft.com/office/drawing/2014/main" id="{EFE3F1F6-0CF1-43F9-95CC-B1CE29C718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0B9C6F-1FD9-4BE2-B258-5C02B78B7F86}"/>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47953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891D-322A-4B55-BD86-D66F2F6C00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2046AB-4BA0-48E9-BB2A-F29B5E3B1121}"/>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4" name="Footer Placeholder 3">
            <a:extLst>
              <a:ext uri="{FF2B5EF4-FFF2-40B4-BE49-F238E27FC236}">
                <a16:creationId xmlns:a16="http://schemas.microsoft.com/office/drawing/2014/main" id="{575C7E0B-A8E0-42A9-91CA-0A019C5CB7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6F90BC-3AB7-4641-8F1D-2AB355B0559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25320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676DD-15CD-4B65-9F24-8371797309C9}"/>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3" name="Footer Placeholder 2">
            <a:extLst>
              <a:ext uri="{FF2B5EF4-FFF2-40B4-BE49-F238E27FC236}">
                <a16:creationId xmlns:a16="http://schemas.microsoft.com/office/drawing/2014/main" id="{37389E8D-2C33-42E2-8107-E82E4FB349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D04CC7-737C-46B2-B206-E1A0D4D4077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05246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DD36-3C17-4E26-AACD-D91E6CEDD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C83939-1A64-4F78-976B-D54F5FB492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ACB213-F398-4357-AACD-03D54A1CB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D0488-6A0A-48E0-80DC-E1494A1036BD}"/>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6" name="Footer Placeholder 5">
            <a:extLst>
              <a:ext uri="{FF2B5EF4-FFF2-40B4-BE49-F238E27FC236}">
                <a16:creationId xmlns:a16="http://schemas.microsoft.com/office/drawing/2014/main" id="{E5D84630-12B9-4DBD-BFBD-D6FFFAFCB3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D14FF-3A71-425A-BC23-08B13DC8AD5D}"/>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34168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1FBE-62AF-4D34-AC4C-BBAE875FD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6403B9-4D83-41C4-B433-322A81134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D9B91E-A123-4495-B0F7-205954D65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3F340-00C4-4E20-844B-F35CB81929AB}"/>
              </a:ext>
            </a:extLst>
          </p:cNvPr>
          <p:cNvSpPr>
            <a:spLocks noGrp="1"/>
          </p:cNvSpPr>
          <p:nvPr>
            <p:ph type="dt" sz="half" idx="10"/>
          </p:nvPr>
        </p:nvSpPr>
        <p:spPr/>
        <p:txBody>
          <a:bodyPr/>
          <a:lstStyle/>
          <a:p>
            <a:fld id="{40483490-F18A-4D97-87BB-88808984D9F0}" type="datetimeFigureOut">
              <a:rPr lang="en-IN" smtClean="0"/>
              <a:t>30-01-2022</a:t>
            </a:fld>
            <a:endParaRPr lang="en-IN"/>
          </a:p>
        </p:txBody>
      </p:sp>
      <p:sp>
        <p:nvSpPr>
          <p:cNvPr id="6" name="Footer Placeholder 5">
            <a:extLst>
              <a:ext uri="{FF2B5EF4-FFF2-40B4-BE49-F238E27FC236}">
                <a16:creationId xmlns:a16="http://schemas.microsoft.com/office/drawing/2014/main" id="{CA85D9CB-745A-4171-9466-599087755B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4AF51-F04D-4B8B-B669-21C78A2F70E4}"/>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33936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F5A07-3E1D-4A54-84F6-EF26E95741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486742-6D29-4945-82B4-DF1E9E6BE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842C6-79F6-4648-9310-63D7985A4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83490-F18A-4D97-87BB-88808984D9F0}" type="datetimeFigureOut">
              <a:rPr lang="en-IN" smtClean="0"/>
              <a:t>30-01-2022</a:t>
            </a:fld>
            <a:endParaRPr lang="en-IN"/>
          </a:p>
        </p:txBody>
      </p:sp>
      <p:sp>
        <p:nvSpPr>
          <p:cNvPr id="5" name="Footer Placeholder 4">
            <a:extLst>
              <a:ext uri="{FF2B5EF4-FFF2-40B4-BE49-F238E27FC236}">
                <a16:creationId xmlns:a16="http://schemas.microsoft.com/office/drawing/2014/main" id="{22773F24-9FFC-44EA-BA3B-E8B2BE844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D2DD5B-54D0-42B1-9209-A97B01D69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0613D-8EE0-4A8A-B97D-461FA90D9930}" type="slidenum">
              <a:rPr lang="en-IN" smtClean="0"/>
              <a:t>‹#›</a:t>
            </a:fld>
            <a:endParaRPr lang="en-IN"/>
          </a:p>
        </p:txBody>
      </p:sp>
    </p:spTree>
    <p:extLst>
      <p:ext uri="{BB962C8B-B14F-4D97-AF65-F5344CB8AC3E}">
        <p14:creationId xmlns:p14="http://schemas.microsoft.com/office/powerpoint/2010/main" val="348019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owerPoint and Keynote Template…">
            <a:extLst>
              <a:ext uri="{FF2B5EF4-FFF2-40B4-BE49-F238E27FC236}">
                <a16:creationId xmlns:a16="http://schemas.microsoft.com/office/drawing/2014/main" id="{C14687B8-56E5-47D7-9BD2-5364CBFB1B2B}"/>
              </a:ext>
            </a:extLst>
          </p:cNvPr>
          <p:cNvSpPr txBox="1"/>
          <p:nvPr/>
        </p:nvSpPr>
        <p:spPr>
          <a:xfrm>
            <a:off x="5319713" y="642938"/>
            <a:ext cx="6273800" cy="557053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normAutofit/>
          </a:bodyPr>
          <a:lstStyle/>
          <a:p>
            <a:pPr>
              <a:spcAft>
                <a:spcPts val="600"/>
              </a:spcAft>
            </a:pPr>
            <a:endParaRPr lang="en-US" sz="2800" dirty="0"/>
          </a:p>
        </p:txBody>
      </p:sp>
      <p:sp>
        <p:nvSpPr>
          <p:cNvPr id="3" name="Subtitle 2">
            <a:extLst>
              <a:ext uri="{FF2B5EF4-FFF2-40B4-BE49-F238E27FC236}">
                <a16:creationId xmlns:a16="http://schemas.microsoft.com/office/drawing/2014/main" id="{847F72CE-44B8-46E4-ABDA-1165F3DC564D}"/>
              </a:ext>
            </a:extLst>
          </p:cNvPr>
          <p:cNvSpPr>
            <a:spLocks noGrp="1"/>
          </p:cNvSpPr>
          <p:nvPr>
            <p:ph type="subTitle" idx="1"/>
          </p:nvPr>
        </p:nvSpPr>
        <p:spPr>
          <a:xfrm>
            <a:off x="5007556" y="5168753"/>
            <a:ext cx="3308131" cy="961573"/>
          </a:xfrm>
        </p:spPr>
        <p:txBody>
          <a:bodyPr vert="horz" lIns="91440" tIns="45720" rIns="91440" bIns="45720" rtlCol="0">
            <a:normAutofit/>
          </a:bodyPr>
          <a:lstStyle/>
          <a:p>
            <a:pPr algn="l"/>
            <a:r>
              <a:rPr lang="en-US" sz="2000" kern="1200" baseline="0" dirty="0">
                <a:latin typeface="+mn-lt"/>
                <a:ea typeface="+mn-ea"/>
                <a:cs typeface="+mn-cs"/>
              </a:rPr>
              <a:t>Guided By:</a:t>
            </a:r>
          </a:p>
          <a:p>
            <a:pPr algn="l"/>
            <a:r>
              <a:rPr lang="en-US" sz="1800" i="1" kern="1200" baseline="0" dirty="0">
                <a:latin typeface="+mn-lt"/>
                <a:ea typeface="+mn-ea"/>
                <a:cs typeface="+mn-cs"/>
              </a:rPr>
              <a:t>Shubham Yadav</a:t>
            </a:r>
            <a:endParaRPr lang="en-US" sz="1800" i="1" kern="1200" dirty="0">
              <a:latin typeface="+mn-lt"/>
              <a:ea typeface="+mn-ea"/>
              <a:cs typeface="+mn-cs"/>
            </a:endParaRPr>
          </a:p>
          <a:p>
            <a:pPr algn="l"/>
            <a:endParaRPr lang="en-US" sz="2000" kern="1200" dirty="0">
              <a:latin typeface="+mn-lt"/>
              <a:ea typeface="+mn-ea"/>
              <a:cs typeface="+mn-cs"/>
            </a:endParaRPr>
          </a:p>
        </p:txBody>
      </p:sp>
      <p:sp>
        <p:nvSpPr>
          <p:cNvPr id="2" name="Title 1">
            <a:extLst>
              <a:ext uri="{FF2B5EF4-FFF2-40B4-BE49-F238E27FC236}">
                <a16:creationId xmlns:a16="http://schemas.microsoft.com/office/drawing/2014/main" id="{1D2E2920-4520-4A99-966E-7FB8E970662E}"/>
              </a:ext>
            </a:extLst>
          </p:cNvPr>
          <p:cNvSpPr>
            <a:spLocks noGrp="1"/>
          </p:cNvSpPr>
          <p:nvPr>
            <p:ph type="ctrTitle"/>
          </p:nvPr>
        </p:nvSpPr>
        <p:spPr>
          <a:xfrm>
            <a:off x="4929330" y="2216421"/>
            <a:ext cx="7290033" cy="970063"/>
          </a:xfrm>
        </p:spPr>
        <p:txBody>
          <a:bodyPr vert="horz" lIns="91440" tIns="45720" rIns="91440" bIns="45720" rtlCol="0" anchor="b">
            <a:normAutofit/>
          </a:bodyPr>
          <a:lstStyle/>
          <a:p>
            <a:pPr algn="l"/>
            <a:r>
              <a:rPr lang="en-US" sz="5400" b="1" i="1" dirty="0"/>
              <a:t>Flight</a:t>
            </a:r>
            <a:r>
              <a:rPr lang="en-US" sz="5400" b="1" i="1" kern="1200" dirty="0">
                <a:latin typeface="+mj-lt"/>
                <a:ea typeface="+mj-ea"/>
                <a:cs typeface="+mj-cs"/>
              </a:rPr>
              <a:t> Price Prediction</a:t>
            </a:r>
          </a:p>
        </p:txBody>
      </p:sp>
      <p:pic>
        <p:nvPicPr>
          <p:cNvPr id="17" name="Picture 16">
            <a:extLst>
              <a:ext uri="{FF2B5EF4-FFF2-40B4-BE49-F238E27FC236}">
                <a16:creationId xmlns:a16="http://schemas.microsoft.com/office/drawing/2014/main" id="{3DE027C9-CAC5-432A-9097-F1DC78267E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16677" y="-622344"/>
            <a:ext cx="2480573" cy="2796622"/>
          </a:xfrm>
          <a:prstGeom prst="rect">
            <a:avLst/>
          </a:prstGeom>
          <a:noFill/>
          <a:ln>
            <a:noFill/>
          </a:ln>
        </p:spPr>
      </p:pic>
      <p:sp>
        <p:nvSpPr>
          <p:cNvPr id="21" name="TextBox 20">
            <a:extLst>
              <a:ext uri="{FF2B5EF4-FFF2-40B4-BE49-F238E27FC236}">
                <a16:creationId xmlns:a16="http://schemas.microsoft.com/office/drawing/2014/main" id="{F96C856B-C438-4100-B10B-14222D63B74A}"/>
              </a:ext>
            </a:extLst>
          </p:cNvPr>
          <p:cNvSpPr txBox="1"/>
          <p:nvPr/>
        </p:nvSpPr>
        <p:spPr>
          <a:xfrm>
            <a:off x="9811144" y="5130226"/>
            <a:ext cx="2886955" cy="754053"/>
          </a:xfrm>
          <a:prstGeom prst="rect">
            <a:avLst/>
          </a:prstGeom>
          <a:noFill/>
        </p:spPr>
        <p:txBody>
          <a:bodyPr wrap="square">
            <a:spAutoFit/>
          </a:bodyPr>
          <a:lstStyle/>
          <a:p>
            <a:pPr>
              <a:spcAft>
                <a:spcPts val="600"/>
              </a:spcAft>
            </a:pPr>
            <a:r>
              <a:rPr lang="en-US" sz="2000" baseline="0" dirty="0"/>
              <a:t>Presented By:</a:t>
            </a:r>
          </a:p>
          <a:p>
            <a:pPr>
              <a:spcAft>
                <a:spcPts val="600"/>
              </a:spcAft>
            </a:pPr>
            <a:r>
              <a:rPr lang="en-US" sz="1800" i="1" dirty="0"/>
              <a:t>Srividya S</a:t>
            </a:r>
          </a:p>
        </p:txBody>
      </p:sp>
      <p:pic>
        <p:nvPicPr>
          <p:cNvPr id="6" name="Graphic 5" descr="Home1 with solid fill">
            <a:extLst>
              <a:ext uri="{FF2B5EF4-FFF2-40B4-BE49-F238E27FC236}">
                <a16:creationId xmlns:a16="http://schemas.microsoft.com/office/drawing/2014/main" id="{5C2F74AF-F013-4CEE-B9A6-5B0985D250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2463" y="1652226"/>
            <a:ext cx="3068516" cy="3068516"/>
          </a:xfrm>
          <a:prstGeom prst="rect">
            <a:avLst/>
          </a:prstGeom>
        </p:spPr>
      </p:pic>
      <p:pic>
        <p:nvPicPr>
          <p:cNvPr id="13" name="Graphic 12" descr="Torch with solid fill">
            <a:extLst>
              <a:ext uri="{FF2B5EF4-FFF2-40B4-BE49-F238E27FC236}">
                <a16:creationId xmlns:a16="http://schemas.microsoft.com/office/drawing/2014/main" id="{3E48B7BB-347C-4EA7-AEF1-71D997D90C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2035" y="3425676"/>
            <a:ext cx="914400" cy="914400"/>
          </a:xfrm>
          <a:prstGeom prst="rect">
            <a:avLst/>
          </a:prstGeom>
        </p:spPr>
      </p:pic>
      <p:pic>
        <p:nvPicPr>
          <p:cNvPr id="30" name="Graphic 29" descr="Torch with solid fill">
            <a:extLst>
              <a:ext uri="{FF2B5EF4-FFF2-40B4-BE49-F238E27FC236}">
                <a16:creationId xmlns:a16="http://schemas.microsoft.com/office/drawing/2014/main" id="{07150E90-EC32-4493-A30D-0E254A4955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549" y="3448626"/>
            <a:ext cx="914400" cy="914400"/>
          </a:xfrm>
          <a:prstGeom prst="rect">
            <a:avLst/>
          </a:prstGeom>
        </p:spPr>
      </p:pic>
    </p:spTree>
    <p:extLst>
      <p:ext uri="{BB962C8B-B14F-4D97-AF65-F5344CB8AC3E}">
        <p14:creationId xmlns:p14="http://schemas.microsoft.com/office/powerpoint/2010/main" val="19229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272895"/>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3" name="TextBox 2">
            <a:extLst>
              <a:ext uri="{FF2B5EF4-FFF2-40B4-BE49-F238E27FC236}">
                <a16:creationId xmlns:a16="http://schemas.microsoft.com/office/drawing/2014/main" id="{5BC51795-DBC8-4A30-B39B-3FC298213336}"/>
              </a:ext>
            </a:extLst>
          </p:cNvPr>
          <p:cNvSpPr txBox="1"/>
          <p:nvPr/>
        </p:nvSpPr>
        <p:spPr>
          <a:xfrm>
            <a:off x="1744824" y="503853"/>
            <a:ext cx="4226768" cy="369332"/>
          </a:xfrm>
          <a:prstGeom prst="rect">
            <a:avLst/>
          </a:prstGeom>
          <a:noFill/>
        </p:spPr>
        <p:txBody>
          <a:bodyPr wrap="square" rtlCol="0">
            <a:spAutoFit/>
          </a:bodyPr>
          <a:lstStyle/>
          <a:p>
            <a:r>
              <a:rPr lang="en-IN" dirty="0"/>
              <a:t>Observations:</a:t>
            </a:r>
          </a:p>
        </p:txBody>
      </p:sp>
      <p:sp>
        <p:nvSpPr>
          <p:cNvPr id="7" name="TextBox 6">
            <a:extLst>
              <a:ext uri="{FF2B5EF4-FFF2-40B4-BE49-F238E27FC236}">
                <a16:creationId xmlns:a16="http://schemas.microsoft.com/office/drawing/2014/main" id="{89832F24-82E1-4FD9-A3A8-4B56661B58F8}"/>
              </a:ext>
            </a:extLst>
          </p:cNvPr>
          <p:cNvSpPr txBox="1"/>
          <p:nvPr/>
        </p:nvSpPr>
        <p:spPr>
          <a:xfrm>
            <a:off x="1845129" y="1951672"/>
            <a:ext cx="6097554" cy="1477328"/>
          </a:xfrm>
          <a:prstGeom prst="rect">
            <a:avLst/>
          </a:prstGeom>
          <a:noFill/>
        </p:spPr>
        <p:txBody>
          <a:bodyPr wrap="square">
            <a:spAutoFit/>
          </a:bodyPr>
          <a:lstStyle/>
          <a:p>
            <a:r>
              <a:rPr lang="en-IN" dirty="0" err="1"/>
              <a:t>Jetairways</a:t>
            </a:r>
            <a:r>
              <a:rPr lang="en-IN" dirty="0"/>
              <a:t> goes mostly and least going is multiple carriers flight</a:t>
            </a:r>
          </a:p>
          <a:p>
            <a:r>
              <a:rPr lang="en-IN" dirty="0" err="1"/>
              <a:t>Jetairways</a:t>
            </a:r>
            <a:r>
              <a:rPr lang="en-IN" dirty="0"/>
              <a:t> goes mostly and its price is high</a:t>
            </a:r>
          </a:p>
          <a:p>
            <a:r>
              <a:rPr lang="en-IN" dirty="0"/>
              <a:t>If arrival time increases then duration increases</a:t>
            </a:r>
          </a:p>
          <a:p>
            <a:r>
              <a:rPr lang="en-IN" dirty="0"/>
              <a:t>Mostly highly positively correlated column is total stops and duration.</a:t>
            </a:r>
          </a:p>
        </p:txBody>
      </p:sp>
    </p:spTree>
    <p:extLst>
      <p:ext uri="{BB962C8B-B14F-4D97-AF65-F5344CB8AC3E}">
        <p14:creationId xmlns:p14="http://schemas.microsoft.com/office/powerpoint/2010/main" val="206308378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1195565" y="1401934"/>
            <a:ext cx="9713215" cy="3098284"/>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lots of null values present in the dataset and there are some outliers present in the dataset which has been removed with the help of medium of the columns and Z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dropped the some column since there is no correlation between output variable and with those columns.</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1195565" y="1401934"/>
            <a:ext cx="9713215" cy="337528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R2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Adjusted R2 Score deals with additional independent variables.</a:t>
            </a:r>
          </a:p>
          <a:p>
            <a:pPr marL="285750" indent="-285750" algn="just">
              <a:buFont typeface="Arial" panose="020B0604020202020204" pitchFamily="34" charset="0"/>
              <a:buChar char="•"/>
            </a:pPr>
            <a:r>
              <a:rPr lang="en-US" dirty="0">
                <a:latin typeface="Times New Roman" pitchFamily="18" charset="0"/>
                <a:cs typeface="Times New Roman" pitchFamily="18" charset="0"/>
              </a:rPr>
              <a:t>This R squared value of the r-square if our choice of independent variable wasn’t good (i.e. independent variable had no effect on dependent variable)</a:t>
            </a:r>
          </a:p>
          <a:p>
            <a:pPr marL="285750" indent="-285750" algn="just">
              <a:buFont typeface="Arial" panose="020B0604020202020204" pitchFamily="34" charset="0"/>
              <a:buChar char="•"/>
            </a:pPr>
            <a:r>
              <a:rPr lang="en-US" dirty="0">
                <a:latin typeface="Times New Roman" pitchFamily="18" charset="0"/>
                <a:cs typeface="Times New Roman" pitchFamily="18" charset="0"/>
              </a:rPr>
              <a:t>Also the bias of R Square to not decrease is handled pretty well in this adjusted R Squared method.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12</a:t>
            </a:fld>
            <a:endParaRPr lang="en-IN"/>
          </a:p>
        </p:txBody>
      </p:sp>
    </p:spTree>
    <p:extLst>
      <p:ext uri="{BB962C8B-B14F-4D97-AF65-F5344CB8AC3E}">
        <p14:creationId xmlns:p14="http://schemas.microsoft.com/office/powerpoint/2010/main" val="26576781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Linear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13</a:t>
            </a:fld>
            <a:endParaRPr lang="en-IN"/>
          </a:p>
        </p:txBody>
      </p:sp>
      <p:pic>
        <p:nvPicPr>
          <p:cNvPr id="5" name="Picture 4">
            <a:extLst>
              <a:ext uri="{FF2B5EF4-FFF2-40B4-BE49-F238E27FC236}">
                <a16:creationId xmlns:a16="http://schemas.microsoft.com/office/drawing/2014/main" id="{0D1CE16E-CF7F-44E2-BE55-71D16D05040C}"/>
              </a:ext>
            </a:extLst>
          </p:cNvPr>
          <p:cNvPicPr>
            <a:picLocks noChangeAspect="1"/>
          </p:cNvPicPr>
          <p:nvPr/>
        </p:nvPicPr>
        <p:blipFill>
          <a:blip r:embed="rId2"/>
          <a:stretch>
            <a:fillRect/>
          </a:stretch>
        </p:blipFill>
        <p:spPr>
          <a:xfrm>
            <a:off x="1811988" y="1483226"/>
            <a:ext cx="5768840" cy="2491956"/>
          </a:xfrm>
          <a:prstGeom prst="rect">
            <a:avLst/>
          </a:prstGeom>
        </p:spPr>
      </p:pic>
    </p:spTree>
    <p:extLst>
      <p:ext uri="{BB962C8B-B14F-4D97-AF65-F5344CB8AC3E}">
        <p14:creationId xmlns:p14="http://schemas.microsoft.com/office/powerpoint/2010/main" val="35304591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791583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Gradient Boosting Regressor</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14</a:t>
            </a:fld>
            <a:endParaRPr lang="en-IN"/>
          </a:p>
        </p:txBody>
      </p:sp>
      <p:pic>
        <p:nvPicPr>
          <p:cNvPr id="5" name="Picture 4">
            <a:extLst>
              <a:ext uri="{FF2B5EF4-FFF2-40B4-BE49-F238E27FC236}">
                <a16:creationId xmlns:a16="http://schemas.microsoft.com/office/drawing/2014/main" id="{9756B7D4-94C3-45E9-B1D9-90BF00C98558}"/>
              </a:ext>
            </a:extLst>
          </p:cNvPr>
          <p:cNvPicPr>
            <a:picLocks noChangeAspect="1"/>
          </p:cNvPicPr>
          <p:nvPr/>
        </p:nvPicPr>
        <p:blipFill>
          <a:blip r:embed="rId2"/>
          <a:stretch>
            <a:fillRect/>
          </a:stretch>
        </p:blipFill>
        <p:spPr>
          <a:xfrm>
            <a:off x="1804273" y="1470490"/>
            <a:ext cx="6157494" cy="1958510"/>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Regressor</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4" name="Picture 3">
            <a:extLst>
              <a:ext uri="{FF2B5EF4-FFF2-40B4-BE49-F238E27FC236}">
                <a16:creationId xmlns:a16="http://schemas.microsoft.com/office/drawing/2014/main" id="{3C8ADBDD-3AB6-4B5D-A6CA-4B154F93D1B2}"/>
              </a:ext>
            </a:extLst>
          </p:cNvPr>
          <p:cNvPicPr>
            <a:picLocks noChangeAspect="1"/>
          </p:cNvPicPr>
          <p:nvPr/>
        </p:nvPicPr>
        <p:blipFill>
          <a:blip r:embed="rId2"/>
          <a:stretch>
            <a:fillRect/>
          </a:stretch>
        </p:blipFill>
        <p:spPr>
          <a:xfrm>
            <a:off x="1636048" y="1368619"/>
            <a:ext cx="5966977" cy="2385267"/>
          </a:xfrm>
          <a:prstGeom prst="rect">
            <a:avLst/>
          </a:prstGeom>
        </p:spPr>
      </p:pic>
    </p:spTree>
    <p:extLst>
      <p:ext uri="{BB962C8B-B14F-4D97-AF65-F5344CB8AC3E}">
        <p14:creationId xmlns:p14="http://schemas.microsoft.com/office/powerpoint/2010/main" val="6088779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Regressor</a:t>
            </a:r>
          </a:p>
        </p:txBody>
      </p:sp>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5" name="Picture 4">
            <a:extLst>
              <a:ext uri="{FF2B5EF4-FFF2-40B4-BE49-F238E27FC236}">
                <a16:creationId xmlns:a16="http://schemas.microsoft.com/office/drawing/2014/main" id="{5B9421CB-12EE-401F-88DF-E2D5BB251D79}"/>
              </a:ext>
            </a:extLst>
          </p:cNvPr>
          <p:cNvPicPr>
            <a:picLocks noChangeAspect="1"/>
          </p:cNvPicPr>
          <p:nvPr/>
        </p:nvPicPr>
        <p:blipFill>
          <a:blip r:embed="rId2"/>
          <a:stretch>
            <a:fillRect/>
          </a:stretch>
        </p:blipFill>
        <p:spPr>
          <a:xfrm>
            <a:off x="1550894" y="1551906"/>
            <a:ext cx="5776461" cy="1981372"/>
          </a:xfrm>
          <a:prstGeom prst="rect">
            <a:avLst/>
          </a:prstGeom>
        </p:spPr>
      </p:pic>
    </p:spTree>
    <p:extLst>
      <p:ext uri="{BB962C8B-B14F-4D97-AF65-F5344CB8AC3E}">
        <p14:creationId xmlns:p14="http://schemas.microsoft.com/office/powerpoint/2010/main" val="14726257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Regressor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5" name="Picture 4">
            <a:extLst>
              <a:ext uri="{FF2B5EF4-FFF2-40B4-BE49-F238E27FC236}">
                <a16:creationId xmlns:a16="http://schemas.microsoft.com/office/drawing/2014/main" id="{90FEC185-07BD-4A20-A22D-FBC9C84C5712}"/>
              </a:ext>
            </a:extLst>
          </p:cNvPr>
          <p:cNvPicPr>
            <a:picLocks noChangeAspect="1"/>
          </p:cNvPicPr>
          <p:nvPr/>
        </p:nvPicPr>
        <p:blipFill>
          <a:blip r:embed="rId2"/>
          <a:stretch>
            <a:fillRect/>
          </a:stretch>
        </p:blipFill>
        <p:spPr>
          <a:xfrm>
            <a:off x="1622134" y="1310456"/>
            <a:ext cx="6066046" cy="2118544"/>
          </a:xfrm>
          <a:prstGeom prst="rect">
            <a:avLst/>
          </a:prstGeom>
        </p:spPr>
      </p:pic>
    </p:spTree>
    <p:extLst>
      <p:ext uri="{BB962C8B-B14F-4D97-AF65-F5344CB8AC3E}">
        <p14:creationId xmlns:p14="http://schemas.microsoft.com/office/powerpoint/2010/main" val="32590860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676196" y="136525"/>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8" y="683371"/>
            <a:ext cx="1027430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Random Forest Regressor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18</a:t>
            </a:fld>
            <a:endParaRPr lang="en-IN"/>
          </a:p>
        </p:txBody>
      </p:sp>
      <p:pic>
        <p:nvPicPr>
          <p:cNvPr id="7" name="Picture 6">
            <a:extLst>
              <a:ext uri="{FF2B5EF4-FFF2-40B4-BE49-F238E27FC236}">
                <a16:creationId xmlns:a16="http://schemas.microsoft.com/office/drawing/2014/main" id="{A9E0EC57-1F92-4E01-979F-724D8196C91F}"/>
              </a:ext>
            </a:extLst>
          </p:cNvPr>
          <p:cNvPicPr>
            <a:picLocks noChangeAspect="1"/>
          </p:cNvPicPr>
          <p:nvPr/>
        </p:nvPicPr>
        <p:blipFill>
          <a:blip r:embed="rId2"/>
          <a:stretch>
            <a:fillRect/>
          </a:stretch>
        </p:blipFill>
        <p:spPr>
          <a:xfrm>
            <a:off x="1030758" y="1288665"/>
            <a:ext cx="9983065" cy="5502117"/>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49367E-BCD1-49CD-ACCA-22608442DBDA}"/>
              </a:ext>
            </a:extLst>
          </p:cNvPr>
          <p:cNvPicPr>
            <a:picLocks noChangeAspect="1"/>
          </p:cNvPicPr>
          <p:nvPr/>
        </p:nvPicPr>
        <p:blipFill>
          <a:blip r:embed="rId2"/>
          <a:stretch>
            <a:fillRect/>
          </a:stretch>
        </p:blipFill>
        <p:spPr>
          <a:xfrm>
            <a:off x="1116838" y="575814"/>
            <a:ext cx="6226080" cy="2720576"/>
          </a:xfrm>
          <a:prstGeom prst="rect">
            <a:avLst/>
          </a:prstGeom>
        </p:spPr>
      </p:pic>
    </p:spTree>
    <p:extLst>
      <p:ext uri="{BB962C8B-B14F-4D97-AF65-F5344CB8AC3E}">
        <p14:creationId xmlns:p14="http://schemas.microsoft.com/office/powerpoint/2010/main" val="4212075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sp>
        <p:nvSpPr>
          <p:cNvPr id="8" name="TextBox 7">
            <a:extLst>
              <a:ext uri="{FF2B5EF4-FFF2-40B4-BE49-F238E27FC236}">
                <a16:creationId xmlns:a16="http://schemas.microsoft.com/office/drawing/2014/main" id="{30D73AFC-B45F-495F-8078-29C5894DB202}"/>
              </a:ext>
            </a:extLst>
          </p:cNvPr>
          <p:cNvSpPr txBox="1"/>
          <p:nvPr/>
        </p:nvSpPr>
        <p:spPr>
          <a:xfrm>
            <a:off x="3048778" y="1907590"/>
            <a:ext cx="6097554" cy="3042821"/>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Due to Economic pricing &amp; people wanting to travel in short period of time, Airline industry has seen an rise in ticket booking during this decade. Proper scheduling &amp; good knowledge of airfares can help economic passengers have good value for money on their travel. The cheapest available ticket on a given flight gets more and less expensive over time. The airfares dramatically vary depending on time &amp; demand of purchase of tickets. We have to work on a project where you collect data of flight fares with other features and work to make a model to predict fares of flights.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732743"/>
            <a:ext cx="10274300" cy="2544286"/>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marL="342900" indent="-342900" algn="just">
              <a:buFont typeface="Wingdings" panose="05000000000000000000" pitchFamily="2" charset="2"/>
              <a:buChar char="ü"/>
            </a:pPr>
            <a:r>
              <a:rPr lang="en-US"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a:p>
            <a:pPr marL="342900" indent="-342900" algn="just">
              <a:buFont typeface="Wingdings" panose="05000000000000000000" pitchFamily="2" charset="2"/>
              <a:buChar char="ü"/>
            </a:pPr>
            <a:r>
              <a:rPr lang="en-US"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a:p>
            <a:pPr marL="342900" indent="-342900" algn="just">
              <a:buFont typeface="Wingdings" panose="05000000000000000000" pitchFamily="2" charset="2"/>
              <a:buChar char="ü"/>
            </a:pPr>
            <a:r>
              <a:rPr lang="en-US" dirty="0">
                <a:latin typeface="Times New Roman" pitchFamily="18" charset="0"/>
                <a:cs typeface="Times New Roman" pitchFamily="18" charset="0"/>
              </a:rPr>
              <a:t>Various algorithms I used in this dataset and to get out best result and save that model. The best algorithm is Random Forest Regressor.</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20</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60683" y="578889"/>
            <a:ext cx="6545387"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FUTURE WORK</a:t>
            </a:r>
            <a:endParaRPr lang="en-US" sz="4500" dirty="0"/>
          </a:p>
        </p:txBody>
      </p:sp>
      <p:sp>
        <p:nvSpPr>
          <p:cNvPr id="2" name="Slide Number Placeholder 1">
            <a:extLst>
              <a:ext uri="{FF2B5EF4-FFF2-40B4-BE49-F238E27FC236}">
                <a16:creationId xmlns:a16="http://schemas.microsoft.com/office/drawing/2014/main" id="{B04A22D9-E14E-4BBF-86DC-7350E8AD7490}"/>
              </a:ext>
            </a:extLst>
          </p:cNvPr>
          <p:cNvSpPr>
            <a:spLocks noGrp="1"/>
          </p:cNvSpPr>
          <p:nvPr>
            <p:ph type="sldNum" sz="quarter" idx="2"/>
          </p:nvPr>
        </p:nvSpPr>
        <p:spPr/>
        <p:txBody>
          <a:bodyPr/>
          <a:lstStyle/>
          <a:p>
            <a:fld id="{86CB4B4D-7CA3-9044-876B-883B54F8677D}" type="slidenum">
              <a:rPr lang="en-IN" smtClean="0"/>
              <a:t>21</a:t>
            </a:fld>
            <a:endParaRPr lang="en-IN"/>
          </a:p>
        </p:txBody>
      </p:sp>
      <p:sp>
        <p:nvSpPr>
          <p:cNvPr id="7" name="TextBox 6">
            <a:extLst>
              <a:ext uri="{FF2B5EF4-FFF2-40B4-BE49-F238E27FC236}">
                <a16:creationId xmlns:a16="http://schemas.microsoft.com/office/drawing/2014/main" id="{9C1B8C3A-8707-47A9-A7B1-41123A7CB2A8}"/>
              </a:ext>
            </a:extLst>
          </p:cNvPr>
          <p:cNvSpPr txBox="1"/>
          <p:nvPr/>
        </p:nvSpPr>
        <p:spPr>
          <a:xfrm>
            <a:off x="1667848" y="1765403"/>
            <a:ext cx="6097554" cy="1663597"/>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Limitations of this project is we have less number of features. If we get interior column, where we will get feature like, food etc. More the number of features, more accuracy we’ll get.</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 future, if someone do the proper and detail study of this dataset’s each column than the accuracy will be so high.</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457808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Business handshake">
            <a:extLst>
              <a:ext uri="{FF2B5EF4-FFF2-40B4-BE49-F238E27FC236}">
                <a16:creationId xmlns:a16="http://schemas.microsoft.com/office/drawing/2014/main" id="{EE805012-6821-486E-B5E5-919A1BC7D8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091" r="23298"/>
          <a:stretch/>
        </p:blipFill>
        <p:spPr>
          <a:xfrm>
            <a:off x="3523488" y="10"/>
            <a:ext cx="8668512" cy="6857990"/>
          </a:xfrm>
          <a:prstGeom prst="rect">
            <a:avLst/>
          </a:prstGeom>
        </p:spPr>
      </p:pic>
      <p:sp>
        <p:nvSpPr>
          <p:cNvPr id="18"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1E003B-13AF-4233-B336-15B6C71727D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Thank you</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65842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2165507"/>
            <a:ext cx="9713215" cy="115929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From the dataset get to know that it is a Regression problem and  Price of Flight varies on its properties and there are so many features which help to find it.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In this case,  Price varies on its properties, and we are going to use many Regression techniques.</a:t>
            </a: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36666826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11205"/>
            <a:ext cx="9713215" cy="248888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read_csv</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5</a:t>
            </a:fld>
            <a:endParaRPr lang="en-IN"/>
          </a:p>
        </p:txBody>
      </p:sp>
      <p:pic>
        <p:nvPicPr>
          <p:cNvPr id="3" name="Picture 2">
            <a:extLst>
              <a:ext uri="{FF2B5EF4-FFF2-40B4-BE49-F238E27FC236}">
                <a16:creationId xmlns:a16="http://schemas.microsoft.com/office/drawing/2014/main" id="{11AD12E6-C440-4D78-9AE5-528A3DD712CC}"/>
              </a:ext>
            </a:extLst>
          </p:cNvPr>
          <p:cNvPicPr>
            <a:picLocks noChangeAspect="1"/>
          </p:cNvPicPr>
          <p:nvPr/>
        </p:nvPicPr>
        <p:blipFill>
          <a:blip r:embed="rId2"/>
          <a:stretch>
            <a:fillRect/>
          </a:stretch>
        </p:blipFill>
        <p:spPr>
          <a:xfrm>
            <a:off x="1024450" y="4044588"/>
            <a:ext cx="10143099" cy="1661304"/>
          </a:xfrm>
          <a:prstGeom prst="rect">
            <a:avLst/>
          </a:prstGeom>
        </p:spPr>
      </p:pic>
    </p:spTree>
    <p:extLst>
      <p:ext uri="{BB962C8B-B14F-4D97-AF65-F5344CB8AC3E}">
        <p14:creationId xmlns:p14="http://schemas.microsoft.com/office/powerpoint/2010/main" val="37548827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621407"/>
            <a:ext cx="9713215" cy="27289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r>
              <a:rPr lang="en-US" b="1" dirty="0">
                <a:latin typeface="Times New Roman" pitchFamily="18" charset="0"/>
                <a:cs typeface="Times New Roman" pitchFamily="18" charset="0"/>
              </a:rPr>
              <a:t> Price is an independent variable whereas all of the other element are dependent variable</a:t>
            </a:r>
            <a:r>
              <a:rPr lang="en-US" dirty="0">
                <a:latin typeface="Times New Roman" pitchFamily="18" charset="0"/>
                <a:cs typeface="Times New Roman" pitchFamily="18" charset="0"/>
              </a:rPr>
              <a:t>.</a:t>
            </a:r>
          </a:p>
        </p:txBody>
      </p:sp>
      <p:sp>
        <p:nvSpPr>
          <p:cNvPr id="2" name="Slide Number Placeholder 1">
            <a:extLst>
              <a:ext uri="{FF2B5EF4-FFF2-40B4-BE49-F238E27FC236}">
                <a16:creationId xmlns:a16="http://schemas.microsoft.com/office/drawing/2014/main" id="{55042028-83C1-4C86-B7CC-75B5B6F560AE}"/>
              </a:ext>
            </a:extLst>
          </p:cNvPr>
          <p:cNvSpPr>
            <a:spLocks noGrp="1"/>
          </p:cNvSpPr>
          <p:nvPr>
            <p:ph type="sldNum" sz="quarter" idx="2"/>
          </p:nvPr>
        </p:nvSpPr>
        <p:spPr/>
        <p:txBody>
          <a:bodyPr/>
          <a:lstStyle/>
          <a:p>
            <a:fld id="{86CB4B4D-7CA3-9044-876B-883B54F8677D}" type="slidenum">
              <a:rPr lang="en-IN" smtClean="0"/>
              <a:t>6</a:t>
            </a:fld>
            <a:endParaRPr lang="en-IN"/>
          </a:p>
        </p:txBody>
      </p:sp>
      <p:pic>
        <p:nvPicPr>
          <p:cNvPr id="5" name="Picture 4">
            <a:extLst>
              <a:ext uri="{FF2B5EF4-FFF2-40B4-BE49-F238E27FC236}">
                <a16:creationId xmlns:a16="http://schemas.microsoft.com/office/drawing/2014/main" id="{3E8550D8-A9D0-44E4-838C-32A86E31B5D5}"/>
              </a:ext>
            </a:extLst>
          </p:cNvPr>
          <p:cNvPicPr>
            <a:picLocks noChangeAspect="1"/>
          </p:cNvPicPr>
          <p:nvPr/>
        </p:nvPicPr>
        <p:blipFill>
          <a:blip r:embed="rId2"/>
          <a:stretch>
            <a:fillRect/>
          </a:stretch>
        </p:blipFill>
        <p:spPr>
          <a:xfrm>
            <a:off x="1954171" y="1497162"/>
            <a:ext cx="8283658" cy="3863675"/>
          </a:xfrm>
          <a:prstGeom prst="rect">
            <a:avLst/>
          </a:prstGeom>
        </p:spPr>
      </p:pic>
    </p:spTree>
    <p:extLst>
      <p:ext uri="{BB962C8B-B14F-4D97-AF65-F5344CB8AC3E}">
        <p14:creationId xmlns:p14="http://schemas.microsoft.com/office/powerpoint/2010/main" val="29478680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914400" y="4098703"/>
            <a:ext cx="9375815" cy="272895"/>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7</a:t>
            </a:fld>
            <a:endParaRPr lang="en-IN"/>
          </a:p>
        </p:txBody>
      </p:sp>
      <p:pic>
        <p:nvPicPr>
          <p:cNvPr id="4" name="Picture 3">
            <a:extLst>
              <a:ext uri="{FF2B5EF4-FFF2-40B4-BE49-F238E27FC236}">
                <a16:creationId xmlns:a16="http://schemas.microsoft.com/office/drawing/2014/main" id="{8DF1DE6D-FE20-4D05-A842-127DE92F16B9}"/>
              </a:ext>
            </a:extLst>
          </p:cNvPr>
          <p:cNvPicPr>
            <a:picLocks noChangeAspect="1"/>
          </p:cNvPicPr>
          <p:nvPr/>
        </p:nvPicPr>
        <p:blipFill>
          <a:blip r:embed="rId2"/>
          <a:stretch>
            <a:fillRect/>
          </a:stretch>
        </p:blipFill>
        <p:spPr>
          <a:xfrm>
            <a:off x="669814" y="178042"/>
            <a:ext cx="2865368" cy="381033"/>
          </a:xfrm>
          <a:prstGeom prst="rect">
            <a:avLst/>
          </a:prstGeom>
        </p:spPr>
      </p:pic>
      <p:pic>
        <p:nvPicPr>
          <p:cNvPr id="8" name="Picture 7">
            <a:extLst>
              <a:ext uri="{FF2B5EF4-FFF2-40B4-BE49-F238E27FC236}">
                <a16:creationId xmlns:a16="http://schemas.microsoft.com/office/drawing/2014/main" id="{50B6C807-08CF-4B0F-863C-506830481F02}"/>
              </a:ext>
            </a:extLst>
          </p:cNvPr>
          <p:cNvPicPr>
            <a:picLocks noChangeAspect="1"/>
          </p:cNvPicPr>
          <p:nvPr/>
        </p:nvPicPr>
        <p:blipFill>
          <a:blip r:embed="rId3"/>
          <a:stretch>
            <a:fillRect/>
          </a:stretch>
        </p:blipFill>
        <p:spPr>
          <a:xfrm>
            <a:off x="100646" y="443826"/>
            <a:ext cx="7491109" cy="3581710"/>
          </a:xfrm>
          <a:prstGeom prst="rect">
            <a:avLst/>
          </a:prstGeom>
        </p:spPr>
      </p:pic>
      <p:pic>
        <p:nvPicPr>
          <p:cNvPr id="10" name="Picture 9">
            <a:extLst>
              <a:ext uri="{FF2B5EF4-FFF2-40B4-BE49-F238E27FC236}">
                <a16:creationId xmlns:a16="http://schemas.microsoft.com/office/drawing/2014/main" id="{751C3FD9-2574-4AA2-B534-DD4A94C0D4A6}"/>
              </a:ext>
            </a:extLst>
          </p:cNvPr>
          <p:cNvPicPr>
            <a:picLocks noChangeAspect="1"/>
          </p:cNvPicPr>
          <p:nvPr/>
        </p:nvPicPr>
        <p:blipFill>
          <a:blip r:embed="rId4"/>
          <a:stretch>
            <a:fillRect/>
          </a:stretch>
        </p:blipFill>
        <p:spPr>
          <a:xfrm>
            <a:off x="100646" y="3818784"/>
            <a:ext cx="7315834" cy="3482642"/>
          </a:xfrm>
          <a:prstGeom prst="rect">
            <a:avLst/>
          </a:prstGeom>
        </p:spPr>
      </p:pic>
    </p:spTree>
    <p:extLst>
      <p:ext uri="{BB962C8B-B14F-4D97-AF65-F5344CB8AC3E}">
        <p14:creationId xmlns:p14="http://schemas.microsoft.com/office/powerpoint/2010/main" val="253884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A37753-5A5E-480D-A773-E1C77AF097EA}"/>
              </a:ext>
            </a:extLst>
          </p:cNvPr>
          <p:cNvPicPr>
            <a:picLocks noChangeAspect="1"/>
          </p:cNvPicPr>
          <p:nvPr/>
        </p:nvPicPr>
        <p:blipFill>
          <a:blip r:embed="rId2"/>
          <a:stretch>
            <a:fillRect/>
          </a:stretch>
        </p:blipFill>
        <p:spPr bwMode="auto">
          <a:xfrm>
            <a:off x="76498" y="0"/>
            <a:ext cx="5731510" cy="3519805"/>
          </a:xfrm>
          <a:prstGeom prst="rect">
            <a:avLst/>
          </a:prstGeom>
        </p:spPr>
      </p:pic>
      <p:pic>
        <p:nvPicPr>
          <p:cNvPr id="4" name="Picture 3">
            <a:extLst>
              <a:ext uri="{FF2B5EF4-FFF2-40B4-BE49-F238E27FC236}">
                <a16:creationId xmlns:a16="http://schemas.microsoft.com/office/drawing/2014/main" id="{2449D51A-4ED2-4F9C-95E4-51F5D63174C8}"/>
              </a:ext>
            </a:extLst>
          </p:cNvPr>
          <p:cNvPicPr>
            <a:picLocks noChangeAspect="1"/>
          </p:cNvPicPr>
          <p:nvPr/>
        </p:nvPicPr>
        <p:blipFill>
          <a:blip r:embed="rId3"/>
          <a:stretch>
            <a:fillRect/>
          </a:stretch>
        </p:blipFill>
        <p:spPr bwMode="auto">
          <a:xfrm>
            <a:off x="0" y="3505200"/>
            <a:ext cx="5731510" cy="3352800"/>
          </a:xfrm>
          <a:prstGeom prst="rect">
            <a:avLst/>
          </a:prstGeom>
        </p:spPr>
      </p:pic>
      <p:pic>
        <p:nvPicPr>
          <p:cNvPr id="5" name="Picture 4">
            <a:extLst>
              <a:ext uri="{FF2B5EF4-FFF2-40B4-BE49-F238E27FC236}">
                <a16:creationId xmlns:a16="http://schemas.microsoft.com/office/drawing/2014/main" id="{48A8BAF2-1B35-4668-B344-0846339809F1}"/>
              </a:ext>
            </a:extLst>
          </p:cNvPr>
          <p:cNvPicPr>
            <a:picLocks noChangeAspect="1"/>
          </p:cNvPicPr>
          <p:nvPr/>
        </p:nvPicPr>
        <p:blipFill>
          <a:blip r:embed="rId4"/>
          <a:stretch>
            <a:fillRect/>
          </a:stretch>
        </p:blipFill>
        <p:spPr bwMode="auto">
          <a:xfrm>
            <a:off x="5808008" y="118356"/>
            <a:ext cx="5731510" cy="3915410"/>
          </a:xfrm>
          <a:prstGeom prst="rect">
            <a:avLst/>
          </a:prstGeom>
        </p:spPr>
      </p:pic>
      <p:pic>
        <p:nvPicPr>
          <p:cNvPr id="6" name="Image3">
            <a:extLst>
              <a:ext uri="{FF2B5EF4-FFF2-40B4-BE49-F238E27FC236}">
                <a16:creationId xmlns:a16="http://schemas.microsoft.com/office/drawing/2014/main" id="{84DC2472-6DA8-4B92-8AD5-B985A2D8A600}"/>
              </a:ext>
            </a:extLst>
          </p:cNvPr>
          <p:cNvPicPr>
            <a:picLocks noChangeAspect="1"/>
          </p:cNvPicPr>
          <p:nvPr/>
        </p:nvPicPr>
        <p:blipFill>
          <a:blip r:embed="rId5"/>
          <a:stretch>
            <a:fillRect/>
          </a:stretch>
        </p:blipFill>
        <p:spPr bwMode="auto">
          <a:xfrm>
            <a:off x="6096000" y="4567374"/>
            <a:ext cx="5731510" cy="1642110"/>
          </a:xfrm>
          <a:prstGeom prst="rect">
            <a:avLst/>
          </a:prstGeom>
        </p:spPr>
      </p:pic>
    </p:spTree>
    <p:extLst>
      <p:ext uri="{BB962C8B-B14F-4D97-AF65-F5344CB8AC3E}">
        <p14:creationId xmlns:p14="http://schemas.microsoft.com/office/powerpoint/2010/main" val="3637852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C30103-063F-4765-B33C-B7385095803C}"/>
              </a:ext>
            </a:extLst>
          </p:cNvPr>
          <p:cNvPicPr>
            <a:picLocks noChangeAspect="1"/>
          </p:cNvPicPr>
          <p:nvPr/>
        </p:nvPicPr>
        <p:blipFill>
          <a:blip r:embed="rId2"/>
          <a:stretch>
            <a:fillRect/>
          </a:stretch>
        </p:blipFill>
        <p:spPr bwMode="auto">
          <a:xfrm>
            <a:off x="3230245" y="1142047"/>
            <a:ext cx="5731510" cy="4573905"/>
          </a:xfrm>
          <a:prstGeom prst="rect">
            <a:avLst/>
          </a:prstGeom>
        </p:spPr>
      </p:pic>
      <p:sp>
        <p:nvSpPr>
          <p:cNvPr id="4" name="TextBox 3">
            <a:extLst>
              <a:ext uri="{FF2B5EF4-FFF2-40B4-BE49-F238E27FC236}">
                <a16:creationId xmlns:a16="http://schemas.microsoft.com/office/drawing/2014/main" id="{7949A7AF-E7B9-4037-9616-C770D516577F}"/>
              </a:ext>
            </a:extLst>
          </p:cNvPr>
          <p:cNvSpPr txBox="1"/>
          <p:nvPr/>
        </p:nvSpPr>
        <p:spPr>
          <a:xfrm flipH="1">
            <a:off x="3573624" y="391886"/>
            <a:ext cx="4152123" cy="369332"/>
          </a:xfrm>
          <a:prstGeom prst="rect">
            <a:avLst/>
          </a:prstGeom>
          <a:noFill/>
        </p:spPr>
        <p:txBody>
          <a:bodyPr wrap="square" rtlCol="0">
            <a:spAutoFit/>
          </a:bodyPr>
          <a:lstStyle/>
          <a:p>
            <a:r>
              <a:rPr lang="en-IN" dirty="0"/>
              <a:t>Heatmap-correlation:</a:t>
            </a:r>
          </a:p>
        </p:txBody>
      </p:sp>
    </p:spTree>
    <p:extLst>
      <p:ext uri="{BB962C8B-B14F-4D97-AF65-F5344CB8AC3E}">
        <p14:creationId xmlns:p14="http://schemas.microsoft.com/office/powerpoint/2010/main" val="3790070471"/>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749</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Flight Price Prediction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Gokula Krishnan (External)</dc:creator>
  <cp:lastModifiedBy>Venugopal K</cp:lastModifiedBy>
  <cp:revision>5</cp:revision>
  <dcterms:created xsi:type="dcterms:W3CDTF">2021-10-28T06:37:56Z</dcterms:created>
  <dcterms:modified xsi:type="dcterms:W3CDTF">2022-01-30T20:09:27Z</dcterms:modified>
</cp:coreProperties>
</file>