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9BC4-96F1-4FB4-BA2E-4BFC9E4C2211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58259B2-9D78-4AD0-9C89-BED6CBED16B7}">
      <dgm:prSet phldrT="[Text]" custT="1"/>
      <dgm:spPr/>
      <dgm:t>
        <a:bodyPr/>
        <a:lstStyle/>
        <a:p>
          <a:r>
            <a:rPr lang="en-US" sz="1400" dirty="0" smtClean="0">
              <a:latin typeface="Calibri" pitchFamily="34" charset="0"/>
            </a:rPr>
            <a:t>Sourcing and Loading data</a:t>
          </a:r>
          <a:endParaRPr lang="en-US" sz="1400" dirty="0">
            <a:latin typeface="Calibri" pitchFamily="34" charset="0"/>
          </a:endParaRPr>
        </a:p>
      </dgm:t>
    </dgm:pt>
    <dgm:pt modelId="{ACE5A88D-4BFB-4A4C-82AD-95E93935C757}" type="parTrans" cxnId="{B99A6E5A-F29C-4C80-9B14-8E1E86AD5850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CB8B4383-35D4-4A8E-9146-BB299C8C1E0E}" type="sibTrans" cxnId="{B99A6E5A-F29C-4C80-9B14-8E1E86AD5850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5C6839E3-5E2C-4758-B1E6-AA3788EBB6D5}">
      <dgm:prSet phldrT="[Text]" custT="1"/>
      <dgm:spPr/>
      <dgm:t>
        <a:bodyPr/>
        <a:lstStyle/>
        <a:p>
          <a:r>
            <a:rPr lang="en-US" sz="1400" dirty="0" smtClean="0">
              <a:latin typeface="Calibri" pitchFamily="34" charset="0"/>
            </a:rPr>
            <a:t>Cleaning, Transforming &amp; Visualizing data</a:t>
          </a:r>
          <a:endParaRPr lang="en-US" sz="1400" dirty="0">
            <a:latin typeface="Calibri" pitchFamily="34" charset="0"/>
          </a:endParaRPr>
        </a:p>
      </dgm:t>
    </dgm:pt>
    <dgm:pt modelId="{40EDBD30-B0F6-4506-9AAC-88E54A37B908}" type="parTrans" cxnId="{95DCD656-8252-4830-BA0F-A8E1002B5B77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FB4F0EFF-E96B-4CDE-BEE8-56884A607715}" type="sibTrans" cxnId="{95DCD656-8252-4830-BA0F-A8E1002B5B77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C0DDDFE9-4B4F-4111-BDB1-617961AAD8C9}">
      <dgm:prSet phldrT="[Text]" custT="1"/>
      <dgm:spPr/>
      <dgm:t>
        <a:bodyPr/>
        <a:lstStyle/>
        <a:p>
          <a:r>
            <a:rPr lang="en-US" sz="1400" dirty="0" smtClean="0">
              <a:latin typeface="Calibri" pitchFamily="34" charset="0"/>
            </a:rPr>
            <a:t>Modeling data</a:t>
          </a:r>
          <a:endParaRPr lang="en-US" sz="1400" dirty="0">
            <a:latin typeface="Calibri" pitchFamily="34" charset="0"/>
          </a:endParaRPr>
        </a:p>
      </dgm:t>
    </dgm:pt>
    <dgm:pt modelId="{010F98CD-4766-4683-B28B-82F8C483C648}" type="parTrans" cxnId="{CF2A536D-666F-4D90-AED3-25E94EBAE545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27A6505B-7B39-4443-B5C2-0E88DDA35398}" type="sibTrans" cxnId="{CF2A536D-666F-4D90-AED3-25E94EBAE545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5031B849-BAA7-4B02-B2B4-0F124858B64A}">
      <dgm:prSet custT="1"/>
      <dgm:spPr/>
      <dgm:t>
        <a:bodyPr/>
        <a:lstStyle/>
        <a:p>
          <a:r>
            <a:rPr lang="en-US" sz="1400" dirty="0" smtClean="0">
              <a:latin typeface="Calibri" pitchFamily="34" charset="0"/>
            </a:rPr>
            <a:t>Evaluating, presenting findings, and concluding your work</a:t>
          </a:r>
          <a:endParaRPr lang="en-US" sz="1400" dirty="0">
            <a:latin typeface="Calibri" pitchFamily="34" charset="0"/>
          </a:endParaRPr>
        </a:p>
      </dgm:t>
    </dgm:pt>
    <dgm:pt modelId="{2215C122-37FA-450A-81EA-40035DE9DD30}" type="parTrans" cxnId="{9E22AE47-F21F-4266-A4BD-9FE249E9D4AA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8B6D1580-1747-4E55-A61E-8C1037E3FE14}" type="sibTrans" cxnId="{9E22AE47-F21F-4266-A4BD-9FE249E9D4AA}">
      <dgm:prSet/>
      <dgm:spPr/>
      <dgm:t>
        <a:bodyPr/>
        <a:lstStyle/>
        <a:p>
          <a:endParaRPr lang="en-US" sz="1400">
            <a:latin typeface="Calibri" pitchFamily="34" charset="0"/>
          </a:endParaRPr>
        </a:p>
      </dgm:t>
    </dgm:pt>
    <dgm:pt modelId="{9B94A84B-989F-411D-A406-AE640D3911DD}" type="pres">
      <dgm:prSet presAssocID="{FBF39BC4-96F1-4FB4-BA2E-4BFC9E4C2211}" presName="CompostProcess" presStyleCnt="0">
        <dgm:presLayoutVars>
          <dgm:dir/>
          <dgm:resizeHandles val="exact"/>
        </dgm:presLayoutVars>
      </dgm:prSet>
      <dgm:spPr/>
    </dgm:pt>
    <dgm:pt modelId="{BD886AD0-7BD5-40D1-8693-D747425E8320}" type="pres">
      <dgm:prSet presAssocID="{FBF39BC4-96F1-4FB4-BA2E-4BFC9E4C2211}" presName="arrow" presStyleLbl="bgShp" presStyleIdx="0" presStyleCnt="1"/>
      <dgm:spPr>
        <a:solidFill>
          <a:srgbClr val="0000FF"/>
        </a:solidFill>
      </dgm:spPr>
    </dgm:pt>
    <dgm:pt modelId="{CE39B417-9088-4335-99DE-8CA940CAE857}" type="pres">
      <dgm:prSet presAssocID="{FBF39BC4-96F1-4FB4-BA2E-4BFC9E4C2211}" presName="linearProcess" presStyleCnt="0"/>
      <dgm:spPr/>
    </dgm:pt>
    <dgm:pt modelId="{5D5C4528-6F9B-487E-BFE9-204BB3B78FBE}" type="pres">
      <dgm:prSet presAssocID="{B58259B2-9D78-4AD0-9C89-BED6CBED16B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35AB6-1CBC-431F-A39F-EBEB821FD308}" type="pres">
      <dgm:prSet presAssocID="{CB8B4383-35D4-4A8E-9146-BB299C8C1E0E}" presName="sibTrans" presStyleCnt="0"/>
      <dgm:spPr/>
    </dgm:pt>
    <dgm:pt modelId="{A8FA613A-1BCD-4987-8F16-CEC3EEAF8F85}" type="pres">
      <dgm:prSet presAssocID="{5C6839E3-5E2C-4758-B1E6-AA3788EBB6D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020D4-EB1F-4E49-A583-63FDF383BC79}" type="pres">
      <dgm:prSet presAssocID="{FB4F0EFF-E96B-4CDE-BEE8-56884A607715}" presName="sibTrans" presStyleCnt="0"/>
      <dgm:spPr/>
    </dgm:pt>
    <dgm:pt modelId="{7A79495F-B85C-49EC-B578-14685D440B83}" type="pres">
      <dgm:prSet presAssocID="{C0DDDFE9-4B4F-4111-BDB1-617961AAD8C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A3FE4-7BC3-4218-98B9-F1E0C87A4DFB}" type="pres">
      <dgm:prSet presAssocID="{27A6505B-7B39-4443-B5C2-0E88DDA35398}" presName="sibTrans" presStyleCnt="0"/>
      <dgm:spPr/>
    </dgm:pt>
    <dgm:pt modelId="{88E944A0-9295-4557-A3A9-C271A5FC4942}" type="pres">
      <dgm:prSet presAssocID="{5031B849-BAA7-4B02-B2B4-0F124858B64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F29DA-39AB-44AC-B60B-8225F2DB99F6}" type="presOf" srcId="{FBF39BC4-96F1-4FB4-BA2E-4BFC9E4C2211}" destId="{9B94A84B-989F-411D-A406-AE640D3911DD}" srcOrd="0" destOrd="0" presId="urn:microsoft.com/office/officeart/2005/8/layout/hProcess9"/>
    <dgm:cxn modelId="{CF2A536D-666F-4D90-AED3-25E94EBAE545}" srcId="{FBF39BC4-96F1-4FB4-BA2E-4BFC9E4C2211}" destId="{C0DDDFE9-4B4F-4111-BDB1-617961AAD8C9}" srcOrd="2" destOrd="0" parTransId="{010F98CD-4766-4683-B28B-82F8C483C648}" sibTransId="{27A6505B-7B39-4443-B5C2-0E88DDA35398}"/>
    <dgm:cxn modelId="{9E22AE47-F21F-4266-A4BD-9FE249E9D4AA}" srcId="{FBF39BC4-96F1-4FB4-BA2E-4BFC9E4C2211}" destId="{5031B849-BAA7-4B02-B2B4-0F124858B64A}" srcOrd="3" destOrd="0" parTransId="{2215C122-37FA-450A-81EA-40035DE9DD30}" sibTransId="{8B6D1580-1747-4E55-A61E-8C1037E3FE14}"/>
    <dgm:cxn modelId="{8372DEEE-BA26-49B5-A296-DEDB4CC95962}" type="presOf" srcId="{B58259B2-9D78-4AD0-9C89-BED6CBED16B7}" destId="{5D5C4528-6F9B-487E-BFE9-204BB3B78FBE}" srcOrd="0" destOrd="0" presId="urn:microsoft.com/office/officeart/2005/8/layout/hProcess9"/>
    <dgm:cxn modelId="{6865A7BD-74BD-4FE9-8CC9-44775A72ABCB}" type="presOf" srcId="{C0DDDFE9-4B4F-4111-BDB1-617961AAD8C9}" destId="{7A79495F-B85C-49EC-B578-14685D440B83}" srcOrd="0" destOrd="0" presId="urn:microsoft.com/office/officeart/2005/8/layout/hProcess9"/>
    <dgm:cxn modelId="{95DCD656-8252-4830-BA0F-A8E1002B5B77}" srcId="{FBF39BC4-96F1-4FB4-BA2E-4BFC9E4C2211}" destId="{5C6839E3-5E2C-4758-B1E6-AA3788EBB6D5}" srcOrd="1" destOrd="0" parTransId="{40EDBD30-B0F6-4506-9AAC-88E54A37B908}" sibTransId="{FB4F0EFF-E96B-4CDE-BEE8-56884A607715}"/>
    <dgm:cxn modelId="{C78F2B98-1CE5-4B72-8C66-CB8A564057F5}" type="presOf" srcId="{5C6839E3-5E2C-4758-B1E6-AA3788EBB6D5}" destId="{A8FA613A-1BCD-4987-8F16-CEC3EEAF8F85}" srcOrd="0" destOrd="0" presId="urn:microsoft.com/office/officeart/2005/8/layout/hProcess9"/>
    <dgm:cxn modelId="{ED8A9400-8543-402B-B54B-6877359AE0AB}" type="presOf" srcId="{5031B849-BAA7-4B02-B2B4-0F124858B64A}" destId="{88E944A0-9295-4557-A3A9-C271A5FC4942}" srcOrd="0" destOrd="0" presId="urn:microsoft.com/office/officeart/2005/8/layout/hProcess9"/>
    <dgm:cxn modelId="{B99A6E5A-F29C-4C80-9B14-8E1E86AD5850}" srcId="{FBF39BC4-96F1-4FB4-BA2E-4BFC9E4C2211}" destId="{B58259B2-9D78-4AD0-9C89-BED6CBED16B7}" srcOrd="0" destOrd="0" parTransId="{ACE5A88D-4BFB-4A4C-82AD-95E93935C757}" sibTransId="{CB8B4383-35D4-4A8E-9146-BB299C8C1E0E}"/>
    <dgm:cxn modelId="{21FEFF93-BD92-494A-BE4B-E96B8AB6167E}" type="presParOf" srcId="{9B94A84B-989F-411D-A406-AE640D3911DD}" destId="{BD886AD0-7BD5-40D1-8693-D747425E8320}" srcOrd="0" destOrd="0" presId="urn:microsoft.com/office/officeart/2005/8/layout/hProcess9"/>
    <dgm:cxn modelId="{8445BA31-E094-4A59-A238-3569479604F8}" type="presParOf" srcId="{9B94A84B-989F-411D-A406-AE640D3911DD}" destId="{CE39B417-9088-4335-99DE-8CA940CAE857}" srcOrd="1" destOrd="0" presId="urn:microsoft.com/office/officeart/2005/8/layout/hProcess9"/>
    <dgm:cxn modelId="{806D72FF-6F18-455B-A2C3-45CDE980ABF4}" type="presParOf" srcId="{CE39B417-9088-4335-99DE-8CA940CAE857}" destId="{5D5C4528-6F9B-487E-BFE9-204BB3B78FBE}" srcOrd="0" destOrd="0" presId="urn:microsoft.com/office/officeart/2005/8/layout/hProcess9"/>
    <dgm:cxn modelId="{E96A4967-BDC3-42BA-B9DA-44D80E4A6537}" type="presParOf" srcId="{CE39B417-9088-4335-99DE-8CA940CAE857}" destId="{81935AB6-1CBC-431F-A39F-EBEB821FD308}" srcOrd="1" destOrd="0" presId="urn:microsoft.com/office/officeart/2005/8/layout/hProcess9"/>
    <dgm:cxn modelId="{2542771A-A4D8-479C-88CA-9564A4CC01DE}" type="presParOf" srcId="{CE39B417-9088-4335-99DE-8CA940CAE857}" destId="{A8FA613A-1BCD-4987-8F16-CEC3EEAF8F85}" srcOrd="2" destOrd="0" presId="urn:microsoft.com/office/officeart/2005/8/layout/hProcess9"/>
    <dgm:cxn modelId="{533A7647-F049-4A32-9E0E-2FCABD54E8C1}" type="presParOf" srcId="{CE39B417-9088-4335-99DE-8CA940CAE857}" destId="{A4F020D4-EB1F-4E49-A583-63FDF383BC79}" srcOrd="3" destOrd="0" presId="urn:microsoft.com/office/officeart/2005/8/layout/hProcess9"/>
    <dgm:cxn modelId="{1D032360-2E67-496F-9638-4CE725F6BD54}" type="presParOf" srcId="{CE39B417-9088-4335-99DE-8CA940CAE857}" destId="{7A79495F-B85C-49EC-B578-14685D440B83}" srcOrd="4" destOrd="0" presId="urn:microsoft.com/office/officeart/2005/8/layout/hProcess9"/>
    <dgm:cxn modelId="{B9BA524E-79AB-4A1A-8BCC-FC84B93A3684}" type="presParOf" srcId="{CE39B417-9088-4335-99DE-8CA940CAE857}" destId="{CC0A3FE4-7BC3-4218-98B9-F1E0C87A4DFB}" srcOrd="5" destOrd="0" presId="urn:microsoft.com/office/officeart/2005/8/layout/hProcess9"/>
    <dgm:cxn modelId="{B4038CEE-A3CE-4743-A2AF-F2C64DFEF9AE}" type="presParOf" srcId="{CE39B417-9088-4335-99DE-8CA940CAE857}" destId="{88E944A0-9295-4557-A3A9-C271A5FC494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86AD0-7BD5-40D1-8693-D747425E8320}">
      <dsp:nvSpPr>
        <dsp:cNvPr id="0" name=""/>
        <dsp:cNvSpPr/>
      </dsp:nvSpPr>
      <dsp:spPr>
        <a:xfrm>
          <a:off x="611504" y="0"/>
          <a:ext cx="6930390" cy="2286000"/>
        </a:xfrm>
        <a:prstGeom prst="rightArrow">
          <a:avLst/>
        </a:prstGeom>
        <a:solidFill>
          <a:srgbClr val="000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C4528-6F9B-487E-BFE9-204BB3B78FBE}">
      <dsp:nvSpPr>
        <dsp:cNvPr id="0" name=""/>
        <dsp:cNvSpPr/>
      </dsp:nvSpPr>
      <dsp:spPr>
        <a:xfrm>
          <a:off x="2786" y="685799"/>
          <a:ext cx="1810628" cy="91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Sourcing and Loading data</a:t>
          </a:r>
          <a:endParaRPr lang="en-US" sz="1400" kern="1200" dirty="0">
            <a:latin typeface="Calibri" pitchFamily="34" charset="0"/>
          </a:endParaRPr>
        </a:p>
      </dsp:txBody>
      <dsp:txXfrm>
        <a:off x="47423" y="730436"/>
        <a:ext cx="1721354" cy="825126"/>
      </dsp:txXfrm>
    </dsp:sp>
    <dsp:sp modelId="{A8FA613A-1BCD-4987-8F16-CEC3EEAF8F85}">
      <dsp:nvSpPr>
        <dsp:cNvPr id="0" name=""/>
        <dsp:cNvSpPr/>
      </dsp:nvSpPr>
      <dsp:spPr>
        <a:xfrm>
          <a:off x="2115186" y="685799"/>
          <a:ext cx="1810628" cy="914400"/>
        </a:xfrm>
        <a:prstGeom prst="roundRect">
          <a:avLst/>
        </a:prstGeom>
        <a:solidFill>
          <a:schemeClr val="accent2">
            <a:hueOff val="3494510"/>
            <a:satOff val="-663"/>
            <a:lumOff val="-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Cleaning, Transforming &amp; Visualizing data</a:t>
          </a:r>
          <a:endParaRPr lang="en-US" sz="1400" kern="1200" dirty="0">
            <a:latin typeface="Calibri" pitchFamily="34" charset="0"/>
          </a:endParaRPr>
        </a:p>
      </dsp:txBody>
      <dsp:txXfrm>
        <a:off x="2159823" y="730436"/>
        <a:ext cx="1721354" cy="825126"/>
      </dsp:txXfrm>
    </dsp:sp>
    <dsp:sp modelId="{7A79495F-B85C-49EC-B578-14685D440B83}">
      <dsp:nvSpPr>
        <dsp:cNvPr id="0" name=""/>
        <dsp:cNvSpPr/>
      </dsp:nvSpPr>
      <dsp:spPr>
        <a:xfrm>
          <a:off x="4227585" y="685799"/>
          <a:ext cx="1810628" cy="914400"/>
        </a:xfrm>
        <a:prstGeom prst="roundRect">
          <a:avLst/>
        </a:prstGeom>
        <a:solidFill>
          <a:schemeClr val="accent2">
            <a:hueOff val="6989019"/>
            <a:satOff val="-1325"/>
            <a:lumOff val="-6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Modeling data</a:t>
          </a:r>
          <a:endParaRPr lang="en-US" sz="1400" kern="1200" dirty="0">
            <a:latin typeface="Calibri" pitchFamily="34" charset="0"/>
          </a:endParaRPr>
        </a:p>
      </dsp:txBody>
      <dsp:txXfrm>
        <a:off x="4272222" y="730436"/>
        <a:ext cx="1721354" cy="825126"/>
      </dsp:txXfrm>
    </dsp:sp>
    <dsp:sp modelId="{88E944A0-9295-4557-A3A9-C271A5FC4942}">
      <dsp:nvSpPr>
        <dsp:cNvPr id="0" name=""/>
        <dsp:cNvSpPr/>
      </dsp:nvSpPr>
      <dsp:spPr>
        <a:xfrm>
          <a:off x="6339985" y="685799"/>
          <a:ext cx="1810628" cy="914400"/>
        </a:xfrm>
        <a:prstGeom prst="roundRect">
          <a:avLst/>
        </a:prstGeom>
        <a:solidFill>
          <a:schemeClr val="accent2">
            <a:hueOff val="10483529"/>
            <a:satOff val="-1988"/>
            <a:lumOff val="-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Evaluating, presenting findings, and concluding your work</a:t>
          </a:r>
          <a:endParaRPr lang="en-US" sz="1400" kern="1200" dirty="0">
            <a:latin typeface="Calibri" pitchFamily="34" charset="0"/>
          </a:endParaRPr>
        </a:p>
      </dsp:txBody>
      <dsp:txXfrm>
        <a:off x="6384622" y="730436"/>
        <a:ext cx="1721354" cy="82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EC06B9C-3C62-4DFE-AAF6-0966513AA68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EB76ED8-DC34-4974-B76C-CCCB4FB295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11455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itchFamily="34" charset="0"/>
              </a:rPr>
              <a:t>App Store Reviews &amp; Recommendation for Suitable Platform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424815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S. </a:t>
            </a:r>
            <a:r>
              <a:rPr lang="en-US" sz="1200" b="1" dirty="0" err="1" smtClean="0">
                <a:solidFill>
                  <a:schemeClr val="bg1"/>
                </a:solidFill>
                <a:latin typeface="Calibri" pitchFamily="34" charset="0"/>
              </a:rPr>
              <a:t>Srividya</a:t>
            </a:r>
            <a:endParaRPr lang="en-US" sz="12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30-Mar-2021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4160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alibri" pitchFamily="34" charset="0"/>
              </a:rPr>
              <a:t>Background: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04775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You’re working for a marketing consultancy firm.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One </a:t>
            </a:r>
            <a:r>
              <a:rPr lang="en-US" sz="1600" dirty="0">
                <a:latin typeface="Calibri" pitchFamily="34" charset="0"/>
              </a:rPr>
              <a:t>of </a:t>
            </a:r>
            <a:r>
              <a:rPr lang="en-US" sz="1600" dirty="0" smtClean="0">
                <a:latin typeface="Calibri" pitchFamily="34" charset="0"/>
              </a:rPr>
              <a:t>our clients </a:t>
            </a:r>
            <a:r>
              <a:rPr lang="en-US" sz="1600" dirty="0">
                <a:latin typeface="Calibri" pitchFamily="34" charset="0"/>
              </a:rPr>
              <a:t>is a company that designs operating systems, </a:t>
            </a:r>
            <a:endParaRPr lang="en-US" sz="1600" dirty="0" smtClean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</a:rPr>
              <a:t>T</a:t>
            </a:r>
            <a:r>
              <a:rPr lang="en-US" sz="1600" dirty="0" smtClean="0">
                <a:latin typeface="Calibri" pitchFamily="34" charset="0"/>
              </a:rPr>
              <a:t>hey </a:t>
            </a:r>
            <a:r>
              <a:rPr lang="en-US" sz="1600" dirty="0">
                <a:latin typeface="Calibri" pitchFamily="34" charset="0"/>
              </a:rPr>
              <a:t>want to build a </a:t>
            </a:r>
            <a:r>
              <a:rPr lang="en-US" sz="1600" dirty="0" smtClean="0">
                <a:latin typeface="Calibri" pitchFamily="34" charset="0"/>
              </a:rPr>
              <a:t>major apps </a:t>
            </a:r>
            <a:r>
              <a:rPr lang="en-US" sz="1600" dirty="0">
                <a:latin typeface="Calibri" pitchFamily="34" charset="0"/>
              </a:rPr>
              <a:t>store into their user interface. </a:t>
            </a:r>
            <a:endParaRPr lang="en-US" sz="1600" dirty="0" smtClean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To this end, they want to </a:t>
            </a:r>
            <a:r>
              <a:rPr lang="en-US" sz="1600" dirty="0">
                <a:latin typeface="Calibri" pitchFamily="34" charset="0"/>
              </a:rPr>
              <a:t>know whether Google </a:t>
            </a:r>
            <a:r>
              <a:rPr lang="en-US" sz="1600" dirty="0" smtClean="0">
                <a:latin typeface="Calibri" pitchFamily="34" charset="0"/>
              </a:rPr>
              <a:t>Play apps </a:t>
            </a:r>
            <a:r>
              <a:rPr lang="en-US" sz="1600" dirty="0">
                <a:latin typeface="Calibri" pitchFamily="34" charset="0"/>
              </a:rPr>
              <a:t>have higher reviews on average than Apple Store apps (or </a:t>
            </a:r>
            <a:r>
              <a:rPr lang="en-US" sz="1600" i="1" dirty="0">
                <a:latin typeface="Calibri" pitchFamily="34" charset="0"/>
              </a:rPr>
              <a:t>vice versa) </a:t>
            </a:r>
            <a:r>
              <a:rPr lang="en-US" sz="1600" dirty="0">
                <a:latin typeface="Calibri" pitchFamily="34" charset="0"/>
              </a:rPr>
              <a:t>, as </a:t>
            </a:r>
            <a:r>
              <a:rPr lang="en-US" sz="1600" dirty="0" smtClean="0">
                <a:latin typeface="Calibri" pitchFamily="34" charset="0"/>
              </a:rPr>
              <a:t>they’re intending </a:t>
            </a:r>
            <a:r>
              <a:rPr lang="en-US" sz="1600" dirty="0">
                <a:latin typeface="Calibri" pitchFamily="34" charset="0"/>
              </a:rPr>
              <a:t>to strike a deal with just one of these companies</a:t>
            </a:r>
          </a:p>
        </p:txBody>
      </p:sp>
    </p:spTree>
    <p:extLst>
      <p:ext uri="{BB962C8B-B14F-4D97-AF65-F5344CB8AC3E}">
        <p14:creationId xmlns:p14="http://schemas.microsoft.com/office/powerpoint/2010/main" val="3470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4160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alibri" pitchFamily="34" charset="0"/>
              </a:rPr>
              <a:t>Scope of Work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04775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Collate the App review responses on “Google Play apps &amp; Apple </a:t>
            </a:r>
            <a:r>
              <a:rPr lang="en-US" sz="1600" dirty="0">
                <a:latin typeface="Calibri" pitchFamily="34" charset="0"/>
              </a:rPr>
              <a:t>Store </a:t>
            </a:r>
            <a:r>
              <a:rPr lang="en-US" sz="1600" dirty="0" smtClean="0">
                <a:latin typeface="Calibri" pitchFamily="34" charset="0"/>
              </a:rPr>
              <a:t>apps”.</a:t>
            </a:r>
            <a:endParaRPr lang="en-US" sz="16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Analyze the reviews &amp; recommend suitable platform / app store to client using DSP (Data Science Pipeline) principles.</a:t>
            </a:r>
          </a:p>
        </p:txBody>
      </p:sp>
    </p:spTree>
    <p:extLst>
      <p:ext uri="{BB962C8B-B14F-4D97-AF65-F5344CB8AC3E}">
        <p14:creationId xmlns:p14="http://schemas.microsoft.com/office/powerpoint/2010/main" val="22533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4160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alibri" pitchFamily="34" charset="0"/>
              </a:rPr>
              <a:t>DSP Process Flow:</a:t>
            </a:r>
            <a:endParaRPr lang="en-US" sz="3200" dirty="0">
              <a:latin typeface="Calibri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1317869"/>
              </p:ext>
            </p:extLst>
          </p:nvPr>
        </p:nvGraphicFramePr>
        <p:xfrm>
          <a:off x="381000" y="1200150"/>
          <a:ext cx="8153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64160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alibri" pitchFamily="34" charset="0"/>
              </a:rPr>
              <a:t>Sourcing &amp; Loading data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126"/>
            <a:ext cx="4343400" cy="1942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619126"/>
            <a:ext cx="4564380" cy="1942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85635"/>
            <a:ext cx="4343400" cy="2074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2586700"/>
            <a:ext cx="4564380" cy="2052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" y="4552950"/>
            <a:ext cx="8991600" cy="59055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 pitchFamily="34" charset="0"/>
              </a:rPr>
              <a:t>3 Critical Steps followed: </a:t>
            </a:r>
          </a:p>
          <a:p>
            <a:r>
              <a:rPr lang="en-US" sz="1600" dirty="0" smtClean="0">
                <a:latin typeface="Calibri" pitchFamily="34" charset="0"/>
              </a:rPr>
              <a:t>1) Load the two datasets, 2) Pick the columns to work with.. 3) </a:t>
            </a:r>
            <a:r>
              <a:rPr lang="en-US" sz="1600" dirty="0" err="1" smtClean="0">
                <a:latin typeface="Calibri" pitchFamily="34" charset="0"/>
              </a:rPr>
              <a:t>Subsetting</a:t>
            </a:r>
            <a:r>
              <a:rPr lang="en-US" sz="1600" dirty="0" smtClean="0">
                <a:latin typeface="Calibri" pitchFamily="34" charset="0"/>
              </a:rPr>
              <a:t> the data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641604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Calibri" pitchFamily="34" charset="0"/>
              </a:rPr>
              <a:t>Cleaning, transforming &amp; </a:t>
            </a:r>
            <a:r>
              <a:rPr lang="en-US" sz="3200" dirty="0" err="1" smtClean="0">
                <a:latin typeface="Calibri" pitchFamily="34" charset="0"/>
              </a:rPr>
              <a:t>VISUALIzing</a:t>
            </a:r>
            <a:r>
              <a:rPr lang="en-US" sz="3200" dirty="0" smtClean="0">
                <a:latin typeface="Calibri" pitchFamily="34" charset="0"/>
              </a:rPr>
              <a:t> data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988" y="685110"/>
            <a:ext cx="3861412" cy="4096440"/>
          </a:xfrm>
          <a:prstGeom prst="roundRect">
            <a:avLst>
              <a:gd name="adj" fmla="val 698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u="sng" dirty="0" smtClean="0">
                <a:solidFill>
                  <a:schemeClr val="tx1"/>
                </a:solidFill>
                <a:latin typeface="Calibri" pitchFamily="34" charset="0"/>
              </a:rPr>
              <a:t>Steps Involved: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Check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the data types and fix them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Add a platform column to both the Apple and the Google 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data frames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Changing the column names to prepare for a join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Join the two data sets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Eliminate the </a:t>
            </a:r>
            <a:r>
              <a:rPr lang="en-US" sz="1400" dirty="0" err="1">
                <a:solidFill>
                  <a:schemeClr val="tx1"/>
                </a:solidFill>
                <a:latin typeface="Calibri" pitchFamily="34" charset="0"/>
              </a:rPr>
              <a:t>NaN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 values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Filter only those apps that have been reviewed at least once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Summarize the data visually and analytically (by the column platform)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51" y="830553"/>
            <a:ext cx="5029200" cy="15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995451" y="590550"/>
            <a:ext cx="1871949" cy="228600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</a:rPr>
              <a:t>Key Outcomes:</a:t>
            </a:r>
            <a:endParaRPr lang="en-US" sz="1200" dirty="0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59" y="2420498"/>
            <a:ext cx="5023692" cy="236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641604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Calibri" pitchFamily="34" charset="0"/>
              </a:rPr>
              <a:t>Modeling data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346" y="4248151"/>
            <a:ext cx="8852053" cy="886396"/>
          </a:xfrm>
          <a:prstGeom prst="roundRect">
            <a:avLst>
              <a:gd name="adj" fmla="val 6980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b="1" u="sng" dirty="0" smtClean="0">
                <a:solidFill>
                  <a:schemeClr val="bg1"/>
                </a:solidFill>
                <a:latin typeface="Calibri" pitchFamily="34" charset="0"/>
              </a:rPr>
              <a:t>Steps Involved: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Calibri" pitchFamily="34" charset="0"/>
              </a:rPr>
              <a:t>Hypothesis formulation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Calibri" pitchFamily="34" charset="0"/>
              </a:rPr>
              <a:t>Getting the distribution of the data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Calibri" pitchFamily="34" charset="0"/>
              </a:rPr>
              <a:t>Permutation test</a:t>
            </a:r>
            <a:endParaRPr lang="en-US" sz="1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" y="895349"/>
            <a:ext cx="4508654" cy="33141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95348"/>
            <a:ext cx="4572000" cy="33141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217" y="580911"/>
            <a:ext cx="2286000" cy="271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Distribution of data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580910"/>
            <a:ext cx="2286000" cy="271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Permutation Analysis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4160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alibri" pitchFamily="34" charset="0"/>
              </a:rPr>
              <a:t>Outcome &amp; Proposal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04775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DSP workflow outcome clearly indicates / recommends the following,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App Store Platform (Google Play or Apple Play) has an impact on the ratings / reviews of the apps (refer outcome of sourcing, loading, cleaning &amp; transforming data)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Google play apps receive better reviews than Apple Store Apps. (refer outcome of data modeling)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Proposal is to proceed with “Google Play Store Apps”…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266950"/>
            <a:ext cx="4724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Calibri" pitchFamily="34" charset="0"/>
              </a:rPr>
              <a:t>Thanks</a:t>
            </a:r>
            <a:endParaRPr lang="en-US" sz="4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99</TotalTime>
  <Words>299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PowerPoint Presentation</vt:lpstr>
      <vt:lpstr>Background:</vt:lpstr>
      <vt:lpstr>Scope of Work</vt:lpstr>
      <vt:lpstr>DSP Process Flow:</vt:lpstr>
      <vt:lpstr>Sourcing &amp; Loading data</vt:lpstr>
      <vt:lpstr>Cleaning, transforming &amp; VISUALIzing data</vt:lpstr>
      <vt:lpstr>Modeling data</vt:lpstr>
      <vt:lpstr>Outcome &amp; Proposal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2021-03-30T17:41:36Z</dcterms:created>
  <dcterms:modified xsi:type="dcterms:W3CDTF">2021-03-30T19:21:02Z</dcterms:modified>
</cp:coreProperties>
</file>