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Poppins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ceclNMlmzWPz608fQ6p8rSpIy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308368-A195-4CB7-87B5-E2682637133F}">
  <a:tblStyle styleId="{01308368-A195-4CB7-87B5-E2682637133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FEB"/>
          </a:solidFill>
        </a:fill>
      </a:tcStyle>
    </a:wholeTbl>
    <a:band1H>
      <a:tcTxStyle/>
      <a:tcStyle>
        <a:fill>
          <a:solidFill>
            <a:srgbClr val="CBDDD5"/>
          </a:solidFill>
        </a:fill>
      </a:tcStyle>
    </a:band1H>
    <a:band2H>
      <a:tcTxStyle/>
    </a:band2H>
    <a:band1V>
      <a:tcTxStyle/>
      <a:tcStyle>
        <a:fill>
          <a:solidFill>
            <a:srgbClr val="CBDDD5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A52A69F-1A9D-4EEA-8301-A5D34A30D9E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F4E8"/>
          </a:solidFill>
        </a:fill>
      </a:tcStyle>
    </a:wholeTbl>
    <a:band1H>
      <a:tcTxStyle/>
      <a:tcStyle>
        <a:fill>
          <a:solidFill>
            <a:srgbClr val="DAE9CE"/>
          </a:solidFill>
        </a:fill>
      </a:tcStyle>
    </a:band1H>
    <a:band2H>
      <a:tcTxStyle/>
    </a:band2H>
    <a:band1V>
      <a:tcTxStyle/>
      <a:tcStyle>
        <a:fill>
          <a:solidFill>
            <a:srgbClr val="DAE9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PoppinsMedium-bold.fntdata"/><Relationship Id="rId21" Type="http://schemas.openxmlformats.org/officeDocument/2006/relationships/font" Target="fonts/PoppinsMedium-regular.fntdata"/><Relationship Id="rId24" Type="http://schemas.openxmlformats.org/officeDocument/2006/relationships/font" Target="fonts/PoppinsMedium-boldItalic.fntdata"/><Relationship Id="rId23" Type="http://schemas.openxmlformats.org/officeDocument/2006/relationships/font" Target="fonts/Poppins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slide" Target="slides/slide11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igikey.in/en/products/detail/sparkfun-electronics/SEN-14729/9555603" TargetMode="External"/><Relationship Id="rId4" Type="http://schemas.openxmlformats.org/officeDocument/2006/relationships/hyperlink" Target="https://www.digikey.in/en/products/detail/sparkfun-electronics/SEN-14729/9555603" TargetMode="External"/><Relationship Id="rId10" Type="http://schemas.openxmlformats.org/officeDocument/2006/relationships/hyperlink" Target="https://robu.in/product/original-arduino-uno-rev3-smd/" TargetMode="External"/><Relationship Id="rId9" Type="http://schemas.openxmlformats.org/officeDocument/2006/relationships/hyperlink" Target="https://www.amazon.in/dp/B0C5VMMDSR/ref=sspa_dk_detail_1?ie=UTF8&amp;psc=1&amp;pd_rd_i=&amp;pd_rd_i=B0C5VMMDSRp13NParams&amp;sp_csd=d2lkZ2V0TmFtZT1zcF9kZXRhaWxfdGhlbWF0aWM" TargetMode="External"/><Relationship Id="rId5" Type="http://schemas.openxmlformats.org/officeDocument/2006/relationships/hyperlink" Target="https://www.digikey.in/en/products/detail/sparkfun-electronics/SEN-14729/9555603" TargetMode="External"/><Relationship Id="rId6" Type="http://schemas.openxmlformats.org/officeDocument/2006/relationships/hyperlink" Target="https://www.digikey.in/en/products/detail/sparkfun-electronics/SEN-14729/9555603" TargetMode="External"/><Relationship Id="rId7" Type="http://schemas.openxmlformats.org/officeDocument/2006/relationships/hyperlink" Target="https://www.digikey.in/en/products/detail/sparkfun-electronics/SEN-13879/6202732" TargetMode="External"/><Relationship Id="rId8" Type="http://schemas.openxmlformats.org/officeDocument/2006/relationships/hyperlink" Target="https://robu.in/product/ir-infrared-obstacle-avoidance-sensor-modul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obu.in/product/proto-screw-shield-assembled/" TargetMode="External"/><Relationship Id="rId4" Type="http://schemas.openxmlformats.org/officeDocument/2006/relationships/hyperlink" Target="https://www.amazon.in/amiciSense-Voltmeter-3-Digit-Digital-Detector/dp/B09X18DRVN/ref=sr_1_8?crid=YA5QTV5JKT6N&amp;keywords=dc+voltmeter&amp;qid=1686046652&amp;sprefix=dc+voltmete%2Caps%2C339&amp;sr=8-8" TargetMode="External"/><Relationship Id="rId9" Type="http://schemas.openxmlformats.org/officeDocument/2006/relationships/hyperlink" Target="https://robu.in/product/46-cm-universal-pcb-prototype-board-double-sided/" TargetMode="External"/><Relationship Id="rId5" Type="http://schemas.openxmlformats.org/officeDocument/2006/relationships/hyperlink" Target="https://www.digikey.in/en/products/detail/sparkfun-electronics/PRT-12795/5993860?s=N4IgTCBcDaIAoCUAqBaAjGA7ATgKwgF0BfIA" TargetMode="External"/><Relationship Id="rId6" Type="http://schemas.openxmlformats.org/officeDocument/2006/relationships/hyperlink" Target="https://www.digikey.in/en/products/detail/sullins-connector-solutions/PRPC040SAAN-RC/2775214?s=N4IgTCBcDaIAoCU4GEAMAWVBlAgjgcgLQLIgC6AvkA" TargetMode="External"/><Relationship Id="rId7" Type="http://schemas.openxmlformats.org/officeDocument/2006/relationships/hyperlink" Target="https://www.digikey.in/en/products/detail/global-specialties/GS-830/5231309" TargetMode="External"/><Relationship Id="rId8" Type="http://schemas.openxmlformats.org/officeDocument/2006/relationships/hyperlink" Target="https://www.digikey.in/en/products/detail/phihong-usa/PSAC24A-120L6/5418494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AD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IN" sz="44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Indigenous Thrust Stand for Drone Propulsion Systems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261282"/>
            <a:ext cx="9144000" cy="996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Presentation by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Srividya Prasad, Siddharth D Srinivas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 b="0" l="0" r="11751" t="0"/>
          <a:stretch/>
        </p:blipFill>
        <p:spPr>
          <a:xfrm>
            <a:off x="1060315" y="1153568"/>
            <a:ext cx="10071365" cy="317296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>
            <p:ph type="title"/>
          </p:nvPr>
        </p:nvSpPr>
        <p:spPr>
          <a:xfrm>
            <a:off x="4881675" y="280788"/>
            <a:ext cx="3201140" cy="939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933"/>
              </a:buClr>
              <a:buSzPts val="3600"/>
              <a:buFont typeface="Poppins Medium"/>
              <a:buNone/>
            </a:pPr>
            <a:r>
              <a:rPr b="1" lang="en-IN" sz="3600">
                <a:solidFill>
                  <a:srgbClr val="2229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Trial Data</a:t>
            </a:r>
            <a:endParaRPr b="1" sz="3600">
              <a:solidFill>
                <a:srgbClr val="2229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0" name="Google Shape;200;p10"/>
          <p:cNvSpPr txBox="1"/>
          <p:nvPr>
            <p:ph idx="1" type="body"/>
          </p:nvPr>
        </p:nvSpPr>
        <p:spPr>
          <a:xfrm>
            <a:off x="3600292" y="4764947"/>
            <a:ext cx="4991413" cy="141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1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Torque = (RL-LL kg)*(0.127 m/2)*9.18 m/s2</a:t>
            </a:r>
            <a:endParaRPr/>
          </a:p>
          <a:p>
            <a:pPr indent="-171450" lvl="1" marL="171450" rtl="0" algn="l">
              <a:lnSpc>
                <a:spcPct val="11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Thrust = (BL) kgf </a:t>
            </a:r>
            <a:endParaRPr/>
          </a:p>
          <a:p>
            <a:pPr indent="-57150" lvl="1" marL="171450" rtl="0" algn="l">
              <a:lnSpc>
                <a:spcPct val="11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11754" t="0"/>
          <a:stretch/>
        </p:blipFill>
        <p:spPr>
          <a:xfrm>
            <a:off x="1060182" y="2111777"/>
            <a:ext cx="10071636" cy="2634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277673"/>
            <a:ext cx="10515600" cy="71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933"/>
              </a:buClr>
              <a:buSzPts val="3600"/>
              <a:buFont typeface="Poppins Medium"/>
              <a:buNone/>
            </a:pPr>
            <a:r>
              <a:rPr b="1" i="0" lang="en-IN" sz="3600">
                <a:solidFill>
                  <a:srgbClr val="2229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Tyto Robotics Series 1585 Thrust Stand</a:t>
            </a:r>
            <a:endParaRPr sz="3600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115411"/>
            <a:ext cx="10515600" cy="14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933"/>
              </a:buClr>
              <a:buSzPts val="1800"/>
              <a:buChar char="•"/>
            </a:pPr>
            <a:r>
              <a:rPr lang="en-IN" sz="1800">
                <a:solidFill>
                  <a:srgbClr val="2229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Thrust stand for designers of UAVs, drones and other propulsion systems using brushless motors.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933"/>
              </a:buClr>
              <a:buSzPts val="1800"/>
              <a:buChar char="•"/>
            </a:pPr>
            <a:r>
              <a:rPr lang="en-IN" sz="1800">
                <a:solidFill>
                  <a:srgbClr val="2229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Features - USB interface and powerful software for automated control and data-logging.</a:t>
            </a:r>
            <a:endParaRPr/>
          </a:p>
        </p:txBody>
      </p:sp>
      <p:grpSp>
        <p:nvGrpSpPr>
          <p:cNvPr id="92" name="Google Shape;92;p2"/>
          <p:cNvGrpSpPr/>
          <p:nvPr/>
        </p:nvGrpSpPr>
        <p:grpSpPr>
          <a:xfrm>
            <a:off x="1020312" y="2443720"/>
            <a:ext cx="10151375" cy="4136219"/>
            <a:chOff x="3819" y="387"/>
            <a:chExt cx="10151375" cy="4136219"/>
          </a:xfrm>
        </p:grpSpPr>
        <p:sp>
          <p:nvSpPr>
            <p:cNvPr id="93" name="Google Shape;93;p2"/>
            <p:cNvSpPr/>
            <p:nvPr/>
          </p:nvSpPr>
          <p:spPr>
            <a:xfrm>
              <a:off x="3819" y="387"/>
              <a:ext cx="2296691" cy="633600"/>
            </a:xfrm>
            <a:prstGeom prst="rect">
              <a:avLst/>
            </a:prstGeom>
            <a:solidFill>
              <a:srgbClr val="1A6FA9"/>
            </a:solidFill>
            <a:ln cap="flat" cmpd="sng" w="12700">
              <a:solidFill>
                <a:srgbClr val="1A6FA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3819" y="387"/>
              <a:ext cx="2296800" cy="6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spcFirstLastPara="1" rIns="156450" wrap="square" tIns="89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alibri"/>
                <a:buNone/>
              </a:pPr>
              <a:r>
                <a:rPr b="0" i="0" lang="en-IN" sz="2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Measurements</a:t>
              </a:r>
              <a:endPara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819" y="633987"/>
              <a:ext cx="2296691" cy="3502619"/>
            </a:xfrm>
            <a:prstGeom prst="rect">
              <a:avLst/>
            </a:prstGeom>
            <a:solidFill>
              <a:srgbClr val="CBD4E1">
                <a:alpha val="89803"/>
              </a:srgbClr>
            </a:solidFill>
            <a:ln cap="flat" cmpd="sng" w="12700">
              <a:solidFill>
                <a:srgbClr val="CBD4E1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3819" y="633987"/>
              <a:ext cx="2296691" cy="3502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Thrust (5 kgf)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Torque (2 Nm)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RPM</a:t>
              </a:r>
              <a:endParaRPr b="0" i="0" sz="17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Temperature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Motor winding resistance</a:t>
              </a:r>
              <a:endParaRPr b="0" i="0" sz="17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Accelerometer on PCB</a:t>
              </a:r>
              <a:endParaRPr b="0" i="0" sz="17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Voltage</a:t>
              </a:r>
              <a:endParaRPr b="0" i="0" sz="17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Current</a:t>
              </a:r>
              <a:endParaRPr b="0" i="0" sz="17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622047" y="387"/>
              <a:ext cx="2296691" cy="633600"/>
            </a:xfrm>
            <a:prstGeom prst="rect">
              <a:avLst/>
            </a:prstGeom>
            <a:solidFill>
              <a:srgbClr val="1AAC51"/>
            </a:solidFill>
            <a:ln cap="flat" cmpd="sng" w="12700">
              <a:solidFill>
                <a:srgbClr val="1AAC5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2622047" y="387"/>
              <a:ext cx="2296691" cy="6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spcFirstLastPara="1" rIns="156450" wrap="square" tIns="89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IN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Derived Data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622047" y="633987"/>
              <a:ext cx="2296691" cy="3502619"/>
            </a:xfrm>
            <a:prstGeom prst="rect">
              <a:avLst/>
            </a:prstGeom>
            <a:solidFill>
              <a:srgbClr val="CAE1D3">
                <a:alpha val="89803"/>
              </a:srgbClr>
            </a:solidFill>
            <a:ln cap="flat" cmpd="sng" w="12700">
              <a:solidFill>
                <a:srgbClr val="CAE1D3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2622047" y="633987"/>
              <a:ext cx="2296691" cy="3502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Mechanical power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Electrical power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Propeller efficiency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Motor efficiency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System efficiency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240275" y="387"/>
              <a:ext cx="2296691" cy="633600"/>
            </a:xfrm>
            <a:prstGeom prst="rect">
              <a:avLst/>
            </a:prstGeom>
            <a:solidFill>
              <a:srgbClr val="7EB118"/>
            </a:solidFill>
            <a:ln cap="flat" cmpd="sng" w="12700">
              <a:solidFill>
                <a:srgbClr val="7EB11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5240275" y="387"/>
              <a:ext cx="2296691" cy="6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spcFirstLastPara="1" rIns="156450" wrap="square" tIns="89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IN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Tests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240275" y="633987"/>
              <a:ext cx="2296691" cy="3502619"/>
            </a:xfrm>
            <a:prstGeom prst="rect">
              <a:avLst/>
            </a:prstGeom>
            <a:solidFill>
              <a:srgbClr val="DBE2CA">
                <a:alpha val="89803"/>
              </a:srgbClr>
            </a:solidFill>
            <a:ln cap="flat" cmpd="sng" w="12700">
              <a:solidFill>
                <a:srgbClr val="DBE2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5240275" y="633987"/>
              <a:ext cx="2296691" cy="3502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Step test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Ramp test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Endurance test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Determine motor KV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Calculate motor poles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858503" y="387"/>
              <a:ext cx="2296691" cy="633600"/>
            </a:xfrm>
            <a:prstGeom prst="rect">
              <a:avLst/>
            </a:prstGeom>
            <a:solidFill>
              <a:srgbClr val="B64717"/>
            </a:solidFill>
            <a:ln cap="flat" cmpd="sng" w="12700">
              <a:solidFill>
                <a:srgbClr val="B6471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7858503" y="387"/>
              <a:ext cx="2296691" cy="6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spcFirstLastPara="1" rIns="156450" wrap="square" tIns="89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IN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Features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58503" y="633987"/>
              <a:ext cx="2296691" cy="3502619"/>
            </a:xfrm>
            <a:prstGeom prst="rect">
              <a:avLst/>
            </a:prstGeom>
            <a:solidFill>
              <a:srgbClr val="E4CCCA">
                <a:alpha val="89803"/>
              </a:srgbClr>
            </a:solidFill>
            <a:ln cap="flat" cmpd="sng" w="12700">
              <a:solidFill>
                <a:srgbClr val="E4CC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7858503" y="633987"/>
              <a:ext cx="2296691" cy="3502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Manual control</a:t>
              </a:r>
              <a:endParaRPr b="0" i="0" sz="17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Automatic control</a:t>
              </a:r>
              <a:endParaRPr b="0" i="0" sz="17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Export data to .CSV</a:t>
              </a:r>
              <a:endParaRPr b="0" i="0" sz="17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UDP Connection</a:t>
              </a:r>
              <a:endParaRPr b="0" i="0" sz="17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Set safety cut-offs</a:t>
              </a:r>
              <a:endParaRPr b="0" i="0" sz="17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Poppins Medium"/>
                <a:buChar char="•"/>
              </a:pPr>
              <a:r>
                <a:rPr b="0" i="0" lang="en-IN" sz="1700" u="none" cap="none" strike="noStrike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Set working units</a:t>
              </a:r>
              <a:endParaRPr b="0" i="0" sz="17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55633"/>
            <a:ext cx="5433927" cy="44023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>
            <p:ph type="title"/>
          </p:nvPr>
        </p:nvSpPr>
        <p:spPr>
          <a:xfrm>
            <a:off x="891466" y="365126"/>
            <a:ext cx="3201140" cy="939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933"/>
              </a:buClr>
              <a:buSzPts val="3600"/>
              <a:buFont typeface="Poppins Medium"/>
              <a:buNone/>
            </a:pPr>
            <a:r>
              <a:rPr b="1" lang="en-IN" sz="3600">
                <a:solidFill>
                  <a:srgbClr val="2229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Applications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980243" y="1305018"/>
            <a:ext cx="6574654" cy="192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1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-IN" sz="17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Brushless motor characterization </a:t>
            </a:r>
            <a:endParaRPr/>
          </a:p>
          <a:p>
            <a:pPr indent="-171450" lvl="1" marL="171450" rtl="0" algn="l">
              <a:lnSpc>
                <a:spcPct val="9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-IN" sz="17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Propeller characterization</a:t>
            </a:r>
            <a:endParaRPr/>
          </a:p>
          <a:p>
            <a:pPr indent="-171450" lvl="1" marL="171450" rtl="0" algn="l">
              <a:lnSpc>
                <a:spcPct val="9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-IN" sz="17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Calculate system efficiency</a:t>
            </a:r>
            <a:endParaRPr/>
          </a:p>
          <a:p>
            <a:pPr indent="-171450" lvl="1" marL="171450" rtl="0" algn="l">
              <a:lnSpc>
                <a:spcPct val="9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-IN" sz="17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Servo testing and control</a:t>
            </a:r>
            <a:endParaRPr/>
          </a:p>
          <a:p>
            <a:pPr indent="-171450" lvl="1" marL="171450" rtl="0" algn="l">
              <a:lnSpc>
                <a:spcPct val="9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-IN" sz="17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Battery endurance testing</a:t>
            </a:r>
            <a:endParaRPr/>
          </a:p>
          <a:p>
            <a:pPr indent="-171450" lvl="1" marL="171450" rtl="0" algn="l">
              <a:lnSpc>
                <a:spcPct val="9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-IN" sz="17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Factory tests</a:t>
            </a:r>
            <a:endParaRPr/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5353" y="1516451"/>
            <a:ext cx="6150800" cy="3825097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409483" y="1445648"/>
            <a:ext cx="4991413" cy="3030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1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Aims to achieve the same features</a:t>
            </a:r>
            <a:endParaRPr/>
          </a:p>
          <a:p>
            <a:pPr indent="-171450" lvl="1" marL="171450" rtl="0" algn="l">
              <a:lnSpc>
                <a:spcPct val="11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Uses off-the-shelf components</a:t>
            </a:r>
            <a:endParaRPr/>
          </a:p>
          <a:p>
            <a:pPr indent="-171450" lvl="1" marL="171450" rtl="0" algn="l">
              <a:lnSpc>
                <a:spcPct val="11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Compatible for multiple thrust and torque measurement by swapping load cells of desired capacity</a:t>
            </a:r>
            <a:endParaRPr/>
          </a:p>
          <a:p>
            <a:pPr indent="-171450" lvl="1" marL="171450" rtl="0" algn="l">
              <a:lnSpc>
                <a:spcPct val="11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Economical</a:t>
            </a:r>
            <a:endParaRPr/>
          </a:p>
          <a:p>
            <a:pPr indent="-171450" lvl="1" marL="171450" rtl="0" algn="l">
              <a:lnSpc>
                <a:spcPct val="11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Python GUI as interface</a:t>
            </a:r>
            <a:endParaRPr/>
          </a:p>
          <a:p>
            <a:pPr indent="-171450" lvl="1" marL="171450" rtl="0" algn="l">
              <a:lnSpc>
                <a:spcPct val="11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acquisition using PLX-DAQ, a plugin for Excel, and Visual Basic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651769" y="398470"/>
            <a:ext cx="3201140" cy="939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933"/>
              </a:buClr>
              <a:buSzPts val="3600"/>
              <a:buFont typeface="Poppins Medium"/>
              <a:buNone/>
            </a:pPr>
            <a:r>
              <a:rPr b="1" i="0" lang="en-IN" sz="3600" u="none" cap="none" strike="noStrike">
                <a:solidFill>
                  <a:srgbClr val="2229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Project</a:t>
            </a:r>
            <a:endParaRPr/>
          </a:p>
        </p:txBody>
      </p:sp>
      <p:graphicFrame>
        <p:nvGraphicFramePr>
          <p:cNvPr id="123" name="Google Shape;123;p4"/>
          <p:cNvGraphicFramePr/>
          <p:nvPr/>
        </p:nvGraphicFramePr>
        <p:xfrm>
          <a:off x="431609" y="49090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{01308368-A195-4CB7-87B5-E2682637133F}</a:tableStyleId>
              </a:tblPr>
              <a:tblGrid>
                <a:gridCol w="1711000"/>
                <a:gridCol w="1711000"/>
                <a:gridCol w="1711000"/>
              </a:tblGrid>
              <a:tr h="42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Torque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Load cell capacity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Accuracy (+/-0.05% *SF) 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1D6FA9"/>
                    </a:solidFill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 Nm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 kg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0.001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FD7E4"/>
                    </a:solidFill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 Nm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 kg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0.0025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D7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4"/>
          <p:cNvGraphicFramePr/>
          <p:nvPr/>
        </p:nvGraphicFramePr>
        <p:xfrm>
          <a:off x="6624528" y="44757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{01308368-A195-4CB7-87B5-E2682637133F}</a:tableStyleId>
              </a:tblPr>
              <a:tblGrid>
                <a:gridCol w="1711000"/>
                <a:gridCol w="1711000"/>
                <a:gridCol w="1711000"/>
              </a:tblGrid>
              <a:tr h="42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Thrust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Load cell capacity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Accuracy (+/-0.05% *SF) 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1D6FA9"/>
                    </a:solidFill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 kgf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 kg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0.001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FD7E4"/>
                    </a:solidFill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 kgf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 kg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0.005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D7E4"/>
                    </a:solidFill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20 kgf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20 kg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FD7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0.01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D7E4"/>
                    </a:solidFill>
                  </a:tcPr>
                </a:tc>
              </a:tr>
            </a:tbl>
          </a:graphicData>
        </a:graphic>
      </p:graphicFrame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6438" y="398470"/>
            <a:ext cx="5861111" cy="3686999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cxnSp>
        <p:nvCxnSpPr>
          <p:cNvPr id="126" name="Google Shape;126;p4"/>
          <p:cNvCxnSpPr/>
          <p:nvPr/>
        </p:nvCxnSpPr>
        <p:spPr>
          <a:xfrm flipH="1" rot="10800000">
            <a:off x="4317017" y="3355760"/>
            <a:ext cx="1429305" cy="39061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1811" l="0" r="0" t="18770"/>
          <a:stretch/>
        </p:blipFill>
        <p:spPr>
          <a:xfrm>
            <a:off x="496780" y="927717"/>
            <a:ext cx="5143500" cy="544645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 b="13268" l="0" r="0" t="7315"/>
          <a:stretch/>
        </p:blipFill>
        <p:spPr>
          <a:xfrm>
            <a:off x="6480514" y="929936"/>
            <a:ext cx="5143500" cy="544645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133" name="Google Shape;133;p5"/>
          <p:cNvSpPr txBox="1"/>
          <p:nvPr/>
        </p:nvSpPr>
        <p:spPr>
          <a:xfrm>
            <a:off x="6480514" y="134306"/>
            <a:ext cx="5143500" cy="939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933"/>
              </a:buClr>
              <a:buSzPts val="2000"/>
              <a:buFont typeface="Poppins Medium"/>
              <a:buNone/>
            </a:pPr>
            <a:r>
              <a:rPr b="0" i="0" lang="en-IN" sz="2000" u="none" cap="none" strike="noStrike">
                <a:solidFill>
                  <a:srgbClr val="2229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Thrust Bench to be worked on</a:t>
            </a:r>
            <a:endParaRPr b="0" i="0" sz="2000" u="none" cap="none" strike="noStrike">
              <a:solidFill>
                <a:srgbClr val="2229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496780" y="134306"/>
            <a:ext cx="5143500" cy="939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933"/>
              </a:buClr>
              <a:buSzPts val="2000"/>
              <a:buFont typeface="Poppins Medium"/>
              <a:buNone/>
            </a:pPr>
            <a:r>
              <a:rPr b="0" i="0" lang="en-IN" sz="2000" u="none" cap="none" strike="noStrike">
                <a:solidFill>
                  <a:srgbClr val="2229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Tyto Robotics Series 1585 Thrust Stand</a:t>
            </a:r>
            <a:endParaRPr b="0" i="0" sz="2000" u="none" cap="none" strike="noStrike">
              <a:solidFill>
                <a:srgbClr val="2229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6"/>
          <p:cNvGrpSpPr/>
          <p:nvPr/>
        </p:nvGrpSpPr>
        <p:grpSpPr>
          <a:xfrm>
            <a:off x="507003" y="259116"/>
            <a:ext cx="11177994" cy="6286500"/>
            <a:chOff x="247567" y="197435"/>
            <a:chExt cx="11177994" cy="6286500"/>
          </a:xfrm>
        </p:grpSpPr>
        <p:pic>
          <p:nvPicPr>
            <p:cNvPr id="140" name="Google Shape;140;p6"/>
            <p:cNvPicPr preferRelativeResize="0"/>
            <p:nvPr/>
          </p:nvPicPr>
          <p:blipFill rotWithShape="1">
            <a:blip r:embed="rId3">
              <a:alphaModFix/>
            </a:blip>
            <a:srcRect b="-7442" l="46279" r="24382" t="0"/>
            <a:stretch/>
          </p:blipFill>
          <p:spPr>
            <a:xfrm rot="2487272">
              <a:off x="579113" y="3198834"/>
              <a:ext cx="345357" cy="574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6"/>
            <p:cNvPicPr preferRelativeResize="0"/>
            <p:nvPr/>
          </p:nvPicPr>
          <p:blipFill rotWithShape="1">
            <a:blip r:embed="rId4">
              <a:alphaModFix/>
            </a:blip>
            <a:srcRect b="0" l="5540" r="2373" t="935"/>
            <a:stretch/>
          </p:blipFill>
          <p:spPr>
            <a:xfrm rot="-5400000">
              <a:off x="2995612" y="-1197977"/>
              <a:ext cx="6286500" cy="907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6"/>
            <p:cNvSpPr txBox="1"/>
            <p:nvPr/>
          </p:nvSpPr>
          <p:spPr>
            <a:xfrm>
              <a:off x="8192286" y="3822989"/>
              <a:ext cx="10705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Arduino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 txBox="1"/>
            <p:nvPr/>
          </p:nvSpPr>
          <p:spPr>
            <a:xfrm>
              <a:off x="673615" y="533643"/>
              <a:ext cx="2790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Load Cells with HX711 Amp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 txBox="1"/>
            <p:nvPr/>
          </p:nvSpPr>
          <p:spPr>
            <a:xfrm>
              <a:off x="7841296" y="821230"/>
              <a:ext cx="20551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ESC and Motor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3062291" y="5227931"/>
              <a:ext cx="1549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IR Tachometer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6"/>
            <p:cNvPicPr preferRelativeResize="0"/>
            <p:nvPr/>
          </p:nvPicPr>
          <p:blipFill rotWithShape="1">
            <a:blip r:embed="rId5">
              <a:alphaModFix/>
            </a:blip>
            <a:srcRect b="0" l="2867" r="2000" t="0"/>
            <a:stretch/>
          </p:blipFill>
          <p:spPr>
            <a:xfrm>
              <a:off x="9942990" y="5068131"/>
              <a:ext cx="1482571" cy="1219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6"/>
            <p:cNvSpPr txBox="1"/>
            <p:nvPr/>
          </p:nvSpPr>
          <p:spPr>
            <a:xfrm>
              <a:off x="9896476" y="4421800"/>
              <a:ext cx="13906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Benchtop Supply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 txBox="1"/>
            <p:nvPr/>
          </p:nvSpPr>
          <p:spPr>
            <a:xfrm>
              <a:off x="1172020" y="1068058"/>
              <a:ext cx="10705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 txBox="1"/>
            <p:nvPr/>
          </p:nvSpPr>
          <p:spPr>
            <a:xfrm>
              <a:off x="1692411" y="2148132"/>
              <a:ext cx="10705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7567" y="1005896"/>
              <a:ext cx="790685" cy="243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948342" y="3105105"/>
              <a:ext cx="295316" cy="64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69122" y="3228206"/>
              <a:ext cx="295316" cy="64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14633" y="3228206"/>
              <a:ext cx="295316" cy="64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80536" y="3228206"/>
              <a:ext cx="295316" cy="64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549801" y="3228206"/>
              <a:ext cx="295316" cy="64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26680" y="3228206"/>
              <a:ext cx="295316" cy="64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94676" y="3228206"/>
              <a:ext cx="295316" cy="64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6"/>
            <p:cNvPicPr preferRelativeResize="0"/>
            <p:nvPr/>
          </p:nvPicPr>
          <p:blipFill rotWithShape="1">
            <a:blip r:embed="rId3">
              <a:alphaModFix/>
            </a:blip>
            <a:srcRect b="-7442" l="46279" r="0" t="0"/>
            <a:stretch/>
          </p:blipFill>
          <p:spPr>
            <a:xfrm>
              <a:off x="1424874" y="3295492"/>
              <a:ext cx="632387" cy="574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6"/>
            <p:cNvPicPr preferRelativeResize="0"/>
            <p:nvPr/>
          </p:nvPicPr>
          <p:blipFill rotWithShape="1">
            <a:blip r:embed="rId3">
              <a:alphaModFix/>
            </a:blip>
            <a:srcRect b="-7442" l="46279" r="0" t="0"/>
            <a:stretch/>
          </p:blipFill>
          <p:spPr>
            <a:xfrm>
              <a:off x="797384" y="3295492"/>
              <a:ext cx="632387" cy="574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6"/>
            <p:cNvSpPr txBox="1"/>
            <p:nvPr/>
          </p:nvSpPr>
          <p:spPr>
            <a:xfrm>
              <a:off x="1692411" y="3630601"/>
              <a:ext cx="10705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" name="Google Shape;161;p6"/>
            <p:cNvCxnSpPr>
              <a:stCxn id="149" idx="1"/>
            </p:cNvCxnSpPr>
            <p:nvPr/>
          </p:nvCxnSpPr>
          <p:spPr>
            <a:xfrm>
              <a:off x="1692411" y="2332798"/>
              <a:ext cx="0" cy="294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2" name="Google Shape;162;p6"/>
            <p:cNvCxnSpPr/>
            <p:nvPr/>
          </p:nvCxnSpPr>
          <p:spPr>
            <a:xfrm rot="10800000">
              <a:off x="1712952" y="3815267"/>
              <a:ext cx="0" cy="28480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3" name="Google Shape;163;p6"/>
            <p:cNvCxnSpPr/>
            <p:nvPr/>
          </p:nvCxnSpPr>
          <p:spPr>
            <a:xfrm rot="10800000">
              <a:off x="904483" y="1252724"/>
              <a:ext cx="26753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4" name="Google Shape;164;p6"/>
            <p:cNvCxnSpPr/>
            <p:nvPr/>
          </p:nvCxnSpPr>
          <p:spPr>
            <a:xfrm>
              <a:off x="5717219" y="533643"/>
              <a:ext cx="5569906" cy="4694288"/>
            </a:xfrm>
            <a:prstGeom prst="bentConnector3">
              <a:avLst>
                <a:gd fmla="val 95549" name="adj1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6"/>
            <p:cNvCxnSpPr/>
            <p:nvPr/>
          </p:nvCxnSpPr>
          <p:spPr>
            <a:xfrm>
              <a:off x="5617021" y="616600"/>
              <a:ext cx="5328500" cy="4541326"/>
            </a:xfrm>
            <a:prstGeom prst="bentConnector3">
              <a:avLst>
                <a:gd fmla="val 94947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6" name="Google Shape;166;p6"/>
            <p:cNvSpPr/>
            <p:nvPr/>
          </p:nvSpPr>
          <p:spPr>
            <a:xfrm>
              <a:off x="3464438" y="5485584"/>
              <a:ext cx="8472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RPM</a:t>
              </a:r>
              <a:endParaRPr b="1" sz="5400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2174338" y="2180614"/>
              <a:ext cx="8472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Torque</a:t>
              </a:r>
              <a:endParaRPr b="1" sz="5400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923894" y="1413505"/>
              <a:ext cx="8472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Thrust</a:t>
              </a:r>
              <a:endParaRPr b="1" sz="5400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201944" y="636564"/>
              <a:ext cx="16945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Motor Control</a:t>
              </a:r>
              <a:endParaRPr b="1" sz="5400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151140" y="4063489"/>
              <a:ext cx="17453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Microcontroller</a:t>
              </a:r>
              <a:endParaRPr b="1" sz="5400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171;p6"/>
            <p:cNvGrpSpPr/>
            <p:nvPr/>
          </p:nvGrpSpPr>
          <p:grpSpPr>
            <a:xfrm>
              <a:off x="1939781" y="4664275"/>
              <a:ext cx="2074594" cy="1231441"/>
              <a:chOff x="1847210" y="4537210"/>
              <a:chExt cx="2134845" cy="1231441"/>
            </a:xfrm>
          </p:grpSpPr>
          <p:pic>
            <p:nvPicPr>
              <p:cNvPr descr="Delta Drone Rotor Blades - Rotor Blade For Drone Transparent PNG - 600x400  - Free Download on NicePNG" id="172" name="Google Shape;172;p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47210" y="4537210"/>
                <a:ext cx="2134845" cy="12314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" name="Google Shape;173;p6"/>
              <p:cNvSpPr/>
              <p:nvPr/>
            </p:nvSpPr>
            <p:spPr>
              <a:xfrm>
                <a:off x="2899635" y="4822197"/>
                <a:ext cx="61219" cy="15415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15705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4" name="Google Shape;174;p6"/>
          <p:cNvSpPr txBox="1"/>
          <p:nvPr>
            <p:ph type="title"/>
          </p:nvPr>
        </p:nvSpPr>
        <p:spPr>
          <a:xfrm>
            <a:off x="371818" y="5728261"/>
            <a:ext cx="3201140" cy="939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933"/>
              </a:buClr>
              <a:buSzPts val="3600"/>
              <a:buFont typeface="Poppins Medium"/>
              <a:buNone/>
            </a:pPr>
            <a:r>
              <a:rPr b="1" lang="en-IN" sz="3600">
                <a:solidFill>
                  <a:srgbClr val="2229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Schematic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578044" y="180634"/>
            <a:ext cx="1339533" cy="85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933"/>
              </a:buClr>
              <a:buSzPts val="3600"/>
              <a:buFont typeface="Poppins Medium"/>
              <a:buNone/>
            </a:pPr>
            <a:r>
              <a:rPr b="1" lang="en-IN" sz="3600">
                <a:solidFill>
                  <a:srgbClr val="2229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BOM</a:t>
            </a:r>
            <a:endParaRPr b="1" sz="3600">
              <a:solidFill>
                <a:srgbClr val="2229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aphicFrame>
        <p:nvGraphicFramePr>
          <p:cNvPr id="180" name="Google Shape;180;p7"/>
          <p:cNvGraphicFramePr/>
          <p:nvPr/>
        </p:nvGraphicFramePr>
        <p:xfrm>
          <a:off x="515899" y="103220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{01308368-A195-4CB7-87B5-E2682637133F}</a:tableStyleId>
              </a:tblPr>
              <a:tblGrid>
                <a:gridCol w="629325"/>
                <a:gridCol w="2432475"/>
                <a:gridCol w="2130650"/>
                <a:gridCol w="746025"/>
                <a:gridCol w="763200"/>
                <a:gridCol w="1162975"/>
                <a:gridCol w="1227350"/>
                <a:gridCol w="2068225"/>
              </a:tblGrid>
              <a:tr h="37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/>
                        <a:t>Sl No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 anchor="ctr">
                    <a:solidFill>
                      <a:srgbClr val="7BAD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/>
                        <a:t>Category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 anchor="ctr">
                    <a:solidFill>
                      <a:srgbClr val="7BAD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/>
                        <a:t>Item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 anchor="ctr">
                    <a:solidFill>
                      <a:srgbClr val="7BAD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/>
                        <a:t>Vendors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 anchor="ctr">
                    <a:solidFill>
                      <a:srgbClr val="7BAD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/>
                        <a:t>Cost per item (₹)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 anchor="ctr">
                    <a:solidFill>
                      <a:srgbClr val="7BAD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/>
                        <a:t>Quantity 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 anchor="ctr">
                    <a:solidFill>
                      <a:srgbClr val="7BAD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/>
                        <a:t>Total (₹)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 anchor="ctr">
                    <a:solidFill>
                      <a:srgbClr val="7BAD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/>
                        <a:t>Part Links</a:t>
                      </a:r>
                      <a:endParaRPr b="1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 anchor="ctr">
                    <a:solidFill>
                      <a:srgbClr val="7BAD39"/>
                    </a:solidFill>
                  </a:tcPr>
                </a:tc>
              </a:tr>
              <a:tr h="697125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/>
                        <a:t>1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7BAD39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 cell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SEN-14729</a:t>
                      </a:r>
                      <a:b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Miniature Load Cell - 5 kg (Parallelogram Bending beam type)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Digikey</a:t>
                      </a:r>
                      <a:endParaRPr sz="13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1086.86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2173.72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sng" strike="noStrike">
                          <a:solidFill>
                            <a:schemeClr val="hlink"/>
                          </a:solidFill>
                          <a:hlinkClick r:id="rId3"/>
                        </a:rPr>
                        <a:t>https://www.digikey.in/en/products/detail/sparkfun-electronics/SEN-14729/9555603</a:t>
                      </a:r>
                      <a:endParaRPr b="0" i="0" sz="1000" u="sng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</a:tr>
              <a:tr h="6971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SEN-14729</a:t>
                      </a:r>
                      <a:b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Miniature Load Cell - 2 kg (Parallelogram Bending beam type)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Digikey</a:t>
                      </a:r>
                      <a:endParaRPr sz="13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1086.86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4347.44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sng" strike="noStrike">
                          <a:solidFill>
                            <a:schemeClr val="hlink"/>
                          </a:solidFill>
                          <a:hlinkClick r:id="rId4"/>
                        </a:rPr>
                        <a:t>https://www.digikey.in/en/products/detail/sparkfun-electronics/SEN-14729/9555603</a:t>
                      </a:r>
                      <a:endParaRPr b="0" i="0" sz="1000" u="sng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</a:tr>
              <a:tr h="6971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SEN-14729</a:t>
                      </a:r>
                      <a:b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Miniature Load Cell - 10 kg (Parallelogram Bending beam type)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Digikey</a:t>
                      </a:r>
                      <a:endParaRPr sz="13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1086.86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2173.72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sng" strike="noStrike">
                          <a:solidFill>
                            <a:schemeClr val="hlink"/>
                          </a:solidFill>
                          <a:hlinkClick r:id="rId5"/>
                        </a:rPr>
                        <a:t>https://www.digikey.in/en/products/detail/sparkfun-electronics/SEN-14729/9555603</a:t>
                      </a:r>
                      <a:endParaRPr b="0" i="0" sz="1000" u="sng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</a:tr>
              <a:tr h="6971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SEN-14729</a:t>
                      </a:r>
                      <a:b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Miniature Load Cell - 20 kg (Parallelogram Bending beam type)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Digikey</a:t>
                      </a:r>
                      <a:endParaRPr sz="13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1086.86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2173.72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IN" sz="1000" u="sng" strike="noStrike">
                          <a:solidFill>
                            <a:schemeClr val="hlink"/>
                          </a:solidFill>
                          <a:hlinkClick r:id="rId6"/>
                        </a:rPr>
                        <a:t>https://www.digikey.in/en/products/detail/sparkfun-electronics/SEN-14729/9555603</a:t>
                      </a:r>
                      <a:endParaRPr b="0" i="0" sz="1000" u="sng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sng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</a:tr>
              <a:tr h="40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/>
                        <a:t>2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7BAD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 Cell Amplifier HX711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SEN-13879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Digikey</a:t>
                      </a:r>
                      <a:endParaRPr sz="13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907.10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5442.60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sng" strike="noStrike">
                          <a:solidFill>
                            <a:schemeClr val="hlink"/>
                          </a:solidFill>
                          <a:hlinkClick r:id="rId7"/>
                        </a:rPr>
                        <a:t>https://www.digikey.in/en/products/detail/sparkfun-electronics/SEN-13879/6202732</a:t>
                      </a:r>
                      <a:endParaRPr b="0" i="0" sz="1000" u="sng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</a:tr>
              <a:tr h="34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/>
                        <a:t>3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7BAD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Optical Tachometer using IR sensor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Infrared Obstacle Avoidance IR Sensor Module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Robu</a:t>
                      </a:r>
                      <a:endParaRPr sz="13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28.00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56.00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sng" strike="noStrike">
                          <a:solidFill>
                            <a:schemeClr val="hlink"/>
                          </a:solidFill>
                          <a:hlinkClick r:id="rId8"/>
                        </a:rPr>
                        <a:t>https://robu.in/product/ir-infrared-obstacle-avoidance-sensor-module/</a:t>
                      </a:r>
                      <a:endParaRPr b="0" i="0" sz="1000" u="sng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</a:tr>
              <a:tr h="670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/>
                        <a:t>4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7BAD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Reflective Tapes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Amazon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150.00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450.00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sng" strike="noStrike">
                          <a:solidFill>
                            <a:schemeClr val="hlink"/>
                          </a:solidFill>
                          <a:hlinkClick r:id="rId9"/>
                        </a:rPr>
                        <a:t>https://www.amazon.in/dp/B0C5VMMDSR/ref=sspa_dk_detail_1?ie=UTF8&amp;psc=1&amp;pd_rd_i=&amp;pd_rd_i=B0C5VMMDSRp13NParams&amp;sp_csd=d2lkZ2V0TmFtZT1zcF9kZXRhaWxfdGhlbWF0aWM</a:t>
                      </a:r>
                      <a:endParaRPr b="0" i="0" sz="1000" u="sng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</a:tr>
              <a:tr h="269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/>
                        <a:t>5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7BAD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Arduino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Arduino Uno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Robu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1899.00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3798.00</a:t>
                      </a:r>
                      <a:endParaRPr/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sng" strike="noStrike">
                          <a:solidFill>
                            <a:schemeClr val="hlink"/>
                          </a:solidFill>
                          <a:hlinkClick r:id="rId10"/>
                        </a:rPr>
                        <a:t>https://robu.in/product/original-arduino-uno-rev3-smd/</a:t>
                      </a:r>
                      <a:endParaRPr b="0" i="0" sz="1000" u="sng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8"/>
          <p:cNvGraphicFramePr/>
          <p:nvPr/>
        </p:nvGraphicFramePr>
        <p:xfrm>
          <a:off x="367313" y="501920"/>
          <a:ext cx="3000000" cy="3000000"/>
        </p:xfrm>
        <a:graphic>
          <a:graphicData uri="http://schemas.openxmlformats.org/drawingml/2006/table">
            <a:tbl>
              <a:tblPr firstCol="1">
                <a:noFill/>
                <a:tableStyleId>{BA52A69F-1A9D-4EEA-8301-A5D34A30D9E8}</a:tableStyleId>
              </a:tblPr>
              <a:tblGrid>
                <a:gridCol w="506075"/>
                <a:gridCol w="2865400"/>
                <a:gridCol w="2081175"/>
                <a:gridCol w="730825"/>
                <a:gridCol w="676725"/>
                <a:gridCol w="790975"/>
                <a:gridCol w="1045825"/>
                <a:gridCol w="2645350"/>
              </a:tblGrid>
              <a:tr h="43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 u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3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Arduino shield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Proto Screw Shield 1.0 For Arduino Uno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Robu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204.00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2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408.00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sng" strike="noStrike">
                          <a:solidFill>
                            <a:schemeClr val="hlink"/>
                          </a:solidFill>
                          <a:hlinkClick r:id="rId3"/>
                        </a:rPr>
                        <a:t>https://robu.in/product/proto-screw-shield-assembled/</a:t>
                      </a:r>
                      <a:endParaRPr b="0" i="0" sz="1000" u="sng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</a:tr>
              <a:tr h="43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 u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3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Ammeter - Hall Sensor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ACS758LCB-100B-PFF-T</a:t>
                      </a:r>
                      <a:endParaRPr/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Digikey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828.40</a:t>
                      </a:r>
                      <a:endParaRPr/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2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1656.80</a:t>
                      </a:r>
                      <a:endParaRPr/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000" u="sng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https://www.digikey.in/en/products/detail/allegro-microsystems/ACS758LCB-100B-PFF-T/2042746</a:t>
                      </a:r>
                      <a:endParaRPr/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</a:tr>
              <a:tr h="1027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 u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3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Voltmeter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 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Amazon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 400.00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800.00 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sng" strike="noStrike">
                          <a:solidFill>
                            <a:schemeClr val="hlink"/>
                          </a:solidFill>
                          <a:hlinkClick r:id="rId4"/>
                        </a:rPr>
                        <a:t>https://www.amazon.in/amiciSense-Voltmeter-3-Digit-Digital-Detector/dp/B09X18DRVN/ref=sr_1_8?crid=YA5QTV5JKT6N&amp;keywords=dc+voltmeter&amp;qid=1686046652&amp;sprefix=dc+voltmete%2Caps%2C339&amp;sr=8-8</a:t>
                      </a:r>
                      <a:endParaRPr b="0" i="0" sz="1000" u="sng" strike="noStrik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</a:tr>
              <a:tr h="68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 u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3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M/M Jumper Wires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 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Digikey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173.96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4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695.84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sng" strike="noStrike">
                          <a:solidFill>
                            <a:schemeClr val="hlink"/>
                          </a:solidFill>
                          <a:hlinkClick r:id="rId5"/>
                        </a:rPr>
                        <a:t>https://www.digikey.in/en/products/detail/sparkfun-electronics/PRT-12795/5993860?s=N4IgTCBcDaIAoCUAqBaAjGA7ATgKwgF0BfIA</a:t>
                      </a:r>
                      <a:endParaRPr b="0" i="0" sz="1000" u="sng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</a:tr>
              <a:tr h="8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 u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 b="1" sz="13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Male Headers Pack- Break-Away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 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Digikey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54.67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2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109.34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sng" strike="noStrike">
                          <a:solidFill>
                            <a:schemeClr val="hlink"/>
                          </a:solidFill>
                          <a:hlinkClick r:id="rId6"/>
                        </a:rPr>
                        <a:t>https://www.digikey.in/en/products/detail/sullins-connector-solutions/PRPC040SAAN-RC/2775214?s=N4IgTCBcDaIAoCU4GEAMAWVBlAgjgcgLQLIgC6AvkA</a:t>
                      </a:r>
                      <a:endParaRPr b="0" i="0" sz="1000" u="sng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50" marB="0" marR="3150" marL="3150">
                    <a:solidFill>
                      <a:srgbClr val="CFE6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Google Shape;186;p8"/>
          <p:cNvGraphicFramePr/>
          <p:nvPr/>
        </p:nvGraphicFramePr>
        <p:xfrm>
          <a:off x="367313" y="3972099"/>
          <a:ext cx="3000000" cy="3000000"/>
        </p:xfrm>
        <a:graphic>
          <a:graphicData uri="http://schemas.openxmlformats.org/drawingml/2006/table">
            <a:tbl>
              <a:tblPr firstCol="1">
                <a:noFill/>
                <a:tableStyleId>{01308368-A195-4CB7-87B5-E2682637133F}</a:tableStyleId>
              </a:tblPr>
              <a:tblGrid>
                <a:gridCol w="502700"/>
                <a:gridCol w="2868425"/>
                <a:gridCol w="2085300"/>
                <a:gridCol w="727025"/>
                <a:gridCol w="667925"/>
                <a:gridCol w="808550"/>
                <a:gridCol w="1054625"/>
                <a:gridCol w="2627775"/>
              </a:tblGrid>
              <a:tr h="46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7625" marB="0" marR="7625" marL="7625">
                    <a:solidFill>
                      <a:srgbClr val="8BC14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Solderless Breadboard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GS-830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Digikey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766.27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2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1532.54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sng" strike="noStrike">
                          <a:solidFill>
                            <a:schemeClr val="hlink"/>
                          </a:solidFill>
                          <a:hlinkClick r:id="rId7"/>
                        </a:rPr>
                        <a:t>https://www.digikey.in/en/products/detail/global-specialties/GS-830/5231309</a:t>
                      </a:r>
                      <a:endParaRPr b="0" i="0" sz="1000" u="sng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</a:tr>
              <a:tr h="66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7625" marB="0" marR="7625" marL="7625">
                    <a:solidFill>
                      <a:srgbClr val="8BC14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AC/DC WALL MOUNT ADAPTER 12V 24W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PSAC24A-120L6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Digikey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932.78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1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932.78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sng" strike="noStrike">
                          <a:solidFill>
                            <a:schemeClr val="hlink"/>
                          </a:solidFill>
                          <a:hlinkClick r:id="rId8"/>
                        </a:rPr>
                        <a:t>https://www.digikey.in/en/products/detail/phihong-usa/PSAC24A-120L6/5418494</a:t>
                      </a:r>
                      <a:endParaRPr b="0" i="0" sz="1000" u="sng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</a:tr>
              <a:tr h="76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7625" marB="0" marR="7625" marL="7625">
                    <a:solidFill>
                      <a:srgbClr val="8BC14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PCB Prototype Board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4 x 6 cm Universal PCB Prototype Board Double-Side -2pcs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Robu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40.00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2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u="none" strike="noStrike"/>
                        <a:t>80.00</a:t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sng" strike="noStrike">
                          <a:solidFill>
                            <a:schemeClr val="hlink"/>
                          </a:solidFill>
                          <a:hlinkClick r:id="rId9"/>
                        </a:rPr>
                        <a:t>https://robu.in/product/46-cm-universal-pcb-prototype-board-double-sided/</a:t>
                      </a:r>
                      <a:endParaRPr b="0" i="0" sz="1000" u="sng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>
                    <a:solidFill>
                      <a:srgbClr val="CFE6B3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p8"/>
          <p:cNvSpPr txBox="1"/>
          <p:nvPr/>
        </p:nvSpPr>
        <p:spPr>
          <a:xfrm>
            <a:off x="4005308" y="6150114"/>
            <a:ext cx="41813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Hardware Cost: ₹ 31177.94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4730754" y="227522"/>
            <a:ext cx="3201140" cy="939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933"/>
              </a:buClr>
              <a:buSzPts val="3600"/>
              <a:buFont typeface="Poppins Medium"/>
              <a:buNone/>
            </a:pPr>
            <a:r>
              <a:rPr b="1" lang="en-IN" sz="3600">
                <a:solidFill>
                  <a:srgbClr val="2229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Interface</a:t>
            </a:r>
            <a:endParaRPr b="1" sz="3600">
              <a:solidFill>
                <a:srgbClr val="2229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36" y="1167414"/>
            <a:ext cx="11669328" cy="443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2023-06-06T11:03:09Z</dcterms:created>
  <dc:creator>Siddharth Srinivas</dc:creator>
</cp:coreProperties>
</file>