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9" d="100"/>
          <a:sy n="79" d="100"/>
        </p:scale>
        <p:origin x="-3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CD1D9-AF17-4074-A077-F750705FE56C}"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CD1D9-AF17-4074-A077-F750705FE56C}"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CD1D9-AF17-4074-A077-F750705FE56C}"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2CD1D9-AF17-4074-A077-F750705FE56C}"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2CD1D9-AF17-4074-A077-F750705FE56C}"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2CD1D9-AF17-4074-A077-F750705FE56C}" type="datetimeFigureOut">
              <a:rPr lang="en-IN" smtClean="0"/>
              <a:t>22-12-2020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CD1D9-AF17-4074-A077-F750705FE56C}" type="datetimeFigureOut">
              <a:rPr lang="en-IN" smtClean="0"/>
              <a:t>22-12-2020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AAAFBD-E724-4825-A992-0ACC9C705F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AAAFBD-E724-4825-A992-0ACC9C705F7E}" type="slidenum">
              <a:rPr lang="en-IN" smtClean="0"/>
              <a:t>‹#›</a:t>
            </a:fld>
            <a:endParaRPr lang="en-IN"/>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52CD1D9-AF17-4074-A077-F750705FE56C}" type="datetimeFigureOut">
              <a:rPr lang="en-IN" smtClean="0"/>
              <a:t>22-12-2020</a:t>
            </a:fld>
            <a:endParaRPr lang="en-IN"/>
          </a:p>
        </p:txBody>
      </p:sp>
      <p:sp>
        <p:nvSpPr>
          <p:cNvPr id="9" name="Slide Number Placeholder 8"/>
          <p:cNvSpPr>
            <a:spLocks noGrp="1"/>
          </p:cNvSpPr>
          <p:nvPr>
            <p:ph type="sldNum" sz="quarter" idx="11"/>
          </p:nvPr>
        </p:nvSpPr>
        <p:spPr/>
        <p:txBody>
          <a:bodyPr/>
          <a:lstStyle/>
          <a:p>
            <a:fld id="{C2AAAFBD-E724-4825-A992-0ACC9C705F7E}" type="slidenum">
              <a:rPr lang="en-IN" smtClean="0"/>
              <a:t>‹#›</a:t>
            </a:fld>
            <a:endParaRPr lang="en-IN"/>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2AAAFBD-E724-4825-A992-0ACC9C705F7E}" type="slidenum">
              <a:rPr lang="en-IN" smtClean="0"/>
              <a:t>‹#›</a:t>
            </a:fld>
            <a:endParaRPr lang="en-I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F52CD1D9-AF17-4074-A077-F750705FE56C}" type="datetimeFigureOut">
              <a:rPr lang="en-IN" smtClean="0"/>
              <a:t>22-12-2020</a:t>
            </a:fld>
            <a:endParaRPr lang="en-I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79853-CA5A-41F8-AA79-90C47E4B579A}"/>
              </a:ext>
            </a:extLst>
          </p:cNvPr>
          <p:cNvSpPr>
            <a:spLocks noGrp="1"/>
          </p:cNvSpPr>
          <p:nvPr>
            <p:ph type="ctrTitle"/>
          </p:nvPr>
        </p:nvSpPr>
        <p:spPr>
          <a:xfrm>
            <a:off x="4338500" y="1905000"/>
            <a:ext cx="8915399" cy="2262781"/>
          </a:xfrm>
        </p:spPr>
        <p:txBody>
          <a:bodyPr/>
          <a:lstStyle/>
          <a:p>
            <a:r>
              <a:rPr lang="en-IN" b="0" i="0" dirty="0">
                <a:solidFill>
                  <a:srgbClr val="172B4D"/>
                </a:solidFill>
                <a:effectLst/>
                <a:latin typeface="-apple-system"/>
              </a:rPr>
              <a:t>MongoDB Scans</a:t>
            </a:r>
            <a:br>
              <a:rPr lang="en-IN" b="0" i="0" dirty="0">
                <a:solidFill>
                  <a:srgbClr val="172B4D"/>
                </a:solidFill>
                <a:effectLst/>
                <a:latin typeface="-apple-system"/>
              </a:rPr>
            </a:br>
            <a:endParaRPr lang="en-IN" dirty="0"/>
          </a:p>
        </p:txBody>
      </p:sp>
      <p:sp>
        <p:nvSpPr>
          <p:cNvPr id="3" name="Subtitle 2">
            <a:extLst>
              <a:ext uri="{FF2B5EF4-FFF2-40B4-BE49-F238E27FC236}">
                <a16:creationId xmlns:a16="http://schemas.microsoft.com/office/drawing/2014/main" xmlns="" id="{BEFDC89E-A8C6-4855-9371-00DBFBF842EB}"/>
              </a:ext>
            </a:extLst>
          </p:cNvPr>
          <p:cNvSpPr>
            <a:spLocks noGrp="1"/>
          </p:cNvSpPr>
          <p:nvPr>
            <p:ph type="subTitle" idx="1"/>
          </p:nvPr>
        </p:nvSpPr>
        <p:spPr>
          <a:xfrm>
            <a:off x="6856413" y="3604639"/>
            <a:ext cx="8915399" cy="1126283"/>
          </a:xfrm>
        </p:spPr>
        <p:txBody>
          <a:bodyPr/>
          <a:lstStyle/>
          <a:p>
            <a:r>
              <a:rPr lang="en-US" dirty="0" smtClean="0"/>
              <a:t>P. </a:t>
            </a:r>
            <a:r>
              <a:rPr lang="en-US" dirty="0" err="1" smtClean="0"/>
              <a:t>Srivignesh</a:t>
            </a:r>
            <a:endParaRPr lang="en-IN" dirty="0"/>
          </a:p>
        </p:txBody>
      </p:sp>
    </p:spTree>
    <p:extLst>
      <p:ext uri="{BB962C8B-B14F-4D97-AF65-F5344CB8AC3E}">
        <p14:creationId xmlns:p14="http://schemas.microsoft.com/office/powerpoint/2010/main" val="20748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8AE08-91C3-44B5-9B8F-01A993A69813}"/>
              </a:ext>
            </a:extLst>
          </p:cNvPr>
          <p:cNvSpPr>
            <a:spLocks noGrp="1"/>
          </p:cNvSpPr>
          <p:nvPr>
            <p:ph type="title"/>
          </p:nvPr>
        </p:nvSpPr>
        <p:spPr/>
        <p:txBody>
          <a:bodyPr/>
          <a:lstStyle/>
          <a:p>
            <a:r>
              <a:rPr lang="en-IN" b="1" dirty="0"/>
              <a:t>Index</a:t>
            </a:r>
          </a:p>
        </p:txBody>
      </p:sp>
      <p:sp>
        <p:nvSpPr>
          <p:cNvPr id="3" name="Content Placeholder 2">
            <a:extLst>
              <a:ext uri="{FF2B5EF4-FFF2-40B4-BE49-F238E27FC236}">
                <a16:creationId xmlns:a16="http://schemas.microsoft.com/office/drawing/2014/main" xmlns="" id="{47FAC91E-71E9-4F0D-A347-01A93DFEE1BA}"/>
              </a:ext>
            </a:extLst>
          </p:cNvPr>
          <p:cNvSpPr>
            <a:spLocks noGrp="1"/>
          </p:cNvSpPr>
          <p:nvPr>
            <p:ph idx="1"/>
          </p:nvPr>
        </p:nvSpPr>
        <p:spPr/>
        <p:txBody>
          <a:bodyPr/>
          <a:lstStyle/>
          <a:p>
            <a:r>
              <a:rPr lang="en-IN" b="1" dirty="0"/>
              <a:t>1. MongoDB Scan </a:t>
            </a:r>
          </a:p>
          <a:p>
            <a:r>
              <a:rPr lang="en-IN" b="1" dirty="0"/>
              <a:t>2. Stage : COLLSCAN</a:t>
            </a:r>
            <a:br>
              <a:rPr lang="en-IN" b="1" dirty="0"/>
            </a:br>
            <a:r>
              <a:rPr lang="en-IN" b="1" dirty="0"/>
              <a:t>		Before Index creation</a:t>
            </a:r>
          </a:p>
          <a:p>
            <a:r>
              <a:rPr lang="en-IN" b="1" dirty="0"/>
              <a:t>3. Stage : COLLSCAN</a:t>
            </a:r>
            <a:br>
              <a:rPr lang="en-IN" b="1" dirty="0"/>
            </a:br>
            <a:r>
              <a:rPr lang="en-IN" b="1" dirty="0"/>
              <a:t>		After Index creation</a:t>
            </a:r>
          </a:p>
        </p:txBody>
      </p:sp>
    </p:spTree>
    <p:extLst>
      <p:ext uri="{BB962C8B-B14F-4D97-AF65-F5344CB8AC3E}">
        <p14:creationId xmlns:p14="http://schemas.microsoft.com/office/powerpoint/2010/main" val="188994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86F4B-FA37-4051-9640-9C0BAAE339E0}"/>
              </a:ext>
            </a:extLst>
          </p:cNvPr>
          <p:cNvSpPr>
            <a:spLocks noGrp="1"/>
          </p:cNvSpPr>
          <p:nvPr>
            <p:ph type="title"/>
          </p:nvPr>
        </p:nvSpPr>
        <p:spPr/>
        <p:txBody>
          <a:bodyPr/>
          <a:lstStyle/>
          <a:p>
            <a:r>
              <a:rPr lang="en-IN" b="1" dirty="0"/>
              <a:t>1. MongoDB Scan </a:t>
            </a:r>
          </a:p>
        </p:txBody>
      </p:sp>
      <p:sp>
        <p:nvSpPr>
          <p:cNvPr id="3" name="Content Placeholder 2">
            <a:extLst>
              <a:ext uri="{FF2B5EF4-FFF2-40B4-BE49-F238E27FC236}">
                <a16:creationId xmlns:a16="http://schemas.microsoft.com/office/drawing/2014/main" xmlns="" id="{6A02CF5C-F946-469C-9D3B-C97170A408B1}"/>
              </a:ext>
            </a:extLst>
          </p:cNvPr>
          <p:cNvSpPr>
            <a:spLocks noGrp="1"/>
          </p:cNvSpPr>
          <p:nvPr>
            <p:ph idx="1"/>
          </p:nvPr>
        </p:nvSpPr>
        <p:spPr/>
        <p:txBody>
          <a:bodyPr>
            <a:normAutofit/>
          </a:bodyPr>
          <a:lstStyle/>
          <a:p>
            <a:r>
              <a:rPr lang="en-US" b="1" i="0" dirty="0">
                <a:solidFill>
                  <a:srgbClr val="242729"/>
                </a:solidFill>
                <a:effectLst/>
                <a:latin typeface="Times New Roman" panose="02020603050405020304" pitchFamily="18" charset="0"/>
                <a:cs typeface="Times New Roman" panose="02020603050405020304" pitchFamily="18" charset="0"/>
              </a:rPr>
              <a:t>A collection scan occurs where no index can satisfy the query and we have to </a:t>
            </a:r>
            <a:r>
              <a:rPr lang="en-US" b="1" i="1" dirty="0">
                <a:solidFill>
                  <a:srgbClr val="242729"/>
                </a:solidFill>
                <a:effectLst/>
                <a:latin typeface="Times New Roman" panose="02020603050405020304" pitchFamily="18" charset="0"/>
                <a:cs typeface="Times New Roman" panose="02020603050405020304" pitchFamily="18" charset="0"/>
              </a:rPr>
              <a:t>scan the full collection</a:t>
            </a:r>
            <a:r>
              <a:rPr lang="en-US" b="1" i="0" dirty="0">
                <a:solidFill>
                  <a:srgbClr val="242729"/>
                </a:solidFill>
                <a:effectLst/>
                <a:latin typeface="Times New Roman" panose="02020603050405020304" pitchFamily="18" charset="0"/>
                <a:cs typeface="Times New Roman" panose="02020603050405020304" pitchFamily="18" charset="0"/>
              </a:rPr>
              <a:t> in order to find the required documents.</a:t>
            </a:r>
          </a:p>
          <a:p>
            <a:endParaRPr lang="en-US" b="1" dirty="0">
              <a:solidFill>
                <a:srgbClr val="242729"/>
              </a:solidFill>
              <a:latin typeface="Times New Roman" panose="02020603050405020304" pitchFamily="18" charset="0"/>
              <a:cs typeface="Times New Roman" panose="02020603050405020304" pitchFamily="18" charset="0"/>
            </a:endParaRPr>
          </a:p>
          <a:p>
            <a:r>
              <a:rPr lang="en-US" b="1" i="0" dirty="0">
                <a:solidFill>
                  <a:srgbClr val="494747"/>
                </a:solidFill>
                <a:effectLst/>
                <a:latin typeface="Times New Roman" panose="02020603050405020304" pitchFamily="18" charset="0"/>
                <a:cs typeface="Times New Roman" panose="02020603050405020304" pitchFamily="18" charset="0"/>
              </a:rPr>
              <a:t>Without indexes, MongoDB must perform a </a:t>
            </a:r>
            <a:r>
              <a:rPr lang="en-US" b="1" i="1" dirty="0">
                <a:solidFill>
                  <a:srgbClr val="494747"/>
                </a:solidFill>
                <a:effectLst/>
                <a:latin typeface="Times New Roman" panose="02020603050405020304" pitchFamily="18" charset="0"/>
                <a:cs typeface="Times New Roman" panose="02020603050405020304" pitchFamily="18" charset="0"/>
              </a:rPr>
              <a:t>collection scan</a:t>
            </a:r>
            <a:r>
              <a:rPr lang="en-US" b="1" i="0" dirty="0">
                <a:solidFill>
                  <a:srgbClr val="494747"/>
                </a:solidFill>
                <a:effectLst/>
                <a:latin typeface="Times New Roman" panose="02020603050405020304" pitchFamily="18" charset="0"/>
                <a:cs typeface="Times New Roman" panose="02020603050405020304" pitchFamily="18" charset="0"/>
              </a:rPr>
              <a:t>, i.e. scan every document in a collection, to select those documents that match the query statement. If an appropriate index exists for a query, MongoDB can use the index to limit the number of documents it must inspect.</a:t>
            </a:r>
          </a:p>
          <a:p>
            <a:endParaRPr lang="en-US" b="1" dirty="0">
              <a:solidFill>
                <a:srgbClr val="494747"/>
              </a:solidFill>
              <a:latin typeface="Times New Roman" panose="02020603050405020304" pitchFamily="18" charset="0"/>
              <a:cs typeface="Times New Roman" panose="02020603050405020304" pitchFamily="18" charset="0"/>
            </a:endParaRPr>
          </a:p>
          <a:p>
            <a:r>
              <a:rPr lang="en-US" b="1" i="0" dirty="0">
                <a:solidFill>
                  <a:srgbClr val="202124"/>
                </a:solidFill>
                <a:effectLst/>
                <a:latin typeface="Times New Roman" panose="02020603050405020304" pitchFamily="18" charset="0"/>
                <a:cs typeface="Times New Roman" panose="02020603050405020304" pitchFamily="18" charset="0"/>
              </a:rPr>
              <a:t>MongoDB uses multikey indexes to index the content stored in arrays. If you index a field that holds an array value, MongoDB creates separate index entries for every element of the array. These multikey indexes allow queries to select documents that contain arrays by matching on element or elements of the arrays.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47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5FEC5-4D16-4091-B1DE-951B16A1F3C2}"/>
              </a:ext>
            </a:extLst>
          </p:cNvPr>
          <p:cNvSpPr>
            <a:spLocks noGrp="1"/>
          </p:cNvSpPr>
          <p:nvPr>
            <p:ph type="title"/>
          </p:nvPr>
        </p:nvSpPr>
        <p:spPr/>
        <p:txBody>
          <a:bodyPr>
            <a:normAutofit fontScale="90000"/>
          </a:bodyPr>
          <a:lstStyle/>
          <a:p>
            <a:r>
              <a:rPr lang="en-IN" b="1" dirty="0"/>
              <a:t>2. Stage : COLLSCAN</a:t>
            </a:r>
            <a:br>
              <a:rPr lang="en-IN" b="1" dirty="0"/>
            </a:br>
            <a:r>
              <a:rPr lang="en-IN" b="1" dirty="0"/>
              <a:t>Before Index creation</a:t>
            </a:r>
          </a:p>
        </p:txBody>
      </p:sp>
      <p:pic>
        <p:nvPicPr>
          <p:cNvPr id="5" name="Content Placeholder 4">
            <a:extLst>
              <a:ext uri="{FF2B5EF4-FFF2-40B4-BE49-F238E27FC236}">
                <a16:creationId xmlns:a16="http://schemas.microsoft.com/office/drawing/2014/main" xmlns="" id="{A595A080-2C19-4620-8DF4-656142CEA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516" y="2093843"/>
            <a:ext cx="4076188" cy="4399722"/>
          </a:xfrm>
        </p:spPr>
      </p:pic>
      <p:pic>
        <p:nvPicPr>
          <p:cNvPr id="7" name="Picture 6">
            <a:extLst>
              <a:ext uri="{FF2B5EF4-FFF2-40B4-BE49-F238E27FC236}">
                <a16:creationId xmlns:a16="http://schemas.microsoft.com/office/drawing/2014/main" xmlns="" id="{ACA86ACC-BC0D-49A2-85F8-DB55332E2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539" y="2093843"/>
            <a:ext cx="4325106" cy="4399722"/>
          </a:xfrm>
          <a:prstGeom prst="rect">
            <a:avLst/>
          </a:prstGeom>
        </p:spPr>
      </p:pic>
    </p:spTree>
    <p:extLst>
      <p:ext uri="{BB962C8B-B14F-4D97-AF65-F5344CB8AC3E}">
        <p14:creationId xmlns:p14="http://schemas.microsoft.com/office/powerpoint/2010/main" val="135221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3A1D9-64F8-4460-9151-20CCC55D7C25}"/>
              </a:ext>
            </a:extLst>
          </p:cNvPr>
          <p:cNvSpPr>
            <a:spLocks noGrp="1"/>
          </p:cNvSpPr>
          <p:nvPr>
            <p:ph type="title"/>
          </p:nvPr>
        </p:nvSpPr>
        <p:spPr/>
        <p:txBody>
          <a:bodyPr>
            <a:normAutofit fontScale="90000"/>
          </a:bodyPr>
          <a:lstStyle/>
          <a:p>
            <a:r>
              <a:rPr lang="en-IN" b="1" dirty="0"/>
              <a:t>3. Stage : IXSCAN</a:t>
            </a:r>
            <a:br>
              <a:rPr lang="en-IN" b="1" dirty="0"/>
            </a:br>
            <a:r>
              <a:rPr lang="en-IN" b="1" dirty="0"/>
              <a:t>After Index creation</a:t>
            </a:r>
          </a:p>
        </p:txBody>
      </p:sp>
      <p:pic>
        <p:nvPicPr>
          <p:cNvPr id="5" name="Content Placeholder 4">
            <a:extLst>
              <a:ext uri="{FF2B5EF4-FFF2-40B4-BE49-F238E27FC236}">
                <a16:creationId xmlns:a16="http://schemas.microsoft.com/office/drawing/2014/main" xmlns="" id="{5F7B2DFD-403A-41F1-9651-D8B285BEE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031" y="2173357"/>
            <a:ext cx="3764969" cy="3778250"/>
          </a:xfrm>
        </p:spPr>
      </p:pic>
      <p:pic>
        <p:nvPicPr>
          <p:cNvPr id="7" name="Picture 6">
            <a:extLst>
              <a:ext uri="{FF2B5EF4-FFF2-40B4-BE49-F238E27FC236}">
                <a16:creationId xmlns:a16="http://schemas.microsoft.com/office/drawing/2014/main" xmlns="" id="{2D4981A9-FFD4-410A-8558-A96534697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330" y="2173357"/>
            <a:ext cx="5538400" cy="3684104"/>
          </a:xfrm>
          <a:prstGeom prst="rect">
            <a:avLst/>
          </a:prstGeom>
        </p:spPr>
      </p:pic>
    </p:spTree>
    <p:extLst>
      <p:ext uri="{BB962C8B-B14F-4D97-AF65-F5344CB8AC3E}">
        <p14:creationId xmlns:p14="http://schemas.microsoft.com/office/powerpoint/2010/main" val="4151052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TotalTime>
  <Words>30</Words>
  <Application>Microsoft Office PowerPoint</Application>
  <PresentationFormat>Custom</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MongoDB Scans </vt:lpstr>
      <vt:lpstr>Index</vt:lpstr>
      <vt:lpstr>1. MongoDB Scan </vt:lpstr>
      <vt:lpstr>2. Stage : COLLSCAN Before Index creation</vt:lpstr>
      <vt:lpstr>3. Stage : IXSCAN After Index creation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Scans</dc:title>
  <dc:creator>Deepu</dc:creator>
  <cp:lastModifiedBy>ACER</cp:lastModifiedBy>
  <cp:revision>5</cp:revision>
  <dcterms:created xsi:type="dcterms:W3CDTF">2020-12-13T14:02:59Z</dcterms:created>
  <dcterms:modified xsi:type="dcterms:W3CDTF">2020-12-22T12:41:21Z</dcterms:modified>
</cp:coreProperties>
</file>