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306" r:id="rId2"/>
    <p:sldId id="421" r:id="rId3"/>
    <p:sldId id="458" r:id="rId4"/>
    <p:sldId id="464" r:id="rId5"/>
    <p:sldId id="459" r:id="rId6"/>
    <p:sldId id="460" r:id="rId7"/>
    <p:sldId id="461" r:id="rId8"/>
    <p:sldId id="462" r:id="rId9"/>
    <p:sldId id="463" r:id="rId10"/>
    <p:sldId id="465" r:id="rId11"/>
    <p:sldId id="467" r:id="rId12"/>
    <p:sldId id="468" r:id="rId13"/>
    <p:sldId id="4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PI" initials="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8100"/>
    <a:srgbClr val="996600"/>
    <a:srgbClr val="CC9900"/>
    <a:srgbClr val="B7C28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00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0.bin"/><Relationship Id="rId4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1.bin"/><Relationship Id="rId4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12.bin"/><Relationship Id="rId4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13.bin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7.bin"/><Relationship Id="rId4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8.bin"/><Relationship Id="rId4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9.bin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00">
            <a:alpha val="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2160" y="721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52585" y="3271792"/>
            <a:ext cx="6153785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</a:rPr>
              <a:t>3Edge Solutions </a:t>
            </a:r>
            <a:r>
              <a:rPr lang="en-US" sz="4400" b="1" dirty="0" smtClean="0">
                <a:latin typeface="Arial" panose="020B0604020202020204" pitchFamily="34" charset="0"/>
              </a:rPr>
              <a:t>2018</a:t>
            </a:r>
            <a:endParaRPr lang="en-US" sz="4400" dirty="0"/>
          </a:p>
        </p:txBody>
      </p:sp>
      <p:graphicFrame>
        <p:nvGraphicFramePr>
          <p:cNvPr id="7" name="Object 6"/>
          <p:cNvGraphicFramePr>
            <a:graphicFrameLocks/>
          </p:cNvGraphicFramePr>
          <p:nvPr/>
        </p:nvGraphicFramePr>
        <p:xfrm>
          <a:off x="10218420" y="6127115"/>
          <a:ext cx="1943100" cy="694055"/>
        </p:xfrm>
        <a:graphic>
          <a:graphicData uri="http://schemas.openxmlformats.org/presentationml/2006/ole">
            <p:oleObj spid="_x0000_s1025" r:id="rId3" imgW="2085714" imgH="857143" progId="PBrush">
              <p:embed/>
            </p:oleObj>
          </a:graphicData>
        </a:graphic>
      </p:graphicFrame>
      <p:sp>
        <p:nvSpPr>
          <p:cNvPr id="4" name="Rectangle 3"/>
          <p:cNvSpPr/>
          <p:nvPr/>
        </p:nvSpPr>
        <p:spPr>
          <a:xfrm>
            <a:off x="2926080" y="1355543"/>
            <a:ext cx="591747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       Core Java</a:t>
            </a:r>
          </a:p>
          <a:p>
            <a:r>
              <a:rPr lang="en-US" sz="4400" b="1" dirty="0" smtClean="0"/>
              <a:t>    File </a:t>
            </a:r>
            <a:r>
              <a:rPr lang="en-US" sz="4400" b="1" dirty="0" smtClean="0"/>
              <a:t>Handling</a:t>
            </a:r>
          </a:p>
          <a:p>
            <a:endParaRPr lang="en-US" sz="440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156970" y="314325"/>
            <a:ext cx="9877425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dirty="0" smtClean="0"/>
              <a:t> Is the character data used inside a Java program exactly the same format as the character data in a text file written by Java?</a:t>
            </a:r>
            <a:endParaRPr lang="en-US" sz="3600" dirty="0"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709329" y="5925458"/>
            <a:ext cx="78066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sz="3600" b="0">
                <a:latin typeface="Calibri" panose="020F0502020204030204" charset="0"/>
                <a:cs typeface="Calibri" panose="020F0502020204030204" charset="0"/>
              </a:rPr>
              <a:t>Ans : </a:t>
            </a:r>
            <a:r>
              <a:rPr lang="en-US" sz="3600" b="0" dirty="0" smtClean="0">
                <a:latin typeface="Calibri" panose="020F0502020204030204" charset="0"/>
                <a:cs typeface="Calibri" panose="020F0502020204030204" charset="0"/>
              </a:rPr>
              <a:t>b</a:t>
            </a:r>
            <a:endParaRPr sz="3600" b="0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18" name="Object 17"/>
          <p:cNvGraphicFramePr>
            <a:graphicFrameLocks/>
          </p:cNvGraphicFramePr>
          <p:nvPr/>
        </p:nvGraphicFramePr>
        <p:xfrm>
          <a:off x="10218420" y="6127115"/>
          <a:ext cx="1943100" cy="694055"/>
        </p:xfrm>
        <a:graphic>
          <a:graphicData uri="http://schemas.openxmlformats.org/presentationml/2006/ole">
            <p:oleObj spid="_x0000_s52226" r:id="rId5" imgW="2085714" imgH="857143" progId="PBrush">
              <p:embed/>
            </p:oleObj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783771" y="1998617"/>
            <a:ext cx="10829109" cy="39703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sz="2800" b="1" dirty="0" smtClean="0"/>
              <a:t>a.   </a:t>
            </a:r>
            <a:r>
              <a:rPr lang="en-US" sz="2800" dirty="0" smtClean="0"/>
              <a:t> No. Internally Java uses 8-bit character data, but text files always use ASCII.</a:t>
            </a:r>
          </a:p>
          <a:p>
            <a:r>
              <a:rPr lang="en-US" sz="2800" b="1" dirty="0" smtClean="0"/>
              <a:t>b.   </a:t>
            </a:r>
            <a:r>
              <a:rPr lang="en-US" sz="2800" dirty="0" smtClean="0"/>
              <a:t> No. Internally Java programs always use 16-bit </a:t>
            </a:r>
            <a:r>
              <a:rPr lang="en-US" sz="2800" i="1" dirty="0" smtClean="0"/>
              <a:t>char</a:t>
            </a:r>
            <a:r>
              <a:rPr lang="en-US" sz="2800" dirty="0" smtClean="0"/>
              <a:t> data; but text files are written in UTF format, which is different.</a:t>
            </a:r>
          </a:p>
          <a:p>
            <a:r>
              <a:rPr lang="en-US" sz="2800" b="1" dirty="0" smtClean="0"/>
              <a:t>c.   </a:t>
            </a:r>
            <a:r>
              <a:rPr lang="en-US" sz="2800" dirty="0" smtClean="0"/>
              <a:t> Yes. Java uses the same format for characters inside a program and in text files.</a:t>
            </a:r>
          </a:p>
          <a:p>
            <a:r>
              <a:rPr lang="en-US" sz="2800" b="1" dirty="0" smtClean="0"/>
              <a:t>d.   </a:t>
            </a:r>
            <a:r>
              <a:rPr lang="en-US" sz="2800" dirty="0" smtClean="0"/>
              <a:t> Yes. Character data has always used the same format for all computers and all files.</a:t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156970" y="314325"/>
            <a:ext cx="987742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dirty="0" smtClean="0"/>
              <a:t>What is the name of the abstract base class for streams dealing with </a:t>
            </a:r>
            <a:r>
              <a:rPr lang="en-US" sz="3600" i="1" dirty="0" smtClean="0"/>
              <a:t>character input</a:t>
            </a:r>
            <a:r>
              <a:rPr lang="en-US" sz="3600" dirty="0" smtClean="0"/>
              <a:t>?</a:t>
            </a:r>
            <a:endParaRPr lang="en-US" sz="3600" dirty="0"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192655" y="5674360"/>
            <a:ext cx="78066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sz="3600" b="0">
                <a:latin typeface="Calibri" panose="020F0502020204030204" charset="0"/>
                <a:cs typeface="Calibri" panose="020F0502020204030204" charset="0"/>
              </a:rPr>
              <a:t>Ans : </a:t>
            </a:r>
            <a:r>
              <a:rPr lang="en-US" sz="3600" b="0" dirty="0" smtClean="0">
                <a:latin typeface="Calibri" panose="020F0502020204030204" charset="0"/>
                <a:cs typeface="Calibri" panose="020F0502020204030204" charset="0"/>
              </a:rPr>
              <a:t>Reader</a:t>
            </a:r>
            <a:endParaRPr sz="3600" b="0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18" name="Object 17"/>
          <p:cNvGraphicFramePr>
            <a:graphicFrameLocks/>
          </p:cNvGraphicFramePr>
          <p:nvPr/>
        </p:nvGraphicFramePr>
        <p:xfrm>
          <a:off x="10218420" y="6127115"/>
          <a:ext cx="1943100" cy="694055"/>
        </p:xfrm>
        <a:graphic>
          <a:graphicData uri="http://schemas.openxmlformats.org/presentationml/2006/ole">
            <p:oleObj spid="_x0000_s54274" r:id="rId5" imgW="2085714" imgH="857143" progId="PBrush">
              <p:embed/>
            </p:oleObj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2336890" y="2358345"/>
            <a:ext cx="5080000" cy="224676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sz="2800" b="1" dirty="0" smtClean="0"/>
              <a:t>a.   </a:t>
            </a:r>
            <a:r>
              <a:rPr lang="en-US" sz="2800" dirty="0" smtClean="0"/>
              <a:t> </a:t>
            </a:r>
            <a:r>
              <a:rPr lang="en-US" sz="2800" dirty="0" err="1" smtClean="0"/>
              <a:t>InputStream</a:t>
            </a:r>
            <a:endParaRPr lang="en-US" sz="2800" dirty="0" smtClean="0"/>
          </a:p>
          <a:p>
            <a:r>
              <a:rPr lang="en-US" sz="2800" b="1" dirty="0" smtClean="0"/>
              <a:t>b.   </a:t>
            </a:r>
            <a:r>
              <a:rPr lang="en-US" sz="2800" dirty="0" smtClean="0"/>
              <a:t> </a:t>
            </a:r>
            <a:r>
              <a:rPr lang="en-US" sz="2800" dirty="0" err="1" smtClean="0"/>
              <a:t>OutputStream</a:t>
            </a:r>
            <a:endParaRPr lang="en-US" sz="2800" dirty="0" smtClean="0"/>
          </a:p>
          <a:p>
            <a:r>
              <a:rPr lang="en-US" sz="2800" b="1" dirty="0" smtClean="0"/>
              <a:t>c.   </a:t>
            </a:r>
            <a:r>
              <a:rPr lang="en-US" sz="2800" dirty="0" smtClean="0"/>
              <a:t> Reader</a:t>
            </a:r>
          </a:p>
          <a:p>
            <a:r>
              <a:rPr lang="en-US" sz="2800" b="1" dirty="0" smtClean="0"/>
              <a:t>d.   </a:t>
            </a:r>
            <a:r>
              <a:rPr lang="en-US" sz="2800" dirty="0" smtClean="0"/>
              <a:t> Writer</a:t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156970" y="314325"/>
            <a:ext cx="987742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dirty="0" smtClean="0"/>
              <a:t>What is a </a:t>
            </a:r>
            <a:r>
              <a:rPr lang="en-US" sz="3600" i="1" dirty="0" smtClean="0"/>
              <a:t>buffer</a:t>
            </a:r>
            <a:r>
              <a:rPr lang="en-US" sz="3600" dirty="0" smtClean="0"/>
              <a:t>?</a:t>
            </a:r>
            <a:endParaRPr lang="en-US" sz="3600" dirty="0"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192655" y="5674360"/>
            <a:ext cx="78066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sz="3600" b="0">
                <a:latin typeface="Calibri" panose="020F0502020204030204" charset="0"/>
                <a:cs typeface="Calibri" panose="020F0502020204030204" charset="0"/>
              </a:rPr>
              <a:t>Ans : </a:t>
            </a:r>
            <a:r>
              <a:rPr lang="en-US" sz="3600" dirty="0" smtClean="0">
                <a:latin typeface="Calibri" panose="020F0502020204030204" charset="0"/>
                <a:cs typeface="Calibri" panose="020F0502020204030204" charset="0"/>
              </a:rPr>
              <a:t>a</a:t>
            </a:r>
            <a:endParaRPr sz="3600" b="0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18" name="Object 17"/>
          <p:cNvGraphicFramePr>
            <a:graphicFrameLocks/>
          </p:cNvGraphicFramePr>
          <p:nvPr/>
        </p:nvGraphicFramePr>
        <p:xfrm>
          <a:off x="10218420" y="6127115"/>
          <a:ext cx="1943100" cy="694055"/>
        </p:xfrm>
        <a:graphic>
          <a:graphicData uri="http://schemas.openxmlformats.org/presentationml/2006/ole">
            <p:oleObj spid="_x0000_s55298" r:id="rId5" imgW="2085714" imgH="857143" progId="PBrush">
              <p:embed/>
            </p:oleObj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1226546" y="1848894"/>
            <a:ext cx="9040859" cy="267765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sz="2800" b="1" dirty="0" smtClean="0"/>
              <a:t>a.   </a:t>
            </a:r>
            <a:r>
              <a:rPr lang="en-US" sz="2800" dirty="0" smtClean="0"/>
              <a:t> A section of memory used as a staging area for input or output data.</a:t>
            </a:r>
          </a:p>
          <a:p>
            <a:r>
              <a:rPr lang="en-US" sz="2800" b="1" dirty="0" smtClean="0"/>
              <a:t>b.   </a:t>
            </a:r>
            <a:r>
              <a:rPr lang="en-US" sz="2800" dirty="0" smtClean="0"/>
              <a:t> The cable that connects a data source to the bus.</a:t>
            </a:r>
          </a:p>
          <a:p>
            <a:r>
              <a:rPr lang="en-US" sz="2800" b="1" dirty="0" smtClean="0"/>
              <a:t>c.   </a:t>
            </a:r>
            <a:r>
              <a:rPr lang="en-US" sz="2800" dirty="0" smtClean="0"/>
              <a:t> Any stream that deals with character IO.</a:t>
            </a:r>
          </a:p>
          <a:p>
            <a:r>
              <a:rPr lang="en-US" sz="2800" b="1" dirty="0" smtClean="0"/>
              <a:t>d.   </a:t>
            </a:r>
            <a:r>
              <a:rPr lang="en-US" sz="2800" dirty="0" smtClean="0"/>
              <a:t> A file that contains binary data.</a:t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156970" y="314325"/>
            <a:ext cx="987742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dirty="0" smtClean="0"/>
              <a:t>Can data flow through a given stream in both directions?</a:t>
            </a:r>
            <a:endParaRPr lang="en-US" sz="3600" dirty="0"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192655" y="5674360"/>
            <a:ext cx="78066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sz="3600" b="0">
                <a:latin typeface="Calibri" panose="020F0502020204030204" charset="0"/>
                <a:cs typeface="Calibri" panose="020F0502020204030204" charset="0"/>
              </a:rPr>
              <a:t>Ans : </a:t>
            </a:r>
            <a:r>
              <a:rPr lang="en-US" sz="3600" dirty="0" smtClean="0">
                <a:latin typeface="Calibri" panose="020F0502020204030204" charset="0"/>
                <a:cs typeface="Calibri" panose="020F0502020204030204" charset="0"/>
              </a:rPr>
              <a:t>a</a:t>
            </a:r>
            <a:endParaRPr sz="3600" b="0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18" name="Object 17"/>
          <p:cNvGraphicFramePr>
            <a:graphicFrameLocks/>
          </p:cNvGraphicFramePr>
          <p:nvPr/>
        </p:nvGraphicFramePr>
        <p:xfrm>
          <a:off x="10218420" y="6127115"/>
          <a:ext cx="1943100" cy="694055"/>
        </p:xfrm>
        <a:graphic>
          <a:graphicData uri="http://schemas.openxmlformats.org/presentationml/2006/ole">
            <p:oleObj spid="_x0000_s57346" r:id="rId5" imgW="2085714" imgH="857143" progId="PBrush">
              <p:embed/>
            </p:oleObj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1226546" y="1848894"/>
            <a:ext cx="9040859" cy="224676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sz="2800" b="1" dirty="0" smtClean="0"/>
              <a:t>a.   </a:t>
            </a:r>
            <a:r>
              <a:rPr lang="en-US" sz="2800" dirty="0" smtClean="0"/>
              <a:t> No; a stream has one direction only, input or output.</a:t>
            </a:r>
          </a:p>
          <a:p>
            <a:r>
              <a:rPr lang="en-US" sz="2800" b="1" dirty="0" smtClean="0"/>
              <a:t>b.   </a:t>
            </a:r>
            <a:r>
              <a:rPr lang="en-US" sz="2800" dirty="0" smtClean="0"/>
              <a:t> No; streams only work for output.</a:t>
            </a:r>
          </a:p>
          <a:p>
            <a:r>
              <a:rPr lang="en-US" sz="2800" b="1" dirty="0" smtClean="0"/>
              <a:t>c.   </a:t>
            </a:r>
            <a:r>
              <a:rPr lang="en-US" sz="2800" dirty="0" smtClean="0"/>
              <a:t> Yes; only one stream is needed to read and write a file.</a:t>
            </a:r>
          </a:p>
          <a:p>
            <a:r>
              <a:rPr lang="en-US" sz="2800" b="1" dirty="0" smtClean="0"/>
              <a:t>d.   </a:t>
            </a:r>
            <a:r>
              <a:rPr lang="en-US" sz="2800" dirty="0" smtClean="0"/>
              <a:t> Yes; but only one direction at a time.</a:t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156970" y="314325"/>
            <a:ext cx="9877425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dirty="0" smtClean="0"/>
              <a:t>Which of these packages contain classes and interfaces used for input &amp; output operations of a program?</a:t>
            </a:r>
            <a:endParaRPr lang="en-US" sz="3600" dirty="0"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192655" y="5674360"/>
            <a:ext cx="78066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sz="3600" b="0">
                <a:latin typeface="Calibri" panose="020F0502020204030204" charset="0"/>
                <a:cs typeface="Calibri" panose="020F0502020204030204" charset="0"/>
              </a:rPr>
              <a:t>Ans : </a:t>
            </a:r>
            <a:r>
              <a:rPr lang="en-US" sz="3600" b="0" dirty="0" smtClean="0">
                <a:latin typeface="Calibri" panose="020F0502020204030204" charset="0"/>
                <a:cs typeface="Calibri" panose="020F0502020204030204" charset="0"/>
              </a:rPr>
              <a:t>java.io</a:t>
            </a:r>
            <a:endParaRPr sz="3600" b="0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18" name="Object 17"/>
          <p:cNvGraphicFramePr>
            <a:graphicFrameLocks/>
          </p:cNvGraphicFramePr>
          <p:nvPr/>
        </p:nvGraphicFramePr>
        <p:xfrm>
          <a:off x="10218420" y="6127115"/>
          <a:ext cx="1943100" cy="694055"/>
        </p:xfrm>
        <a:graphic>
          <a:graphicData uri="http://schemas.openxmlformats.org/presentationml/2006/ole">
            <p:oleObj spid="_x0000_s16385" r:id="rId5" imgW="2085714" imgH="857143" progId="PBrush">
              <p:embed/>
            </p:oleObj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2336890" y="2358345"/>
            <a:ext cx="5080000" cy="181588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sz="2800" b="1" dirty="0" smtClean="0"/>
              <a:t>A.</a:t>
            </a:r>
            <a:r>
              <a:rPr lang="en-US" sz="2800" dirty="0" smtClean="0"/>
              <a:t> </a:t>
            </a:r>
            <a:r>
              <a:rPr lang="en-US" sz="2800" dirty="0" err="1" smtClean="0"/>
              <a:t>java.util</a:t>
            </a:r>
            <a:endParaRPr lang="en-US" sz="2800" dirty="0" smtClean="0"/>
          </a:p>
          <a:p>
            <a:r>
              <a:rPr lang="en-US" sz="2800" b="1" dirty="0" smtClean="0"/>
              <a:t>B.</a:t>
            </a:r>
            <a:r>
              <a:rPr lang="en-US" sz="2800" dirty="0" smtClean="0"/>
              <a:t> </a:t>
            </a:r>
            <a:r>
              <a:rPr lang="en-US" sz="2800" dirty="0" err="1" smtClean="0"/>
              <a:t>java.lang</a:t>
            </a:r>
            <a:endParaRPr lang="en-US" sz="2800" dirty="0" smtClean="0"/>
          </a:p>
          <a:p>
            <a:r>
              <a:rPr lang="en-US" sz="2800" b="1" dirty="0" smtClean="0"/>
              <a:t>C.</a:t>
            </a:r>
            <a:r>
              <a:rPr lang="en-US" sz="2800" dirty="0" smtClean="0"/>
              <a:t> java.io</a:t>
            </a:r>
          </a:p>
          <a:p>
            <a:r>
              <a:rPr lang="en-US" sz="2800" b="1" dirty="0" smtClean="0"/>
              <a:t>D.</a:t>
            </a:r>
            <a:r>
              <a:rPr lang="en-US" sz="2800" dirty="0" smtClean="0"/>
              <a:t> All of the mentioned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156970" y="314325"/>
            <a:ext cx="987742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dirty="0" smtClean="0"/>
              <a:t>Which of these class is not a member class of java.io package?</a:t>
            </a:r>
            <a:endParaRPr lang="en-US" sz="3600" dirty="0"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192655" y="5674360"/>
            <a:ext cx="78066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sz="3600" b="0">
                <a:latin typeface="Calibri" panose="020F0502020204030204" charset="0"/>
                <a:cs typeface="Calibri" panose="020F0502020204030204" charset="0"/>
              </a:rPr>
              <a:t>Ans : </a:t>
            </a:r>
            <a:r>
              <a:rPr lang="en-US" sz="3600" dirty="0" smtClean="0">
                <a:latin typeface="Calibri" panose="020F0502020204030204" charset="0"/>
                <a:cs typeface="Calibri" panose="020F0502020204030204" charset="0"/>
              </a:rPr>
              <a:t>String</a:t>
            </a:r>
            <a:endParaRPr sz="3600" b="0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18" name="Object 17"/>
          <p:cNvGraphicFramePr>
            <a:graphicFrameLocks/>
          </p:cNvGraphicFramePr>
          <p:nvPr/>
        </p:nvGraphicFramePr>
        <p:xfrm>
          <a:off x="10218420" y="6127115"/>
          <a:ext cx="1943100" cy="694055"/>
        </p:xfrm>
        <a:graphic>
          <a:graphicData uri="http://schemas.openxmlformats.org/presentationml/2006/ole">
            <p:oleObj spid="_x0000_s45058" r:id="rId5" imgW="2085714" imgH="857143" progId="PBrush">
              <p:embed/>
            </p:oleObj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2336890" y="2358345"/>
            <a:ext cx="5080000" cy="181588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sz="2800" b="1" dirty="0" smtClean="0"/>
              <a:t>A.</a:t>
            </a:r>
            <a:r>
              <a:rPr lang="en-US" sz="2800" dirty="0" smtClean="0"/>
              <a:t> String</a:t>
            </a:r>
          </a:p>
          <a:p>
            <a:r>
              <a:rPr lang="en-US" sz="2800" b="1" dirty="0" smtClean="0"/>
              <a:t>B.</a:t>
            </a:r>
            <a:r>
              <a:rPr lang="en-US" sz="2800" dirty="0" smtClean="0"/>
              <a:t> </a:t>
            </a:r>
            <a:r>
              <a:rPr lang="en-US" sz="2800" dirty="0" err="1" smtClean="0"/>
              <a:t>StringReader</a:t>
            </a:r>
            <a:endParaRPr lang="en-US" sz="2800" dirty="0" smtClean="0"/>
          </a:p>
          <a:p>
            <a:r>
              <a:rPr lang="en-US" sz="2800" b="1" dirty="0" smtClean="0"/>
              <a:t>C.</a:t>
            </a:r>
            <a:r>
              <a:rPr lang="en-US" sz="2800" dirty="0" smtClean="0"/>
              <a:t> Writer</a:t>
            </a:r>
          </a:p>
          <a:p>
            <a:r>
              <a:rPr lang="en-US" sz="2800" b="1" dirty="0" smtClean="0"/>
              <a:t>D.</a:t>
            </a:r>
            <a:r>
              <a:rPr lang="en-US" sz="2800" dirty="0" smtClean="0"/>
              <a:t> File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156970" y="314325"/>
            <a:ext cx="987742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dirty="0" smtClean="0"/>
              <a:t>Which of these class is not related to input and output stream in terms of functioning?</a:t>
            </a:r>
            <a:endParaRPr lang="en-US" sz="3600" dirty="0"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192655" y="5674360"/>
            <a:ext cx="78066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sz="3600" b="0" smtClean="0">
                <a:latin typeface="Calibri" panose="020F0502020204030204" charset="0"/>
                <a:cs typeface="Calibri" panose="020F0502020204030204" charset="0"/>
              </a:rPr>
              <a:t>Ans : </a:t>
            </a:r>
            <a:r>
              <a:rPr lang="en-US" sz="3600" b="0" dirty="0" smtClean="0">
                <a:latin typeface="Calibri" panose="020F0502020204030204" charset="0"/>
                <a:cs typeface="Calibri" panose="020F0502020204030204" charset="0"/>
              </a:rPr>
              <a:t>File</a:t>
            </a:r>
            <a:endParaRPr sz="3600" b="0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18" name="Object 17"/>
          <p:cNvGraphicFramePr>
            <a:graphicFrameLocks/>
          </p:cNvGraphicFramePr>
          <p:nvPr/>
        </p:nvGraphicFramePr>
        <p:xfrm>
          <a:off x="10218420" y="6127115"/>
          <a:ext cx="1943100" cy="694055"/>
        </p:xfrm>
        <a:graphic>
          <a:graphicData uri="http://schemas.openxmlformats.org/presentationml/2006/ole">
            <p:oleObj spid="_x0000_s51202" r:id="rId5" imgW="2085714" imgH="857143" progId="PBrush">
              <p:embed/>
            </p:oleObj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2336890" y="2358345"/>
            <a:ext cx="5080000" cy="181588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sz="2800" b="1" dirty="0" smtClean="0"/>
              <a:t>A.</a:t>
            </a:r>
            <a:r>
              <a:rPr lang="en-US" sz="2800" dirty="0" smtClean="0"/>
              <a:t> File</a:t>
            </a:r>
          </a:p>
          <a:p>
            <a:r>
              <a:rPr lang="en-US" sz="2800" b="1" dirty="0" smtClean="0"/>
              <a:t>B.</a:t>
            </a:r>
            <a:r>
              <a:rPr lang="en-US" sz="2800" dirty="0" smtClean="0"/>
              <a:t> Writer</a:t>
            </a:r>
          </a:p>
          <a:p>
            <a:r>
              <a:rPr lang="en-US" sz="2800" b="1" dirty="0" smtClean="0"/>
              <a:t>C.</a:t>
            </a:r>
            <a:r>
              <a:rPr lang="en-US" sz="2800" dirty="0" smtClean="0"/>
              <a:t> </a:t>
            </a:r>
            <a:r>
              <a:rPr lang="en-US" sz="2800" dirty="0" err="1" smtClean="0"/>
              <a:t>InputStream</a:t>
            </a:r>
            <a:endParaRPr lang="en-US" sz="2800" dirty="0" smtClean="0"/>
          </a:p>
          <a:p>
            <a:r>
              <a:rPr lang="en-US" sz="2800" b="1" dirty="0" smtClean="0"/>
              <a:t>D.</a:t>
            </a:r>
            <a:r>
              <a:rPr lang="en-US" sz="2800" dirty="0" smtClean="0"/>
              <a:t> Reader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156970" y="314325"/>
            <a:ext cx="987742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dirty="0" smtClean="0"/>
              <a:t>Which of these is method for testing whether the specified element is a file or a directory?</a:t>
            </a:r>
            <a:endParaRPr lang="en-US" sz="3600" dirty="0"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192655" y="5674360"/>
            <a:ext cx="78066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sz="3600" b="0">
                <a:latin typeface="Calibri" panose="020F0502020204030204" charset="0"/>
                <a:cs typeface="Calibri" panose="020F0502020204030204" charset="0"/>
              </a:rPr>
              <a:t>Ans : </a:t>
            </a:r>
            <a:r>
              <a:rPr lang="en-US" sz="3600" dirty="0" err="1" smtClean="0">
                <a:latin typeface="Calibri" panose="020F0502020204030204" charset="0"/>
                <a:cs typeface="Calibri" panose="020F0502020204030204" charset="0"/>
              </a:rPr>
              <a:t>isFile</a:t>
            </a:r>
            <a:r>
              <a:rPr lang="en-US" sz="3600" dirty="0" smtClean="0">
                <a:latin typeface="Calibri" panose="020F0502020204030204" charset="0"/>
                <a:cs typeface="Calibri" panose="020F0502020204030204" charset="0"/>
              </a:rPr>
              <a:t>()</a:t>
            </a:r>
            <a:endParaRPr sz="3600" b="0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18" name="Object 17"/>
          <p:cNvGraphicFramePr>
            <a:graphicFrameLocks/>
          </p:cNvGraphicFramePr>
          <p:nvPr/>
        </p:nvGraphicFramePr>
        <p:xfrm>
          <a:off x="10218420" y="6127115"/>
          <a:ext cx="1943100" cy="694055"/>
        </p:xfrm>
        <a:graphic>
          <a:graphicData uri="http://schemas.openxmlformats.org/presentationml/2006/ole">
            <p:oleObj spid="_x0000_s46082" r:id="rId5" imgW="2085714" imgH="857143" progId="PBrush">
              <p:embed/>
            </p:oleObj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2336890" y="2358345"/>
            <a:ext cx="5080000" cy="181588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sz="2800" b="1" dirty="0" smtClean="0"/>
              <a:t>A.</a:t>
            </a:r>
            <a:r>
              <a:rPr lang="en-US" sz="2800" dirty="0" smtClean="0"/>
              <a:t> </a:t>
            </a:r>
            <a:r>
              <a:rPr lang="en-US" sz="2800" dirty="0" err="1" smtClean="0"/>
              <a:t>IsFile</a:t>
            </a:r>
            <a:r>
              <a:rPr lang="en-US" sz="2800" dirty="0" smtClean="0"/>
              <a:t>()</a:t>
            </a:r>
          </a:p>
          <a:p>
            <a:r>
              <a:rPr lang="en-US" sz="2800" b="1" dirty="0" smtClean="0"/>
              <a:t>B.</a:t>
            </a:r>
            <a:r>
              <a:rPr lang="en-US" sz="2800" dirty="0" smtClean="0"/>
              <a:t> </a:t>
            </a:r>
            <a:r>
              <a:rPr lang="en-US" sz="2800" dirty="0" err="1" smtClean="0"/>
              <a:t>isFile</a:t>
            </a:r>
            <a:r>
              <a:rPr lang="en-US" sz="2800" dirty="0" smtClean="0"/>
              <a:t>()</a:t>
            </a:r>
          </a:p>
          <a:p>
            <a:r>
              <a:rPr lang="en-US" sz="2800" b="1" dirty="0" smtClean="0"/>
              <a:t>C.</a:t>
            </a:r>
            <a:r>
              <a:rPr lang="en-US" sz="2800" dirty="0" smtClean="0"/>
              <a:t> </a:t>
            </a:r>
            <a:r>
              <a:rPr lang="en-US" sz="2800" dirty="0" err="1" smtClean="0"/>
              <a:t>Isfile</a:t>
            </a:r>
            <a:r>
              <a:rPr lang="en-US" sz="2800" dirty="0" smtClean="0"/>
              <a:t>()</a:t>
            </a:r>
          </a:p>
          <a:p>
            <a:r>
              <a:rPr lang="en-US" sz="2800" b="1" dirty="0" smtClean="0"/>
              <a:t>D.</a:t>
            </a:r>
            <a:r>
              <a:rPr lang="en-US" sz="2800" dirty="0" smtClean="0"/>
              <a:t> </a:t>
            </a:r>
            <a:r>
              <a:rPr lang="en-US" sz="2800" dirty="0" err="1" smtClean="0"/>
              <a:t>isfile</a:t>
            </a:r>
            <a:r>
              <a:rPr lang="en-US" sz="2800" dirty="0" smtClean="0"/>
              <a:t>()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156970" y="314325"/>
            <a:ext cx="9877425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dirty="0" smtClean="0"/>
              <a:t>Which of these method of </a:t>
            </a:r>
            <a:r>
              <a:rPr lang="en-US" sz="3600" dirty="0" err="1" smtClean="0"/>
              <a:t>InputStream</a:t>
            </a:r>
            <a:r>
              <a:rPr lang="en-US" sz="3600" dirty="0" smtClean="0"/>
              <a:t> is used to read integer representation of next available byte input?</a:t>
            </a:r>
            <a:endParaRPr lang="en-US" sz="3600" dirty="0"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192655" y="5674360"/>
            <a:ext cx="78066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sz="3600" b="0">
                <a:latin typeface="Calibri" panose="020F0502020204030204" charset="0"/>
                <a:cs typeface="Calibri" panose="020F0502020204030204" charset="0"/>
              </a:rPr>
              <a:t>Ans : </a:t>
            </a:r>
            <a:r>
              <a:rPr lang="en-US" sz="3600" b="0" dirty="0" smtClean="0">
                <a:latin typeface="Calibri" panose="020F0502020204030204" charset="0"/>
                <a:cs typeface="Calibri" panose="020F0502020204030204" charset="0"/>
              </a:rPr>
              <a:t>read()</a:t>
            </a:r>
            <a:endParaRPr sz="3600" b="0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18" name="Object 17"/>
          <p:cNvGraphicFramePr>
            <a:graphicFrameLocks/>
          </p:cNvGraphicFramePr>
          <p:nvPr/>
        </p:nvGraphicFramePr>
        <p:xfrm>
          <a:off x="10218420" y="6127115"/>
          <a:ext cx="1943100" cy="694055"/>
        </p:xfrm>
        <a:graphic>
          <a:graphicData uri="http://schemas.openxmlformats.org/presentationml/2006/ole">
            <p:oleObj spid="_x0000_s47106" r:id="rId5" imgW="2085714" imgH="857143" progId="PBrush">
              <p:embed/>
            </p:oleObj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2336890" y="2358345"/>
            <a:ext cx="5080000" cy="181588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sz="2800" b="1" dirty="0" smtClean="0"/>
              <a:t>A.</a:t>
            </a:r>
            <a:r>
              <a:rPr lang="en-US" sz="2800" dirty="0" smtClean="0"/>
              <a:t> read()</a:t>
            </a:r>
          </a:p>
          <a:p>
            <a:r>
              <a:rPr lang="en-US" sz="2800" b="1" dirty="0" smtClean="0"/>
              <a:t>B.</a:t>
            </a:r>
            <a:r>
              <a:rPr lang="en-US" sz="2800" dirty="0" smtClean="0"/>
              <a:t> </a:t>
            </a:r>
            <a:r>
              <a:rPr lang="en-US" sz="2800" dirty="0" err="1" smtClean="0"/>
              <a:t>scanf</a:t>
            </a:r>
            <a:r>
              <a:rPr lang="en-US" sz="2800" dirty="0" smtClean="0"/>
              <a:t>()</a:t>
            </a:r>
          </a:p>
          <a:p>
            <a:r>
              <a:rPr lang="en-US" sz="2800" b="1" dirty="0" smtClean="0"/>
              <a:t>C.</a:t>
            </a:r>
            <a:r>
              <a:rPr lang="en-US" sz="2800" dirty="0" smtClean="0"/>
              <a:t> get()</a:t>
            </a:r>
          </a:p>
          <a:p>
            <a:r>
              <a:rPr lang="en-US" sz="2800" b="1" dirty="0" smtClean="0"/>
              <a:t>D.</a:t>
            </a:r>
            <a:r>
              <a:rPr lang="en-US" sz="2800" dirty="0" smtClean="0"/>
              <a:t> </a:t>
            </a:r>
            <a:r>
              <a:rPr lang="en-US" sz="2800" dirty="0" err="1" smtClean="0"/>
              <a:t>getInteger</a:t>
            </a:r>
            <a:r>
              <a:rPr lang="en-US" sz="2800" dirty="0" smtClean="0"/>
              <a:t>()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156970" y="314325"/>
            <a:ext cx="987742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dirty="0" smtClean="0"/>
              <a:t>Which of these data type is returned by every method of </a:t>
            </a:r>
            <a:r>
              <a:rPr lang="en-US" sz="3600" dirty="0" err="1" smtClean="0"/>
              <a:t>OutputStream</a:t>
            </a:r>
            <a:r>
              <a:rPr lang="en-US" sz="3600" dirty="0" smtClean="0"/>
              <a:t>?</a:t>
            </a:r>
            <a:endParaRPr lang="en-US" sz="3600" dirty="0"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192655" y="5674360"/>
            <a:ext cx="78066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sz="3600" b="0">
                <a:latin typeface="Calibri" panose="020F0502020204030204" charset="0"/>
                <a:cs typeface="Calibri" panose="020F0502020204030204" charset="0"/>
              </a:rPr>
              <a:t>Ans : </a:t>
            </a:r>
            <a:r>
              <a:rPr lang="en-US" sz="3600" dirty="0" smtClean="0">
                <a:latin typeface="Calibri" panose="020F0502020204030204" charset="0"/>
                <a:cs typeface="Calibri" panose="020F0502020204030204" charset="0"/>
              </a:rPr>
              <a:t>None of the mentioned</a:t>
            </a:r>
            <a:endParaRPr sz="3600" b="0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18" name="Object 17"/>
          <p:cNvGraphicFramePr>
            <a:graphicFrameLocks/>
          </p:cNvGraphicFramePr>
          <p:nvPr/>
        </p:nvGraphicFramePr>
        <p:xfrm>
          <a:off x="10218420" y="6127115"/>
          <a:ext cx="1943100" cy="694055"/>
        </p:xfrm>
        <a:graphic>
          <a:graphicData uri="http://schemas.openxmlformats.org/presentationml/2006/ole">
            <p:oleObj spid="_x0000_s48130" r:id="rId5" imgW="2085714" imgH="857143" progId="PBrush">
              <p:embed/>
            </p:oleObj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2336890" y="2358345"/>
            <a:ext cx="5080000" cy="181588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sz="2800" b="1" dirty="0" smtClean="0"/>
              <a:t>A.</a:t>
            </a:r>
            <a:r>
              <a:rPr lang="en-US" sz="2800" dirty="0" smtClean="0"/>
              <a:t> </a:t>
            </a:r>
            <a:r>
              <a:rPr lang="en-US" sz="2800" dirty="0" err="1" smtClean="0"/>
              <a:t>int</a:t>
            </a:r>
            <a:endParaRPr lang="en-US" sz="2800" dirty="0" smtClean="0"/>
          </a:p>
          <a:p>
            <a:r>
              <a:rPr lang="en-US" sz="2800" b="1" dirty="0" smtClean="0"/>
              <a:t>B.</a:t>
            </a:r>
            <a:r>
              <a:rPr lang="en-US" sz="2800" dirty="0" smtClean="0"/>
              <a:t> float</a:t>
            </a:r>
          </a:p>
          <a:p>
            <a:r>
              <a:rPr lang="en-US" sz="2800" b="1" dirty="0" smtClean="0"/>
              <a:t>C.</a:t>
            </a:r>
            <a:r>
              <a:rPr lang="en-US" sz="2800" dirty="0" smtClean="0"/>
              <a:t> byte</a:t>
            </a:r>
          </a:p>
          <a:p>
            <a:r>
              <a:rPr lang="en-US" sz="2800" b="1" dirty="0" smtClean="0"/>
              <a:t>D.</a:t>
            </a:r>
            <a:r>
              <a:rPr lang="en-US" sz="2800" dirty="0" smtClean="0"/>
              <a:t> None of the mentioned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156970" y="314325"/>
            <a:ext cx="987742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dirty="0" smtClean="0"/>
              <a:t>Which of these is a method to clear all the data present in output buffers?</a:t>
            </a:r>
            <a:endParaRPr lang="en-US" sz="3600" dirty="0"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192655" y="5674360"/>
            <a:ext cx="78066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sz="3600" b="0">
                <a:latin typeface="Calibri" panose="020F0502020204030204" charset="0"/>
                <a:cs typeface="Calibri" panose="020F0502020204030204" charset="0"/>
              </a:rPr>
              <a:t>Ans : </a:t>
            </a:r>
            <a:r>
              <a:rPr lang="en-US" sz="3600" dirty="0" smtClean="0">
                <a:latin typeface="Calibri" panose="020F0502020204030204" charset="0"/>
                <a:cs typeface="Calibri" panose="020F0502020204030204" charset="0"/>
              </a:rPr>
              <a:t>flush()</a:t>
            </a:r>
            <a:endParaRPr sz="3600" b="0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18" name="Object 17"/>
          <p:cNvGraphicFramePr>
            <a:graphicFrameLocks/>
          </p:cNvGraphicFramePr>
          <p:nvPr/>
        </p:nvGraphicFramePr>
        <p:xfrm>
          <a:off x="10218420" y="6127115"/>
          <a:ext cx="1943100" cy="694055"/>
        </p:xfrm>
        <a:graphic>
          <a:graphicData uri="http://schemas.openxmlformats.org/presentationml/2006/ole">
            <p:oleObj spid="_x0000_s49154" r:id="rId5" imgW="2085714" imgH="857143" progId="PBrush">
              <p:embed/>
            </p:oleObj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2336890" y="2358345"/>
            <a:ext cx="5080000" cy="181588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sz="2800" b="1" dirty="0" smtClean="0"/>
              <a:t>A.</a:t>
            </a:r>
            <a:r>
              <a:rPr lang="en-US" sz="2800" dirty="0" smtClean="0"/>
              <a:t> clear()</a:t>
            </a:r>
          </a:p>
          <a:p>
            <a:r>
              <a:rPr lang="en-US" sz="2800" b="1" dirty="0" smtClean="0"/>
              <a:t>B.</a:t>
            </a:r>
            <a:r>
              <a:rPr lang="en-US" sz="2800" dirty="0" smtClean="0"/>
              <a:t> flush()</a:t>
            </a:r>
          </a:p>
          <a:p>
            <a:r>
              <a:rPr lang="en-US" sz="2800" b="1" dirty="0" smtClean="0"/>
              <a:t>C.</a:t>
            </a:r>
            <a:r>
              <a:rPr lang="en-US" sz="2800" dirty="0" smtClean="0"/>
              <a:t> </a:t>
            </a:r>
            <a:r>
              <a:rPr lang="en-US" sz="2800" dirty="0" err="1" smtClean="0"/>
              <a:t>fflush</a:t>
            </a:r>
            <a:r>
              <a:rPr lang="en-US" sz="2800" dirty="0" smtClean="0"/>
              <a:t>()</a:t>
            </a:r>
          </a:p>
          <a:p>
            <a:r>
              <a:rPr lang="en-US" sz="2800" b="1" dirty="0" smtClean="0"/>
              <a:t>D.</a:t>
            </a:r>
            <a:r>
              <a:rPr lang="en-US" sz="2800" dirty="0" smtClean="0"/>
              <a:t> close()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156970" y="314325"/>
            <a:ext cx="9877425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dirty="0" smtClean="0"/>
              <a:t>What is the name of the abstract base class for streams dealing with </a:t>
            </a:r>
            <a:r>
              <a:rPr lang="en-US" sz="3600" i="1" dirty="0" smtClean="0"/>
              <a:t>general purpose</a:t>
            </a:r>
            <a:r>
              <a:rPr lang="en-US" sz="3600" dirty="0" smtClean="0"/>
              <a:t> (non-character) input?</a:t>
            </a:r>
            <a:endParaRPr lang="en-US" sz="3600" dirty="0"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192655" y="5674360"/>
            <a:ext cx="78066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sz="3600" b="0">
                <a:latin typeface="Calibri" panose="020F0502020204030204" charset="0"/>
                <a:cs typeface="Calibri" panose="020F0502020204030204" charset="0"/>
              </a:rPr>
              <a:t>Ans : </a:t>
            </a:r>
            <a:r>
              <a:rPr lang="en-US" sz="3600" dirty="0" err="1" smtClean="0">
                <a:latin typeface="Calibri" panose="020F0502020204030204" charset="0"/>
                <a:cs typeface="Calibri" panose="020F0502020204030204" charset="0"/>
              </a:rPr>
              <a:t>InputStream</a:t>
            </a:r>
            <a:endParaRPr sz="3600" b="0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18" name="Object 17"/>
          <p:cNvGraphicFramePr>
            <a:graphicFrameLocks/>
          </p:cNvGraphicFramePr>
          <p:nvPr/>
        </p:nvGraphicFramePr>
        <p:xfrm>
          <a:off x="10218420" y="6127115"/>
          <a:ext cx="1943100" cy="694055"/>
        </p:xfrm>
        <a:graphic>
          <a:graphicData uri="http://schemas.openxmlformats.org/presentationml/2006/ole">
            <p:oleObj spid="_x0000_s50178" r:id="rId5" imgW="2085714" imgH="857143" progId="PBrush">
              <p:embed/>
            </p:oleObj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2336890" y="2358345"/>
            <a:ext cx="5080000" cy="224676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sz="2800" b="1" dirty="0" smtClean="0"/>
              <a:t>a.   </a:t>
            </a:r>
            <a:r>
              <a:rPr lang="en-US" sz="2800" dirty="0" smtClean="0"/>
              <a:t> </a:t>
            </a:r>
            <a:r>
              <a:rPr lang="en-US" sz="2800" dirty="0" err="1" smtClean="0"/>
              <a:t>InputStream</a:t>
            </a:r>
            <a:endParaRPr lang="en-US" sz="2800" dirty="0" smtClean="0"/>
          </a:p>
          <a:p>
            <a:r>
              <a:rPr lang="en-US" sz="2800" b="1" dirty="0" smtClean="0"/>
              <a:t>b.   </a:t>
            </a:r>
            <a:r>
              <a:rPr lang="en-US" sz="2800" dirty="0" smtClean="0"/>
              <a:t> </a:t>
            </a:r>
            <a:r>
              <a:rPr lang="en-US" sz="2800" dirty="0" err="1" smtClean="0"/>
              <a:t>OutputStream</a:t>
            </a:r>
            <a:endParaRPr lang="en-US" sz="2800" dirty="0" smtClean="0"/>
          </a:p>
          <a:p>
            <a:r>
              <a:rPr lang="en-US" sz="2800" b="1" dirty="0" smtClean="0"/>
              <a:t>c.   </a:t>
            </a:r>
            <a:r>
              <a:rPr lang="en-US" sz="2800" dirty="0" smtClean="0"/>
              <a:t> Reader</a:t>
            </a:r>
          </a:p>
          <a:p>
            <a:r>
              <a:rPr lang="en-US" sz="2800" b="1" dirty="0" smtClean="0"/>
              <a:t>d.   </a:t>
            </a:r>
            <a:r>
              <a:rPr lang="en-US" sz="2800" dirty="0" smtClean="0"/>
              <a:t> Writer</a:t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228</Words>
  <Application>WPS Presentation</Application>
  <PresentationFormat>Custom</PresentationFormat>
  <Paragraphs>75</Paragraphs>
  <Slides>13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FRPI</dc:creator>
  <cp:lastModifiedBy>Suresh</cp:lastModifiedBy>
  <cp:revision>694</cp:revision>
  <dcterms:created xsi:type="dcterms:W3CDTF">2016-10-14T07:11:00Z</dcterms:created>
  <dcterms:modified xsi:type="dcterms:W3CDTF">2018-06-28T09:28:36Z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1033-10.2.0.5903</vt:lpwstr>
  </property>
</Properties>
</file>