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1"/>
  </p:notesMasterIdLst>
  <p:sldIdLst>
    <p:sldId id="261" r:id="rId2"/>
    <p:sldId id="258" r:id="rId3"/>
    <p:sldId id="259" r:id="rId4"/>
    <p:sldId id="260" r:id="rId5"/>
    <p:sldId id="257" r:id="rId6"/>
    <p:sldId id="262" r:id="rId7"/>
    <p:sldId id="263" r:id="rId8"/>
    <p:sldId id="264" r:id="rId9"/>
    <p:sldId id="283" r:id="rId10"/>
    <p:sldId id="284" r:id="rId11"/>
    <p:sldId id="285"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16510-D5AF-4D9B-A73C-8CE41DB4BA93}" type="datetimeFigureOut">
              <a:rPr lang="en-IN" smtClean="0"/>
              <a:pPr/>
              <a:t>13-10-2017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CA0F7-3CF0-4F08-866C-3244CA9D785D}" type="slidenum">
              <a:rPr lang="en-IN" smtClean="0"/>
              <a:pPr/>
              <a:t>‹#›</a:t>
            </a:fld>
            <a:endParaRPr lang="en-IN"/>
          </a:p>
        </p:txBody>
      </p:sp>
    </p:spTree>
    <p:extLst>
      <p:ext uri="{BB962C8B-B14F-4D97-AF65-F5344CB8AC3E}">
        <p14:creationId xmlns="" xmlns:p14="http://schemas.microsoft.com/office/powerpoint/2010/main" val="317502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270E2F-51F8-47B7-A3EE-D835969A960E}" type="slidenum">
              <a:rPr lang="en-US" smtClean="0"/>
              <a:pPr/>
              <a:t>1</a:t>
            </a:fld>
            <a:endParaRPr lang="en-US" dirty="0"/>
          </a:p>
        </p:txBody>
      </p:sp>
    </p:spTree>
    <p:extLst>
      <p:ext uri="{BB962C8B-B14F-4D97-AF65-F5344CB8AC3E}">
        <p14:creationId xmlns="" xmlns:p14="http://schemas.microsoft.com/office/powerpoint/2010/main" val="4037788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E6CA0F7-3CF0-4F08-866C-3244CA9D785D}" type="slidenum">
              <a:rPr lang="en-IN" smtClean="0"/>
              <a:pPr/>
              <a:t>16</a:t>
            </a:fld>
            <a:endParaRPr lang="en-IN"/>
          </a:p>
        </p:txBody>
      </p:sp>
    </p:spTree>
    <p:extLst>
      <p:ext uri="{BB962C8B-B14F-4D97-AF65-F5344CB8AC3E}">
        <p14:creationId xmlns="" xmlns:p14="http://schemas.microsoft.com/office/powerpoint/2010/main" val="298159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66CDF-E568-40AD-95CC-D63F6716F735}" type="datetimeFigureOut">
              <a:rPr lang="en-IN" smtClean="0"/>
              <a:pPr/>
              <a:t>13-10-2017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9DDDE-F05B-4E37-B1B0-8EF16BCF291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66CDF-E568-40AD-95CC-D63F6716F735}" type="datetimeFigureOut">
              <a:rPr lang="en-IN" smtClean="0"/>
              <a:pPr/>
              <a:t>13-10-2017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9DDDE-F05B-4E37-B1B0-8EF16BCF291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76320" y="76200"/>
            <a:ext cx="8915040" cy="1295400"/>
          </a:xfrm>
          <a:prstGeom prst="rect">
            <a:avLst/>
          </a:prstGeom>
          <a:noFill/>
          <a:ln>
            <a:noFill/>
          </a:ln>
        </p:spPr>
        <p:txBody>
          <a:bodyPr lIns="90000" tIns="45000" rIns="90000" bIns="45000"/>
          <a:lstStyle/>
          <a:p>
            <a:pPr algn="just"/>
            <a:r>
              <a:rPr lang="en-US" sz="23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Cyber-Physical System for Patient-Centric Healthcare 			           Using Cloud and Big Data</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ctr"/>
            <a:endParaRPr lang="en-US" sz="2300" b="1" dirty="0">
              <a:solidFill>
                <a:srgbClr val="3A16D4"/>
              </a:solidFill>
              <a:latin typeface="Times New Roman"/>
              <a:ea typeface="Times New Roman"/>
            </a:endParaRPr>
          </a:p>
        </p:txBody>
      </p:sp>
      <p:sp>
        <p:nvSpPr>
          <p:cNvPr id="79" name="CustomShape 2"/>
          <p:cNvSpPr/>
          <p:nvPr/>
        </p:nvSpPr>
        <p:spPr>
          <a:xfrm>
            <a:off x="228600" y="1066800"/>
            <a:ext cx="8762760" cy="1828800"/>
          </a:xfrm>
          <a:prstGeom prst="rect">
            <a:avLst/>
          </a:prstGeom>
          <a:noFill/>
          <a:ln>
            <a:noFill/>
          </a:ln>
        </p:spPr>
        <p:txBody>
          <a:bodyPr lIns="90000" tIns="45000" rIns="90000" bIns="45000"/>
          <a:lstStyle/>
          <a:p>
            <a:pPr algn="ctr">
              <a:lnSpc>
                <a:spcPct val="100000"/>
              </a:lnSpc>
            </a:pPr>
            <a:r>
              <a:rPr lang="en-IN" dirty="0" smtClean="0">
                <a:solidFill>
                  <a:srgbClr val="000000"/>
                </a:solidFill>
                <a:latin typeface="Times New Roman"/>
              </a:rPr>
              <a:t>By</a:t>
            </a:r>
          </a:p>
          <a:p>
            <a:pPr algn="ctr">
              <a:lnSpc>
                <a:spcPct val="100000"/>
              </a:lnSpc>
            </a:pPr>
            <a:r>
              <a:rPr lang="en-IN" dirty="0" smtClean="0">
                <a:solidFill>
                  <a:srgbClr val="000000"/>
                </a:solidFill>
                <a:latin typeface="Times New Roman"/>
              </a:rPr>
              <a:t>K. SRI VIRAJA</a:t>
            </a:r>
          </a:p>
          <a:p>
            <a:pPr algn="ctr">
              <a:lnSpc>
                <a:spcPct val="100000"/>
              </a:lnSpc>
            </a:pPr>
            <a:r>
              <a:rPr lang="en-US" sz="100" dirty="0"/>
              <a:t>C</a:t>
            </a:r>
            <a:endParaRPr sz="2400" dirty="0"/>
          </a:p>
          <a:p>
            <a:pPr algn="ctr">
              <a:lnSpc>
                <a:spcPct val="100000"/>
              </a:lnSpc>
            </a:pPr>
            <a:r>
              <a:rPr lang="en-IN" dirty="0" smtClean="0">
                <a:solidFill>
                  <a:srgbClr val="002060"/>
                </a:solidFill>
                <a:latin typeface="Times New Roman"/>
              </a:rPr>
              <a:t>14121A1245</a:t>
            </a:r>
            <a:endParaRPr dirty="0"/>
          </a:p>
          <a:p>
            <a:pPr algn="ctr">
              <a:lnSpc>
                <a:spcPct val="100000"/>
              </a:lnSpc>
            </a:pPr>
            <a:r>
              <a:rPr lang="en-IN" dirty="0" smtClean="0">
                <a:solidFill>
                  <a:srgbClr val="000000"/>
                </a:solidFill>
                <a:latin typeface="Times New Roman"/>
              </a:rPr>
              <a:t>IV B.Tech (I-Semester</a:t>
            </a:r>
            <a:r>
              <a:rPr lang="en-IN" dirty="0">
                <a:solidFill>
                  <a:srgbClr val="000000"/>
                </a:solidFill>
                <a:latin typeface="Times New Roman"/>
              </a:rPr>
              <a:t>)</a:t>
            </a:r>
            <a:endParaRPr dirty="0"/>
          </a:p>
          <a:p>
            <a:pPr algn="ctr">
              <a:lnSpc>
                <a:spcPct val="100000"/>
              </a:lnSpc>
            </a:pPr>
            <a:r>
              <a:rPr lang="en-IN" dirty="0" smtClean="0">
                <a:solidFill>
                  <a:srgbClr val="000000"/>
                </a:solidFill>
                <a:latin typeface="Times New Roman"/>
                <a:ea typeface="Verdana"/>
              </a:rPr>
              <a:t>Department of  Information </a:t>
            </a:r>
            <a:r>
              <a:rPr lang="en-IN" dirty="0">
                <a:solidFill>
                  <a:srgbClr val="000000"/>
                </a:solidFill>
                <a:latin typeface="Times New Roman"/>
                <a:ea typeface="Verdana"/>
              </a:rPr>
              <a:t>Technology</a:t>
            </a:r>
            <a:endParaRPr dirty="0"/>
          </a:p>
          <a:p>
            <a:pPr algn="ctr">
              <a:lnSpc>
                <a:spcPct val="100000"/>
              </a:lnSpc>
            </a:pPr>
            <a:endParaRPr dirty="0"/>
          </a:p>
        </p:txBody>
      </p:sp>
      <p:pic>
        <p:nvPicPr>
          <p:cNvPr id="80" name="Picture 6"/>
          <p:cNvPicPr/>
          <p:nvPr/>
        </p:nvPicPr>
        <p:blipFill>
          <a:blip r:embed="rId3" cstate="print"/>
          <a:stretch>
            <a:fillRect/>
          </a:stretch>
        </p:blipFill>
        <p:spPr>
          <a:xfrm>
            <a:off x="3563888" y="2708920"/>
            <a:ext cx="2398680" cy="1447800"/>
          </a:xfrm>
          <a:prstGeom prst="rect">
            <a:avLst/>
          </a:prstGeom>
          <a:ln w="9360">
            <a:noFill/>
          </a:ln>
        </p:spPr>
      </p:pic>
      <p:sp>
        <p:nvSpPr>
          <p:cNvPr id="81" name="CustomShape 3"/>
          <p:cNvSpPr/>
          <p:nvPr/>
        </p:nvSpPr>
        <p:spPr>
          <a:xfrm>
            <a:off x="228960" y="4437112"/>
            <a:ext cx="8915040" cy="1278720"/>
          </a:xfrm>
          <a:prstGeom prst="rect">
            <a:avLst/>
          </a:prstGeom>
          <a:noFill/>
          <a:ln>
            <a:noFill/>
          </a:ln>
        </p:spPr>
        <p:txBody>
          <a:bodyPr lIns="90000" tIns="45000" rIns="90000" bIns="45000"/>
          <a:lstStyle/>
          <a:p>
            <a:pPr algn="ctr">
              <a:lnSpc>
                <a:spcPct val="100000"/>
              </a:lnSpc>
            </a:pPr>
            <a:r>
              <a:rPr lang="en-IN" sz="2400" b="1" dirty="0">
                <a:solidFill>
                  <a:srgbClr val="000000"/>
                </a:solidFill>
                <a:latin typeface="Bauhaus 93" pitchFamily="82" charset="0"/>
                <a:ea typeface="Verdana"/>
              </a:rPr>
              <a:t>SREE VIDYANIKETHAN ENGINEERING COLLEGE </a:t>
            </a:r>
            <a:endParaRPr lang="en-IN" sz="2400" b="1" dirty="0" smtClean="0">
              <a:solidFill>
                <a:srgbClr val="000000"/>
              </a:solidFill>
              <a:latin typeface="Bauhaus 93" pitchFamily="82" charset="0"/>
              <a:ea typeface="Verdana"/>
            </a:endParaRPr>
          </a:p>
          <a:p>
            <a:pPr algn="ctr">
              <a:lnSpc>
                <a:spcPct val="100000"/>
              </a:lnSpc>
            </a:pPr>
            <a:r>
              <a:rPr lang="en-IN" sz="1600" b="1" dirty="0" smtClean="0">
                <a:solidFill>
                  <a:srgbClr val="000000"/>
                </a:solidFill>
                <a:latin typeface="Bahamas"/>
                <a:ea typeface="Verdana"/>
              </a:rPr>
              <a:t>(</a:t>
            </a:r>
            <a:r>
              <a:rPr lang="en-IN" sz="1600" b="1" dirty="0">
                <a:solidFill>
                  <a:srgbClr val="000000"/>
                </a:solidFill>
                <a:latin typeface="Bahamas"/>
                <a:ea typeface="Verdana"/>
              </a:rPr>
              <a:t>AUTONOMOUS)</a:t>
            </a:r>
            <a:endParaRPr sz="1600" dirty="0">
              <a:latin typeface="Bahamas"/>
            </a:endParaRPr>
          </a:p>
          <a:p>
            <a:pPr algn="ctr">
              <a:lnSpc>
                <a:spcPct val="100000"/>
              </a:lnSpc>
            </a:pPr>
            <a:r>
              <a:rPr lang="en-IN" b="1" dirty="0">
                <a:solidFill>
                  <a:srgbClr val="17375E"/>
                </a:solidFill>
                <a:latin typeface="Times New Roman"/>
                <a:ea typeface="Verdana"/>
              </a:rPr>
              <a:t>(</a:t>
            </a:r>
            <a:r>
              <a:rPr lang="en-IN" sz="1600" b="1" dirty="0">
                <a:solidFill>
                  <a:srgbClr val="17375E"/>
                </a:solidFill>
                <a:latin typeface="Times New Roman"/>
                <a:ea typeface="Verdana"/>
              </a:rPr>
              <a:t>Approved by AICTE, Accredited by NBA and Affiliated to JNTUA, Anantapur)</a:t>
            </a:r>
            <a:endParaRPr sz="1600" dirty="0"/>
          </a:p>
          <a:p>
            <a:pPr algn="ctr">
              <a:lnSpc>
                <a:spcPct val="100000"/>
              </a:lnSpc>
            </a:pPr>
            <a:r>
              <a:rPr lang="en-IN" sz="1600" b="1" dirty="0" smtClean="0">
                <a:solidFill>
                  <a:srgbClr val="17375E"/>
                </a:solidFill>
                <a:latin typeface="Times New Roman"/>
                <a:ea typeface="Verdana"/>
              </a:rPr>
              <a:t>2017-2018</a:t>
            </a:r>
            <a:endParaRPr sz="1600" dirty="0"/>
          </a:p>
        </p:txBody>
      </p:sp>
      <p:sp>
        <p:nvSpPr>
          <p:cNvPr id="82" name="CustomShape 4"/>
          <p:cNvSpPr/>
          <p:nvPr/>
        </p:nvSpPr>
        <p:spPr>
          <a:xfrm>
            <a:off x="179512" y="5733256"/>
            <a:ext cx="8762760" cy="912240"/>
          </a:xfrm>
          <a:prstGeom prst="rect">
            <a:avLst/>
          </a:prstGeom>
          <a:noFill/>
          <a:ln>
            <a:noFill/>
          </a:ln>
        </p:spPr>
        <p:txBody>
          <a:bodyPr lIns="90000" tIns="45000" rIns="90000" bIns="45000"/>
          <a:lstStyle/>
          <a:p>
            <a:pPr>
              <a:lnSpc>
                <a:spcPct val="100000"/>
              </a:lnSpc>
            </a:pPr>
            <a:r>
              <a:rPr lang="en-IN" b="1" dirty="0">
                <a:solidFill>
                  <a:srgbClr val="000000"/>
                </a:solidFill>
                <a:latin typeface="Times New Roman"/>
              </a:rPr>
              <a:t>     </a:t>
            </a:r>
            <a:r>
              <a:rPr lang="en-IN" b="1" dirty="0" smtClean="0">
                <a:solidFill>
                  <a:srgbClr val="C00000"/>
                </a:solidFill>
                <a:latin typeface="Times New Roman"/>
              </a:rPr>
              <a:t>Supervisor</a:t>
            </a:r>
            <a:r>
              <a:rPr lang="en-IN" b="1" dirty="0">
                <a:solidFill>
                  <a:srgbClr val="C00000"/>
                </a:solidFill>
                <a:latin typeface="Times New Roman"/>
              </a:rPr>
              <a:t>			 </a:t>
            </a:r>
            <a:r>
              <a:rPr lang="en-IN" b="1" dirty="0" smtClean="0">
                <a:solidFill>
                  <a:srgbClr val="C00000"/>
                </a:solidFill>
                <a:latin typeface="Times New Roman"/>
              </a:rPr>
              <a:t>		             Head </a:t>
            </a:r>
            <a:r>
              <a:rPr lang="en-IN" b="1" dirty="0">
                <a:solidFill>
                  <a:srgbClr val="C00000"/>
                </a:solidFill>
                <a:latin typeface="Times New Roman"/>
              </a:rPr>
              <a:t>o</a:t>
            </a:r>
            <a:r>
              <a:rPr lang="en-IN" b="1" dirty="0" smtClean="0">
                <a:solidFill>
                  <a:srgbClr val="C00000"/>
                </a:solidFill>
                <a:latin typeface="Times New Roman"/>
              </a:rPr>
              <a:t>f </a:t>
            </a:r>
            <a:r>
              <a:rPr lang="en-IN" b="1" dirty="0">
                <a:solidFill>
                  <a:srgbClr val="C00000"/>
                </a:solidFill>
                <a:latin typeface="Times New Roman"/>
              </a:rPr>
              <a:t>the Dept</a:t>
            </a:r>
            <a:r>
              <a:rPr lang="en-IN" b="1" dirty="0" smtClean="0">
                <a:solidFill>
                  <a:srgbClr val="C00000"/>
                </a:solidFill>
                <a:latin typeface="Times New Roman"/>
              </a:rPr>
              <a:t>.</a:t>
            </a:r>
          </a:p>
          <a:p>
            <a:pPr>
              <a:lnSpc>
                <a:spcPct val="100000"/>
              </a:lnSpc>
            </a:pPr>
            <a:r>
              <a:rPr lang="en-IN" sz="1600" dirty="0" smtClean="0">
                <a:solidFill>
                  <a:srgbClr val="000000"/>
                </a:solidFill>
                <a:latin typeface="Times New Roman"/>
                <a:ea typeface="Verdana"/>
              </a:rPr>
              <a:t>      Ms. K. Lakshmi Prasanna, </a:t>
            </a:r>
            <a:r>
              <a:rPr lang="en-IN" sz="1200" dirty="0" smtClean="0">
                <a:solidFill>
                  <a:srgbClr val="000000"/>
                </a:solidFill>
                <a:latin typeface="Times New Roman"/>
                <a:ea typeface="Verdana"/>
              </a:rPr>
              <a:t>M. Tech.</a:t>
            </a:r>
            <a:r>
              <a:rPr lang="en-IN" sz="1600" dirty="0">
                <a:solidFill>
                  <a:srgbClr val="000000"/>
                </a:solidFill>
                <a:latin typeface="Times New Roman"/>
                <a:ea typeface="Verdana"/>
              </a:rPr>
              <a:t>		 </a:t>
            </a:r>
            <a:r>
              <a:rPr lang="en-IN" sz="1600" dirty="0" smtClean="0">
                <a:solidFill>
                  <a:srgbClr val="000000"/>
                </a:solidFill>
                <a:latin typeface="Times New Roman"/>
                <a:ea typeface="Verdana"/>
              </a:rPr>
              <a:t>	               Dr</a:t>
            </a:r>
            <a:r>
              <a:rPr lang="en-IN" sz="1600" dirty="0">
                <a:solidFill>
                  <a:srgbClr val="000000"/>
                </a:solidFill>
                <a:latin typeface="Times New Roman"/>
                <a:ea typeface="Verdana"/>
              </a:rPr>
              <a:t>. K. </a:t>
            </a:r>
            <a:r>
              <a:rPr lang="en-IN" sz="1600" dirty="0" smtClean="0">
                <a:solidFill>
                  <a:srgbClr val="000000"/>
                </a:solidFill>
                <a:latin typeface="Times New Roman"/>
                <a:ea typeface="Verdana"/>
              </a:rPr>
              <a:t>Ramani, </a:t>
            </a:r>
            <a:r>
              <a:rPr lang="en-IN" sz="1200" dirty="0" smtClean="0">
                <a:solidFill>
                  <a:srgbClr val="000000"/>
                </a:solidFill>
                <a:latin typeface="Times New Roman"/>
                <a:ea typeface="Verdana"/>
              </a:rPr>
              <a:t>M .Tech., Ph.D</a:t>
            </a:r>
            <a:r>
              <a:rPr lang="en-IN" sz="1600" dirty="0" smtClean="0">
                <a:solidFill>
                  <a:srgbClr val="000000"/>
                </a:solidFill>
                <a:latin typeface="Times New Roman"/>
                <a:ea typeface="Verdana"/>
              </a:rPr>
              <a:t>.</a:t>
            </a:r>
          </a:p>
          <a:p>
            <a:pPr>
              <a:lnSpc>
                <a:spcPct val="100000"/>
              </a:lnSpc>
            </a:pPr>
            <a:r>
              <a:rPr lang="en-IN" sz="1600" dirty="0" smtClean="0">
                <a:solidFill>
                  <a:srgbClr val="000000"/>
                </a:solidFill>
                <a:latin typeface="Times New Roman"/>
                <a:ea typeface="Verdana"/>
              </a:rPr>
              <a:t>      Assistant Professor				               Professor and HOD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7632848" cy="1107996"/>
          </a:xfrm>
          <a:prstGeom prst="rect">
            <a:avLst/>
          </a:prstGeom>
          <a:noFill/>
        </p:spPr>
        <p:txBody>
          <a:bodyPr wrap="square" rtlCol="0">
            <a:spAutoFit/>
          </a:bodyPr>
          <a:lstStyle/>
          <a:p>
            <a:pPr algn="just"/>
            <a:r>
              <a:rPr lang="en-IN" dirty="0" smtClean="0">
                <a:solidFill>
                  <a:srgbClr val="FF0000"/>
                </a:solidFill>
              </a:rPr>
              <a:t>[</a:t>
            </a:r>
            <a:r>
              <a:rPr lang="en-IN" sz="2200" dirty="0" smtClean="0">
                <a:solidFill>
                  <a:srgbClr val="FF0000"/>
                </a:solidFill>
                <a:latin typeface="Times New Roman" pitchFamily="18" charset="0"/>
                <a:cs typeface="Times New Roman" pitchFamily="18" charset="0"/>
              </a:rPr>
              <a:t>5] Y.-J. Ma, Y. Zhang, O. M. Dung, R. Li, and D.-Q. Zhang, “Health internet of things: recent applications and outlook,” </a:t>
            </a:r>
            <a:r>
              <a:rPr lang="en-IN" sz="2200" i="1" dirty="0" smtClean="0">
                <a:solidFill>
                  <a:srgbClr val="FF0000"/>
                </a:solidFill>
                <a:latin typeface="Times New Roman" pitchFamily="18" charset="0"/>
                <a:cs typeface="Times New Roman" pitchFamily="18" charset="0"/>
              </a:rPr>
              <a:t>Journal of Internet</a:t>
            </a:r>
            <a:r>
              <a:rPr lang="en-IN" sz="2200" dirty="0" smtClean="0">
                <a:solidFill>
                  <a:srgbClr val="FF0000"/>
                </a:solidFill>
                <a:latin typeface="Times New Roman" pitchFamily="18" charset="0"/>
                <a:cs typeface="Times New Roman" pitchFamily="18" charset="0"/>
              </a:rPr>
              <a:t> </a:t>
            </a:r>
            <a:r>
              <a:rPr lang="en-IN" sz="2200" i="1" dirty="0" smtClean="0">
                <a:solidFill>
                  <a:srgbClr val="FF0000"/>
                </a:solidFill>
                <a:latin typeface="Times New Roman" pitchFamily="18" charset="0"/>
                <a:cs typeface="Times New Roman" pitchFamily="18" charset="0"/>
              </a:rPr>
              <a:t>Technology</a:t>
            </a:r>
            <a:r>
              <a:rPr lang="en-IN" sz="2200" dirty="0" smtClean="0">
                <a:solidFill>
                  <a:srgbClr val="FF0000"/>
                </a:solidFill>
                <a:latin typeface="Times New Roman" pitchFamily="18" charset="0"/>
                <a:cs typeface="Times New Roman" pitchFamily="18" charset="0"/>
              </a:rPr>
              <a:t>, vol. 16, no. 2, pp. 351–362, 2015.</a:t>
            </a:r>
            <a:endParaRPr lang="en-IN" sz="2200" dirty="0">
              <a:solidFill>
                <a:srgbClr val="FF0000"/>
              </a:solidFill>
              <a:latin typeface="Times New Roman" pitchFamily="18" charset="0"/>
              <a:cs typeface="Times New Roman" pitchFamily="18" charset="0"/>
            </a:endParaRPr>
          </a:p>
        </p:txBody>
      </p:sp>
      <p:sp>
        <p:nvSpPr>
          <p:cNvPr id="3" name="TextBox 2"/>
          <p:cNvSpPr txBox="1"/>
          <p:nvPr/>
        </p:nvSpPr>
        <p:spPr>
          <a:xfrm>
            <a:off x="683568" y="1625798"/>
            <a:ext cx="7992888" cy="4832092"/>
          </a:xfrm>
          <a:prstGeom prst="rect">
            <a:avLst/>
          </a:prstGeom>
          <a:noFill/>
        </p:spPr>
        <p:txBody>
          <a:bodyPr wrap="square" rtlCol="0">
            <a:spAutoFit/>
          </a:bodyPr>
          <a:lstStyle/>
          <a:p>
            <a:pPr>
              <a:buFont typeface="Wingdings" pitchFamily="2" charset="2"/>
              <a:buChar char="ü"/>
            </a:pPr>
            <a:r>
              <a:rPr lang="en-US" sz="2200" dirty="0" smtClean="0">
                <a:solidFill>
                  <a:srgbClr val="00B0F0"/>
                </a:solidFill>
                <a:latin typeface="Times New Roman" pitchFamily="18" charset="0"/>
                <a:cs typeface="Times New Roman" pitchFamily="18" charset="0"/>
              </a:rPr>
              <a:t>Explanation :</a:t>
            </a:r>
          </a:p>
          <a:p>
            <a:pPr algn="just"/>
            <a:r>
              <a:rPr lang="en-US" sz="2200" dirty="0" smtClean="0">
                <a:solidFill>
                  <a:srgbClr val="00B0F0"/>
                </a:solidFill>
                <a:latin typeface="Times New Roman" pitchFamily="18" charset="0"/>
                <a:cs typeface="Times New Roman" pitchFamily="18" charset="0"/>
              </a:rPr>
              <a:t>	</a:t>
            </a:r>
            <a:r>
              <a:rPr lang="en-IN" sz="2200" dirty="0" smtClean="0">
                <a:latin typeface="Times New Roman" pitchFamily="18" charset="0"/>
                <a:cs typeface="Times New Roman" pitchFamily="18" charset="0"/>
              </a:rPr>
              <a:t>The sensing device collects the physiological data from human body, and these collected data will help users check their own physical situations at any time or help doctors diagnose for patients.</a:t>
            </a:r>
          </a:p>
          <a:p>
            <a:pPr algn="just">
              <a:buFont typeface="Wingdings" pitchFamily="2" charset="2"/>
              <a:buChar char="ü"/>
            </a:pP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Advantages :</a:t>
            </a:r>
          </a:p>
          <a:p>
            <a:pPr algn="just"/>
            <a:r>
              <a:rPr lang="en-US" sz="2200" dirty="0" smtClean="0">
                <a:solidFill>
                  <a:srgbClr val="00B0F0"/>
                </a:solidFill>
                <a:latin typeface="Times New Roman" pitchFamily="18" charset="0"/>
                <a:cs typeface="Times New Roman" pitchFamily="18" charset="0"/>
              </a:rPr>
              <a:t>	</a:t>
            </a:r>
            <a:r>
              <a:rPr lang="en-IN" sz="2200" dirty="0" smtClean="0">
                <a:latin typeface="Times New Roman" pitchFamily="18" charset="0"/>
                <a:cs typeface="Times New Roman" pitchFamily="18" charset="0"/>
              </a:rPr>
              <a:t> Many medical health problems  are solved by timely detection using sensors.</a:t>
            </a:r>
          </a:p>
          <a:p>
            <a:pPr algn="just">
              <a:buFont typeface="Wingdings" pitchFamily="2" charset="2"/>
              <a:buChar char="ü"/>
            </a:pPr>
            <a:endParaRPr lang="en-US" sz="2200" dirty="0" smtClean="0">
              <a:solidFill>
                <a:srgbClr val="00B0F0"/>
              </a:solidFill>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Disadvantages :</a:t>
            </a:r>
          </a:p>
          <a:p>
            <a:pPr algn="just"/>
            <a:r>
              <a:rPr lang="en-US" sz="2200" dirty="0" smtClean="0">
                <a:solidFill>
                  <a:srgbClr val="00B0F0"/>
                </a:solidFill>
                <a:latin typeface="Times New Roman" pitchFamily="18" charset="0"/>
                <a:cs typeface="Times New Roman" pitchFamily="18" charset="0"/>
              </a:rPr>
              <a:t>	</a:t>
            </a:r>
            <a:r>
              <a:rPr lang="en-IN" sz="2200" dirty="0" smtClean="0">
                <a:latin typeface="Times New Roman" pitchFamily="18" charset="0"/>
                <a:cs typeface="Times New Roman" pitchFamily="18" charset="0"/>
              </a:rPr>
              <a:t> The technologies in this aspect are at the development stage, and are not mature enough.</a:t>
            </a:r>
            <a:endParaRPr lang="en-US" sz="2200" dirty="0" smtClean="0">
              <a:solidFill>
                <a:srgbClr val="00B0F0"/>
              </a:solidFill>
              <a:latin typeface="Times New Roman" pitchFamily="18" charset="0"/>
              <a:cs typeface="Times New Roman" pitchFamily="18" charset="0"/>
            </a:endParaRPr>
          </a:p>
          <a:p>
            <a:pPr algn="just">
              <a:buFont typeface="Wingdings" pitchFamily="2" charset="2"/>
              <a:buChar char="ü"/>
            </a:pPr>
            <a:endParaRPr lang="en-IN" sz="2200" dirty="0" smtClean="0">
              <a:latin typeface="Times New Roman" pitchFamily="18" charset="0"/>
              <a:cs typeface="Times New Roman" pitchFamily="18" charset="0"/>
            </a:endParaRPr>
          </a:p>
          <a:p>
            <a:pPr algn="just"/>
            <a:endParaRPr lang="en-IN" sz="2200"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60648"/>
            <a:ext cx="5976664" cy="584775"/>
          </a:xfrm>
          <a:prstGeom prst="rect">
            <a:avLst/>
          </a:prstGeom>
          <a:noFill/>
        </p:spPr>
        <p:txBody>
          <a:bodyPr wrap="square" rtlCol="0">
            <a:spAutoFit/>
          </a:bodyPr>
          <a:lstStyle/>
          <a:p>
            <a:r>
              <a:rPr lang="en-US" sz="3200" b="1" dirty="0" smtClean="0">
                <a:solidFill>
                  <a:srgbClr val="002060"/>
                </a:solidFill>
                <a:latin typeface="Times New Roman" pitchFamily="18" charset="0"/>
                <a:cs typeface="Times New Roman" pitchFamily="18" charset="0"/>
              </a:rPr>
              <a:t>EXISTING SOLUTIONS</a:t>
            </a:r>
            <a:endParaRPr lang="en-IN" sz="3200" b="1" dirty="0">
              <a:solidFill>
                <a:srgbClr val="002060"/>
              </a:solidFill>
              <a:latin typeface="Times New Roman" pitchFamily="18" charset="0"/>
              <a:cs typeface="Times New Roman" pitchFamily="18" charset="0"/>
            </a:endParaRPr>
          </a:p>
        </p:txBody>
      </p:sp>
      <p:sp>
        <p:nvSpPr>
          <p:cNvPr id="3" name="TextBox 2"/>
          <p:cNvSpPr txBox="1"/>
          <p:nvPr/>
        </p:nvSpPr>
        <p:spPr>
          <a:xfrm>
            <a:off x="827584" y="1268760"/>
            <a:ext cx="7632848" cy="3888432"/>
          </a:xfrm>
          <a:prstGeom prst="rect">
            <a:avLst/>
          </a:prstGeom>
          <a:noFill/>
        </p:spPr>
        <p:txBody>
          <a:bodyPr wrap="square" rtlCol="0">
            <a:spAutoFit/>
          </a:bodyPr>
          <a:lstStyle/>
          <a:p>
            <a:pPr algn="just">
              <a:buFont typeface="Wingdings" pitchFamily="2" charset="2"/>
              <a:buChar char="ü"/>
            </a:pPr>
            <a:r>
              <a:rPr lang="en-IN" sz="2200" dirty="0" smtClean="0">
                <a:latin typeface="Times New Roman" pitchFamily="18" charset="0"/>
                <a:cs typeface="Times New Roman" pitchFamily="18" charset="0"/>
              </a:rPr>
              <a:t>A  more convenient service  of healthcare is provided with Health-CPS, built on cloud and big data analytics technologies.</a:t>
            </a:r>
          </a:p>
          <a:p>
            <a:pPr algn="just">
              <a:buFont typeface="Wingdings" pitchFamily="2" charset="2"/>
              <a:buChar char="ü"/>
            </a:pP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latin typeface="Times New Roman" pitchFamily="18" charset="0"/>
                <a:cs typeface="Times New Roman" pitchFamily="18" charset="0"/>
              </a:rPr>
              <a:t>Health-CPS is far more efficient to deal with health records.</a:t>
            </a:r>
          </a:p>
          <a:p>
            <a:pPr algn="just">
              <a:buFont typeface="Wingdings" pitchFamily="2" charset="2"/>
              <a:buChar char="ü"/>
            </a:pPr>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This system consists of a data collection layer with a unified</a:t>
            </a:r>
          </a:p>
          <a:p>
            <a:pPr algn="just"/>
            <a:r>
              <a:rPr lang="en-IN" sz="2200" dirty="0" smtClean="0">
                <a:latin typeface="Times New Roman" pitchFamily="18" charset="0"/>
                <a:cs typeface="Times New Roman" pitchFamily="18" charset="0"/>
              </a:rPr>
              <a:t>standard, a data management layer for distributed storage and parallel computing, and a data-oriented service layer.  </a:t>
            </a:r>
          </a:p>
          <a:p>
            <a:pPr algn="just">
              <a:buFont typeface="Wingdings" pitchFamily="2" charset="2"/>
              <a:buChar char="ü"/>
            </a:pPr>
            <a:endParaRPr lang="en-IN" sz="2200" b="1"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Healthcare  data  can be efficiently managed.</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332656"/>
            <a:ext cx="4464496" cy="584775"/>
          </a:xfrm>
          <a:prstGeom prst="rect">
            <a:avLst/>
          </a:prstGeom>
          <a:noFill/>
        </p:spPr>
        <p:txBody>
          <a:bodyPr wrap="square" rtlCol="0">
            <a:spAutoFit/>
          </a:bodyPr>
          <a:lstStyle/>
          <a:p>
            <a:r>
              <a:rPr lang="en-US" sz="3200" b="1" dirty="0" smtClean="0">
                <a:solidFill>
                  <a:srgbClr val="002060"/>
                </a:solidFill>
                <a:latin typeface="Times New Roman" pitchFamily="18" charset="0"/>
                <a:cs typeface="Times New Roman" pitchFamily="18" charset="0"/>
              </a:rPr>
              <a:t>PROPOSED SYSTEM</a:t>
            </a:r>
            <a:endParaRPr lang="en-IN" sz="3200" b="1" dirty="0">
              <a:solidFill>
                <a:srgbClr val="002060"/>
              </a:solidFill>
              <a:latin typeface="Times New Roman" pitchFamily="18" charset="0"/>
              <a:cs typeface="Times New Roman" pitchFamily="18" charset="0"/>
            </a:endParaRPr>
          </a:p>
        </p:txBody>
      </p:sp>
      <p:sp>
        <p:nvSpPr>
          <p:cNvPr id="3" name="TextBox 2"/>
          <p:cNvSpPr txBox="1"/>
          <p:nvPr/>
        </p:nvSpPr>
        <p:spPr>
          <a:xfrm>
            <a:off x="611560" y="908720"/>
            <a:ext cx="7920880" cy="5201424"/>
          </a:xfrm>
          <a:prstGeom prst="rect">
            <a:avLst/>
          </a:prstGeom>
          <a:noFill/>
        </p:spPr>
        <p:txBody>
          <a:bodyPr wrap="square" rtlCol="0">
            <a:spAutoFit/>
          </a:bodyPr>
          <a:lstStyle/>
          <a:p>
            <a:pPr algn="just">
              <a:buFont typeface="Wingdings" pitchFamily="2" charset="2"/>
              <a:buChar char="ü"/>
            </a:pPr>
            <a:r>
              <a:rPr lang="en-IN" sz="2400" dirty="0" smtClean="0"/>
              <a:t> </a:t>
            </a:r>
            <a:r>
              <a:rPr lang="en-IN" sz="2200" dirty="0" smtClean="0">
                <a:latin typeface="Times New Roman" pitchFamily="18" charset="0"/>
                <a:cs typeface="Times New Roman" pitchFamily="18" charset="0"/>
              </a:rPr>
              <a:t>Nowadays, medicine is relying much more on specific data           collection  and analysis.</a:t>
            </a:r>
          </a:p>
          <a:p>
            <a:pPr algn="just">
              <a:buFont typeface="Wingdings" pitchFamily="2" charset="2"/>
              <a:buChar char="ü"/>
            </a:pPr>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 Therefore, medical knowledge published and shared via cloud is    popular in practice.</a:t>
            </a:r>
          </a:p>
          <a:p>
            <a:pPr algn="just"/>
            <a:r>
              <a:rPr lang="en-IN" sz="2200" dirty="0" smtClean="0">
                <a:latin typeface="Times New Roman" pitchFamily="18" charset="0"/>
                <a:cs typeface="Times New Roman" pitchFamily="18" charset="0"/>
              </a:rPr>
              <a:t>  </a:t>
            </a:r>
          </a:p>
          <a:p>
            <a:pPr algn="just">
              <a:buFont typeface="Wingdings" pitchFamily="2" charset="2"/>
              <a:buChar char="ü"/>
            </a:pPr>
            <a:r>
              <a:rPr lang="en-IN" sz="2200" dirty="0" smtClean="0">
                <a:latin typeface="Times New Roman" pitchFamily="18" charset="0"/>
                <a:cs typeface="Times New Roman" pitchFamily="18" charset="0"/>
              </a:rPr>
              <a:t>The information and knowledge base can be enriched and</a:t>
            </a:r>
          </a:p>
          <a:p>
            <a:pPr algn="just"/>
            <a:r>
              <a:rPr lang="en-IN" sz="2200" dirty="0" smtClean="0">
                <a:latin typeface="Times New Roman" pitchFamily="18" charset="0"/>
                <a:cs typeface="Times New Roman" pitchFamily="18" charset="0"/>
              </a:rPr>
              <a:t>shared by the doctors over the cloud. </a:t>
            </a:r>
          </a:p>
          <a:p>
            <a:pPr algn="just"/>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The patients can also actively participate in medical activities assisted by big data. </a:t>
            </a:r>
          </a:p>
          <a:p>
            <a:pPr algn="just">
              <a:buFont typeface="Wingdings" pitchFamily="2" charset="2"/>
              <a:buChar char="ü"/>
            </a:pPr>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Through smart phones, cloud computing and wireless sensors, the medical right returns to the patients, and the role of a doctor is as a consultant to provide decision support to the patients.  </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332656"/>
            <a:ext cx="6696744" cy="954107"/>
          </a:xfrm>
          <a:prstGeom prst="rect">
            <a:avLst/>
          </a:prstGeom>
          <a:noFill/>
        </p:spPr>
        <p:txBody>
          <a:bodyPr wrap="square" rtlCol="0">
            <a:spAutoFit/>
          </a:bodyPr>
          <a:lstStyle/>
          <a:p>
            <a:pPr algn="ctr"/>
            <a:r>
              <a:rPr lang="en-IN" sz="2800" b="1" dirty="0" smtClean="0">
                <a:solidFill>
                  <a:srgbClr val="002060"/>
                </a:solidFill>
                <a:latin typeface="Times New Roman" pitchFamily="18" charset="0"/>
                <a:cs typeface="Times New Roman" pitchFamily="18" charset="0"/>
              </a:rPr>
              <a:t>CLOUD AND BIG DATA ASSISTED ARCHITECTURE</a:t>
            </a:r>
            <a:endParaRPr lang="en-IN" sz="2800" b="1" dirty="0">
              <a:solidFill>
                <a:srgbClr val="002060"/>
              </a:solidFill>
              <a:latin typeface="Times New Roman" pitchFamily="18" charset="0"/>
              <a:cs typeface="Times New Roman" pitchFamily="18" charset="0"/>
            </a:endParaRPr>
          </a:p>
        </p:txBody>
      </p:sp>
      <p:pic>
        <p:nvPicPr>
          <p:cNvPr id="7" name="Picture 6"/>
          <p:cNvPicPr/>
          <p:nvPr/>
        </p:nvPicPr>
        <p:blipFill>
          <a:blip r:embed="rId2" cstate="print">
            <a:extLst/>
          </a:blip>
          <a:srcRect/>
          <a:stretch>
            <a:fillRect/>
          </a:stretch>
        </p:blipFill>
        <p:spPr bwMode="auto">
          <a:xfrm>
            <a:off x="1187624" y="1556792"/>
            <a:ext cx="7200800" cy="4248472"/>
          </a:xfrm>
          <a:prstGeom prst="rect">
            <a:avLst/>
          </a:prstGeom>
          <a:noFill/>
        </p:spPr>
      </p:pic>
      <p:sp>
        <p:nvSpPr>
          <p:cNvPr id="9" name="TextBox 8"/>
          <p:cNvSpPr txBox="1"/>
          <p:nvPr/>
        </p:nvSpPr>
        <p:spPr>
          <a:xfrm>
            <a:off x="2843808" y="5894402"/>
            <a:ext cx="4104456" cy="630942"/>
          </a:xfrm>
          <a:prstGeom prst="rect">
            <a:avLst/>
          </a:prstGeom>
          <a:noFill/>
        </p:spPr>
        <p:txBody>
          <a:bodyPr wrap="square" rtlCol="0">
            <a:spAutoFit/>
          </a:bodyPr>
          <a:lstStyle/>
          <a:p>
            <a:r>
              <a:rPr lang="en-IN" sz="1700" dirty="0" smtClean="0">
                <a:latin typeface="Times New Roman" pitchFamily="18" charset="0"/>
                <a:cs typeface="Times New Roman" pitchFamily="18" charset="0"/>
              </a:rPr>
              <a:t>Fig: Health-CPS architecture.</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568952" cy="5847755"/>
          </a:xfrm>
          <a:prstGeom prst="rect">
            <a:avLst/>
          </a:prstGeom>
          <a:noFill/>
        </p:spPr>
        <p:txBody>
          <a:bodyPr wrap="square" rtlCol="0">
            <a:spAutoFit/>
          </a:bodyPr>
          <a:lstStyle/>
          <a:p>
            <a:pPr algn="just"/>
            <a:r>
              <a:rPr lang="en-IN" dirty="0" smtClean="0"/>
              <a:t>       	  </a:t>
            </a:r>
            <a:r>
              <a:rPr lang="en-IN" sz="2200" dirty="0" smtClean="0">
                <a:latin typeface="Times New Roman" pitchFamily="18" charset="0"/>
                <a:cs typeface="Times New Roman" pitchFamily="18" charset="0"/>
              </a:rPr>
              <a:t>The architecture of Health-CPS consists of the following three layers:</a:t>
            </a:r>
          </a:p>
          <a:p>
            <a:pPr algn="just"/>
            <a:endParaRPr lang="en-IN" sz="2200" dirty="0" smtClean="0">
              <a:latin typeface="Times New Roman" pitchFamily="18" charset="0"/>
              <a:cs typeface="Times New Roman" pitchFamily="18" charset="0"/>
            </a:endParaRPr>
          </a:p>
          <a:p>
            <a:pPr algn="just">
              <a:buFont typeface="Wingdings" pitchFamily="2" charset="2"/>
              <a:buChar char="ü"/>
            </a:pPr>
            <a:r>
              <a:rPr lang="en-IN" sz="2200" b="1" dirty="0" smtClean="0">
                <a:latin typeface="Times New Roman" pitchFamily="18" charset="0"/>
                <a:cs typeface="Times New Roman" pitchFamily="18" charset="0"/>
              </a:rPr>
              <a:t>Data collection layer: </a:t>
            </a:r>
            <a:r>
              <a:rPr lang="en-IN" sz="2200" dirty="0" smtClean="0">
                <a:latin typeface="Times New Roman" pitchFamily="18" charset="0"/>
                <a:cs typeface="Times New Roman" pitchFamily="18" charset="0"/>
              </a:rPr>
              <a:t> </a:t>
            </a:r>
          </a:p>
          <a:p>
            <a:pPr algn="just">
              <a:buFont typeface="Arial" pitchFamily="34" charset="0"/>
              <a:buChar char="•"/>
            </a:pPr>
            <a:r>
              <a:rPr lang="en-IN" sz="2200" dirty="0" smtClean="0">
                <a:latin typeface="Times New Roman" pitchFamily="18" charset="0"/>
                <a:cs typeface="Times New Roman" pitchFamily="18" charset="0"/>
              </a:rPr>
              <a:t>	Consists of data nodes and adapters.</a:t>
            </a:r>
          </a:p>
          <a:p>
            <a:pPr algn="just">
              <a:buFont typeface="Arial" pitchFamily="34" charset="0"/>
              <a:buChar char="•"/>
            </a:pPr>
            <a:r>
              <a:rPr lang="en-IN" sz="2200" dirty="0" smtClean="0">
                <a:latin typeface="Times New Roman" pitchFamily="18" charset="0"/>
                <a:cs typeface="Times New Roman" pitchFamily="18" charset="0"/>
              </a:rPr>
              <a:t>	Through an adapter, raw data  can be pre-processed to ensure the availability and security of the data transmission  </a:t>
            </a:r>
          </a:p>
          <a:p>
            <a:pPr algn="just"/>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Data management layer: </a:t>
            </a:r>
            <a:r>
              <a:rPr lang="en-IN" sz="2200" dirty="0" smtClean="0">
                <a:latin typeface="Times New Roman" pitchFamily="18" charset="0"/>
                <a:cs typeface="Times New Roman" pitchFamily="18" charset="0"/>
              </a:rPr>
              <a:t>  </a:t>
            </a:r>
          </a:p>
          <a:p>
            <a:pPr algn="just">
              <a:buFont typeface="Arial" pitchFamily="34" charset="0"/>
              <a:buChar char="•"/>
            </a:pPr>
            <a:r>
              <a:rPr lang="en-IN" sz="2200" dirty="0" smtClean="0">
                <a:latin typeface="Times New Roman" pitchFamily="18" charset="0"/>
                <a:cs typeface="Times New Roman" pitchFamily="18" charset="0"/>
              </a:rPr>
              <a:t>	Consists of a distributed file storage (DFS) module and a distributed parallel computing (DPC) module. </a:t>
            </a:r>
          </a:p>
          <a:p>
            <a:pPr algn="just">
              <a:buFont typeface="Arial" pitchFamily="34" charset="0"/>
              <a:buChar char="•"/>
            </a:pPr>
            <a:r>
              <a:rPr lang="en-IN" sz="2200" dirty="0" smtClean="0">
                <a:latin typeface="Times New Roman" pitchFamily="18" charset="0"/>
                <a:cs typeface="Times New Roman" pitchFamily="18" charset="0"/>
              </a:rPr>
              <a:t>	DFS enhances the performance of the healthcare system, DPC provides  corresponding processing and analysis methods.</a:t>
            </a:r>
          </a:p>
          <a:p>
            <a:pPr algn="just"/>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Application service layer: </a:t>
            </a:r>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 	 Provides an open unified API for the developers aiming</a:t>
            </a:r>
          </a:p>
          <a:p>
            <a:pPr algn="just"/>
            <a:r>
              <a:rPr lang="en-IN" sz="2200" dirty="0" smtClean="0">
                <a:latin typeface="Times New Roman" pitchFamily="18" charset="0"/>
                <a:cs typeface="Times New Roman" pitchFamily="18" charset="0"/>
              </a:rPr>
              <a:t>at user-centric applications .</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332656"/>
            <a:ext cx="5544616" cy="523220"/>
          </a:xfrm>
          <a:prstGeom prst="rect">
            <a:avLst/>
          </a:prstGeom>
          <a:noFill/>
        </p:spPr>
        <p:txBody>
          <a:bodyPr wrap="square" rtlCol="0">
            <a:spAutoFit/>
          </a:bodyPr>
          <a:lstStyle/>
          <a:p>
            <a:r>
              <a:rPr lang="en-IN" sz="2800" b="1" dirty="0" smtClean="0">
                <a:solidFill>
                  <a:srgbClr val="002060"/>
                </a:solidFill>
                <a:latin typeface="Times New Roman" pitchFamily="18" charset="0"/>
                <a:cs typeface="Times New Roman" pitchFamily="18" charset="0"/>
              </a:rPr>
              <a:t>DATA  COLLECTION  LAYER</a:t>
            </a:r>
            <a:endParaRPr lang="en-IN" sz="2800" dirty="0">
              <a:solidFill>
                <a:srgbClr val="002060"/>
              </a:solidFill>
              <a:latin typeface="Times New Roman" pitchFamily="18" charset="0"/>
              <a:cs typeface="Times New Roman" pitchFamily="18" charset="0"/>
            </a:endParaRPr>
          </a:p>
        </p:txBody>
      </p:sp>
      <p:pic>
        <p:nvPicPr>
          <p:cNvPr id="3" name="Picture 2"/>
          <p:cNvPicPr/>
          <p:nvPr/>
        </p:nvPicPr>
        <p:blipFill>
          <a:blip r:embed="rId2" cstate="print">
            <a:extLst/>
          </a:blip>
          <a:srcRect/>
          <a:stretch>
            <a:fillRect/>
          </a:stretch>
        </p:blipFill>
        <p:spPr bwMode="auto">
          <a:xfrm>
            <a:off x="1835696" y="1196752"/>
            <a:ext cx="5112567" cy="4032448"/>
          </a:xfrm>
          <a:prstGeom prst="rect">
            <a:avLst/>
          </a:prstGeom>
          <a:noFill/>
        </p:spPr>
      </p:pic>
      <p:sp>
        <p:nvSpPr>
          <p:cNvPr id="4" name="TextBox 3"/>
          <p:cNvSpPr txBox="1"/>
          <p:nvPr/>
        </p:nvSpPr>
        <p:spPr>
          <a:xfrm>
            <a:off x="3203848" y="5517232"/>
            <a:ext cx="4320480" cy="646331"/>
          </a:xfrm>
          <a:prstGeom prst="rect">
            <a:avLst/>
          </a:prstGeom>
          <a:noFill/>
        </p:spPr>
        <p:txBody>
          <a:bodyPr wrap="square" rtlCol="0">
            <a:spAutoFit/>
          </a:bodyPr>
          <a:lstStyle/>
          <a:p>
            <a:r>
              <a:rPr lang="en-IN" sz="1700" dirty="0" smtClean="0">
                <a:latin typeface="Times New Roman" pitchFamily="18" charset="0"/>
                <a:cs typeface="Times New Roman" pitchFamily="18" charset="0"/>
              </a:rPr>
              <a:t>Fig:  Data collection layer.</a:t>
            </a:r>
            <a:r>
              <a:rPr lang="en-IN" dirty="0" smtClean="0"/>
              <a:t>	</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260648"/>
            <a:ext cx="7848872" cy="6524863"/>
          </a:xfrm>
          <a:prstGeom prst="rect">
            <a:avLst/>
          </a:prstGeom>
          <a:noFill/>
        </p:spPr>
        <p:txBody>
          <a:bodyPr wrap="square" rtlCol="0">
            <a:spAutoFit/>
          </a:bodyPr>
          <a:lstStyle/>
          <a:p>
            <a:pPr algn="just">
              <a:buFont typeface="Wingdings" pitchFamily="2" charset="2"/>
              <a:buChar char="ü"/>
            </a:pPr>
            <a:r>
              <a:rPr lang="en-IN" sz="2200" dirty="0" smtClean="0">
                <a:latin typeface="Times New Roman" pitchFamily="18" charset="0"/>
                <a:cs typeface="Times New Roman" pitchFamily="18" charset="0"/>
              </a:rPr>
              <a:t>In the data collection layer, various healthcare data are collected by the data nodes and are transmitted to the cloud through the   adapters .</a:t>
            </a:r>
          </a:p>
          <a:p>
            <a:pPr algn="just"/>
            <a:endParaRPr lang="en-IN" sz="2200" dirty="0" smtClean="0">
              <a:latin typeface="Times New Roman" pitchFamily="18" charset="0"/>
              <a:cs typeface="Times New Roman" pitchFamily="18" charset="0"/>
            </a:endParaRPr>
          </a:p>
          <a:p>
            <a:pPr algn="just"/>
            <a:r>
              <a:rPr lang="en-IN" sz="2200" b="1" dirty="0" smtClean="0">
                <a:latin typeface="Times New Roman" pitchFamily="18" charset="0"/>
                <a:cs typeface="Times New Roman" pitchFamily="18" charset="0"/>
              </a:rPr>
              <a:t>Data Node :</a:t>
            </a:r>
          </a:p>
          <a:p>
            <a:pPr algn="just"/>
            <a:endParaRPr lang="en-IN" sz="2200" b="1" dirty="0" smtClean="0">
              <a:latin typeface="Times New Roman" pitchFamily="18" charset="0"/>
              <a:cs typeface="Times New Roman" pitchFamily="18" charset="0"/>
            </a:endParaRPr>
          </a:p>
          <a:p>
            <a:pPr algn="just">
              <a:buFont typeface="Arial" pitchFamily="34" charset="0"/>
              <a:buChar char="•"/>
            </a:pPr>
            <a:r>
              <a:rPr lang="en-US"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Research data   	:    Drug research and development 				     institutions</a:t>
            </a:r>
          </a:p>
          <a:p>
            <a:pPr algn="just">
              <a:buFont typeface="Arial" pitchFamily="34" charset="0"/>
              <a:buChar char="•"/>
            </a:pPr>
            <a:endParaRPr lang="en-IN" sz="2200" dirty="0" smtClean="0">
              <a:latin typeface="Times New Roman" pitchFamily="18" charset="0"/>
              <a:cs typeface="Times New Roman" pitchFamily="18" charset="0"/>
            </a:endParaRPr>
          </a:p>
          <a:p>
            <a:pPr algn="just">
              <a:buFont typeface="Arial" pitchFamily="34" charset="0"/>
              <a:buChar char="•"/>
            </a:pPr>
            <a:r>
              <a:rPr lang="en-IN"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Medical expense data :  Medical bill and medical insurance 				     reimbursement</a:t>
            </a:r>
          </a:p>
          <a:p>
            <a:pPr algn="just">
              <a:buFont typeface="Arial" pitchFamily="34" charset="0"/>
              <a:buChar char="•"/>
            </a:pPr>
            <a:endParaRPr lang="en-IN" sz="2200" dirty="0" smtClean="0">
              <a:latin typeface="Times New Roman" pitchFamily="18" charset="0"/>
              <a:cs typeface="Times New Roman" pitchFamily="18" charset="0"/>
            </a:endParaRPr>
          </a:p>
          <a:p>
            <a:pPr>
              <a:buFont typeface="Arial" pitchFamily="34" charset="0"/>
              <a:buChar char="•"/>
            </a:pPr>
            <a:r>
              <a:rPr lang="en-IN" sz="2200" dirty="0" smtClean="0">
                <a:latin typeface="Times New Roman" pitchFamily="18" charset="0"/>
                <a:cs typeface="Times New Roman" pitchFamily="18" charset="0"/>
              </a:rPr>
              <a:t>    Clinical data		:    Collected by medical service providers 			     for clinical diagnosis such as EMR</a:t>
            </a:r>
          </a:p>
          <a:p>
            <a:pPr algn="just">
              <a:buFont typeface="Arial" pitchFamily="34" charset="0"/>
              <a:buChar char="•"/>
            </a:pPr>
            <a:endParaRPr lang="en-IN" sz="2200" dirty="0" smtClean="0">
              <a:latin typeface="Times New Roman" pitchFamily="18" charset="0"/>
              <a:cs typeface="Times New Roman" pitchFamily="18" charset="0"/>
            </a:endParaRPr>
          </a:p>
          <a:p>
            <a:pPr algn="just">
              <a:buFont typeface="Arial" pitchFamily="34" charset="0"/>
              <a:buChar char="•"/>
            </a:pPr>
            <a:r>
              <a:rPr lang="en-IN" sz="2200" dirty="0" smtClean="0">
                <a:latin typeface="Times New Roman" pitchFamily="18" charset="0"/>
                <a:cs typeface="Times New Roman" pitchFamily="18" charset="0"/>
              </a:rPr>
              <a:t>   Emotion data   	:    Physiological data collected by wearable</a:t>
            </a:r>
          </a:p>
          <a:p>
            <a:r>
              <a:rPr lang="en-IN" sz="2200" dirty="0" smtClean="0">
                <a:latin typeface="Times New Roman" pitchFamily="18" charset="0"/>
                <a:cs typeface="Times New Roman" pitchFamily="18" charset="0"/>
              </a:rPr>
              <a:t>			     devices</a:t>
            </a:r>
          </a:p>
          <a:p>
            <a:pPr algn="just"/>
            <a:endParaRPr lang="en-IN" sz="2200" b="1" i="1" dirty="0" smtClean="0">
              <a:latin typeface="Times New Roman" pitchFamily="18" charset="0"/>
              <a:cs typeface="Times New Roman" pitchFamily="18" charset="0"/>
            </a:endParaRPr>
          </a:p>
          <a:p>
            <a:pPr algn="just"/>
            <a:r>
              <a:rPr lang="en-IN"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836712"/>
            <a:ext cx="7560840" cy="3816429"/>
          </a:xfrm>
          <a:prstGeom prst="rect">
            <a:avLst/>
          </a:prstGeom>
          <a:noFill/>
        </p:spPr>
        <p:txBody>
          <a:bodyPr wrap="square" rtlCol="0">
            <a:spAutoFit/>
          </a:bodyPr>
          <a:lstStyle/>
          <a:p>
            <a:pPr algn="just"/>
            <a:r>
              <a:rPr lang="en-IN" sz="2200" b="1" dirty="0" smtClean="0">
                <a:latin typeface="Times New Roman" pitchFamily="18" charset="0"/>
                <a:cs typeface="Times New Roman" pitchFamily="18" charset="0"/>
              </a:rPr>
              <a:t>Adapter :</a:t>
            </a:r>
          </a:p>
          <a:p>
            <a:pPr algn="just"/>
            <a:endParaRPr lang="en-IN" sz="2200" b="1"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A middleware to provide a data node with access to the system.</a:t>
            </a:r>
          </a:p>
          <a:p>
            <a:pPr algn="just"/>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A raw data preprocessor and encrypter</a:t>
            </a:r>
            <a:r>
              <a:rPr lang="en-IN" sz="2200" b="1" dirty="0" smtClean="0">
                <a:latin typeface="Times New Roman" pitchFamily="18" charset="0"/>
                <a:cs typeface="Times New Roman" pitchFamily="18" charset="0"/>
              </a:rPr>
              <a:t> .</a:t>
            </a:r>
          </a:p>
          <a:p>
            <a:pPr algn="just"/>
            <a:endParaRPr lang="en-IN" sz="2200" dirty="0" smtClean="0">
              <a:latin typeface="Times New Roman" pitchFamily="18" charset="0"/>
              <a:cs typeface="Times New Roman" pitchFamily="18" charset="0"/>
            </a:endParaRPr>
          </a:p>
          <a:p>
            <a:pPr>
              <a:buFont typeface="Wingdings" pitchFamily="2" charset="2"/>
              <a:buChar char="ü"/>
            </a:pPr>
            <a:r>
              <a:rPr lang="en-IN" sz="2200" dirty="0" smtClean="0">
                <a:latin typeface="Times New Roman" pitchFamily="18" charset="0"/>
                <a:cs typeface="Times New Roman" pitchFamily="18" charset="0"/>
              </a:rPr>
              <a:t>The encryption module encrypts the preprocessed data to ensure security.</a:t>
            </a:r>
          </a:p>
          <a:p>
            <a:endParaRPr lang="en-IN" sz="2200" dirty="0" smtClean="0">
              <a:latin typeface="Times New Roman" pitchFamily="18" charset="0"/>
              <a:cs typeface="Times New Roman" pitchFamily="18" charset="0"/>
            </a:endParaRPr>
          </a:p>
          <a:p>
            <a:pPr>
              <a:buFont typeface="Wingdings" pitchFamily="2" charset="2"/>
              <a:buChar char="ü"/>
            </a:pPr>
            <a:r>
              <a:rPr lang="en-IN" sz="2200" dirty="0" smtClean="0">
                <a:latin typeface="Times New Roman" pitchFamily="18" charset="0"/>
                <a:cs typeface="Times New Roman" pitchFamily="18" charset="0"/>
              </a:rPr>
              <a:t> Any unauthorized devices cannot decrypt the data package even if they have access to the system.</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476672"/>
            <a:ext cx="5472608" cy="523220"/>
          </a:xfrm>
          <a:prstGeom prst="rect">
            <a:avLst/>
          </a:prstGeom>
          <a:noFill/>
        </p:spPr>
        <p:txBody>
          <a:bodyPr wrap="square" rtlCol="0">
            <a:spAutoFit/>
          </a:bodyPr>
          <a:lstStyle/>
          <a:p>
            <a:r>
              <a:rPr lang="en-IN" sz="2800" b="1" dirty="0" smtClean="0">
                <a:solidFill>
                  <a:srgbClr val="002060"/>
                </a:solidFill>
                <a:latin typeface="Times New Roman" pitchFamily="18" charset="0"/>
                <a:cs typeface="Times New Roman" pitchFamily="18" charset="0"/>
              </a:rPr>
              <a:t>DATA  MANAGEMENT  LAYER</a:t>
            </a:r>
            <a:endParaRPr lang="en-IN" sz="2800" dirty="0">
              <a:solidFill>
                <a:srgbClr val="002060"/>
              </a:solidFill>
              <a:latin typeface="Times New Roman" pitchFamily="18" charset="0"/>
              <a:cs typeface="Times New Roman" pitchFamily="18" charset="0"/>
            </a:endParaRPr>
          </a:p>
        </p:txBody>
      </p:sp>
      <p:pic>
        <p:nvPicPr>
          <p:cNvPr id="3" name="Picture 2"/>
          <p:cNvPicPr/>
          <p:nvPr/>
        </p:nvPicPr>
        <p:blipFill>
          <a:blip r:embed="rId2" cstate="print">
            <a:extLst/>
          </a:blip>
          <a:srcRect/>
          <a:stretch>
            <a:fillRect/>
          </a:stretch>
        </p:blipFill>
        <p:spPr bwMode="auto">
          <a:xfrm>
            <a:off x="2411760" y="1340768"/>
            <a:ext cx="4968551" cy="4176464"/>
          </a:xfrm>
          <a:prstGeom prst="rect">
            <a:avLst/>
          </a:prstGeom>
          <a:noFill/>
        </p:spPr>
      </p:pic>
      <p:sp>
        <p:nvSpPr>
          <p:cNvPr id="4" name="TextBox 3"/>
          <p:cNvSpPr txBox="1"/>
          <p:nvPr/>
        </p:nvSpPr>
        <p:spPr>
          <a:xfrm>
            <a:off x="3275856" y="5805264"/>
            <a:ext cx="4680520" cy="646331"/>
          </a:xfrm>
          <a:prstGeom prst="rect">
            <a:avLst/>
          </a:prstGeom>
          <a:noFill/>
        </p:spPr>
        <p:txBody>
          <a:bodyPr wrap="square" rtlCol="0">
            <a:spAutoFit/>
          </a:bodyPr>
          <a:lstStyle/>
          <a:p>
            <a:r>
              <a:rPr lang="en-IN" sz="1700" dirty="0" smtClean="0">
                <a:latin typeface="Times New Roman" pitchFamily="18" charset="0"/>
                <a:cs typeface="Times New Roman" pitchFamily="18" charset="0"/>
              </a:rPr>
              <a:t>Fig : Data Management Layer</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8064896" cy="1785104"/>
          </a:xfrm>
          <a:prstGeom prst="rect">
            <a:avLst/>
          </a:prstGeom>
          <a:noFill/>
        </p:spPr>
        <p:txBody>
          <a:bodyPr wrap="square" rtlCol="0">
            <a:spAutoFit/>
          </a:bodyPr>
          <a:lstStyle/>
          <a:p>
            <a:pPr algn="just">
              <a:buFont typeface="Wingdings" pitchFamily="2" charset="2"/>
              <a:buChar char="ü"/>
            </a:pPr>
            <a:r>
              <a:rPr lang="en-IN" sz="2200" dirty="0" smtClean="0">
                <a:latin typeface="Times New Roman" pitchFamily="18" charset="0"/>
                <a:cs typeface="Times New Roman" pitchFamily="18" charset="0"/>
              </a:rPr>
              <a:t> 	This layer consists of a DFS module and a DPC module to support efficient management and analysis of heterogeneous data.</a:t>
            </a:r>
          </a:p>
          <a:p>
            <a:pPr algn="just"/>
            <a:endParaRPr lang="en-IN" sz="2200" dirty="0" smtClean="0">
              <a:latin typeface="Times New Roman" pitchFamily="18" charset="0"/>
              <a:cs typeface="Times New Roman" pitchFamily="18" charset="0"/>
            </a:endParaRPr>
          </a:p>
          <a:p>
            <a:r>
              <a:rPr lang="en-IN" sz="2200" b="1" dirty="0" smtClean="0">
                <a:latin typeface="Times New Roman" pitchFamily="18" charset="0"/>
                <a:cs typeface="Times New Roman" pitchFamily="18" charset="0"/>
              </a:rPr>
              <a:t>DFS Module :</a:t>
            </a:r>
          </a:p>
          <a:p>
            <a:r>
              <a:rPr lang="en-US" sz="2200" b="1"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
        <p:nvSpPr>
          <p:cNvPr id="3" name="TextBox 2"/>
          <p:cNvSpPr txBox="1"/>
          <p:nvPr/>
        </p:nvSpPr>
        <p:spPr>
          <a:xfrm>
            <a:off x="611560" y="1988840"/>
            <a:ext cx="7992888" cy="3847207"/>
          </a:xfrm>
          <a:prstGeom prst="rect">
            <a:avLst/>
          </a:prstGeom>
          <a:noFill/>
        </p:spPr>
        <p:txBody>
          <a:bodyPr wrap="square" rtlCol="0">
            <a:spAutoFit/>
          </a:bodyPr>
          <a:lstStyle/>
          <a:p>
            <a:pPr>
              <a:buFont typeface="Wingdings" pitchFamily="2" charset="2"/>
              <a:buChar char="ü"/>
            </a:pPr>
            <a:r>
              <a:rPr lang="en-IN" sz="2200" dirty="0" smtClean="0">
                <a:latin typeface="Times New Roman" pitchFamily="18" charset="0"/>
                <a:cs typeface="Times New Roman" pitchFamily="18" charset="0"/>
              </a:rPr>
              <a:t>	Provides  efficient storage, high-throughput data upload and download, rapid  data retrieval and exchange etc.</a:t>
            </a:r>
          </a:p>
          <a:p>
            <a:pPr>
              <a:buFont typeface="Wingdings" pitchFamily="2" charset="2"/>
              <a:buChar char="ü"/>
            </a:pP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 To   manage multisource heterogeneous data, the </a:t>
            </a:r>
            <a:r>
              <a:rPr lang="en-IN" sz="2200" smtClean="0">
                <a:latin typeface="Times New Roman" pitchFamily="18" charset="0"/>
                <a:cs typeface="Times New Roman" pitchFamily="18" charset="0"/>
              </a:rPr>
              <a:t>following components </a:t>
            </a:r>
            <a:r>
              <a:rPr lang="en-IN" sz="2200" dirty="0" smtClean="0">
                <a:latin typeface="Times New Roman" pitchFamily="18" charset="0"/>
                <a:cs typeface="Times New Roman" pitchFamily="18" charset="0"/>
              </a:rPr>
              <a:t>are involved to establish the data standards :</a:t>
            </a:r>
          </a:p>
          <a:p>
            <a:pPr lvl="1" algn="just"/>
            <a:endParaRPr lang="en-IN" sz="2200" dirty="0" smtClean="0">
              <a:latin typeface="Times New Roman" pitchFamily="18" charset="0"/>
              <a:cs typeface="Times New Roman" pitchFamily="18" charset="0"/>
            </a:endParaRPr>
          </a:p>
          <a:p>
            <a:pPr lvl="1" algn="just"/>
            <a:r>
              <a:rPr lang="en-IN" sz="2200" b="1" dirty="0" smtClean="0">
                <a:latin typeface="Times New Roman" pitchFamily="18" charset="0"/>
                <a:cs typeface="Times New Roman" pitchFamily="18" charset="0"/>
              </a:rPr>
              <a:t>Data Description:  </a:t>
            </a:r>
            <a:r>
              <a:rPr lang="en-IN" sz="2200" dirty="0" smtClean="0">
                <a:latin typeface="Times New Roman" pitchFamily="18" charset="0"/>
                <a:cs typeface="Times New Roman" pitchFamily="18" charset="0"/>
              </a:rPr>
              <a:t>Stored data are expected to provide a description including data source, data size, metadata number, data age, and data administrator.</a:t>
            </a:r>
          </a:p>
          <a:p>
            <a:pPr lvl="1" algn="just"/>
            <a:endParaRPr lang="en-IN" sz="2400" b="1" dirty="0" smtClean="0"/>
          </a:p>
          <a:p>
            <a:pPr lvl="1" algn="just"/>
            <a:r>
              <a:rPr lang="en-IN" sz="2200" b="1" dirty="0" smtClean="0">
                <a:latin typeface="Times New Roman" pitchFamily="18" charset="0"/>
                <a:cs typeface="Times New Roman" pitchFamily="18" charset="0"/>
              </a:rPr>
              <a:t>Security Tag    : </a:t>
            </a:r>
            <a:r>
              <a:rPr lang="en-IN" sz="2200" dirty="0" smtClean="0">
                <a:latin typeface="Times New Roman" pitchFamily="18" charset="0"/>
                <a:cs typeface="Times New Roman" pitchFamily="18" charset="0"/>
              </a:rPr>
              <a:t>It defines data security and authorization levels.</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476672"/>
            <a:ext cx="7704856" cy="584775"/>
          </a:xfrm>
          <a:prstGeom prst="rect">
            <a:avLst/>
          </a:prstGeom>
          <a:noFill/>
        </p:spPr>
        <p:txBody>
          <a:bodyPr wrap="square" rtlCol="0">
            <a:spAutoFit/>
          </a:bodyPr>
          <a:lstStyle/>
          <a:p>
            <a:r>
              <a:rPr lang="en-US" sz="3200" dirty="0" smtClean="0">
                <a:solidFill>
                  <a:srgbClr val="002060"/>
                </a:solidFill>
                <a:latin typeface="Times New Roman" pitchFamily="18" charset="0"/>
                <a:cs typeface="Times New Roman" pitchFamily="18" charset="0"/>
              </a:rPr>
              <a:t>		    </a:t>
            </a:r>
            <a:r>
              <a:rPr lang="en-US" sz="3200" b="1" dirty="0" smtClean="0">
                <a:solidFill>
                  <a:srgbClr val="002060"/>
                </a:solidFill>
                <a:latin typeface="Times New Roman" pitchFamily="18" charset="0"/>
                <a:cs typeface="Times New Roman" pitchFamily="18" charset="0"/>
              </a:rPr>
              <a:t>CONTENTS</a:t>
            </a:r>
            <a:endParaRPr lang="en-IN" sz="3200" b="1" dirty="0">
              <a:solidFill>
                <a:srgbClr val="002060"/>
              </a:solidFill>
              <a:latin typeface="Times New Roman" pitchFamily="18" charset="0"/>
              <a:cs typeface="Times New Roman" pitchFamily="18" charset="0"/>
            </a:endParaRPr>
          </a:p>
        </p:txBody>
      </p:sp>
      <p:sp>
        <p:nvSpPr>
          <p:cNvPr id="3073" name="Rectangle 1"/>
          <p:cNvSpPr>
            <a:spLocks noChangeArrowheads="1"/>
          </p:cNvSpPr>
          <p:nvPr/>
        </p:nvSpPr>
        <p:spPr bwMode="auto">
          <a:xfrm>
            <a:off x="323528" y="-297124"/>
            <a:ext cx="9144000" cy="73558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3200" b="1" i="0"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400" b="1" dirty="0">
              <a:latin typeface="Times New Roman" pitchFamily="18" charset="0"/>
              <a:ea typeface="Calibri" pitchFamily="34" charset="0"/>
              <a:cs typeface="Times New Roman" pitchFamily="18" charset="0"/>
            </a:endParaRP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endParaRPr kumimoji="0" lang="en-US" sz="28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r>
              <a:rPr lang="en-US" sz="2800" dirty="0" smtClean="0">
                <a:latin typeface="Times New Roman" pitchFamily="18" charset="0"/>
                <a:ea typeface="Calibri" pitchFamily="34" charset="0"/>
                <a:cs typeface="Times New Roman" pitchFamily="18" charset="0"/>
              </a:rPr>
              <a:t>Abstract</a:t>
            </a: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r>
              <a:rPr lang="en-US" sz="2800" dirty="0" smtClean="0">
                <a:latin typeface="Times New Roman" pitchFamily="18" charset="0"/>
                <a:ea typeface="Calibri" pitchFamily="34" charset="0"/>
                <a:cs typeface="Times New Roman" pitchFamily="18" charset="0"/>
              </a:rPr>
              <a:t>Introduction</a:t>
            </a: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r>
              <a:rPr lang="en-US" sz="2800" dirty="0" smtClean="0">
                <a:latin typeface="Times New Roman" pitchFamily="18" charset="0"/>
                <a:ea typeface="Calibri" pitchFamily="34" charset="0"/>
                <a:cs typeface="Times New Roman" pitchFamily="18" charset="0"/>
              </a:rPr>
              <a:t>Literature Survey</a:t>
            </a: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r>
              <a:rPr lang="en-US" sz="2800" dirty="0" smtClean="0">
                <a:latin typeface="Times New Roman" pitchFamily="18" charset="0"/>
                <a:ea typeface="Calibri" pitchFamily="34" charset="0"/>
                <a:cs typeface="Times New Roman" pitchFamily="18" charset="0"/>
              </a:rPr>
              <a:t>Existing Solutions</a:t>
            </a: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r>
              <a:rPr lang="en-US" sz="2800" dirty="0" smtClean="0">
                <a:latin typeface="Times New Roman" pitchFamily="18" charset="0"/>
                <a:ea typeface="Calibri" pitchFamily="34" charset="0"/>
                <a:cs typeface="Times New Roman" pitchFamily="18" charset="0"/>
              </a:rPr>
              <a:t>Proposed System</a:t>
            </a: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r>
              <a:rPr lang="en-US" sz="2800" dirty="0" smtClean="0">
                <a:latin typeface="Times New Roman" pitchFamily="18" charset="0"/>
                <a:ea typeface="Calibri" pitchFamily="34" charset="0"/>
                <a:cs typeface="Times New Roman" pitchFamily="18" charset="0"/>
              </a:rPr>
              <a:t>ROCHAS</a:t>
            </a: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r>
              <a:rPr lang="en-US" sz="2800" dirty="0" smtClean="0">
                <a:latin typeface="Times New Roman" pitchFamily="18" charset="0"/>
                <a:ea typeface="Calibri" pitchFamily="34" charset="0"/>
                <a:cs typeface="Times New Roman" pitchFamily="18" charset="0"/>
              </a:rPr>
              <a:t>Conclusion</a:t>
            </a: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ü"/>
              <a:tabLst/>
            </a:pPr>
            <a:r>
              <a:rPr lang="en-US" sz="2800" dirty="0" smtClean="0">
                <a:latin typeface="Times New Roman" pitchFamily="18" charset="0"/>
                <a:ea typeface="Calibri" pitchFamily="34" charset="0"/>
                <a:cs typeface="Times New Roman" pitchFamily="18" charset="0"/>
              </a:rPr>
              <a:t>References</a:t>
            </a:r>
          </a:p>
          <a:p>
            <a:pPr marL="0" marR="0" lvl="0" indent="457200" algn="l" defTabSz="914400" rtl="0" eaLnBrk="1" fontAlgn="base" latinLnBrk="0" hangingPunct="1">
              <a:lnSpc>
                <a:spcPct val="100000"/>
              </a:lnSpc>
              <a:spcBef>
                <a:spcPct val="0"/>
              </a:spcBef>
              <a:spcAft>
                <a:spcPct val="0"/>
              </a:spcAft>
              <a:buClrTx/>
              <a:buSzTx/>
              <a:buFontTx/>
              <a:buAutoNum type="arabicPeriod"/>
              <a:tabLst/>
            </a:pPr>
            <a:endParaRPr lang="en-US" sz="1600" b="1" dirty="0" smtClean="0">
              <a:latin typeface="Times New Roman" pitchFamily="18"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AutoNum type="arabicPeriod"/>
              <a:tabLst/>
            </a:pPr>
            <a:endPar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424936" cy="7325082"/>
          </a:xfrm>
          <a:prstGeom prst="rect">
            <a:avLst/>
          </a:prstGeom>
          <a:noFill/>
        </p:spPr>
        <p:txBody>
          <a:bodyPr wrap="square" rtlCol="0">
            <a:spAutoFit/>
          </a:bodyPr>
          <a:lstStyle/>
          <a:p>
            <a:pPr algn="just"/>
            <a:r>
              <a:rPr lang="en-IN" sz="2200" b="1" dirty="0" smtClean="0">
                <a:latin typeface="Times New Roman" pitchFamily="18" charset="0"/>
                <a:cs typeface="Times New Roman" pitchFamily="18" charset="0"/>
              </a:rPr>
              <a:t>DPC Module :</a:t>
            </a:r>
          </a:p>
          <a:p>
            <a:pPr algn="just"/>
            <a:endParaRPr lang="en-IN" sz="2200" b="1" dirty="0" smtClean="0">
              <a:latin typeface="Times New Roman" pitchFamily="18" charset="0"/>
              <a:cs typeface="Times New Roman" pitchFamily="18" charset="0"/>
            </a:endParaRPr>
          </a:p>
          <a:p>
            <a:pPr algn="just">
              <a:buFont typeface="Wingdings" pitchFamily="2" charset="2"/>
              <a:buChar char="ü"/>
            </a:pPr>
            <a:r>
              <a:rPr lang="en-US" sz="2200" b="1" dirty="0" smtClean="0">
                <a:latin typeface="Times New Roman" pitchFamily="18" charset="0"/>
                <a:cs typeface="Times New Roman" pitchFamily="18" charset="0"/>
              </a:rPr>
              <a:t>    </a:t>
            </a:r>
            <a:r>
              <a:rPr lang="en-IN" sz="2400" dirty="0" smtClean="0"/>
              <a:t> </a:t>
            </a:r>
            <a:r>
              <a:rPr lang="en-IN" sz="2200" dirty="0" smtClean="0">
                <a:latin typeface="Times New Roman" pitchFamily="18" charset="0"/>
                <a:cs typeface="Times New Roman" pitchFamily="18" charset="0"/>
              </a:rPr>
              <a:t>Analyzes and processes data from DFS and ultimately</a:t>
            </a:r>
          </a:p>
          <a:p>
            <a:pPr algn="just"/>
            <a:r>
              <a:rPr lang="en-IN" sz="2200" dirty="0" smtClean="0">
                <a:latin typeface="Times New Roman" pitchFamily="18" charset="0"/>
                <a:cs typeface="Times New Roman" pitchFamily="18" charset="0"/>
              </a:rPr>
              <a:t>discovers knowledge.</a:t>
            </a:r>
          </a:p>
          <a:p>
            <a:pPr algn="just"/>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Supports real-time analysis as well as offline analysis.</a:t>
            </a:r>
          </a:p>
          <a:p>
            <a:pPr algn="just"/>
            <a:endParaRPr lang="en-IN" sz="2400" b="1" dirty="0" smtClean="0"/>
          </a:p>
          <a:p>
            <a:pPr algn="just"/>
            <a:r>
              <a:rPr lang="en-IN" sz="2200" b="1" dirty="0" smtClean="0">
                <a:latin typeface="Times New Roman" pitchFamily="18" charset="0"/>
                <a:cs typeface="Times New Roman" pitchFamily="18" charset="0"/>
              </a:rPr>
              <a:t>      Real-time analysis :</a:t>
            </a:r>
          </a:p>
          <a:p>
            <a:pPr algn="just"/>
            <a:endParaRPr lang="en-IN" sz="2200" b="1" dirty="0" smtClean="0">
              <a:latin typeface="Times New Roman" pitchFamily="18" charset="0"/>
              <a:cs typeface="Times New Roman" pitchFamily="18" charset="0"/>
            </a:endParaRPr>
          </a:p>
          <a:p>
            <a:pPr algn="just">
              <a:buFont typeface="Arial" pitchFamily="34" charset="0"/>
              <a:buChar char="•"/>
            </a:pPr>
            <a:r>
              <a:rPr lang="en-US"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 In the scenarios of intensive care, sudden disease detection.</a:t>
            </a:r>
          </a:p>
          <a:p>
            <a:pPr algn="just">
              <a:buFont typeface="Arial" pitchFamily="34" charset="0"/>
              <a:buChar char="•"/>
            </a:pPr>
            <a:r>
              <a:rPr lang="en-US"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 Analysis results are expected to return quickly.</a:t>
            </a:r>
          </a:p>
          <a:p>
            <a:pPr algn="just">
              <a:buFont typeface="Arial" pitchFamily="34" charset="0"/>
              <a:buChar char="•"/>
            </a:pPr>
            <a:r>
              <a:rPr lang="en-IN" sz="2200" dirty="0" smtClean="0">
                <a:latin typeface="Times New Roman" pitchFamily="18" charset="0"/>
                <a:cs typeface="Times New Roman" pitchFamily="18" charset="0"/>
              </a:rPr>
              <a:t>	Data such as heart rate, blood pressure will be kept in memory          for improving the analysis efficiency.</a:t>
            </a:r>
          </a:p>
          <a:p>
            <a:pPr algn="just"/>
            <a:endParaRPr lang="en-US" sz="2200" dirty="0" smtClean="0">
              <a:latin typeface="Times New Roman" pitchFamily="18" charset="0"/>
              <a:cs typeface="Times New Roman" pitchFamily="18" charset="0"/>
            </a:endParaRPr>
          </a:p>
          <a:p>
            <a:r>
              <a:rPr lang="en-IN" sz="2200" b="1" dirty="0" smtClean="0">
                <a:latin typeface="Times New Roman" pitchFamily="18" charset="0"/>
                <a:cs typeface="Times New Roman" pitchFamily="18" charset="0"/>
              </a:rPr>
              <a:t>     Offline analysis:</a:t>
            </a:r>
          </a:p>
          <a:p>
            <a:endParaRPr lang="en-IN" sz="2200" b="1" dirty="0" smtClean="0">
              <a:latin typeface="Times New Roman" pitchFamily="18" charset="0"/>
              <a:cs typeface="Times New Roman" pitchFamily="18" charset="0"/>
            </a:endParaRPr>
          </a:p>
          <a:p>
            <a:r>
              <a:rPr lang="en-IN" sz="2400" b="1" dirty="0" smtClean="0"/>
              <a:t>	</a:t>
            </a:r>
            <a:r>
              <a:rPr lang="en-IN" sz="2400" dirty="0" smtClean="0"/>
              <a:t> </a:t>
            </a:r>
            <a:r>
              <a:rPr lang="en-IN" sz="2200" dirty="0" smtClean="0">
                <a:latin typeface="Times New Roman" pitchFamily="18" charset="0"/>
                <a:cs typeface="Times New Roman" pitchFamily="18" charset="0"/>
              </a:rPr>
              <a:t>In the scenarios without high expectations of response time(e.g., health status evaluation, medical recommendation)</a:t>
            </a:r>
          </a:p>
          <a:p>
            <a:r>
              <a:rPr lang="en-US" sz="2200" dirty="0" smtClean="0">
                <a:latin typeface="Times New Roman" pitchFamily="18" charset="0"/>
                <a:cs typeface="Times New Roman" pitchFamily="18" charset="0"/>
              </a:rPr>
              <a:t> </a:t>
            </a:r>
            <a:endParaRPr lang="en-IN" sz="22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algn="just">
              <a:buFont typeface="Wingdings" pitchFamily="2" charset="2"/>
              <a:buChar char="ü"/>
            </a:pP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3688" y="260648"/>
            <a:ext cx="6264696" cy="523220"/>
          </a:xfrm>
          <a:prstGeom prst="rect">
            <a:avLst/>
          </a:prstGeom>
          <a:noFill/>
        </p:spPr>
        <p:txBody>
          <a:bodyPr wrap="square" rtlCol="0">
            <a:spAutoFit/>
          </a:bodyPr>
          <a:lstStyle/>
          <a:p>
            <a:r>
              <a:rPr lang="en-IN" sz="2800" b="1" dirty="0" smtClean="0">
                <a:solidFill>
                  <a:srgbClr val="002060"/>
                </a:solidFill>
                <a:latin typeface="Times New Roman" pitchFamily="18" charset="0"/>
                <a:cs typeface="Times New Roman" pitchFamily="18" charset="0"/>
              </a:rPr>
              <a:t>APPLICATION  SERVICE  LAYER</a:t>
            </a:r>
            <a:endParaRPr lang="en-IN" sz="2800" dirty="0">
              <a:solidFill>
                <a:srgbClr val="002060"/>
              </a:solidFill>
              <a:latin typeface="Times New Roman" pitchFamily="18" charset="0"/>
              <a:cs typeface="Times New Roman" pitchFamily="18" charset="0"/>
            </a:endParaRPr>
          </a:p>
        </p:txBody>
      </p:sp>
      <p:pic>
        <p:nvPicPr>
          <p:cNvPr id="4" name="Picture 3"/>
          <p:cNvPicPr/>
          <p:nvPr/>
        </p:nvPicPr>
        <p:blipFill>
          <a:blip r:embed="rId2" cstate="print">
            <a:extLst/>
          </a:blip>
          <a:srcRect/>
          <a:stretch>
            <a:fillRect/>
          </a:stretch>
        </p:blipFill>
        <p:spPr bwMode="auto">
          <a:xfrm>
            <a:off x="1763688" y="1196752"/>
            <a:ext cx="5832648" cy="4608512"/>
          </a:xfrm>
          <a:prstGeom prst="rect">
            <a:avLst/>
          </a:prstGeom>
          <a:noFill/>
        </p:spPr>
      </p:pic>
      <p:sp>
        <p:nvSpPr>
          <p:cNvPr id="5" name="TextBox 4"/>
          <p:cNvSpPr txBox="1"/>
          <p:nvPr/>
        </p:nvSpPr>
        <p:spPr>
          <a:xfrm>
            <a:off x="2339752" y="6165304"/>
            <a:ext cx="5040560" cy="646331"/>
          </a:xfrm>
          <a:prstGeom prst="rect">
            <a:avLst/>
          </a:prstGeom>
          <a:noFill/>
        </p:spPr>
        <p:txBody>
          <a:bodyPr wrap="square" rtlCol="0">
            <a:spAutoFit/>
          </a:bodyPr>
          <a:lstStyle/>
          <a:p>
            <a:r>
              <a:rPr lang="en-IN" sz="1700" dirty="0" smtClean="0">
                <a:latin typeface="Times New Roman" pitchFamily="18" charset="0"/>
                <a:cs typeface="Times New Roman" pitchFamily="18" charset="0"/>
              </a:rPr>
              <a:t>Fig:  Framework of the application service layer.</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64704"/>
            <a:ext cx="7776864" cy="492442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Framework of Application Service Layer :</a:t>
            </a:r>
          </a:p>
          <a:p>
            <a:endParaRPr lang="en-IN" sz="2200" b="1" dirty="0" smtClean="0">
              <a:latin typeface="Times New Roman" pitchFamily="18" charset="0"/>
              <a:cs typeface="Times New Roman" pitchFamily="18" charset="0"/>
            </a:endParaRPr>
          </a:p>
          <a:p>
            <a:pPr algn="just">
              <a:buFont typeface="Wingdings" pitchFamily="2" charset="2"/>
              <a:buChar char="ü"/>
            </a:pPr>
            <a:r>
              <a:rPr lang="en-IN" sz="2200" b="1" dirty="0" smtClean="0">
                <a:latin typeface="Times New Roman" pitchFamily="18" charset="0"/>
                <a:cs typeface="Times New Roman" pitchFamily="18" charset="0"/>
              </a:rPr>
              <a:t>    </a:t>
            </a:r>
            <a:r>
              <a:rPr lang="en-IN" sz="2400" dirty="0" smtClean="0"/>
              <a:t> </a:t>
            </a:r>
            <a:r>
              <a:rPr lang="en-IN" sz="2200" dirty="0" smtClean="0">
                <a:latin typeface="Times New Roman" pitchFamily="18" charset="0"/>
                <a:cs typeface="Times New Roman" pitchFamily="18" charset="0"/>
              </a:rPr>
              <a:t>Provides an operating platform, a management platform, and a development platform for both users and developers.</a:t>
            </a:r>
            <a:r>
              <a:rPr lang="en-IN" sz="2200" b="1" dirty="0" smtClean="0">
                <a:latin typeface="Times New Roman" pitchFamily="18" charset="0"/>
                <a:cs typeface="Times New Roman" pitchFamily="18" charset="0"/>
              </a:rPr>
              <a:t> </a:t>
            </a:r>
          </a:p>
          <a:p>
            <a:pPr algn="just">
              <a:buFont typeface="Wingdings" pitchFamily="2" charset="2"/>
              <a:buChar char="ü"/>
            </a:pPr>
            <a:endParaRPr lang="en-US" sz="2200" b="1" dirty="0" smtClean="0">
              <a:latin typeface="Times New Roman" pitchFamily="18" charset="0"/>
              <a:cs typeface="Times New Roman" pitchFamily="18" charset="0"/>
            </a:endParaRPr>
          </a:p>
          <a:p>
            <a:pPr>
              <a:buFont typeface="Wingdings" pitchFamily="2" charset="2"/>
              <a:buChar char="ü"/>
            </a:pPr>
            <a:r>
              <a:rPr lang="en-IN" sz="2400" b="1" dirty="0" smtClean="0"/>
              <a:t>    </a:t>
            </a:r>
            <a:r>
              <a:rPr lang="en-IN" sz="2200" b="1" dirty="0" smtClean="0">
                <a:latin typeface="Times New Roman" pitchFamily="18" charset="0"/>
                <a:cs typeface="Times New Roman" pitchFamily="18" charset="0"/>
              </a:rPr>
              <a:t>Operating platform </a:t>
            </a:r>
            <a:r>
              <a:rPr lang="en-IN" sz="2200" dirty="0" smtClean="0">
                <a:latin typeface="Times New Roman" pitchFamily="18" charset="0"/>
                <a:cs typeface="Times New Roman" pitchFamily="18" charset="0"/>
              </a:rPr>
              <a:t>provides resources for running healthcare applications</a:t>
            </a:r>
            <a:r>
              <a:rPr lang="en-IN"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i.e., hardware, software, and data.</a:t>
            </a:r>
          </a:p>
          <a:p>
            <a:endParaRPr lang="en-IN" sz="2200" dirty="0" smtClean="0">
              <a:latin typeface="Times New Roman" pitchFamily="18" charset="0"/>
              <a:cs typeface="Times New Roman" pitchFamily="18" charset="0"/>
            </a:endParaRPr>
          </a:p>
          <a:p>
            <a:pPr>
              <a:buFont typeface="Wingdings" pitchFamily="2" charset="2"/>
              <a:buChar char="ü"/>
            </a:pPr>
            <a:r>
              <a:rPr lang="en-IN" sz="2200"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Management platform </a:t>
            </a:r>
            <a:r>
              <a:rPr lang="en-IN" sz="2200" dirty="0" smtClean="0">
                <a:latin typeface="Times New Roman" pitchFamily="18" charset="0"/>
                <a:cs typeface="Times New Roman" pitchFamily="18" charset="0"/>
              </a:rPr>
              <a:t>manages various applications  like  monitoring management, visualization management, and privilege management etc.</a:t>
            </a:r>
          </a:p>
          <a:p>
            <a:endParaRPr lang="en-IN" sz="2200" dirty="0" smtClean="0">
              <a:latin typeface="Times New Roman" pitchFamily="18" charset="0"/>
              <a:cs typeface="Times New Roman" pitchFamily="18" charset="0"/>
            </a:endParaRPr>
          </a:p>
          <a:p>
            <a:pPr>
              <a:buFont typeface="Wingdings" pitchFamily="2" charset="2"/>
              <a:buChar char="ü"/>
            </a:pPr>
            <a:r>
              <a:rPr lang="en-IN" sz="2200"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Development platform </a:t>
            </a:r>
            <a:r>
              <a:rPr lang="en-IN" sz="2200" dirty="0" smtClean="0">
                <a:latin typeface="Times New Roman" pitchFamily="18" charset="0"/>
                <a:cs typeface="Times New Roman" pitchFamily="18" charset="0"/>
              </a:rPr>
              <a:t>provides a uniform API, data access, and test beds.</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640960" cy="5909310"/>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Data-Oriented Healthcare Applications and Services :</a:t>
            </a:r>
          </a:p>
          <a:p>
            <a:endParaRPr lang="en-US" sz="2400" b="1" dirty="0" smtClean="0">
              <a:latin typeface="Times New Roman" pitchFamily="18" charset="0"/>
              <a:cs typeface="Times New Roman" pitchFamily="18" charset="0"/>
            </a:endParaRPr>
          </a:p>
          <a:p>
            <a:pPr lvl="1" algn="just"/>
            <a:r>
              <a:rPr lang="en-IN" sz="2200" b="1" dirty="0" smtClean="0">
                <a:latin typeface="Times New Roman" pitchFamily="18" charset="0"/>
                <a:cs typeface="Times New Roman" pitchFamily="18" charset="0"/>
              </a:rPr>
              <a:t>Statistics-based applications: </a:t>
            </a:r>
            <a:r>
              <a:rPr lang="en-IN" sz="2200" dirty="0" smtClean="0">
                <a:latin typeface="Times New Roman" pitchFamily="18" charset="0"/>
                <a:cs typeface="Times New Roman" pitchFamily="18" charset="0"/>
              </a:rPr>
              <a:t>Provide</a:t>
            </a:r>
            <a:r>
              <a:rPr lang="en-IN"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basic statistics and report services. For example, an individual health status report  </a:t>
            </a:r>
          </a:p>
          <a:p>
            <a:pPr lvl="1" algn="just"/>
            <a:endParaRPr lang="en-IN" sz="2200" b="1" dirty="0" smtClean="0">
              <a:latin typeface="Times New Roman" pitchFamily="18" charset="0"/>
              <a:cs typeface="Times New Roman" pitchFamily="18" charset="0"/>
            </a:endParaRPr>
          </a:p>
          <a:p>
            <a:pPr lvl="1" algn="just"/>
            <a:r>
              <a:rPr lang="en-IN" sz="2200" b="1" dirty="0" smtClean="0">
                <a:latin typeface="Times New Roman" pitchFamily="18" charset="0"/>
                <a:cs typeface="Times New Roman" pitchFamily="18" charset="0"/>
              </a:rPr>
              <a:t>Monitoring-based applications: </a:t>
            </a:r>
            <a:r>
              <a:rPr lang="en-IN" sz="2200" dirty="0" smtClean="0">
                <a:latin typeface="Times New Roman" pitchFamily="18" charset="0"/>
                <a:cs typeface="Times New Roman" pitchFamily="18" charset="0"/>
              </a:rPr>
              <a:t>Utilized to monitor individual vital signs. A user’s physiological changes can be immediately detected to avoid sudden diseases. </a:t>
            </a:r>
          </a:p>
          <a:p>
            <a:pPr lvl="1" algn="just"/>
            <a:endParaRPr lang="en-US" sz="2200" dirty="0" smtClean="0">
              <a:latin typeface="Times New Roman" pitchFamily="18" charset="0"/>
              <a:cs typeface="Times New Roman" pitchFamily="18" charset="0"/>
            </a:endParaRPr>
          </a:p>
          <a:p>
            <a:pPr algn="just"/>
            <a:r>
              <a:rPr lang="en-IN" sz="2200" b="1" dirty="0" smtClean="0">
                <a:latin typeface="Times New Roman" pitchFamily="18" charset="0"/>
                <a:cs typeface="Times New Roman" pitchFamily="18" charset="0"/>
              </a:rPr>
              <a:t>       Knowledge-based applications:</a:t>
            </a:r>
            <a:r>
              <a:rPr lang="en-IN" sz="2200" dirty="0" smtClean="0">
                <a:latin typeface="Times New Roman" pitchFamily="18" charset="0"/>
                <a:cs typeface="Times New Roman" pitchFamily="18" charset="0"/>
              </a:rPr>
              <a:t> Example chronic disease diagnosis,          genetic disease analysis, treatment evaluation, side effect identification .</a:t>
            </a:r>
          </a:p>
          <a:p>
            <a:pPr algn="just"/>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Prediction-based applications: </a:t>
            </a:r>
            <a:r>
              <a:rPr lang="en-IN" sz="2200" dirty="0" smtClean="0">
                <a:latin typeface="Times New Roman" pitchFamily="18" charset="0"/>
                <a:cs typeface="Times New Roman" pitchFamily="18" charset="0"/>
              </a:rPr>
              <a:t>Have the highest technical complexity. For example, individual eating habits can be deduced and some potential health risks can be predicted, like  obesity and high blood pressure. </a:t>
            </a:r>
          </a:p>
          <a:p>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032" y="0"/>
            <a:ext cx="8712968" cy="984885"/>
          </a:xfrm>
          <a:prstGeom prst="rect">
            <a:avLst/>
          </a:prstGeom>
          <a:noFill/>
        </p:spPr>
        <p:txBody>
          <a:bodyPr wrap="square" rtlCol="0">
            <a:spAutoFit/>
          </a:bodyPr>
          <a:lstStyle/>
          <a:p>
            <a:pPr algn="ctr"/>
            <a:r>
              <a:rPr lang="en-IN" sz="2900" b="1" dirty="0" smtClean="0">
                <a:solidFill>
                  <a:srgbClr val="002060"/>
                </a:solidFill>
                <a:latin typeface="Times New Roman" pitchFamily="18" charset="0"/>
                <a:cs typeface="Times New Roman" pitchFamily="18" charset="0"/>
              </a:rPr>
              <a:t>ADVANCED  ROCHAS</a:t>
            </a:r>
            <a:r>
              <a:rPr lang="en-IN" sz="2900" b="1" dirty="0" smtClean="0">
                <a:solidFill>
                  <a:srgbClr val="002060"/>
                </a:solidFill>
                <a:latin typeface="Times New Roman" pitchFamily="18" charset="0"/>
                <a:cs typeface="Times New Roman" pitchFamily="18" charset="0"/>
              </a:rPr>
              <a:t>: A TESTBED FOR HEALTH-CPS BASED ON ROBOT TECHNOLOGY</a:t>
            </a:r>
            <a:endParaRPr lang="en-IN" sz="2900" dirty="0">
              <a:solidFill>
                <a:srgbClr val="002060"/>
              </a:solidFill>
              <a:latin typeface="Times New Roman" pitchFamily="18" charset="0"/>
              <a:cs typeface="Times New Roman" pitchFamily="18" charset="0"/>
            </a:endParaRPr>
          </a:p>
        </p:txBody>
      </p:sp>
      <p:pic>
        <p:nvPicPr>
          <p:cNvPr id="3" name="Picture 2"/>
          <p:cNvPicPr/>
          <p:nvPr/>
        </p:nvPicPr>
        <p:blipFill>
          <a:blip r:embed="rId2" cstate="print">
            <a:extLst/>
          </a:blip>
          <a:srcRect/>
          <a:stretch>
            <a:fillRect/>
          </a:stretch>
        </p:blipFill>
        <p:spPr bwMode="auto">
          <a:xfrm>
            <a:off x="1259632" y="1268760"/>
            <a:ext cx="6912768" cy="4680520"/>
          </a:xfrm>
          <a:prstGeom prst="rect">
            <a:avLst/>
          </a:prstGeom>
          <a:noFill/>
        </p:spPr>
      </p:pic>
      <p:sp>
        <p:nvSpPr>
          <p:cNvPr id="4" name="TextBox 3"/>
          <p:cNvSpPr txBox="1"/>
          <p:nvPr/>
        </p:nvSpPr>
        <p:spPr>
          <a:xfrm>
            <a:off x="539552" y="6093296"/>
            <a:ext cx="7848872" cy="584775"/>
          </a:xfrm>
          <a:prstGeom prst="rect">
            <a:avLst/>
          </a:prstGeom>
          <a:noFill/>
        </p:spPr>
        <p:txBody>
          <a:bodyPr wrap="square" rtlCol="0">
            <a:spAutoFit/>
          </a:bodyPr>
          <a:lstStyle/>
          <a:p>
            <a:pPr algn="ctr"/>
            <a:r>
              <a:rPr lang="en-IN" sz="1600" dirty="0" smtClean="0">
                <a:latin typeface="Times New Roman" pitchFamily="18" charset="0"/>
                <a:cs typeface="Times New Roman" pitchFamily="18" charset="0"/>
              </a:rPr>
              <a:t>Fig:  ROCHAS testbed architecture and software interfaces. (a) ROCHAS testbed      architecture. (b) Interface to control robot. (c) Sensory data representation.</a:t>
            </a: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404664"/>
            <a:ext cx="7128792" cy="5601533"/>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Testbed Architecture :</a:t>
            </a:r>
          </a:p>
          <a:p>
            <a:endParaRPr lang="en-US" sz="2400" b="1" dirty="0" smtClean="0">
              <a:latin typeface="Times New Roman" pitchFamily="18" charset="0"/>
              <a:cs typeface="Times New Roman" pitchFamily="18" charset="0"/>
            </a:endParaRPr>
          </a:p>
          <a:p>
            <a:pPr>
              <a:buFont typeface="Wingdings" pitchFamily="2" charset="2"/>
              <a:buChar char="ü"/>
            </a:pPr>
            <a:r>
              <a:rPr lang="en-US" sz="2400" b="1"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Robotics-assisted user interface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	 1) robot hardware, </a:t>
            </a:r>
            <a:r>
              <a:rPr lang="en-IN" sz="2200" dirty="0" err="1" smtClean="0">
                <a:latin typeface="Times New Roman" pitchFamily="18" charset="0"/>
                <a:cs typeface="Times New Roman" pitchFamily="18" charset="0"/>
              </a:rPr>
              <a:t>e.g.,environment</a:t>
            </a:r>
            <a:r>
              <a:rPr lang="en-IN" sz="2200" dirty="0" smtClean="0">
                <a:latin typeface="Times New Roman" pitchFamily="18" charset="0"/>
                <a:cs typeface="Times New Roman" pitchFamily="18" charset="0"/>
              </a:rPr>
              <a:t> sensors, biosensors, and camera, </a:t>
            </a:r>
          </a:p>
          <a:p>
            <a:r>
              <a:rPr lang="en-IN" sz="2200" dirty="0" smtClean="0">
                <a:latin typeface="Times New Roman" pitchFamily="18" charset="0"/>
                <a:cs typeface="Times New Roman" pitchFamily="18" charset="0"/>
              </a:rPr>
              <a:t>	2) embedded software, e.g., motion control for robot, speech recognition, and sensory data preprocessing.</a:t>
            </a:r>
          </a:p>
          <a:p>
            <a:pPr>
              <a:buFont typeface="Wingdings" pitchFamily="2" charset="2"/>
              <a:buChar char="ü"/>
            </a:pPr>
            <a:endParaRPr lang="en-IN" sz="2200" dirty="0" smtClean="0">
              <a:latin typeface="Times New Roman" pitchFamily="18" charset="0"/>
              <a:cs typeface="Times New Roman" pitchFamily="18" charset="0"/>
            </a:endParaRPr>
          </a:p>
          <a:p>
            <a:pPr>
              <a:buFont typeface="Wingdings" pitchFamily="2" charset="2"/>
              <a:buChar char="ü"/>
            </a:pPr>
            <a:r>
              <a:rPr lang="en-IN" sz="2200"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Health-</a:t>
            </a:r>
            <a:r>
              <a:rPr lang="en-IN" sz="2000" b="1" dirty="0" smtClean="0">
                <a:latin typeface="Times New Roman" pitchFamily="18" charset="0"/>
                <a:cs typeface="Times New Roman" pitchFamily="18" charset="0"/>
              </a:rPr>
              <a:t>CPS</a:t>
            </a:r>
          </a:p>
          <a:p>
            <a:r>
              <a:rPr lang="en-IN"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Provides a robot with healthcare services supported by a cloud assisted system, and communication to the doctor, family, and emergency.</a:t>
            </a:r>
          </a:p>
          <a:p>
            <a:pPr>
              <a:buFont typeface="Wingdings" pitchFamily="2" charset="2"/>
              <a:buChar char="ü"/>
            </a:pPr>
            <a:endParaRPr lang="en-IN" sz="2200" dirty="0" smtClean="0">
              <a:latin typeface="Times New Roman" pitchFamily="18" charset="0"/>
              <a:cs typeface="Times New Roman" pitchFamily="18" charset="0"/>
            </a:endParaRPr>
          </a:p>
          <a:p>
            <a:pPr>
              <a:buFont typeface="Wingdings" pitchFamily="2" charset="2"/>
              <a:buChar char="ü"/>
            </a:pPr>
            <a:r>
              <a:rPr lang="en-IN" sz="2200"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Cloud-assisted healthcare system </a:t>
            </a:r>
          </a:p>
          <a:p>
            <a:r>
              <a:rPr lang="en-IN"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Provides rich networking, computing, and storage resource for sensory data analysis and health modeling.</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71582"/>
            <a:ext cx="7632848" cy="5447645"/>
          </a:xfrm>
          <a:prstGeom prst="rect">
            <a:avLst/>
          </a:prstGeom>
          <a:noFill/>
        </p:spPr>
        <p:txBody>
          <a:bodyPr wrap="square" rtlCol="0">
            <a:spAutoFit/>
          </a:bodyPr>
          <a:lstStyle/>
          <a:p>
            <a:pPr algn="just"/>
            <a:r>
              <a:rPr lang="en-IN" sz="2400" b="1" dirty="0" smtClean="0">
                <a:latin typeface="Times New Roman" pitchFamily="18" charset="0"/>
                <a:cs typeface="Times New Roman" pitchFamily="18" charset="0"/>
              </a:rPr>
              <a:t>Technical Details :</a:t>
            </a:r>
          </a:p>
          <a:p>
            <a:pPr algn="just"/>
            <a:endParaRPr lang="en-IN" sz="2400" b="1" dirty="0" smtClean="0">
              <a:latin typeface="Times New Roman" pitchFamily="18" charset="0"/>
              <a:cs typeface="Times New Roman" pitchFamily="18" charset="0"/>
            </a:endParaRPr>
          </a:p>
          <a:p>
            <a:pPr algn="just">
              <a:buFont typeface="Wingdings" pitchFamily="2" charset="2"/>
              <a:buChar char="ü"/>
            </a:pPr>
            <a:r>
              <a:rPr lang="en-IN" sz="2000" dirty="0" smtClean="0">
                <a:latin typeface="Times New Roman" pitchFamily="18" charset="0"/>
                <a:cs typeface="Times New Roman" pitchFamily="18" charset="0"/>
              </a:rPr>
              <a:t>The controller of the robot is an ARM board integrated with Cortex-A8.</a:t>
            </a:r>
          </a:p>
          <a:p>
            <a:pPr algn="just">
              <a:buFont typeface="Wingdings" pitchFamily="2" charset="2"/>
              <a:buChar char="ü"/>
            </a:pPr>
            <a:endParaRPr lang="en-IN" sz="2000" dirty="0" smtClean="0">
              <a:latin typeface="Times New Roman" pitchFamily="18" charset="0"/>
              <a:cs typeface="Times New Roman" pitchFamily="18" charset="0"/>
            </a:endParaRPr>
          </a:p>
          <a:p>
            <a:pPr algn="just">
              <a:buFont typeface="Wingdings" pitchFamily="2" charset="2"/>
              <a:buChar char="ü"/>
            </a:pPr>
            <a:r>
              <a:rPr lang="en-IN" sz="2000" dirty="0" smtClean="0">
                <a:latin typeface="Times New Roman" pitchFamily="18" charset="0"/>
                <a:cs typeface="Times New Roman" pitchFamily="18" charset="0"/>
              </a:rPr>
              <a:t>The operation system is Android 4.0. </a:t>
            </a:r>
          </a:p>
          <a:p>
            <a:pPr algn="just">
              <a:buFont typeface="Wingdings" pitchFamily="2" charset="2"/>
              <a:buChar char="ü"/>
            </a:pPr>
            <a:endParaRPr lang="en-IN" sz="2000" dirty="0" smtClean="0">
              <a:latin typeface="Times New Roman" pitchFamily="18" charset="0"/>
              <a:cs typeface="Times New Roman" pitchFamily="18" charset="0"/>
            </a:endParaRPr>
          </a:p>
          <a:p>
            <a:pPr algn="just">
              <a:buFont typeface="Wingdings" pitchFamily="2" charset="2"/>
              <a:buChar char="ü"/>
            </a:pPr>
            <a:r>
              <a:rPr lang="en-IN" sz="2000" dirty="0" smtClean="0">
                <a:latin typeface="Times New Roman" pitchFamily="18" charset="0"/>
                <a:cs typeface="Times New Roman" pitchFamily="18" charset="0"/>
              </a:rPr>
              <a:t>The embedded and driver software are written in C, whereas the interface is written in Java. </a:t>
            </a:r>
          </a:p>
          <a:p>
            <a:pPr algn="just">
              <a:buFont typeface="Wingdings" pitchFamily="2" charset="2"/>
              <a:buChar char="ü"/>
            </a:pPr>
            <a:endParaRPr lang="en-IN" sz="2000" dirty="0" smtClean="0">
              <a:latin typeface="Times New Roman" pitchFamily="18" charset="0"/>
              <a:cs typeface="Times New Roman" pitchFamily="18" charset="0"/>
            </a:endParaRPr>
          </a:p>
          <a:p>
            <a:pPr algn="just">
              <a:buFont typeface="Wingdings" pitchFamily="2" charset="2"/>
              <a:buChar char="ü"/>
            </a:pPr>
            <a:r>
              <a:rPr lang="en-IN" sz="2000" dirty="0" smtClean="0">
                <a:latin typeface="Times New Roman" pitchFamily="18" charset="0"/>
                <a:cs typeface="Times New Roman" pitchFamily="18" charset="0"/>
              </a:rPr>
              <a:t>The robot is equipped with various sensors to collect temperature, humidity, heart rate, and electrocardiogram.</a:t>
            </a:r>
          </a:p>
          <a:p>
            <a:pPr algn="just">
              <a:buFont typeface="Wingdings" pitchFamily="2" charset="2"/>
              <a:buChar char="ü"/>
            </a:pPr>
            <a:endParaRPr lang="en-IN" sz="2000" dirty="0" smtClean="0">
              <a:latin typeface="Times New Roman" pitchFamily="18" charset="0"/>
              <a:cs typeface="Times New Roman" pitchFamily="18" charset="0"/>
            </a:endParaRPr>
          </a:p>
          <a:p>
            <a:pPr algn="just">
              <a:buFont typeface="Wingdings" pitchFamily="2" charset="2"/>
              <a:buChar char="ü"/>
            </a:pPr>
            <a:r>
              <a:rPr lang="en-IN" sz="2000" dirty="0" smtClean="0">
                <a:latin typeface="Times New Roman" pitchFamily="18" charset="0"/>
                <a:cs typeface="Times New Roman" pitchFamily="18" charset="0"/>
              </a:rPr>
              <a:t>Both home and remote users can control the robot via a smart Phone.</a:t>
            </a:r>
          </a:p>
          <a:p>
            <a:pPr algn="just">
              <a:buFont typeface="Wingdings" pitchFamily="2" charset="2"/>
              <a:buChar char="ü"/>
            </a:pPr>
            <a:endParaRPr lang="en-IN" sz="2000" dirty="0" smtClean="0">
              <a:latin typeface="Times New Roman" pitchFamily="18" charset="0"/>
              <a:cs typeface="Times New Roman" pitchFamily="18" charset="0"/>
            </a:endParaRPr>
          </a:p>
          <a:p>
            <a:pPr algn="just">
              <a:buFont typeface="Wingdings" pitchFamily="2" charset="2"/>
              <a:buChar char="ü"/>
            </a:pPr>
            <a:r>
              <a:rPr lang="en-IN" sz="2000" dirty="0" smtClean="0">
                <a:latin typeface="Times New Roman" pitchFamily="18" charset="0"/>
                <a:cs typeface="Times New Roman" pitchFamily="18" charset="0"/>
              </a:rPr>
              <a:t>After processing of sensory data, various physical conditions are stored in the cloud  which can be used for the assisted decision of treatment.</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9832" y="332656"/>
            <a:ext cx="3960440" cy="584775"/>
          </a:xfrm>
          <a:prstGeom prst="rect">
            <a:avLst/>
          </a:prstGeom>
          <a:noFill/>
        </p:spPr>
        <p:txBody>
          <a:bodyPr wrap="square" rtlCol="0">
            <a:spAutoFit/>
          </a:bodyPr>
          <a:lstStyle/>
          <a:p>
            <a:r>
              <a:rPr lang="en-IN" sz="3200" b="1" dirty="0" smtClean="0">
                <a:solidFill>
                  <a:srgbClr val="002060"/>
                </a:solidFill>
                <a:latin typeface="Times New Roman" pitchFamily="18" charset="0"/>
                <a:cs typeface="Times New Roman" pitchFamily="18" charset="0"/>
              </a:rPr>
              <a:t>CONCLUSION</a:t>
            </a:r>
            <a:endParaRPr lang="en-IN" sz="3200" dirty="0">
              <a:solidFill>
                <a:srgbClr val="002060"/>
              </a:solidFill>
              <a:latin typeface="Times New Roman" pitchFamily="18" charset="0"/>
              <a:cs typeface="Times New Roman" pitchFamily="18" charset="0"/>
            </a:endParaRPr>
          </a:p>
        </p:txBody>
      </p:sp>
      <p:sp>
        <p:nvSpPr>
          <p:cNvPr id="3" name="TextBox 2"/>
          <p:cNvSpPr txBox="1"/>
          <p:nvPr/>
        </p:nvSpPr>
        <p:spPr>
          <a:xfrm>
            <a:off x="899592" y="1268760"/>
            <a:ext cx="7488832" cy="3508653"/>
          </a:xfrm>
          <a:prstGeom prst="rect">
            <a:avLst/>
          </a:prstGeom>
          <a:noFill/>
        </p:spPr>
        <p:txBody>
          <a:bodyPr wrap="square" rtlCol="0">
            <a:spAutoFit/>
          </a:bodyPr>
          <a:lstStyle/>
          <a:p>
            <a:pPr algn="just">
              <a:buFont typeface="Wingdings" pitchFamily="2" charset="2"/>
              <a:buChar char="ü"/>
            </a:pPr>
            <a:r>
              <a:rPr lang="en-IN" sz="2200" dirty="0" smtClean="0">
                <a:latin typeface="Times New Roman" pitchFamily="18" charset="0"/>
                <a:cs typeface="Times New Roman" pitchFamily="18" charset="0"/>
              </a:rPr>
              <a:t>The big data technologies have been developed gradually and will be used everywhere. Consequently, health care will also enter the big data era.</a:t>
            </a:r>
          </a:p>
          <a:p>
            <a:pPr algn="just">
              <a:buFont typeface="Wingdings" pitchFamily="2" charset="2"/>
              <a:buChar char="ü"/>
            </a:pP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The theories and technologies in health IOT  are at the development stage, and are not mature enough.</a:t>
            </a:r>
          </a:p>
          <a:p>
            <a:endParaRPr lang="en-US" sz="2200" dirty="0" smtClean="0">
              <a:latin typeface="Times New Roman" pitchFamily="18" charset="0"/>
              <a:cs typeface="Times New Roman" pitchFamily="18" charset="0"/>
            </a:endParaRPr>
          </a:p>
          <a:p>
            <a:pPr algn="just">
              <a:buFont typeface="Wingdings" pitchFamily="2" charset="2"/>
              <a:buChar char="ü"/>
            </a:pPr>
            <a:r>
              <a:rPr lang="en-IN" sz="2400" dirty="0" smtClean="0"/>
              <a:t> </a:t>
            </a:r>
            <a:r>
              <a:rPr lang="en-IN" sz="2200" dirty="0" smtClean="0">
                <a:latin typeface="Times New Roman" pitchFamily="18" charset="0"/>
                <a:cs typeface="Times New Roman" pitchFamily="18" charset="0"/>
              </a:rPr>
              <a:t>Health-IoT is closely related to the human health, so there are still many moral and law restrictions during the practical application.</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188640"/>
            <a:ext cx="3960440" cy="584775"/>
          </a:xfrm>
          <a:prstGeom prst="rect">
            <a:avLst/>
          </a:prstGeom>
          <a:noFill/>
        </p:spPr>
        <p:txBody>
          <a:bodyPr wrap="square" rtlCol="0">
            <a:spAutoFit/>
          </a:bodyPr>
          <a:lstStyle/>
          <a:p>
            <a:r>
              <a:rPr lang="en-IN" sz="3200" b="1" dirty="0" smtClean="0">
                <a:solidFill>
                  <a:srgbClr val="002060"/>
                </a:solidFill>
                <a:latin typeface="Times New Roman" pitchFamily="18" charset="0"/>
                <a:cs typeface="Times New Roman" pitchFamily="18" charset="0"/>
              </a:rPr>
              <a:t>REFERENCES</a:t>
            </a:r>
            <a:endParaRPr lang="en-IN" sz="3200" dirty="0">
              <a:solidFill>
                <a:srgbClr val="002060"/>
              </a:solidFill>
              <a:latin typeface="Times New Roman" pitchFamily="18" charset="0"/>
              <a:cs typeface="Times New Roman" pitchFamily="18" charset="0"/>
            </a:endParaRPr>
          </a:p>
        </p:txBody>
      </p:sp>
      <p:sp>
        <p:nvSpPr>
          <p:cNvPr id="3" name="TextBox 2"/>
          <p:cNvSpPr txBox="1"/>
          <p:nvPr/>
        </p:nvSpPr>
        <p:spPr>
          <a:xfrm>
            <a:off x="755576" y="764704"/>
            <a:ext cx="7992888" cy="7448193"/>
          </a:xfrm>
          <a:prstGeom prst="rect">
            <a:avLst/>
          </a:prstGeom>
          <a:noFill/>
        </p:spPr>
        <p:txBody>
          <a:bodyPr wrap="square" rtlCol="0">
            <a:spAutoFit/>
          </a:bodyPr>
          <a:lstStyle/>
          <a:p>
            <a:r>
              <a:rPr lang="en-US" sz="2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M. Chen, Y. Ma, S. </a:t>
            </a:r>
            <a:r>
              <a:rPr lang="en-IN" sz="2000" dirty="0" err="1" smtClean="0">
                <a:latin typeface="Times New Roman" pitchFamily="18" charset="0"/>
                <a:cs typeface="Times New Roman" pitchFamily="18" charset="0"/>
              </a:rPr>
              <a:t>Ullah</a:t>
            </a:r>
            <a:r>
              <a:rPr lang="en-IN" sz="2000" dirty="0" smtClean="0">
                <a:latin typeface="Times New Roman" pitchFamily="18" charset="0"/>
                <a:cs typeface="Times New Roman" pitchFamily="18" charset="0"/>
              </a:rPr>
              <a:t>, W. </a:t>
            </a:r>
            <a:r>
              <a:rPr lang="en-IN" sz="2000" dirty="0" err="1" smtClean="0">
                <a:latin typeface="Times New Roman" pitchFamily="18" charset="0"/>
                <a:cs typeface="Times New Roman" pitchFamily="18" charset="0"/>
              </a:rPr>
              <a:t>Cai</a:t>
            </a:r>
            <a:r>
              <a:rPr lang="en-IN" sz="2000" dirty="0" smtClean="0">
                <a:latin typeface="Times New Roman" pitchFamily="18" charset="0"/>
                <a:cs typeface="Times New Roman" pitchFamily="18" charset="0"/>
              </a:rPr>
              <a:t>, and E. Song, “ROCHAS: Robotics and cloud-assisted healthcare system for empty nester,” in </a:t>
            </a:r>
            <a:r>
              <a:rPr lang="en-IN" sz="2000" i="1" dirty="0" smtClean="0">
                <a:latin typeface="Times New Roman" pitchFamily="18" charset="0"/>
                <a:cs typeface="Times New Roman" pitchFamily="18" charset="0"/>
              </a:rPr>
              <a:t>Proc. </a:t>
            </a:r>
            <a:r>
              <a:rPr lang="en-IN" sz="2000" i="1" dirty="0" err="1" smtClean="0">
                <a:latin typeface="Times New Roman" pitchFamily="18" charset="0"/>
                <a:cs typeface="Times New Roman" pitchFamily="18" charset="0"/>
              </a:rPr>
              <a:t>BodyNets</a:t>
            </a:r>
            <a:r>
              <a:rPr lang="en-IN" sz="2000" i="1" dirty="0" smtClean="0">
                <a:latin typeface="Times New Roman" pitchFamily="18" charset="0"/>
                <a:cs typeface="Times New Roman" pitchFamily="18" charset="0"/>
              </a:rPr>
              <a:t>,</a:t>
            </a:r>
            <a:r>
              <a:rPr lang="it-IT" sz="2000" dirty="0" smtClean="0">
                <a:latin typeface="Times New Roman" pitchFamily="18" charset="0"/>
                <a:cs typeface="Times New Roman" pitchFamily="18" charset="0"/>
              </a:rPr>
              <a:t>Boston, MA, USA, Sep. 30–Oct. 2 2013, pp. 1–4</a:t>
            </a:r>
          </a:p>
          <a:p>
            <a:endParaRPr lang="it-IT"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 </a:t>
            </a:r>
            <a:r>
              <a:rPr lang="en-IN" sz="2000" dirty="0" smtClean="0">
                <a:latin typeface="Times New Roman" pitchFamily="18" charset="0"/>
                <a:cs typeface="Times New Roman" pitchFamily="18" charset="0"/>
              </a:rPr>
              <a:t>J. Wan et al., “Cloud-enabled wireless body area networks for pervasive healthcare,” IEEE </a:t>
            </a:r>
            <a:r>
              <a:rPr lang="en-IN" sz="2000" dirty="0" err="1" smtClean="0">
                <a:latin typeface="Times New Roman" pitchFamily="18" charset="0"/>
                <a:cs typeface="Times New Roman" pitchFamily="18" charset="0"/>
              </a:rPr>
              <a:t>Netw</a:t>
            </a:r>
            <a:r>
              <a:rPr lang="en-IN" sz="2000" dirty="0" smtClean="0">
                <a:latin typeface="Times New Roman" pitchFamily="18" charset="0"/>
                <a:cs typeface="Times New Roman" pitchFamily="18" charset="0"/>
              </a:rPr>
              <a:t>., vol. 27, no. 5, pp</a:t>
            </a:r>
            <a:r>
              <a:rPr lang="en-IN" sz="2000" i="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56–61, Sep./Oct. 2013.</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[3] </a:t>
            </a:r>
            <a:r>
              <a:rPr lang="en-IN" sz="2000" dirty="0" smtClean="0">
                <a:latin typeface="Times New Roman" pitchFamily="18" charset="0"/>
                <a:cs typeface="Times New Roman" pitchFamily="18" charset="0"/>
              </a:rPr>
              <a:t>M. Chen, “NDNC-BAN: Supporting rich media healthcare services via named data networking in cloud-assisted wireless body area networks,” Inf. Sci., vol. 284, pp. 142–156, Nov. 2014.</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[4] </a:t>
            </a:r>
            <a:r>
              <a:rPr lang="en-IN" sz="2000" dirty="0" smtClean="0">
                <a:latin typeface="Times New Roman" pitchFamily="18" charset="0"/>
                <a:cs typeface="Times New Roman" pitchFamily="18" charset="0"/>
              </a:rPr>
              <a:t>M. Chen, S. Gonzalez, A. </a:t>
            </a:r>
            <a:r>
              <a:rPr lang="en-IN" sz="2000" dirty="0" err="1" smtClean="0">
                <a:latin typeface="Times New Roman" pitchFamily="18" charset="0"/>
                <a:cs typeface="Times New Roman" pitchFamily="18" charset="0"/>
              </a:rPr>
              <a:t>Vasilakos</a:t>
            </a:r>
            <a:r>
              <a:rPr lang="en-IN" sz="2000" dirty="0" smtClean="0">
                <a:latin typeface="Times New Roman" pitchFamily="18" charset="0"/>
                <a:cs typeface="Times New Roman" pitchFamily="18" charset="0"/>
              </a:rPr>
              <a:t>, H. Cao, and V. Leung, “Body area networks: A survey,” </a:t>
            </a:r>
            <a:r>
              <a:rPr lang="en-IN" sz="2000" i="1" dirty="0" smtClean="0">
                <a:latin typeface="Times New Roman" pitchFamily="18" charset="0"/>
                <a:cs typeface="Times New Roman" pitchFamily="18" charset="0"/>
              </a:rPr>
              <a:t>ACM/Springer Mobile </a:t>
            </a:r>
            <a:r>
              <a:rPr lang="en-IN" sz="2000" i="1" dirty="0" err="1" smtClean="0">
                <a:latin typeface="Times New Roman" pitchFamily="18" charset="0"/>
                <a:cs typeface="Times New Roman" pitchFamily="18" charset="0"/>
              </a:rPr>
              <a:t>Netw</a:t>
            </a:r>
            <a:r>
              <a:rPr lang="en-IN" sz="2000" i="1" dirty="0" smtClean="0">
                <a:latin typeface="Times New Roman" pitchFamily="18" charset="0"/>
                <a:cs typeface="Times New Roman" pitchFamily="18" charset="0"/>
              </a:rPr>
              <a:t>. Appl., vol. 16, no. 2, pp. 171–193, </a:t>
            </a:r>
            <a:r>
              <a:rPr lang="en-IN" sz="2000" dirty="0" smtClean="0">
                <a:latin typeface="Times New Roman" pitchFamily="18" charset="0"/>
                <a:cs typeface="Times New Roman" pitchFamily="18" charset="0"/>
              </a:rPr>
              <a:t>Apr. 2011.</a:t>
            </a:r>
          </a:p>
          <a:p>
            <a:endParaRPr lang="en-US" sz="2000" dirty="0" smtClean="0">
              <a:latin typeface="Times New Roman" pitchFamily="18" charset="0"/>
              <a:cs typeface="Times New Roman" pitchFamily="18" charset="0"/>
            </a:endParaRPr>
          </a:p>
          <a:p>
            <a:r>
              <a:rPr lang="en-IN" sz="2000" dirty="0" smtClean="0"/>
              <a:t>[</a:t>
            </a:r>
            <a:r>
              <a:rPr lang="en-IN" sz="2000" dirty="0" smtClean="0">
                <a:latin typeface="Times New Roman" pitchFamily="18" charset="0"/>
                <a:cs typeface="Times New Roman" pitchFamily="18" charset="0"/>
              </a:rPr>
              <a:t>5] Y.-J. Ma, Y. Zhang, O. M. Dung, R. Li, and D.-Q. Zhang, “Health internet of things: recent applications and outlook,” </a:t>
            </a:r>
            <a:r>
              <a:rPr lang="en-IN" sz="2000" i="1" dirty="0" smtClean="0">
                <a:latin typeface="Times New Roman" pitchFamily="18" charset="0"/>
                <a:cs typeface="Times New Roman" pitchFamily="18" charset="0"/>
              </a:rPr>
              <a:t>Journal of Internet</a:t>
            </a:r>
            <a:r>
              <a:rPr lang="en-IN" sz="2000" dirty="0" smtClean="0">
                <a:latin typeface="Times New Roman" pitchFamily="18" charset="0"/>
                <a:cs typeface="Times New Roman" pitchFamily="18" charset="0"/>
              </a:rPr>
              <a:t> </a:t>
            </a:r>
            <a:r>
              <a:rPr lang="en-IN" sz="2000" i="1" dirty="0" smtClean="0">
                <a:latin typeface="Times New Roman" pitchFamily="18" charset="0"/>
                <a:cs typeface="Times New Roman" pitchFamily="18" charset="0"/>
              </a:rPr>
              <a:t>Technology</a:t>
            </a:r>
            <a:r>
              <a:rPr lang="en-IN" sz="2000" dirty="0" smtClean="0">
                <a:latin typeface="Times New Roman" pitchFamily="18" charset="0"/>
                <a:cs typeface="Times New Roman" pitchFamily="18" charset="0"/>
              </a:rPr>
              <a:t>, vol. 16, no. 2, pp. 351–362, 2015.</a:t>
            </a:r>
          </a:p>
          <a:p>
            <a:endParaRPr lang="en-IN" sz="2000" dirty="0" smtClean="0">
              <a:solidFill>
                <a:srgbClr val="FF0000"/>
              </a:solidFill>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IN" dirty="0" smtClean="0">
              <a:solidFill>
                <a:srgbClr val="FF0000"/>
              </a:solidFill>
              <a:latin typeface="Times New Roman" pitchFamily="18" charset="0"/>
              <a:cs typeface="Times New Roman" pitchFamily="18" charset="0"/>
            </a:endParaRPr>
          </a:p>
          <a:p>
            <a:endParaRPr lang="it-IT" dirty="0" smtClean="0">
              <a:solidFill>
                <a:srgbClr val="FF0000"/>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905000"/>
            <a:ext cx="6477000" cy="1828800"/>
          </a:xfrm>
        </p:spPr>
        <p:txBody>
          <a:bodyPr>
            <a:normAutofit/>
          </a:bodyPr>
          <a:lstStyle/>
          <a:p>
            <a:pPr>
              <a:buNone/>
            </a:pPr>
            <a:r>
              <a:rPr lang="en-US" dirty="0" smtClean="0">
                <a:solidFill>
                  <a:srgbClr val="0000CC"/>
                </a:solidFill>
              </a:rPr>
              <a:t>             </a:t>
            </a:r>
          </a:p>
          <a:p>
            <a:pPr>
              <a:buNone/>
            </a:pPr>
            <a:r>
              <a:rPr lang="en-US" sz="6000" dirty="0" smtClean="0">
                <a:solidFill>
                  <a:srgbClr val="0000CC"/>
                </a:solidFill>
                <a:latin typeface="Algerian" pitchFamily="82" charset="0"/>
              </a:rPr>
              <a:t> </a:t>
            </a:r>
            <a:endParaRPr lang="en-US" sz="6000" dirty="0">
              <a:solidFill>
                <a:srgbClr val="0000CC"/>
              </a:solidFill>
              <a:latin typeface="Algerian" pitchFamily="82" charset="0"/>
            </a:endParaRP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14400" y="990600"/>
            <a:ext cx="7467600" cy="4953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332656"/>
            <a:ext cx="3240360" cy="615553"/>
          </a:xfrm>
          <a:prstGeom prst="rect">
            <a:avLst/>
          </a:prstGeom>
          <a:noFill/>
        </p:spPr>
        <p:txBody>
          <a:bodyPr wrap="square" rtlCol="0">
            <a:spAutoFit/>
          </a:bodyPr>
          <a:lstStyle/>
          <a:p>
            <a:r>
              <a:rPr lang="en-US" sz="3400" b="1" dirty="0" smtClean="0">
                <a:solidFill>
                  <a:srgbClr val="002060"/>
                </a:solidFill>
                <a:latin typeface="Times New Roman" pitchFamily="18" charset="0"/>
                <a:cs typeface="Times New Roman" pitchFamily="18" charset="0"/>
              </a:rPr>
              <a:t>ABSTRACT</a:t>
            </a:r>
            <a:endParaRPr lang="en-IN" sz="3400" b="1" dirty="0">
              <a:solidFill>
                <a:srgbClr val="002060"/>
              </a:solidFill>
              <a:latin typeface="Times New Roman" pitchFamily="18" charset="0"/>
              <a:cs typeface="Times New Roman" pitchFamily="18" charset="0"/>
            </a:endParaRPr>
          </a:p>
        </p:txBody>
      </p:sp>
      <p:sp>
        <p:nvSpPr>
          <p:cNvPr id="3" name="TextBox 2"/>
          <p:cNvSpPr txBox="1"/>
          <p:nvPr/>
        </p:nvSpPr>
        <p:spPr>
          <a:xfrm>
            <a:off x="251520" y="980728"/>
            <a:ext cx="8640960" cy="4893647"/>
          </a:xfrm>
          <a:prstGeom prst="rect">
            <a:avLst/>
          </a:prstGeom>
          <a:noFill/>
        </p:spPr>
        <p:txBody>
          <a:bodyPr wrap="square" rtlCol="0">
            <a:spAutoFit/>
          </a:bodyPr>
          <a:lstStyle/>
          <a:p>
            <a:pPr algn="just">
              <a:buFont typeface="Wingdings" pitchFamily="2" charset="2"/>
              <a:buChar char="ü"/>
            </a:pPr>
            <a:endParaRPr lang="en-IN" sz="2400" dirty="0" smtClean="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New </a:t>
            </a:r>
            <a:r>
              <a:rPr lang="en-IN" sz="2200" dirty="0">
                <a:latin typeface="Times New Roman" pitchFamily="18" charset="0"/>
                <a:cs typeface="Times New Roman" pitchFamily="18" charset="0"/>
              </a:rPr>
              <a:t>technologies </a:t>
            </a:r>
            <a:r>
              <a:rPr lang="en-IN" sz="2200" dirty="0" smtClean="0">
                <a:latin typeface="Times New Roman" pitchFamily="18" charset="0"/>
                <a:cs typeface="Times New Roman" pitchFamily="18" charset="0"/>
              </a:rPr>
              <a:t>in healthcare domain made </a:t>
            </a:r>
            <a:r>
              <a:rPr lang="en-IN" sz="2200" dirty="0">
                <a:latin typeface="Times New Roman" pitchFamily="18" charset="0"/>
                <a:cs typeface="Times New Roman" pitchFamily="18" charset="0"/>
              </a:rPr>
              <a:t>healthcare data not only much bigger but also much more difficult to handle and process</a:t>
            </a:r>
            <a:r>
              <a:rPr lang="en-IN"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algn="just">
              <a:buFont typeface="Wingdings" pitchFamily="2" charset="2"/>
              <a:buChar char="ü"/>
            </a:pPr>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   To </a:t>
            </a:r>
            <a:r>
              <a:rPr lang="en-IN" sz="2200" dirty="0">
                <a:latin typeface="Times New Roman" pitchFamily="18" charset="0"/>
                <a:cs typeface="Times New Roman" pitchFamily="18" charset="0"/>
              </a:rPr>
              <a:t>provide a more convenient </a:t>
            </a:r>
            <a:r>
              <a:rPr lang="en-IN" sz="2200" dirty="0" smtClean="0">
                <a:latin typeface="Times New Roman" pitchFamily="18" charset="0"/>
                <a:cs typeface="Times New Roman" pitchFamily="18" charset="0"/>
              </a:rPr>
              <a:t>service of healthcare, a </a:t>
            </a:r>
            <a:r>
              <a:rPr lang="en-IN" sz="2200" dirty="0">
                <a:latin typeface="Times New Roman" pitchFamily="18" charset="0"/>
                <a:cs typeface="Times New Roman" pitchFamily="18" charset="0"/>
              </a:rPr>
              <a:t>cyber-physical system for patient-centric healthcare applications and services, called Health-CPS, built on cloud and big data analytics </a:t>
            </a:r>
            <a:r>
              <a:rPr lang="en-IN" sz="2200" dirty="0" smtClean="0">
                <a:latin typeface="Times New Roman" pitchFamily="18" charset="0"/>
                <a:cs typeface="Times New Roman" pitchFamily="18" charset="0"/>
              </a:rPr>
              <a:t>technologies is proposed.</a:t>
            </a:r>
          </a:p>
          <a:p>
            <a:pPr algn="just">
              <a:buFont typeface="Wingdings" pitchFamily="2" charset="2"/>
              <a:buChar char="ü"/>
            </a:pPr>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   This </a:t>
            </a:r>
            <a:r>
              <a:rPr lang="en-IN" sz="2200" dirty="0">
                <a:latin typeface="Times New Roman" pitchFamily="18" charset="0"/>
                <a:cs typeface="Times New Roman" pitchFamily="18" charset="0"/>
              </a:rPr>
              <a:t>system consists of </a:t>
            </a:r>
            <a:r>
              <a:rPr lang="en-IN" sz="2200" dirty="0" smtClean="0">
                <a:latin typeface="Times New Roman" pitchFamily="18" charset="0"/>
                <a:cs typeface="Times New Roman" pitchFamily="18" charset="0"/>
              </a:rPr>
              <a:t>:</a:t>
            </a:r>
          </a:p>
          <a:p>
            <a:pPr algn="just"/>
            <a:r>
              <a:rPr lang="en-IN" sz="2200" dirty="0" smtClean="0">
                <a:latin typeface="Times New Roman" pitchFamily="18" charset="0"/>
                <a:cs typeface="Times New Roman" pitchFamily="18" charset="0"/>
              </a:rPr>
              <a:t>	   a </a:t>
            </a:r>
            <a:r>
              <a:rPr lang="en-IN" sz="2200" dirty="0">
                <a:latin typeface="Times New Roman" pitchFamily="18" charset="0"/>
                <a:cs typeface="Times New Roman" pitchFamily="18" charset="0"/>
              </a:rPr>
              <a:t>data collection </a:t>
            </a:r>
            <a:r>
              <a:rPr lang="en-IN" sz="2200" dirty="0" smtClean="0">
                <a:latin typeface="Times New Roman" pitchFamily="18" charset="0"/>
                <a:cs typeface="Times New Roman" pitchFamily="18" charset="0"/>
              </a:rPr>
              <a:t>layer, </a:t>
            </a:r>
          </a:p>
          <a:p>
            <a:pPr algn="just"/>
            <a:r>
              <a:rPr lang="en-IN" sz="2200" dirty="0" smtClean="0">
                <a:latin typeface="Times New Roman" pitchFamily="18" charset="0"/>
                <a:cs typeface="Times New Roman" pitchFamily="18" charset="0"/>
              </a:rPr>
              <a:t>	   a </a:t>
            </a:r>
            <a:r>
              <a:rPr lang="en-IN" sz="2200" dirty="0">
                <a:latin typeface="Times New Roman" pitchFamily="18" charset="0"/>
                <a:cs typeface="Times New Roman" pitchFamily="18" charset="0"/>
              </a:rPr>
              <a:t>data management layer </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and </a:t>
            </a:r>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	   a </a:t>
            </a:r>
            <a:r>
              <a:rPr lang="en-IN" sz="2200" dirty="0">
                <a:latin typeface="Times New Roman" pitchFamily="18" charset="0"/>
                <a:cs typeface="Times New Roman" pitchFamily="18" charset="0"/>
              </a:rPr>
              <a:t>data-oriented service layer</a:t>
            </a:r>
            <a:r>
              <a:rPr lang="en-IN"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332656"/>
            <a:ext cx="4896544" cy="584775"/>
          </a:xfrm>
          <a:prstGeom prst="rect">
            <a:avLst/>
          </a:prstGeom>
          <a:noFill/>
        </p:spPr>
        <p:txBody>
          <a:bodyPr wrap="square" rtlCol="0">
            <a:spAutoFit/>
          </a:bodyPr>
          <a:lstStyle/>
          <a:p>
            <a:r>
              <a:rPr lang="en-US" sz="3200" b="1" dirty="0" smtClean="0">
                <a:solidFill>
                  <a:srgbClr val="002060"/>
                </a:solidFill>
                <a:latin typeface="Times New Roman" pitchFamily="18" charset="0"/>
                <a:cs typeface="Times New Roman" pitchFamily="18" charset="0"/>
              </a:rPr>
              <a:t>           INTRODUCTION</a:t>
            </a:r>
            <a:endParaRPr lang="en-IN" sz="3200" b="1" dirty="0">
              <a:solidFill>
                <a:srgbClr val="002060"/>
              </a:solidFill>
              <a:latin typeface="Times New Roman" pitchFamily="18" charset="0"/>
              <a:cs typeface="Times New Roman" pitchFamily="18" charset="0"/>
            </a:endParaRPr>
          </a:p>
        </p:txBody>
      </p:sp>
      <p:sp>
        <p:nvSpPr>
          <p:cNvPr id="4" name="TextBox 3"/>
          <p:cNvSpPr txBox="1"/>
          <p:nvPr/>
        </p:nvSpPr>
        <p:spPr>
          <a:xfrm>
            <a:off x="251520" y="1052736"/>
            <a:ext cx="8640960" cy="7786747"/>
          </a:xfrm>
          <a:prstGeom prst="rect">
            <a:avLst/>
          </a:prstGeom>
          <a:noFill/>
        </p:spPr>
        <p:txBody>
          <a:bodyPr wrap="square" rtlCol="0">
            <a:spAutoFit/>
          </a:bodyPr>
          <a:lstStyle/>
          <a:p>
            <a:pPr algn="just">
              <a:buFont typeface="Wingdings" pitchFamily="2" charset="2"/>
              <a:buChar char="ü"/>
            </a:pPr>
            <a:r>
              <a:rPr lang="en-IN" sz="2200" dirty="0" smtClean="0">
                <a:latin typeface="Times New Roman" pitchFamily="18" charset="0"/>
                <a:cs typeface="Times New Roman" pitchFamily="18" charset="0"/>
              </a:rPr>
              <a:t>In  the past two decades, information technology has been widely   utilized in medicine.</a:t>
            </a:r>
          </a:p>
          <a:p>
            <a:pPr algn="just">
              <a:buFont typeface="Wingdings" pitchFamily="2" charset="2"/>
              <a:buChar char="ü"/>
            </a:pPr>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With the assistance of cloud computing and big data, healthcare data from cyber-physical systems (CPS) can be efficiently managed.</a:t>
            </a:r>
          </a:p>
          <a:p>
            <a:pPr algn="just">
              <a:buFont typeface="Wingdings" pitchFamily="2" charset="2"/>
              <a:buChar char="ü"/>
            </a:pPr>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latin typeface="Times New Roman" pitchFamily="18" charset="0"/>
                <a:cs typeface="Times New Roman" pitchFamily="18" charset="0"/>
              </a:rPr>
              <a:t>The contributions of healthcare CPS using technologies of cloud and big data (Health-CPS) can be summarized as follows:</a:t>
            </a:r>
          </a:p>
          <a:p>
            <a:pPr lvl="1" algn="just"/>
            <a:endParaRPr lang="en-US" sz="2200" dirty="0" smtClean="0">
              <a:latin typeface="Times New Roman" pitchFamily="18" charset="0"/>
              <a:cs typeface="Times New Roman" pitchFamily="18" charset="0"/>
            </a:endParaRPr>
          </a:p>
          <a:p>
            <a:pPr lvl="2" algn="just">
              <a:buFont typeface="Wingdings" pitchFamily="2" charset="2"/>
              <a:buChar char="§"/>
            </a:pPr>
            <a:r>
              <a:rPr lang="en-IN" sz="2200" dirty="0" smtClean="0">
                <a:latin typeface="Times New Roman" pitchFamily="18" charset="0"/>
                <a:cs typeface="Times New Roman" pitchFamily="18" charset="0"/>
              </a:rPr>
              <a:t> A unified data collection layer for the integration of public                    medical resources and personal health devices.</a:t>
            </a:r>
          </a:p>
          <a:p>
            <a:pPr lvl="2" algn="just"/>
            <a:endParaRPr lang="en-IN" sz="2200" dirty="0" smtClean="0">
              <a:latin typeface="Times New Roman" pitchFamily="18" charset="0"/>
              <a:cs typeface="Times New Roman" pitchFamily="18" charset="0"/>
            </a:endParaRPr>
          </a:p>
          <a:p>
            <a:pPr lvl="2" algn="just">
              <a:buFont typeface="Wingdings" pitchFamily="2" charset="2"/>
              <a:buChar char="§"/>
            </a:pPr>
            <a:r>
              <a:rPr lang="en-IN" sz="2200" dirty="0" smtClean="0">
                <a:latin typeface="Times New Roman" pitchFamily="18" charset="0"/>
                <a:cs typeface="Times New Roman" pitchFamily="18" charset="0"/>
              </a:rPr>
              <a:t>A cloud-enabled and data-driven platform for the storage and  analysis of multisource heterogeneous healthcare data.</a:t>
            </a:r>
          </a:p>
          <a:p>
            <a:pPr lvl="2" algn="just">
              <a:buFont typeface="Wingdings" pitchFamily="2" charset="2"/>
              <a:buChar char="§"/>
            </a:pPr>
            <a:endParaRPr lang="en-US" sz="2400" dirty="0" smtClean="0">
              <a:latin typeface="Times New Roman" pitchFamily="18" charset="0"/>
              <a:cs typeface="Times New Roman" pitchFamily="18" charset="0"/>
            </a:endParaRPr>
          </a:p>
          <a:p>
            <a:pPr lvl="2" algn="just">
              <a:buFont typeface="Wingdings" pitchFamily="2" charset="2"/>
              <a:buChar char="§"/>
            </a:pPr>
            <a:endParaRPr lang="en-US" sz="2400" dirty="0" smtClean="0">
              <a:latin typeface="Times New Roman" pitchFamily="18" charset="0"/>
              <a:cs typeface="Times New Roman" pitchFamily="18" charset="0"/>
            </a:endParaRPr>
          </a:p>
          <a:p>
            <a:pPr lvl="2" algn="just">
              <a:buFont typeface="Wingdings" pitchFamily="2" charset="2"/>
              <a:buChar char="§"/>
            </a:pPr>
            <a:endParaRPr lang="en-US" sz="2400" dirty="0" smtClean="0">
              <a:latin typeface="Times New Roman" pitchFamily="18" charset="0"/>
              <a:cs typeface="Times New Roman" pitchFamily="18" charset="0"/>
            </a:endParaRPr>
          </a:p>
          <a:p>
            <a:pPr lvl="2" algn="just">
              <a:buFont typeface="Wingdings" pitchFamily="2" charset="2"/>
              <a:buChar char="§"/>
            </a:pPr>
            <a:endParaRPr lang="en-IN" sz="2400" dirty="0" smtClean="0">
              <a:latin typeface="Times New Roman" pitchFamily="18" charset="0"/>
              <a:cs typeface="Times New Roman" pitchFamily="18" charset="0"/>
            </a:endParaRPr>
          </a:p>
          <a:p>
            <a:pPr lvl="2" algn="just">
              <a:buFont typeface="Wingdings" pitchFamily="2" charset="2"/>
              <a:buChar char="§"/>
            </a:pPr>
            <a:endParaRPr lang="en-IN" sz="2400" dirty="0" smtClean="0">
              <a:latin typeface="Times New Roman" pitchFamily="18" charset="0"/>
              <a:cs typeface="Times New Roman" pitchFamily="18" charset="0"/>
            </a:endParaRPr>
          </a:p>
          <a:p>
            <a:pPr lvl="0"/>
            <a:endParaRPr lang="en-IN" sz="2400" dirty="0" smtClean="0">
              <a:latin typeface="Times New Roman" pitchFamily="18" charset="0"/>
              <a:cs typeface="Times New Roman" pitchFamily="18" charset="0"/>
            </a:endParaRPr>
          </a:p>
          <a:p>
            <a:pPr lvl="0"/>
            <a:endParaRPr lang="en-IN" sz="2400" dirty="0" smtClean="0">
              <a:latin typeface="Times New Roman" pitchFamily="18" charset="0"/>
              <a:cs typeface="Times New Roman" pitchFamily="18" charset="0"/>
            </a:endParaRPr>
          </a:p>
          <a:p>
            <a:pPr lvl="0"/>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95735" y="0"/>
            <a:ext cx="5077109" cy="4077071"/>
          </a:xfrm>
          <a:prstGeom prst="rect">
            <a:avLst/>
          </a:prstGeom>
          <a:noFill/>
          <a:ln w="9525">
            <a:noFill/>
            <a:miter lim="800000"/>
            <a:headEnd/>
            <a:tailEnd/>
          </a:ln>
        </p:spPr>
      </p:pic>
      <p:sp>
        <p:nvSpPr>
          <p:cNvPr id="3" name="TextBox 2"/>
          <p:cNvSpPr txBox="1"/>
          <p:nvPr/>
        </p:nvSpPr>
        <p:spPr>
          <a:xfrm>
            <a:off x="1907704" y="4149080"/>
            <a:ext cx="5976664" cy="353943"/>
          </a:xfrm>
          <a:prstGeom prst="rect">
            <a:avLst/>
          </a:prstGeom>
          <a:noFill/>
        </p:spPr>
        <p:txBody>
          <a:bodyPr wrap="square" rtlCol="0">
            <a:spAutoFit/>
          </a:bodyPr>
          <a:lstStyle/>
          <a:p>
            <a:r>
              <a:rPr lang="en-IN" sz="1700" b="1" dirty="0">
                <a:latin typeface="Times New Roman" pitchFamily="18" charset="0"/>
                <a:cs typeface="Times New Roman" pitchFamily="18" charset="0"/>
              </a:rPr>
              <a:t>Fig: 1.1. Illustration for the </a:t>
            </a:r>
            <a:r>
              <a:rPr lang="en-IN" sz="1700" b="1" dirty="0" smtClean="0">
                <a:latin typeface="Times New Roman" pitchFamily="18" charset="0"/>
                <a:cs typeface="Times New Roman" pitchFamily="18" charset="0"/>
              </a:rPr>
              <a:t>extended healthcare ecosystem</a:t>
            </a:r>
            <a:r>
              <a:rPr lang="en-IN" sz="1700" b="1" dirty="0">
                <a:latin typeface="Times New Roman" pitchFamily="18" charset="0"/>
                <a:cs typeface="Times New Roman" pitchFamily="18" charset="0"/>
              </a:rPr>
              <a:t>. </a:t>
            </a:r>
            <a:endParaRPr lang="en-IN" sz="1700" dirty="0">
              <a:latin typeface="Times New Roman" pitchFamily="18" charset="0"/>
              <a:cs typeface="Times New Roman" pitchFamily="18" charset="0"/>
            </a:endParaRPr>
          </a:p>
        </p:txBody>
      </p:sp>
      <p:sp>
        <p:nvSpPr>
          <p:cNvPr id="4" name="TextBox 3"/>
          <p:cNvSpPr txBox="1"/>
          <p:nvPr/>
        </p:nvSpPr>
        <p:spPr>
          <a:xfrm>
            <a:off x="251520" y="5157192"/>
            <a:ext cx="8640960" cy="1107996"/>
          </a:xfrm>
          <a:prstGeom prst="rect">
            <a:avLst/>
          </a:prstGeom>
          <a:noFill/>
        </p:spPr>
        <p:txBody>
          <a:bodyPr wrap="square" rtlCol="0">
            <a:spAutoFit/>
          </a:bodyPr>
          <a:lstStyle/>
          <a:p>
            <a:pPr lvl="2" algn="just">
              <a:buFont typeface="Wingdings" pitchFamily="2" charset="2"/>
              <a:buChar char="§"/>
            </a:pPr>
            <a:r>
              <a:rPr lang="en-IN" sz="2200" dirty="0" smtClean="0">
                <a:latin typeface="Times New Roman" pitchFamily="18" charset="0"/>
                <a:cs typeface="Times New Roman" pitchFamily="18" charset="0"/>
              </a:rPr>
              <a:t> A healthcare application service cloud, which provides a   unified application programming interface (API) for the developers and a unified interface for the users</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260648"/>
            <a:ext cx="5472608" cy="584775"/>
          </a:xfrm>
          <a:prstGeom prst="rect">
            <a:avLst/>
          </a:prstGeom>
          <a:noFill/>
        </p:spPr>
        <p:txBody>
          <a:bodyPr wrap="square" rtlCol="0">
            <a:spAutoFit/>
          </a:bodyPr>
          <a:lstStyle/>
          <a:p>
            <a:r>
              <a:rPr lang="en-US" sz="3200" b="1" dirty="0" smtClean="0">
                <a:solidFill>
                  <a:srgbClr val="002060"/>
                </a:solidFill>
                <a:latin typeface="Times New Roman" pitchFamily="18" charset="0"/>
                <a:cs typeface="Times New Roman" pitchFamily="18" charset="0"/>
              </a:rPr>
              <a:t>     LITERATURE SURVEY</a:t>
            </a:r>
            <a:endParaRPr lang="en-IN" sz="3200" b="1" dirty="0">
              <a:solidFill>
                <a:srgbClr val="002060"/>
              </a:solidFill>
              <a:latin typeface="Times New Roman" pitchFamily="18" charset="0"/>
              <a:cs typeface="Times New Roman" pitchFamily="18" charset="0"/>
            </a:endParaRPr>
          </a:p>
        </p:txBody>
      </p:sp>
      <p:sp>
        <p:nvSpPr>
          <p:cNvPr id="3" name="TextBox 2"/>
          <p:cNvSpPr txBox="1"/>
          <p:nvPr/>
        </p:nvSpPr>
        <p:spPr>
          <a:xfrm>
            <a:off x="179512" y="836712"/>
            <a:ext cx="8640960" cy="5509200"/>
          </a:xfrm>
          <a:prstGeom prst="rect">
            <a:avLst/>
          </a:prstGeom>
          <a:noFill/>
        </p:spPr>
        <p:txBody>
          <a:bodyPr wrap="square" rtlCol="0">
            <a:spAutoFit/>
          </a:bodyPr>
          <a:lstStyle/>
          <a:p>
            <a:pPr algn="just"/>
            <a:r>
              <a:rPr lang="en-US" sz="2200" dirty="0" smtClean="0">
                <a:solidFill>
                  <a:srgbClr val="FF0000"/>
                </a:solidFill>
                <a:latin typeface="Times New Roman" pitchFamily="18" charset="0"/>
                <a:cs typeface="Times New Roman" pitchFamily="18" charset="0"/>
              </a:rPr>
              <a:t>[1]</a:t>
            </a:r>
            <a:r>
              <a:rPr lang="en-IN" sz="2200" dirty="0" smtClean="0">
                <a:solidFill>
                  <a:srgbClr val="FF0000"/>
                </a:solidFill>
                <a:latin typeface="Times New Roman" pitchFamily="18" charset="0"/>
                <a:cs typeface="Times New Roman" pitchFamily="18" charset="0"/>
              </a:rPr>
              <a:t> M. Chen, Y. Ma, S. </a:t>
            </a:r>
            <a:r>
              <a:rPr lang="en-IN" sz="2200" dirty="0" err="1" smtClean="0">
                <a:solidFill>
                  <a:srgbClr val="FF0000"/>
                </a:solidFill>
                <a:latin typeface="Times New Roman" pitchFamily="18" charset="0"/>
                <a:cs typeface="Times New Roman" pitchFamily="18" charset="0"/>
              </a:rPr>
              <a:t>Ullah</a:t>
            </a:r>
            <a:r>
              <a:rPr lang="en-IN" sz="2200" dirty="0" smtClean="0">
                <a:solidFill>
                  <a:srgbClr val="FF0000"/>
                </a:solidFill>
                <a:latin typeface="Times New Roman" pitchFamily="18" charset="0"/>
                <a:cs typeface="Times New Roman" pitchFamily="18" charset="0"/>
              </a:rPr>
              <a:t>, W. </a:t>
            </a:r>
            <a:r>
              <a:rPr lang="en-IN" sz="2200" dirty="0" err="1" smtClean="0">
                <a:solidFill>
                  <a:srgbClr val="FF0000"/>
                </a:solidFill>
                <a:latin typeface="Times New Roman" pitchFamily="18" charset="0"/>
                <a:cs typeface="Times New Roman" pitchFamily="18" charset="0"/>
              </a:rPr>
              <a:t>Cai</a:t>
            </a:r>
            <a:r>
              <a:rPr lang="en-IN" sz="2200" dirty="0" smtClean="0">
                <a:solidFill>
                  <a:srgbClr val="FF0000"/>
                </a:solidFill>
                <a:latin typeface="Times New Roman" pitchFamily="18" charset="0"/>
                <a:cs typeface="Times New Roman" pitchFamily="18" charset="0"/>
              </a:rPr>
              <a:t>, and E. Song, “ROCHAS: Robotics and cloud-assisted healthcare system for empty nester,” in </a:t>
            </a:r>
            <a:r>
              <a:rPr lang="en-IN" sz="2200" i="1" dirty="0" smtClean="0">
                <a:solidFill>
                  <a:srgbClr val="FF0000"/>
                </a:solidFill>
                <a:latin typeface="Times New Roman" pitchFamily="18" charset="0"/>
                <a:cs typeface="Times New Roman" pitchFamily="18" charset="0"/>
              </a:rPr>
              <a:t>Proc. </a:t>
            </a:r>
            <a:r>
              <a:rPr lang="en-IN" sz="2200" i="1" dirty="0" err="1" smtClean="0">
                <a:solidFill>
                  <a:srgbClr val="FF0000"/>
                </a:solidFill>
                <a:latin typeface="Times New Roman" pitchFamily="18" charset="0"/>
                <a:cs typeface="Times New Roman" pitchFamily="18" charset="0"/>
              </a:rPr>
              <a:t>BodyNets</a:t>
            </a:r>
            <a:r>
              <a:rPr lang="en-IN" sz="2200" i="1" dirty="0" smtClean="0">
                <a:solidFill>
                  <a:srgbClr val="FF0000"/>
                </a:solidFill>
                <a:latin typeface="Times New Roman" pitchFamily="18" charset="0"/>
                <a:cs typeface="Times New Roman" pitchFamily="18" charset="0"/>
              </a:rPr>
              <a:t>,</a:t>
            </a:r>
            <a:r>
              <a:rPr lang="it-IT" sz="2200" dirty="0" smtClean="0">
                <a:solidFill>
                  <a:srgbClr val="FF0000"/>
                </a:solidFill>
                <a:latin typeface="Times New Roman" pitchFamily="18" charset="0"/>
                <a:cs typeface="Times New Roman" pitchFamily="18" charset="0"/>
              </a:rPr>
              <a:t>Boston, MA, USA, Sep. 30–Oct. 2 2013, pp. 1–4.</a:t>
            </a:r>
          </a:p>
          <a:p>
            <a:pPr algn="just"/>
            <a:endParaRPr lang="it-IT" sz="2200" dirty="0" smtClean="0">
              <a:solidFill>
                <a:srgbClr val="FF0000"/>
              </a:solidFill>
              <a:latin typeface="Times New Roman" pitchFamily="18" charset="0"/>
              <a:cs typeface="Times New Roman" pitchFamily="18" charset="0"/>
            </a:endParaRPr>
          </a:p>
          <a:p>
            <a:pPr algn="just">
              <a:buFont typeface="Wingdings" pitchFamily="2" charset="2"/>
              <a:buChar char="ü"/>
            </a:pPr>
            <a:r>
              <a:rPr lang="en-IN" sz="2200" dirty="0" smtClean="0">
                <a:solidFill>
                  <a:srgbClr val="00B0F0"/>
                </a:solidFill>
                <a:latin typeface="Times New Roman" pitchFamily="18" charset="0"/>
                <a:cs typeface="Times New Roman" pitchFamily="18" charset="0"/>
              </a:rPr>
              <a:t>Explanation: </a:t>
            </a:r>
          </a:p>
          <a:p>
            <a:pPr lvl="1" algn="just">
              <a:buFont typeface="Wingdings" pitchFamily="2" charset="2"/>
              <a:buChar char="§"/>
            </a:pPr>
            <a:r>
              <a:rPr lang="en-IN" sz="2200" dirty="0" smtClean="0">
                <a:latin typeface="Times New Roman" pitchFamily="18" charset="0"/>
                <a:cs typeface="Times New Roman" pitchFamily="18" charset="0"/>
              </a:rPr>
              <a:t> A household robot serves as bridge for empty-nester to communicate    with his/her children in other places.</a:t>
            </a:r>
          </a:p>
          <a:p>
            <a:pPr lvl="1" algn="just">
              <a:buFont typeface="Wingdings" pitchFamily="2" charset="2"/>
              <a:buChar char="§"/>
            </a:pPr>
            <a:endParaRPr lang="en-US" sz="2200" dirty="0" smtClean="0">
              <a:latin typeface="Times New Roman" pitchFamily="18" charset="0"/>
              <a:cs typeface="Times New Roman" pitchFamily="18" charset="0"/>
            </a:endParaRPr>
          </a:p>
          <a:p>
            <a:pPr lvl="1" algn="just">
              <a:buFont typeface="Wingdings" pitchFamily="2" charset="2"/>
              <a:buChar char="§"/>
            </a:pPr>
            <a:r>
              <a:rPr lang="en-IN" sz="2200" dirty="0" smtClean="0">
                <a:latin typeface="Times New Roman" pitchFamily="18" charset="0"/>
                <a:cs typeface="Times New Roman" pitchFamily="18" charset="0"/>
              </a:rPr>
              <a:t>The robot also has intelligent speech recognition and entertainment functions.</a:t>
            </a:r>
          </a:p>
          <a:p>
            <a:pPr algn="just"/>
            <a:endParaRPr lang="en-IN" sz="2200" dirty="0" smtClean="0">
              <a:latin typeface="Times New Roman" pitchFamily="18" charset="0"/>
              <a:cs typeface="Times New Roman" pitchFamily="18" charset="0"/>
            </a:endParaRPr>
          </a:p>
          <a:p>
            <a:pPr algn="just">
              <a:buFont typeface="Wingdings" pitchFamily="2" charset="2"/>
              <a:buChar char="ü"/>
            </a:pPr>
            <a:r>
              <a:rPr lang="en-IN" sz="2200" dirty="0" smtClean="0">
                <a:solidFill>
                  <a:srgbClr val="00B0F0"/>
                </a:solidFill>
                <a:latin typeface="Times New Roman" pitchFamily="18" charset="0"/>
                <a:cs typeface="Times New Roman" pitchFamily="18" charset="0"/>
              </a:rPr>
              <a:t>Advantages: </a:t>
            </a:r>
            <a:r>
              <a:rPr lang="en-IN" sz="2200" dirty="0" smtClean="0">
                <a:latin typeface="Times New Roman" pitchFamily="18" charset="0"/>
                <a:cs typeface="Times New Roman" pitchFamily="18" charset="0"/>
              </a:rPr>
              <a:t>These   functions mainly provide spiritual consolation for empty-nester.</a:t>
            </a:r>
          </a:p>
          <a:p>
            <a:pPr algn="just">
              <a:buFont typeface="Wingdings" pitchFamily="2" charset="2"/>
              <a:buChar char="ü"/>
            </a:pPr>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solidFill>
                  <a:srgbClr val="00B0F0"/>
                </a:solidFill>
                <a:latin typeface="Times New Roman" pitchFamily="18" charset="0"/>
                <a:cs typeface="Times New Roman" pitchFamily="18" charset="0"/>
              </a:rPr>
              <a:t>Disadvantages :</a:t>
            </a:r>
            <a:r>
              <a:rPr lang="en-IN" sz="2200" dirty="0" smtClean="0">
                <a:latin typeface="Times New Roman" pitchFamily="18" charset="0"/>
                <a:cs typeface="Times New Roman" pitchFamily="18" charset="0"/>
              </a:rPr>
              <a:t> High bandwidth  , cost of robot  and interoperability between robot and cloud platform.</a:t>
            </a:r>
            <a:endParaRPr lang="en-IN" sz="2200"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12968" cy="5909310"/>
          </a:xfrm>
          <a:prstGeom prst="rect">
            <a:avLst/>
          </a:prstGeom>
          <a:noFill/>
        </p:spPr>
        <p:txBody>
          <a:bodyPr wrap="square" rtlCol="0">
            <a:spAutoFit/>
          </a:bodyPr>
          <a:lstStyle/>
          <a:p>
            <a:pPr algn="just"/>
            <a:r>
              <a:rPr lang="en-US" sz="2200" dirty="0" smtClean="0">
                <a:solidFill>
                  <a:srgbClr val="FF0000"/>
                </a:solidFill>
                <a:latin typeface="Times New Roman" pitchFamily="18" charset="0"/>
                <a:cs typeface="Times New Roman" pitchFamily="18" charset="0"/>
              </a:rPr>
              <a:t>[2] </a:t>
            </a:r>
            <a:r>
              <a:rPr lang="en-IN" sz="2200" dirty="0" smtClean="0">
                <a:solidFill>
                  <a:srgbClr val="FF0000"/>
                </a:solidFill>
                <a:latin typeface="Times New Roman" pitchFamily="18" charset="0"/>
                <a:cs typeface="Times New Roman" pitchFamily="18" charset="0"/>
              </a:rPr>
              <a:t>J. Wan et al., “Cloud-enabled wireless body area networks for pervasive healthcare,” IEEE </a:t>
            </a:r>
            <a:r>
              <a:rPr lang="en-IN" sz="2200" dirty="0" err="1" smtClean="0">
                <a:solidFill>
                  <a:srgbClr val="FF0000"/>
                </a:solidFill>
                <a:latin typeface="Times New Roman" pitchFamily="18" charset="0"/>
                <a:cs typeface="Times New Roman" pitchFamily="18" charset="0"/>
              </a:rPr>
              <a:t>Netw</a:t>
            </a:r>
            <a:r>
              <a:rPr lang="en-IN" sz="2200" dirty="0" smtClean="0">
                <a:solidFill>
                  <a:srgbClr val="FF0000"/>
                </a:solidFill>
                <a:latin typeface="Times New Roman" pitchFamily="18" charset="0"/>
                <a:cs typeface="Times New Roman" pitchFamily="18" charset="0"/>
              </a:rPr>
              <a:t>., vol. 27, no. 5, pp</a:t>
            </a:r>
            <a:r>
              <a:rPr lang="en-IN" sz="2200" i="1" dirty="0" smtClean="0">
                <a:solidFill>
                  <a:srgbClr val="FF0000"/>
                </a:solidFill>
                <a:latin typeface="Times New Roman" pitchFamily="18" charset="0"/>
                <a:cs typeface="Times New Roman" pitchFamily="18" charset="0"/>
              </a:rPr>
              <a:t>. </a:t>
            </a:r>
            <a:r>
              <a:rPr lang="en-IN" sz="2200" dirty="0" smtClean="0">
                <a:solidFill>
                  <a:srgbClr val="FF0000"/>
                </a:solidFill>
                <a:latin typeface="Times New Roman" pitchFamily="18" charset="0"/>
                <a:cs typeface="Times New Roman" pitchFamily="18" charset="0"/>
              </a:rPr>
              <a:t>56–61, Sep./Oct. 2013.</a:t>
            </a:r>
          </a:p>
          <a:p>
            <a:pPr algn="just"/>
            <a:endParaRPr lang="en-US" sz="2200" dirty="0" smtClean="0">
              <a:solidFill>
                <a:srgbClr val="FF0000"/>
              </a:solidFill>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Explanation :	</a:t>
            </a:r>
          </a:p>
          <a:p>
            <a:pPr algn="just">
              <a:buFont typeface="Wingdings" pitchFamily="2" charset="2"/>
              <a:buChar char="§"/>
            </a:pPr>
            <a:r>
              <a:rPr lang="en-IN" sz="2200" dirty="0" smtClean="0">
                <a:latin typeface="Times New Roman" pitchFamily="18" charset="0"/>
                <a:cs typeface="Times New Roman" pitchFamily="18" charset="0"/>
              </a:rPr>
              <a:t>       Integrates WBANs with MCC to provide tremendous opportunities for          pervasive  healthcare  systems.</a:t>
            </a:r>
          </a:p>
          <a:p>
            <a:pPr algn="just">
              <a:buFont typeface="Wingdings" pitchFamily="2" charset="2"/>
              <a:buChar char="§"/>
            </a:pPr>
            <a:endParaRPr lang="en-IN" sz="2200" dirty="0" smtClean="0">
              <a:latin typeface="Times New Roman" pitchFamily="18" charset="0"/>
              <a:cs typeface="Times New Roman" pitchFamily="18" charset="0"/>
            </a:endParaRPr>
          </a:p>
          <a:p>
            <a:pPr algn="just">
              <a:buFont typeface="Wingdings" pitchFamily="2" charset="2"/>
              <a:buChar char="§"/>
            </a:pPr>
            <a:r>
              <a:rPr lang="en-IN" sz="2200" dirty="0" smtClean="0">
                <a:latin typeface="Times New Roman" pitchFamily="18" charset="0"/>
                <a:cs typeface="Times New Roman" pitchFamily="18" charset="0"/>
              </a:rPr>
              <a:t>       Transmits vital data to the cloud by using   data security mechanisms.</a:t>
            </a:r>
          </a:p>
          <a:p>
            <a:pPr algn="just">
              <a:buFont typeface="Wingdings" pitchFamily="2" charset="2"/>
              <a:buChar char="§"/>
            </a:pP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Advantages :</a:t>
            </a:r>
          </a:p>
          <a:p>
            <a:pPr algn="just"/>
            <a:r>
              <a:rPr lang="en-US" sz="2200" dirty="0" smtClean="0">
                <a:solidFill>
                  <a:srgbClr val="00B0F0"/>
                </a:solidFill>
                <a:latin typeface="Times New Roman" pitchFamily="18" charset="0"/>
                <a:cs typeface="Times New Roman" pitchFamily="18" charset="0"/>
              </a:rPr>
              <a:t>	</a:t>
            </a:r>
            <a:r>
              <a:rPr lang="en-IN" sz="2200" dirty="0" smtClean="0">
                <a:latin typeface="Times New Roman" pitchFamily="18" charset="0"/>
                <a:cs typeface="Times New Roman" pitchFamily="18" charset="0"/>
              </a:rPr>
              <a:t> Performance efficiency, Patient-centric services, High reliability.</a:t>
            </a:r>
          </a:p>
          <a:p>
            <a:pPr algn="just"/>
            <a:endParaRPr lang="en-IN" sz="2200" dirty="0" smtClean="0">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Disadvantages :</a:t>
            </a:r>
          </a:p>
          <a:p>
            <a:pPr lvl="2" algn="just">
              <a:buFont typeface="Wingdings" pitchFamily="2" charset="2"/>
              <a:buChar char="§"/>
            </a:pPr>
            <a:r>
              <a:rPr lang="en-IN" sz="2400" dirty="0" smtClean="0"/>
              <a:t>  </a:t>
            </a:r>
            <a:r>
              <a:rPr lang="en-IN" sz="2200" dirty="0" smtClean="0">
                <a:latin typeface="Times New Roman" pitchFamily="18" charset="0"/>
                <a:cs typeface="Times New Roman" pitchFamily="18" charset="0"/>
              </a:rPr>
              <a:t>Less performance and </a:t>
            </a:r>
          </a:p>
          <a:p>
            <a:pPr lvl="2" algn="just">
              <a:buFont typeface="Wingdings" pitchFamily="2" charset="2"/>
              <a:buChar char="§"/>
            </a:pPr>
            <a:r>
              <a:rPr lang="en-IN" sz="2200" dirty="0" smtClean="0">
                <a:latin typeface="Times New Roman" pitchFamily="18" charset="0"/>
                <a:cs typeface="Times New Roman" pitchFamily="18" charset="0"/>
              </a:rPr>
              <a:t>  QoS of cloud-enabled WBANs  must be improved</a:t>
            </a:r>
          </a:p>
          <a:p>
            <a:pPr algn="just"/>
            <a:endParaRPr lang="en-IN" sz="2200" i="1" dirty="0" smtClean="0">
              <a:solidFill>
                <a:srgbClr val="FF0000"/>
              </a:solidFill>
              <a:latin typeface="Times New Roman" pitchFamily="18" charset="0"/>
              <a:cs typeface="Times New Roman" pitchFamily="18" charset="0"/>
            </a:endParaRPr>
          </a:p>
          <a:p>
            <a:pPr algn="just"/>
            <a:endParaRPr lang="en-IN" sz="2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71582"/>
            <a:ext cx="8568952" cy="6586418"/>
          </a:xfrm>
          <a:prstGeom prst="rect">
            <a:avLst/>
          </a:prstGeom>
          <a:noFill/>
        </p:spPr>
        <p:txBody>
          <a:bodyPr wrap="square" rtlCol="0">
            <a:spAutoFit/>
          </a:bodyPr>
          <a:lstStyle/>
          <a:p>
            <a:pPr algn="just"/>
            <a:r>
              <a:rPr lang="en-US" sz="2200" dirty="0" smtClean="0">
                <a:solidFill>
                  <a:srgbClr val="FF0000"/>
                </a:solidFill>
                <a:latin typeface="Times New Roman" pitchFamily="18" charset="0"/>
                <a:cs typeface="Times New Roman" pitchFamily="18" charset="0"/>
              </a:rPr>
              <a:t>[3] </a:t>
            </a:r>
            <a:r>
              <a:rPr lang="en-IN" sz="2200" dirty="0" smtClean="0">
                <a:solidFill>
                  <a:srgbClr val="FF0000"/>
                </a:solidFill>
                <a:latin typeface="Times New Roman" pitchFamily="18" charset="0"/>
                <a:cs typeface="Times New Roman" pitchFamily="18" charset="0"/>
              </a:rPr>
              <a:t>M. Chen, “NDNC-BAN: Supporting rich media healthcare services via named data networking in cloud-assisted wireless body area networks,” Inf. Sci., vol. 284, pp. 142–156, Nov. 2014.</a:t>
            </a:r>
          </a:p>
          <a:p>
            <a:pPr algn="just"/>
            <a:endParaRPr lang="en-US" sz="2200" dirty="0" smtClean="0">
              <a:solidFill>
                <a:srgbClr val="FF0000"/>
              </a:solidFill>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Explanation :</a:t>
            </a:r>
          </a:p>
          <a:p>
            <a:pPr algn="just">
              <a:buFont typeface="Wingdings" pitchFamily="2" charset="2"/>
              <a:buChar char="§"/>
            </a:pPr>
            <a:r>
              <a:rPr lang="en-IN" sz="2200" dirty="0" smtClean="0">
                <a:latin typeface="Times New Roman" pitchFamily="18" charset="0"/>
                <a:cs typeface="Times New Roman" pitchFamily="18" charset="0"/>
              </a:rPr>
              <a:t>   User’s heart rate, respiratory rate etc., will be collected by body sensors</a:t>
            </a:r>
          </a:p>
          <a:p>
            <a:pPr algn="just">
              <a:buFont typeface="Wingdings" pitchFamily="2" charset="2"/>
              <a:buChar char="§"/>
            </a:pPr>
            <a:r>
              <a:rPr lang="en-IN" sz="2200" dirty="0" smtClean="0">
                <a:latin typeface="Times New Roman" pitchFamily="18" charset="0"/>
                <a:cs typeface="Times New Roman" pitchFamily="18" charset="0"/>
              </a:rPr>
              <a:t>   User’s physiological status is stored, processed, managed and analyzed over a long-term period in the cloud platform.</a:t>
            </a:r>
          </a:p>
          <a:p>
            <a:pPr algn="just">
              <a:buFont typeface="Wingdings" pitchFamily="2" charset="2"/>
              <a:buChar char="§"/>
            </a:pPr>
            <a:r>
              <a:rPr lang="en-IN" sz="2200" dirty="0" smtClean="0">
                <a:latin typeface="Times New Roman" pitchFamily="18" charset="0"/>
                <a:cs typeface="Times New Roman" pitchFamily="18" charset="0"/>
              </a:rPr>
              <a:t>   The physiological information stored in cloud platform can be distributed to hospital, doctor or immediately family members, etc.</a:t>
            </a:r>
          </a:p>
          <a:p>
            <a:pPr algn="just">
              <a:buFont typeface="Wingdings" pitchFamily="2" charset="2"/>
              <a:buChar char="§"/>
            </a:pP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Advantages : </a:t>
            </a:r>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            Efficient Content Delivery from Cloud, Flexible and Personalized Interaction, Supports  High User Mobility.</a:t>
            </a:r>
          </a:p>
          <a:p>
            <a:pPr algn="just">
              <a:buFont typeface="Wingdings" pitchFamily="2" charset="2"/>
              <a:buChar char="§"/>
            </a:pP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Disadvantages:</a:t>
            </a:r>
          </a:p>
          <a:p>
            <a:r>
              <a:rPr lang="en-IN" sz="2400" dirty="0" smtClean="0"/>
              <a:t>	</a:t>
            </a:r>
            <a:r>
              <a:rPr lang="en-IN" sz="2200" dirty="0" smtClean="0">
                <a:latin typeface="Times New Roman" pitchFamily="18" charset="0"/>
                <a:cs typeface="Times New Roman" pitchFamily="18" charset="0"/>
              </a:rPr>
              <a:t>Issues in user mobility, content delivery latency, and personalized interaction</a:t>
            </a:r>
            <a:endParaRPr lang="en-US" sz="2200" dirty="0" smtClean="0">
              <a:solidFill>
                <a:srgbClr val="00B0F0"/>
              </a:solidFill>
              <a:latin typeface="Times New Roman" pitchFamily="18" charset="0"/>
              <a:cs typeface="Times New Roman" pitchFamily="18" charset="0"/>
            </a:endParaRPr>
          </a:p>
          <a:p>
            <a:pPr algn="just"/>
            <a:endParaRPr lang="en-IN" sz="2200"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8352928" cy="5539978"/>
          </a:xfrm>
          <a:prstGeom prst="rect">
            <a:avLst/>
          </a:prstGeom>
          <a:noFill/>
        </p:spPr>
        <p:txBody>
          <a:bodyPr wrap="square" rtlCol="0">
            <a:spAutoFit/>
          </a:bodyPr>
          <a:lstStyle/>
          <a:p>
            <a:pPr algn="just"/>
            <a:r>
              <a:rPr lang="en-US" sz="2200" dirty="0" smtClean="0">
                <a:solidFill>
                  <a:srgbClr val="FF0000"/>
                </a:solidFill>
                <a:latin typeface="Times New Roman" pitchFamily="18" charset="0"/>
                <a:cs typeface="Times New Roman" pitchFamily="18" charset="0"/>
              </a:rPr>
              <a:t>[4] </a:t>
            </a:r>
            <a:r>
              <a:rPr lang="en-IN" sz="2200" dirty="0" smtClean="0">
                <a:solidFill>
                  <a:srgbClr val="FF0000"/>
                </a:solidFill>
                <a:latin typeface="Times New Roman" pitchFamily="18" charset="0"/>
                <a:cs typeface="Times New Roman" pitchFamily="18" charset="0"/>
              </a:rPr>
              <a:t>M. Chen, S. Gonzalez, A. </a:t>
            </a:r>
            <a:r>
              <a:rPr lang="en-IN" sz="2200" dirty="0" err="1" smtClean="0">
                <a:solidFill>
                  <a:srgbClr val="FF0000"/>
                </a:solidFill>
                <a:latin typeface="Times New Roman" pitchFamily="18" charset="0"/>
                <a:cs typeface="Times New Roman" pitchFamily="18" charset="0"/>
              </a:rPr>
              <a:t>Vasilakos</a:t>
            </a:r>
            <a:r>
              <a:rPr lang="en-IN" sz="2200" dirty="0" smtClean="0">
                <a:solidFill>
                  <a:srgbClr val="FF0000"/>
                </a:solidFill>
                <a:latin typeface="Times New Roman" pitchFamily="18" charset="0"/>
                <a:cs typeface="Times New Roman" pitchFamily="18" charset="0"/>
              </a:rPr>
              <a:t>, H. Cao, and V. Leung, “Body area networks: A survey,” </a:t>
            </a:r>
            <a:r>
              <a:rPr lang="en-IN" sz="2200" i="1" dirty="0" smtClean="0">
                <a:solidFill>
                  <a:srgbClr val="FF0000"/>
                </a:solidFill>
                <a:latin typeface="Times New Roman" pitchFamily="18" charset="0"/>
                <a:cs typeface="Times New Roman" pitchFamily="18" charset="0"/>
              </a:rPr>
              <a:t>ACM/Springer Mobile </a:t>
            </a:r>
            <a:r>
              <a:rPr lang="en-IN" sz="2200" i="1" dirty="0" err="1" smtClean="0">
                <a:solidFill>
                  <a:srgbClr val="FF0000"/>
                </a:solidFill>
                <a:latin typeface="Times New Roman" pitchFamily="18" charset="0"/>
                <a:cs typeface="Times New Roman" pitchFamily="18" charset="0"/>
              </a:rPr>
              <a:t>Netw</a:t>
            </a:r>
            <a:r>
              <a:rPr lang="en-IN" sz="2200" i="1" dirty="0" smtClean="0">
                <a:solidFill>
                  <a:srgbClr val="FF0000"/>
                </a:solidFill>
                <a:latin typeface="Times New Roman" pitchFamily="18" charset="0"/>
                <a:cs typeface="Times New Roman" pitchFamily="18" charset="0"/>
              </a:rPr>
              <a:t>. Appl., vol. 16, no. 2, pp. 171–193, </a:t>
            </a:r>
            <a:r>
              <a:rPr lang="en-IN" sz="2200" dirty="0" smtClean="0">
                <a:solidFill>
                  <a:srgbClr val="FF0000"/>
                </a:solidFill>
                <a:latin typeface="Times New Roman" pitchFamily="18" charset="0"/>
                <a:cs typeface="Times New Roman" pitchFamily="18" charset="0"/>
              </a:rPr>
              <a:t>Apr. 2011.</a:t>
            </a:r>
          </a:p>
          <a:p>
            <a:pPr algn="just"/>
            <a:endParaRPr lang="en-US" sz="2200" dirty="0" smtClean="0">
              <a:solidFill>
                <a:srgbClr val="FF0000"/>
              </a:solidFill>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Explanation :</a:t>
            </a:r>
          </a:p>
          <a:p>
            <a:pPr algn="just">
              <a:buFont typeface="Wingdings" pitchFamily="2" charset="2"/>
              <a:buChar char="§"/>
            </a:pPr>
            <a:r>
              <a:rPr lang="en-US"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 BANs enable wireless communications in or around a human body by means sophisticated pervasive wireless computing devices.</a:t>
            </a:r>
          </a:p>
          <a:p>
            <a:pPr algn="just">
              <a:buFont typeface="Wingdings" pitchFamily="2" charset="2"/>
              <a:buChar char="§"/>
            </a:pPr>
            <a:r>
              <a:rPr lang="en-US" sz="2200" dirty="0" smtClean="0">
                <a:latin typeface="Times New Roman" pitchFamily="18" charset="0"/>
                <a:cs typeface="Times New Roman" pitchFamily="18" charset="0"/>
              </a:rPr>
              <a:t>	 Communication is twofold</a:t>
            </a:r>
            <a:r>
              <a:rPr lang="en-IN" sz="2200" dirty="0" smtClean="0">
                <a:latin typeface="Times New Roman" pitchFamily="18" charset="0"/>
                <a:cs typeface="Times New Roman" pitchFamily="18" charset="0"/>
              </a:rPr>
              <a:t> Intra-BAN communications, Inter-BAN communications.</a:t>
            </a:r>
          </a:p>
          <a:p>
            <a:pPr algn="just">
              <a:buFont typeface="Wingdings" pitchFamily="2" charset="2"/>
              <a:buChar char="§"/>
            </a:pP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Advantages : </a:t>
            </a:r>
          </a:p>
          <a:p>
            <a:pPr algn="just"/>
            <a:r>
              <a:rPr lang="en-US" sz="2200" dirty="0" smtClean="0">
                <a:solidFill>
                  <a:srgbClr val="00B0F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High data rate and mobility than WSNs.</a:t>
            </a:r>
          </a:p>
          <a:p>
            <a:pPr algn="just">
              <a:buFont typeface="Wingdings" pitchFamily="2" charset="2"/>
              <a:buChar char="ü"/>
            </a:pPr>
            <a:endParaRPr lang="en-US" sz="2200" dirty="0" smtClean="0">
              <a:solidFill>
                <a:srgbClr val="00B0F0"/>
              </a:solidFill>
              <a:latin typeface="Times New Roman" pitchFamily="18" charset="0"/>
              <a:cs typeface="Times New Roman" pitchFamily="18" charset="0"/>
            </a:endParaRPr>
          </a:p>
          <a:p>
            <a:pPr algn="just">
              <a:buFont typeface="Wingdings" pitchFamily="2" charset="2"/>
              <a:buChar char="ü"/>
            </a:pPr>
            <a:r>
              <a:rPr lang="en-US" sz="2200" dirty="0" smtClean="0">
                <a:solidFill>
                  <a:srgbClr val="00B0F0"/>
                </a:solidFill>
                <a:latin typeface="Times New Roman" pitchFamily="18" charset="0"/>
                <a:cs typeface="Times New Roman" pitchFamily="18" charset="0"/>
              </a:rPr>
              <a:t> Disadvantages :</a:t>
            </a:r>
          </a:p>
          <a:p>
            <a:r>
              <a:rPr lang="en-US" sz="2200" dirty="0" smtClean="0">
                <a:solidFill>
                  <a:srgbClr val="00B0F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less</a:t>
            </a:r>
            <a:r>
              <a:rPr lang="en-IN" sz="2200" dirty="0" smtClean="0">
                <a:latin typeface="Times New Roman" pitchFamily="18" charset="0"/>
                <a:cs typeface="Times New Roman" pitchFamily="18" charset="0"/>
              </a:rPr>
              <a:t> scalability and QoS, breach  of security and privacy.</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TotalTime>
  <Words>1624</Words>
  <Application>Microsoft Office PowerPoint</Application>
  <PresentationFormat>On-screen Show (4:3)</PresentationFormat>
  <Paragraphs>275</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MURALI</dc:creator>
  <cp:lastModifiedBy>MURALI</cp:lastModifiedBy>
  <cp:revision>138</cp:revision>
  <dcterms:created xsi:type="dcterms:W3CDTF">2017-10-10T11:54:10Z</dcterms:created>
  <dcterms:modified xsi:type="dcterms:W3CDTF">2017-10-13T15:35:07Z</dcterms:modified>
</cp:coreProperties>
</file>