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23"/>
  </p:notesMasterIdLst>
  <p:handoutMasterIdLst>
    <p:handoutMasterId r:id="rId24"/>
  </p:handoutMasterIdLst>
  <p:sldIdLst>
    <p:sldId id="265" r:id="rId5"/>
    <p:sldId id="259" r:id="rId6"/>
    <p:sldId id="280" r:id="rId7"/>
    <p:sldId id="298" r:id="rId8"/>
    <p:sldId id="281" r:id="rId9"/>
    <p:sldId id="299" r:id="rId10"/>
    <p:sldId id="300" r:id="rId11"/>
    <p:sldId id="301" r:id="rId12"/>
    <p:sldId id="285" r:id="rId13"/>
    <p:sldId id="302" r:id="rId14"/>
    <p:sldId id="303" r:id="rId15"/>
    <p:sldId id="286" r:id="rId16"/>
    <p:sldId id="287" r:id="rId17"/>
    <p:sldId id="288" r:id="rId18"/>
    <p:sldId id="292" r:id="rId19"/>
    <p:sldId id="294" r:id="rId20"/>
    <p:sldId id="30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027" autoAdjust="0"/>
  </p:normalViewPr>
  <p:slideViewPr>
    <p:cSldViewPr snapToGrid="0" showGuides="1">
      <p:cViewPr varScale="1">
        <p:scale>
          <a:sx n="62" d="100"/>
          <a:sy n="62" d="100"/>
        </p:scale>
        <p:origin x="912" y="3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4452"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92252"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00042" y="69369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WS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597185"/>
            <a:ext cx="2762530" cy="27831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A SOAP message is an ordinary XML document containing the following elements:</a:t>
            </a:r>
          </a:p>
          <a:p>
            <a:r>
              <a:rPr lang="en-US" sz="1000" b="0" i="0" kern="1200" dirty="0">
                <a:solidFill>
                  <a:schemeClr val="tx1"/>
                </a:solidFill>
                <a:effectLst/>
                <a:latin typeface="Arial" pitchFamily="34" charset="0"/>
                <a:ea typeface="+mn-ea"/>
                <a:cs typeface="Arial" pitchFamily="34" charset="0"/>
              </a:rPr>
              <a:t>An Envelope element that identifies the XML document as a SOAP message</a:t>
            </a:r>
          </a:p>
          <a:p>
            <a:r>
              <a:rPr lang="en-US" sz="1000" b="0" i="0" kern="1200" dirty="0">
                <a:solidFill>
                  <a:schemeClr val="tx1"/>
                </a:solidFill>
                <a:effectLst/>
                <a:latin typeface="Arial" pitchFamily="34" charset="0"/>
                <a:ea typeface="+mn-ea"/>
                <a:cs typeface="Arial" pitchFamily="34" charset="0"/>
              </a:rPr>
              <a:t>A Header element that contains header information</a:t>
            </a:r>
          </a:p>
          <a:p>
            <a:r>
              <a:rPr lang="en-US" sz="1000" b="0" i="0" kern="1200" dirty="0">
                <a:solidFill>
                  <a:schemeClr val="tx1"/>
                </a:solidFill>
                <a:effectLst/>
                <a:latin typeface="Arial" pitchFamily="34" charset="0"/>
                <a:ea typeface="+mn-ea"/>
                <a:cs typeface="Arial" pitchFamily="34" charset="0"/>
              </a:rPr>
              <a:t>A Body element that contains call and response information</a:t>
            </a:r>
          </a:p>
          <a:p>
            <a:endParaRPr lang="en-US" dirty="0"/>
          </a:p>
          <a:p>
            <a:r>
              <a:rPr lang="en-US" sz="1000" b="0" i="0" kern="1200" dirty="0">
                <a:solidFill>
                  <a:schemeClr val="tx1"/>
                </a:solidFill>
                <a:effectLst/>
                <a:latin typeface="Arial" pitchFamily="34" charset="0"/>
                <a:ea typeface="+mn-ea"/>
                <a:cs typeface="Arial" pitchFamily="34" charset="0"/>
              </a:rPr>
              <a:t>A few syntax rules…..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 SOAP message MUST be encoded using XML</a:t>
            </a:r>
          </a:p>
          <a:p>
            <a:r>
              <a:rPr lang="en-US" sz="1000" b="0" i="0" kern="1200" dirty="0">
                <a:solidFill>
                  <a:schemeClr val="tx1"/>
                </a:solidFill>
                <a:effectLst/>
                <a:latin typeface="Arial" pitchFamily="34" charset="0"/>
                <a:ea typeface="+mn-ea"/>
                <a:cs typeface="Arial" pitchFamily="34" charset="0"/>
              </a:rPr>
              <a:t>A SOAP message MUST use the SOAP Envelope namespace</a:t>
            </a:r>
          </a:p>
          <a:p>
            <a:r>
              <a:rPr lang="en-US" sz="1000" b="0" i="0" kern="1200" dirty="0">
                <a:solidFill>
                  <a:schemeClr val="tx1"/>
                </a:solidFill>
                <a:effectLst/>
                <a:latin typeface="Arial" pitchFamily="34" charset="0"/>
                <a:ea typeface="+mn-ea"/>
                <a:cs typeface="Arial" pitchFamily="34" charset="0"/>
              </a:rPr>
              <a:t>A SOAP message MUST use the SOAP Encoding namespace</a:t>
            </a:r>
          </a:p>
          <a:p>
            <a:r>
              <a:rPr lang="en-US" sz="1000" b="0" i="0" kern="1200" dirty="0">
                <a:solidFill>
                  <a:schemeClr val="tx1"/>
                </a:solidFill>
                <a:effectLst/>
                <a:latin typeface="Arial" pitchFamily="34" charset="0"/>
                <a:ea typeface="+mn-ea"/>
                <a:cs typeface="Arial" pitchFamily="34" charset="0"/>
              </a:rPr>
              <a:t>A SOAP message must NOT contain a DTD reference</a:t>
            </a:r>
          </a:p>
          <a:p>
            <a:r>
              <a:rPr lang="en-US" sz="1000" b="0" i="0" kern="1200" dirty="0">
                <a:solidFill>
                  <a:schemeClr val="tx1"/>
                </a:solidFill>
                <a:effectLst/>
                <a:latin typeface="Arial" pitchFamily="34" charset="0"/>
                <a:ea typeface="+mn-ea"/>
                <a:cs typeface="Arial" pitchFamily="34" charset="0"/>
              </a:rPr>
              <a:t>A SOAP message must NOT contain XML Processing Instructions</a:t>
            </a:r>
          </a:p>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describes regarding basic SOAP message format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In the example above, an addition request is sent to a server. The request has 2 parameters as number1</a:t>
            </a:r>
            <a:r>
              <a:rPr lang="en-US" sz="1000" b="0" i="0" kern="1200" baseline="0" dirty="0">
                <a:solidFill>
                  <a:schemeClr val="tx1"/>
                </a:solidFill>
                <a:effectLst/>
                <a:latin typeface="Arial" pitchFamily="34" charset="0"/>
                <a:ea typeface="+mn-ea"/>
                <a:cs typeface="Arial" pitchFamily="34" charset="0"/>
              </a:rPr>
              <a:t> and number2 and addition of 2 numbers is </a:t>
            </a:r>
            <a:r>
              <a:rPr lang="en-US" sz="1000" b="0" i="0" kern="1200" dirty="0">
                <a:solidFill>
                  <a:schemeClr val="tx1"/>
                </a:solidFill>
                <a:effectLst/>
                <a:latin typeface="Arial" pitchFamily="34" charset="0"/>
                <a:ea typeface="+mn-ea"/>
                <a:cs typeface="Arial" pitchFamily="34" charset="0"/>
              </a:rPr>
              <a:t>returned in the response. The namespace for the function is defined in "</a:t>
            </a:r>
            <a:r>
              <a:rPr lang="en-US" sz="1000" kern="1200" dirty="0">
                <a:solidFill>
                  <a:schemeClr val="tx1"/>
                </a:solidFill>
                <a:latin typeface="Arial" pitchFamily="34" charset="0"/>
                <a:ea typeface="+mn-ea"/>
                <a:cs typeface="Arial" pitchFamily="34" charset="0"/>
              </a:rPr>
              <a:t>http://webservice.learning.cg.com/</a:t>
            </a:r>
            <a:r>
              <a:rPr lang="en-US" sz="1000" b="0" i="0" kern="1200" dirty="0">
                <a:solidFill>
                  <a:schemeClr val="tx1"/>
                </a:solidFill>
                <a:effectLst/>
                <a:latin typeface="Arial" pitchFamily="34" charset="0"/>
                <a:ea typeface="+mn-ea"/>
                <a:cs typeface="Arial" pitchFamily="34" charset="0"/>
              </a:rPr>
              <a:t>".</a:t>
            </a:r>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describes what typically is a SOAP request / response structure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u="none" strike="noStrike" kern="1200" dirty="0">
                <a:solidFill>
                  <a:schemeClr val="tx1"/>
                </a:solidFill>
                <a:effectLst/>
                <a:latin typeface="Arial" pitchFamily="34" charset="0"/>
                <a:ea typeface="+mn-ea"/>
                <a:cs typeface="Arial" pitchFamily="34" charset="0"/>
              </a:rPr>
              <a:t>The starting point for developing a JAX-WS web service is a Java class annotated with the </a:t>
            </a:r>
            <a:r>
              <a:rPr lang="en-US" sz="1000" b="0" i="0" u="none" strike="noStrike" kern="1200" dirty="0" err="1">
                <a:solidFill>
                  <a:schemeClr val="tx1"/>
                </a:solidFill>
                <a:effectLst/>
                <a:latin typeface="Arial" pitchFamily="34" charset="0"/>
                <a:ea typeface="+mn-ea"/>
                <a:cs typeface="Arial" pitchFamily="34" charset="0"/>
              </a:rPr>
              <a:t>javax.jws.WebService</a:t>
            </a:r>
            <a:r>
              <a:rPr lang="en-US" sz="1000" b="0" i="0" u="none" strike="noStrike" kern="1200" dirty="0">
                <a:solidFill>
                  <a:schemeClr val="tx1"/>
                </a:solidFill>
                <a:effectLst/>
                <a:latin typeface="Arial" pitchFamily="34" charset="0"/>
                <a:ea typeface="+mn-ea"/>
                <a:cs typeface="Arial" pitchFamily="34" charset="0"/>
              </a:rPr>
              <a:t> annotation. </a:t>
            </a:r>
          </a:p>
          <a:p>
            <a:endParaRPr lang="en-US" sz="1000" b="0" i="0" u="none" strike="noStrike" kern="1200" dirty="0">
              <a:solidFill>
                <a:schemeClr val="tx1"/>
              </a:solidFill>
              <a:effectLst/>
              <a:latin typeface="Arial" pitchFamily="34" charset="0"/>
              <a:ea typeface="+mn-ea"/>
              <a:cs typeface="Arial" pitchFamily="34" charset="0"/>
            </a:endParaRPr>
          </a:p>
          <a:p>
            <a:r>
              <a:rPr lang="en-US" sz="1000" b="0" i="0" u="none" strike="noStrike" kern="1200" dirty="0">
                <a:solidFill>
                  <a:schemeClr val="tx1"/>
                </a:solidFill>
                <a:effectLst/>
                <a:latin typeface="Arial" pitchFamily="34" charset="0"/>
                <a:ea typeface="+mn-ea"/>
                <a:cs typeface="Arial" pitchFamily="34" charset="0"/>
              </a:rPr>
              <a:t>The </a:t>
            </a:r>
            <a:r>
              <a:rPr lang="en-US" sz="1000" b="0" i="0" u="none" strike="noStrike" kern="1200" dirty="0" err="1">
                <a:solidFill>
                  <a:schemeClr val="tx1"/>
                </a:solidFill>
                <a:effectLst/>
                <a:latin typeface="Arial" pitchFamily="34" charset="0"/>
                <a:ea typeface="+mn-ea"/>
                <a:cs typeface="Arial" pitchFamily="34" charset="0"/>
              </a:rPr>
              <a:t>WebService</a:t>
            </a:r>
            <a:r>
              <a:rPr lang="en-US" sz="1000" b="0" i="0" u="none" strike="noStrike" kern="1200" dirty="0">
                <a:solidFill>
                  <a:schemeClr val="tx1"/>
                </a:solidFill>
                <a:effectLst/>
                <a:latin typeface="Arial" pitchFamily="34" charset="0"/>
                <a:ea typeface="+mn-ea"/>
                <a:cs typeface="Arial" pitchFamily="34" charset="0"/>
              </a:rPr>
              <a:t> annotation defines the class as a web service endpoint. SOAP binding style is given as RPC.</a:t>
            </a:r>
          </a:p>
          <a:p>
            <a:endParaRPr lang="en-US" sz="1000" b="0" i="0" u="none" strike="noStrike" kern="1200" dirty="0">
              <a:solidFill>
                <a:schemeClr val="tx1"/>
              </a:solidFill>
              <a:effectLst/>
              <a:latin typeface="Arial" pitchFamily="34" charset="0"/>
              <a:ea typeface="+mn-ea"/>
              <a:cs typeface="Arial" pitchFamily="34" charset="0"/>
            </a:endParaRPr>
          </a:p>
          <a:p>
            <a:r>
              <a:rPr lang="en-US" sz="1000" b="0" i="0" u="none" strike="noStrike" kern="1200" dirty="0">
                <a:solidFill>
                  <a:schemeClr val="tx1"/>
                </a:solidFill>
                <a:effectLst/>
                <a:latin typeface="Arial" pitchFamily="34" charset="0"/>
                <a:ea typeface="+mn-ea"/>
                <a:cs typeface="Arial" pitchFamily="34" charset="0"/>
              </a:rPr>
              <a:t>A </a:t>
            </a:r>
            <a:r>
              <a:rPr lang="en-US" sz="1000" b="0" i="1" u="none" strike="noStrike" kern="1200" dirty="0">
                <a:solidFill>
                  <a:schemeClr val="tx1"/>
                </a:solidFill>
                <a:effectLst/>
                <a:latin typeface="Arial" pitchFamily="34" charset="0"/>
                <a:ea typeface="+mn-ea"/>
                <a:cs typeface="Arial" pitchFamily="34" charset="0"/>
              </a:rPr>
              <a:t>service endpoint interface</a:t>
            </a:r>
            <a:r>
              <a:rPr lang="en-US" sz="1000" b="0" i="0" u="none" strike="noStrike" kern="1200" dirty="0">
                <a:solidFill>
                  <a:schemeClr val="tx1"/>
                </a:solidFill>
                <a:effectLst/>
                <a:latin typeface="Arial" pitchFamily="34" charset="0"/>
                <a:ea typeface="+mn-ea"/>
                <a:cs typeface="Arial" pitchFamily="34" charset="0"/>
              </a:rPr>
              <a:t> (SEI)</a:t>
            </a:r>
            <a:r>
              <a:rPr lang="en-US" sz="1000" b="0" i="1" u="none" strike="noStrike" kern="1200" dirty="0">
                <a:solidFill>
                  <a:schemeClr val="tx1"/>
                </a:solidFill>
                <a:effectLst/>
                <a:latin typeface="Arial" pitchFamily="34" charset="0"/>
                <a:ea typeface="+mn-ea"/>
                <a:cs typeface="Arial" pitchFamily="34" charset="0"/>
              </a:rPr>
              <a:t> </a:t>
            </a:r>
            <a:r>
              <a:rPr lang="en-US" sz="1000" b="0" i="0" u="none" strike="noStrike" kern="1200" dirty="0">
                <a:solidFill>
                  <a:schemeClr val="tx1"/>
                </a:solidFill>
                <a:effectLst/>
                <a:latin typeface="Arial" pitchFamily="34" charset="0"/>
                <a:ea typeface="+mn-ea"/>
                <a:cs typeface="Arial" pitchFamily="34" charset="0"/>
              </a:rPr>
              <a:t>is a Java interface that declares the methods that a client can invoke on the service</a:t>
            </a:r>
          </a:p>
          <a:p>
            <a:endParaRPr lang="en-US" sz="1000" b="0" i="0" u="none" strike="noStrike" kern="1200" dirty="0">
              <a:solidFill>
                <a:schemeClr val="tx1"/>
              </a:solidFill>
              <a:effectLst/>
              <a:latin typeface="Arial" pitchFamily="34" charset="0"/>
              <a:ea typeface="+mn-ea"/>
              <a:cs typeface="Arial" pitchFamily="34" charset="0"/>
            </a:endParaRPr>
          </a:p>
          <a:p>
            <a:r>
              <a:rPr lang="en-US" sz="1000" b="0" i="0" u="none" strike="noStrike" kern="1200" dirty="0">
                <a:solidFill>
                  <a:schemeClr val="tx1"/>
                </a:solidFill>
                <a:effectLst/>
                <a:latin typeface="Arial" pitchFamily="34" charset="0"/>
                <a:ea typeface="+mn-ea"/>
                <a:cs typeface="Arial" pitchFamily="34" charset="0"/>
              </a:rPr>
              <a:t>The web service implementation class implicitly defines a SEI.</a:t>
            </a:r>
          </a:p>
          <a:p>
            <a:endParaRPr lang="en-US" sz="1000" b="0" i="0" u="none" strike="noStrike" kern="1200" dirty="0">
              <a:solidFill>
                <a:schemeClr val="tx1"/>
              </a:solidFill>
              <a:effectLst/>
              <a:latin typeface="Arial" pitchFamily="34" charset="0"/>
              <a:ea typeface="+mn-ea"/>
              <a:cs typeface="Arial" pitchFamily="34" charset="0"/>
            </a:endParaRPr>
          </a:p>
          <a:p>
            <a:r>
              <a:rPr lang="en-US" sz="1000" b="0" i="0" u="none" strike="noStrike" kern="1200" dirty="0">
                <a:solidFill>
                  <a:schemeClr val="tx1"/>
                </a:solidFill>
                <a:effectLst/>
                <a:latin typeface="Arial" pitchFamily="34" charset="0"/>
                <a:ea typeface="+mn-ea"/>
                <a:cs typeface="Arial" pitchFamily="34" charset="0"/>
              </a:rPr>
              <a:t>You may specify an explicit SEI by adding the </a:t>
            </a:r>
            <a:r>
              <a:rPr lang="en-US" sz="1000" b="0" i="0" u="none" strike="noStrike" kern="1200" dirty="0" err="1">
                <a:solidFill>
                  <a:schemeClr val="tx1"/>
                </a:solidFill>
                <a:effectLst/>
                <a:latin typeface="Arial" pitchFamily="34" charset="0"/>
                <a:ea typeface="+mn-ea"/>
                <a:cs typeface="Arial" pitchFamily="34" charset="0"/>
              </a:rPr>
              <a:t>endpointInterface</a:t>
            </a:r>
            <a:r>
              <a:rPr lang="en-US" sz="1000" b="0" i="0" u="none" strike="noStrike" kern="1200" dirty="0">
                <a:solidFill>
                  <a:schemeClr val="tx1"/>
                </a:solidFill>
                <a:effectLst/>
                <a:latin typeface="Arial" pitchFamily="34" charset="0"/>
                <a:ea typeface="+mn-ea"/>
                <a:cs typeface="Arial" pitchFamily="34" charset="0"/>
              </a:rPr>
              <a:t> element to the </a:t>
            </a:r>
            <a:r>
              <a:rPr lang="en-US" sz="1000" b="0" i="0" u="none" strike="noStrike" kern="1200" dirty="0" err="1">
                <a:solidFill>
                  <a:schemeClr val="tx1"/>
                </a:solidFill>
                <a:effectLst/>
                <a:latin typeface="Arial" pitchFamily="34" charset="0"/>
                <a:ea typeface="+mn-ea"/>
                <a:cs typeface="Arial" pitchFamily="34" charset="0"/>
              </a:rPr>
              <a:t>WebService</a:t>
            </a:r>
            <a:r>
              <a:rPr lang="en-US" sz="1000" b="0" i="0" u="none" strike="noStrike" kern="1200" dirty="0">
                <a:solidFill>
                  <a:schemeClr val="tx1"/>
                </a:solidFill>
                <a:effectLst/>
                <a:latin typeface="Arial" pitchFamily="34" charset="0"/>
                <a:ea typeface="+mn-ea"/>
                <a:cs typeface="Arial" pitchFamily="34" charset="0"/>
              </a:rPr>
              <a:t> annotation in the implementation class. </a:t>
            </a:r>
          </a:p>
          <a:p>
            <a:endParaRPr lang="en-US" sz="1000" b="0" i="0" u="none" strike="noStrike" kern="1200" dirty="0">
              <a:solidFill>
                <a:schemeClr val="tx1"/>
              </a:solidFill>
              <a:effectLst/>
              <a:latin typeface="Arial" pitchFamily="34" charset="0"/>
              <a:ea typeface="+mn-ea"/>
              <a:cs typeface="Arial" pitchFamily="34" charset="0"/>
            </a:endParaRPr>
          </a:p>
          <a:p>
            <a:r>
              <a:rPr lang="en-US" sz="1000" b="0" i="0" u="none" strike="noStrike" kern="1200" dirty="0">
                <a:solidFill>
                  <a:schemeClr val="tx1"/>
                </a:solidFill>
                <a:effectLst/>
                <a:latin typeface="Arial" pitchFamily="34" charset="0"/>
                <a:ea typeface="+mn-ea"/>
                <a:cs typeface="Arial" pitchFamily="34" charset="0"/>
              </a:rPr>
              <a:t>You must then provide a SEI that defines the public methods made available in the endpoint implementation class.</a:t>
            </a:r>
          </a:p>
          <a:p>
            <a:endParaRPr lang="en-US" dirty="0"/>
          </a:p>
        </p:txBody>
      </p:sp>
      <p:sp>
        <p:nvSpPr>
          <p:cNvPr id="5" name="Text Box 9"/>
          <p:cNvSpPr txBox="1">
            <a:spLocks noChangeArrowheads="1"/>
          </p:cNvSpPr>
          <p:nvPr/>
        </p:nvSpPr>
        <p:spPr bwMode="auto">
          <a:xfrm>
            <a:off x="142875" y="1133475"/>
            <a:ext cx="1600200" cy="78483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demonstrates to create a web service. </a:t>
            </a:r>
          </a:p>
          <a:p>
            <a:pPr>
              <a:spcBef>
                <a:spcPct val="50000"/>
              </a:spcBef>
            </a:pPr>
            <a:r>
              <a:rPr lang="en-US" sz="1000" dirty="0">
                <a:latin typeface="Arial" pitchFamily="34" charset="0"/>
                <a:cs typeface="Arial" pitchFamily="34" charset="0"/>
              </a:rPr>
              <a:t>Refer demo: JAX– WS -Calculator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dirty="0">
                <a:solidFill>
                  <a:schemeClr val="tx1"/>
                </a:solidFill>
                <a:latin typeface="Arial" pitchFamily="34" charset="0"/>
                <a:ea typeface="+mn-ea"/>
                <a:cs typeface="Arial" pitchFamily="34" charset="0"/>
              </a:rPr>
              <a:t>Currently the</a:t>
            </a:r>
            <a:r>
              <a:rPr lang="en-US" sz="1000" kern="1200" baseline="0" dirty="0">
                <a:solidFill>
                  <a:schemeClr val="tx1"/>
                </a:solidFill>
                <a:latin typeface="Arial" pitchFamily="34" charset="0"/>
                <a:ea typeface="+mn-ea"/>
                <a:cs typeface="Arial" pitchFamily="34" charset="0"/>
              </a:rPr>
              <a:t> </a:t>
            </a:r>
            <a:r>
              <a:rPr lang="en-US" sz="1000" kern="1200" dirty="0">
                <a:solidFill>
                  <a:schemeClr val="tx1"/>
                </a:solidFill>
                <a:latin typeface="Arial" pitchFamily="34" charset="0"/>
                <a:ea typeface="+mn-ea"/>
                <a:cs typeface="Arial" pitchFamily="34" charset="0"/>
              </a:rPr>
              <a:t>service</a:t>
            </a:r>
            <a:r>
              <a:rPr lang="en-US" sz="1000" kern="1200" baseline="0" dirty="0">
                <a:solidFill>
                  <a:schemeClr val="tx1"/>
                </a:solidFill>
                <a:latin typeface="Arial" pitchFamily="34" charset="0"/>
                <a:ea typeface="+mn-ea"/>
                <a:cs typeface="Arial" pitchFamily="34" charset="0"/>
              </a:rPr>
              <a:t> </a:t>
            </a:r>
            <a:r>
              <a:rPr lang="en-US" sz="1000" kern="1200" dirty="0">
                <a:solidFill>
                  <a:schemeClr val="tx1"/>
                </a:solidFill>
                <a:latin typeface="Arial" pitchFamily="34" charset="0"/>
                <a:ea typeface="+mn-ea"/>
                <a:cs typeface="Arial" pitchFamily="34" charset="0"/>
              </a:rPr>
              <a:t>is published at network address 127.0.0.1.which is </a:t>
            </a:r>
            <a:r>
              <a:rPr lang="en-US" sz="1000" u="none" kern="1200" dirty="0">
                <a:solidFill>
                  <a:schemeClr val="tx1"/>
                </a:solidFill>
                <a:latin typeface="Arial" pitchFamily="34" charset="0"/>
                <a:ea typeface="+mn-ea"/>
                <a:cs typeface="Arial" pitchFamily="34" charset="0"/>
              </a:rPr>
              <a:t>localhost, and at port number 9876,</a:t>
            </a:r>
            <a:r>
              <a:rPr lang="en-US" sz="1000" kern="1200" dirty="0">
                <a:solidFill>
                  <a:schemeClr val="tx1"/>
                </a:solidFill>
                <a:latin typeface="Arial" pitchFamily="34" charset="0"/>
                <a:ea typeface="+mn-ea"/>
                <a:cs typeface="Arial" pitchFamily="34" charset="0"/>
              </a:rPr>
              <a:t> </a:t>
            </a:r>
          </a:p>
          <a:p>
            <a:endParaRPr lang="en-US" sz="1000" kern="1200" dirty="0">
              <a:solidFill>
                <a:schemeClr val="tx1"/>
              </a:solidFill>
              <a:latin typeface="Arial" pitchFamily="34" charset="0"/>
              <a:ea typeface="+mn-ea"/>
              <a:cs typeface="Arial" pitchFamily="34" charset="0"/>
            </a:endParaRPr>
          </a:p>
          <a:p>
            <a:r>
              <a:rPr lang="en-US" sz="1000" kern="1200" dirty="0">
                <a:solidFill>
                  <a:schemeClr val="tx1"/>
                </a:solidFill>
                <a:latin typeface="Arial" pitchFamily="34" charset="0"/>
                <a:ea typeface="+mn-ea"/>
                <a:cs typeface="Arial" pitchFamily="34" charset="0"/>
              </a:rPr>
              <a:t>The application path /</a:t>
            </a:r>
            <a:r>
              <a:rPr lang="en-US" sz="1000" kern="1200" dirty="0" err="1">
                <a:solidFill>
                  <a:schemeClr val="tx1"/>
                </a:solidFill>
                <a:latin typeface="Arial" pitchFamily="34" charset="0"/>
                <a:ea typeface="+mn-ea"/>
                <a:cs typeface="Arial" pitchFamily="34" charset="0"/>
              </a:rPr>
              <a:t>cs</a:t>
            </a:r>
            <a:r>
              <a:rPr lang="en-US" sz="1000" kern="1200" dirty="0">
                <a:solidFill>
                  <a:schemeClr val="tx1"/>
                </a:solidFill>
                <a:latin typeface="Arial" pitchFamily="34" charset="0"/>
                <a:ea typeface="+mn-ea"/>
                <a:cs typeface="Arial" pitchFamily="34" charset="0"/>
              </a:rPr>
              <a:t> is an </a:t>
            </a:r>
            <a:r>
              <a:rPr lang="en-US" sz="1000" kern="1200" dirty="0" err="1">
                <a:solidFill>
                  <a:schemeClr val="tx1"/>
                </a:solidFill>
                <a:latin typeface="Arial" pitchFamily="34" charset="0"/>
                <a:ea typeface="+mn-ea"/>
                <a:cs typeface="Arial" pitchFamily="34" charset="0"/>
              </a:rPr>
              <a:t>arbitary</a:t>
            </a:r>
            <a:r>
              <a:rPr lang="en-US" sz="1000" kern="1200" dirty="0">
                <a:solidFill>
                  <a:schemeClr val="tx1"/>
                </a:solidFill>
                <a:latin typeface="Arial" pitchFamily="34" charset="0"/>
                <a:ea typeface="+mn-ea"/>
                <a:cs typeface="Arial" pitchFamily="34" charset="0"/>
              </a:rPr>
              <a:t> name.</a:t>
            </a:r>
          </a:p>
          <a:p>
            <a:endParaRPr lang="en-US" sz="1000" kern="1200" dirty="0">
              <a:solidFill>
                <a:schemeClr val="tx1"/>
              </a:solidFill>
              <a:latin typeface="Arial" pitchFamily="34" charset="0"/>
              <a:ea typeface="+mn-ea"/>
              <a:cs typeface="Arial" pitchFamily="34" charset="0"/>
            </a:endParaRPr>
          </a:p>
          <a:p>
            <a:r>
              <a:rPr lang="en-US" sz="1000" u="none" kern="1200" dirty="0">
                <a:solidFill>
                  <a:schemeClr val="tx1"/>
                </a:solidFill>
                <a:latin typeface="Arial" pitchFamily="34" charset="0"/>
                <a:ea typeface="+mn-ea"/>
                <a:cs typeface="Arial" pitchFamily="34" charset="0"/>
              </a:rPr>
              <a:t>The Endpoint class has an overloaded publish method.</a:t>
            </a:r>
            <a:r>
              <a:rPr lang="en-US" sz="1000" u="none" kern="1200" baseline="0" dirty="0">
                <a:solidFill>
                  <a:schemeClr val="tx1"/>
                </a:solidFill>
                <a:latin typeface="Arial" pitchFamily="34" charset="0"/>
                <a:ea typeface="+mn-ea"/>
                <a:cs typeface="Arial" pitchFamily="34" charset="0"/>
              </a:rPr>
              <a:t> </a:t>
            </a:r>
            <a:r>
              <a:rPr lang="en-US" sz="1000" kern="1200" dirty="0">
                <a:solidFill>
                  <a:schemeClr val="tx1"/>
                </a:solidFill>
                <a:latin typeface="Arial" pitchFamily="34" charset="0"/>
                <a:ea typeface="+mn-ea"/>
                <a:cs typeface="Arial" pitchFamily="34" charset="0"/>
              </a:rPr>
              <a:t>In this two-argument version, the first argument is the publication URL as a string and the second argument is</a:t>
            </a:r>
            <a:r>
              <a:rPr lang="en-US" sz="1000" kern="1200" baseline="0" dirty="0">
                <a:solidFill>
                  <a:schemeClr val="tx1"/>
                </a:solidFill>
                <a:latin typeface="Arial" pitchFamily="34" charset="0"/>
                <a:ea typeface="+mn-ea"/>
                <a:cs typeface="Arial" pitchFamily="34" charset="0"/>
              </a:rPr>
              <a:t> </a:t>
            </a:r>
            <a:r>
              <a:rPr lang="en-US" sz="1000" kern="1200" dirty="0">
                <a:solidFill>
                  <a:schemeClr val="tx1"/>
                </a:solidFill>
                <a:latin typeface="Arial" pitchFamily="34" charset="0"/>
                <a:ea typeface="+mn-ea"/>
                <a:cs typeface="Arial" pitchFamily="34" charset="0"/>
              </a:rPr>
              <a:t>an instance of the service SIB, in this case</a:t>
            </a:r>
            <a:r>
              <a:rPr lang="en-US" sz="1000" kern="1200" baseline="0" dirty="0">
                <a:solidFill>
                  <a:schemeClr val="tx1"/>
                </a:solidFill>
                <a:latin typeface="Arial" pitchFamily="34" charset="0"/>
                <a:ea typeface="+mn-ea"/>
                <a:cs typeface="Arial" pitchFamily="34" charset="0"/>
              </a:rPr>
              <a:t> </a:t>
            </a:r>
            <a:r>
              <a:rPr lang="en-US" sz="1000" kern="1200" dirty="0" err="1">
                <a:solidFill>
                  <a:schemeClr val="tx1"/>
                </a:solidFill>
                <a:latin typeface="Arial" pitchFamily="34" charset="0"/>
                <a:ea typeface="+mn-ea"/>
                <a:cs typeface="Arial" pitchFamily="34" charset="0"/>
              </a:rPr>
              <a:t>com.cg.learning.Calculator</a:t>
            </a:r>
            <a:r>
              <a:rPr lang="en-US" sz="1000" kern="1200" dirty="0">
                <a:solidFill>
                  <a:schemeClr val="tx1"/>
                </a:solidFill>
                <a:latin typeface="Arial" pitchFamily="34" charset="0"/>
                <a:ea typeface="+mn-ea"/>
                <a:cs typeface="Arial" pitchFamily="34" charset="0"/>
              </a:rPr>
              <a:t>.</a:t>
            </a:r>
          </a:p>
          <a:p>
            <a:r>
              <a:rPr lang="en-US" sz="1000" kern="1200" dirty="0">
                <a:solidFill>
                  <a:schemeClr val="tx1"/>
                </a:solidFill>
                <a:latin typeface="Arial" pitchFamily="34" charset="0"/>
                <a:ea typeface="+mn-ea"/>
                <a:cs typeface="Arial" pitchFamily="34" charset="0"/>
              </a:rPr>
              <a:t> </a:t>
            </a:r>
          </a:p>
          <a:p>
            <a:r>
              <a:rPr lang="en-US" sz="1000" kern="1200" dirty="0">
                <a:solidFill>
                  <a:schemeClr val="tx1"/>
                </a:solidFill>
                <a:latin typeface="Arial" pitchFamily="34" charset="0"/>
                <a:ea typeface="+mn-ea"/>
                <a:cs typeface="Arial" pitchFamily="34" charset="0"/>
              </a:rPr>
              <a:t>The application runs indefinitely, awaiting service requests.</a:t>
            </a:r>
          </a:p>
          <a:p>
            <a:endParaRPr lang="en-US" sz="1000" kern="1200" dirty="0">
              <a:solidFill>
                <a:schemeClr val="tx1"/>
              </a:solidFill>
              <a:latin typeface="Arial" pitchFamily="34" charset="0"/>
              <a:ea typeface="+mn-ea"/>
              <a:cs typeface="Arial" pitchFamily="34" charset="0"/>
            </a:endParaRPr>
          </a:p>
          <a:p>
            <a:r>
              <a:rPr lang="en-US" sz="1000" kern="1200" dirty="0">
                <a:solidFill>
                  <a:schemeClr val="tx1"/>
                </a:solidFill>
                <a:latin typeface="Arial" pitchFamily="34" charset="0"/>
                <a:ea typeface="+mn-ea"/>
                <a:cs typeface="Arial" pitchFamily="34" charset="0"/>
              </a:rPr>
              <a:t>It needs to be terminated at the command prompt with control-C or the equivalent.</a:t>
            </a:r>
          </a:p>
          <a:p>
            <a:endParaRPr lang="en-US" sz="1000" kern="1200" dirty="0">
              <a:solidFill>
                <a:schemeClr val="tx1"/>
              </a:solidFill>
              <a:latin typeface="Arial" pitchFamily="34" charset="0"/>
              <a:ea typeface="+mn-ea"/>
              <a:cs typeface="Arial" pitchFamily="34" charset="0"/>
            </a:endParaRPr>
          </a:p>
          <a:p>
            <a:r>
              <a:rPr lang="en-US" sz="1000" kern="1200" dirty="0">
                <a:solidFill>
                  <a:schemeClr val="tx1"/>
                </a:solidFill>
                <a:latin typeface="Arial" pitchFamily="34" charset="0"/>
                <a:ea typeface="+mn-ea"/>
                <a:cs typeface="Arial" pitchFamily="34" charset="0"/>
              </a:rPr>
              <a:t>You can check the following URL in browser:</a:t>
            </a:r>
          </a:p>
          <a:p>
            <a:endParaRPr lang="en-US" sz="1000" kern="1200" dirty="0">
              <a:solidFill>
                <a:schemeClr val="tx1"/>
              </a:solidFill>
              <a:latin typeface="Arial" pitchFamily="34" charset="0"/>
              <a:ea typeface="+mn-ea"/>
              <a:cs typeface="Arial" pitchFamily="34" charset="0"/>
            </a:endParaRPr>
          </a:p>
          <a:p>
            <a:r>
              <a:rPr lang="en-US" sz="1000" kern="1200" dirty="0">
                <a:solidFill>
                  <a:schemeClr val="tx1"/>
                </a:solidFill>
                <a:latin typeface="Arial" pitchFamily="34" charset="0"/>
                <a:ea typeface="+mn-ea"/>
                <a:cs typeface="Arial" pitchFamily="34" charset="0"/>
              </a:rPr>
              <a:t>http://127.0.0.1:9876/cs?wsdl</a:t>
            </a:r>
          </a:p>
          <a:p>
            <a:endParaRPr lang="en-US" sz="1000" kern="1200" dirty="0">
              <a:solidFill>
                <a:schemeClr val="tx1"/>
              </a:solidFill>
              <a:latin typeface="Arial" pitchFamily="34" charset="0"/>
              <a:ea typeface="+mn-ea"/>
              <a:cs typeface="Arial" pitchFamily="34" charset="0"/>
            </a:endParaRPr>
          </a:p>
          <a:p>
            <a:r>
              <a:rPr lang="en-US" sz="1000" kern="1200" dirty="0">
                <a:solidFill>
                  <a:schemeClr val="tx1"/>
                </a:solidFill>
                <a:latin typeface="Arial" pitchFamily="34" charset="0"/>
                <a:ea typeface="+mn-ea"/>
                <a:cs typeface="Arial" pitchFamily="34" charset="0"/>
              </a:rPr>
              <a:t>To view the service contract, the WSDL document. </a:t>
            </a:r>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demonstrates regarding a publisher to publish a web </a:t>
            </a:r>
            <a:r>
              <a:rPr lang="en-US" sz="1000" dirty="0">
                <a:latin typeface="Arial" pitchFamily="34" charset="0"/>
                <a:cs typeface="Arial" pitchFamily="34" charset="0"/>
              </a:rPr>
              <a:t>s</a:t>
            </a:r>
            <a:r>
              <a:rPr lang="en-US" sz="1000" b="0" dirty="0">
                <a:latin typeface="Arial" pitchFamily="34" charset="0"/>
                <a:cs typeface="Arial" pitchFamily="34" charset="0"/>
              </a:rPr>
              <a:t>ervice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Here</a:t>
            </a:r>
            <a:r>
              <a:rPr lang="en-US" baseline="0" dirty="0"/>
              <a:t> basic XML API is being used to consume a service.</a:t>
            </a:r>
          </a:p>
          <a:p>
            <a:endParaRPr lang="en-US" baseline="0" dirty="0"/>
          </a:p>
          <a:p>
            <a:r>
              <a:rPr lang="en-US" baseline="0" dirty="0"/>
              <a:t>The URL defines the location of </a:t>
            </a:r>
            <a:r>
              <a:rPr lang="en-US" baseline="0" dirty="0" err="1"/>
              <a:t>wsdl</a:t>
            </a:r>
            <a:r>
              <a:rPr lang="en-US" baseline="0" dirty="0"/>
              <a:t> document.</a:t>
            </a:r>
          </a:p>
          <a:p>
            <a:endParaRPr lang="en-US" baseline="0" dirty="0"/>
          </a:p>
          <a:p>
            <a:r>
              <a:rPr lang="en-US" baseline="0" dirty="0"/>
              <a:t>The </a:t>
            </a:r>
            <a:r>
              <a:rPr lang="en-US" baseline="0" dirty="0" err="1"/>
              <a:t>Qname</a:t>
            </a:r>
            <a:r>
              <a:rPr lang="en-US" baseline="0" dirty="0"/>
              <a:t> (qualified name) prints the service URI (as to where the service will be available). “</a:t>
            </a:r>
            <a:r>
              <a:rPr lang="en-US" baseline="0" dirty="0" err="1"/>
              <a:t>CalculatorService</a:t>
            </a:r>
            <a:r>
              <a:rPr lang="en-US" baseline="0" dirty="0"/>
              <a:t>” is the service name to be exposed in </a:t>
            </a:r>
            <a:r>
              <a:rPr lang="en-US" baseline="0" dirty="0" err="1"/>
              <a:t>wsdl</a:t>
            </a:r>
            <a:r>
              <a:rPr lang="en-US" baseline="0" dirty="0"/>
              <a:t> document.</a:t>
            </a:r>
          </a:p>
          <a:p>
            <a:endParaRPr lang="en-US" baseline="0" dirty="0"/>
          </a:p>
          <a:p>
            <a:r>
              <a:rPr lang="en-US" baseline="0" dirty="0"/>
              <a:t>Next we create a factory for the service with the URL and </a:t>
            </a:r>
            <a:r>
              <a:rPr lang="en-US" baseline="0" dirty="0" err="1"/>
              <a:t>Qname</a:t>
            </a:r>
            <a:r>
              <a:rPr lang="en-US" baseline="0" dirty="0"/>
              <a:t> at a port number where SEI (Service Endpoint Interface) is available.</a:t>
            </a:r>
          </a:p>
          <a:p>
            <a:endParaRPr lang="en-US" baseline="0" dirty="0"/>
          </a:p>
          <a:p>
            <a:r>
              <a:rPr lang="en-US" baseline="0" dirty="0"/>
              <a:t>Lastly by using </a:t>
            </a:r>
            <a:r>
              <a:rPr lang="en-US" baseline="0" dirty="0" err="1"/>
              <a:t>endPoint</a:t>
            </a:r>
            <a:r>
              <a:rPr lang="en-US" baseline="0" dirty="0"/>
              <a:t> interface we can consume the service.</a:t>
            </a:r>
          </a:p>
          <a:p>
            <a:endParaRPr lang="en-US" baseline="0" dirty="0"/>
          </a:p>
          <a:p>
            <a:r>
              <a:rPr lang="en-US" dirty="0"/>
              <a:t>                                                                                                                                                                      </a:t>
            </a:r>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Slide demonstrates regarding the consumption of a web service</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Demo code to be used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Summary of the lesson.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WSDL document</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Question 3: Binding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Following contents would be covered:</a:t>
            </a:r>
          </a:p>
          <a:p>
            <a:r>
              <a:rPr lang="en-US" dirty="0"/>
              <a:t>2.1</a:t>
            </a:r>
            <a:r>
              <a:rPr lang="en-US" baseline="0" dirty="0"/>
              <a:t>: Working with JAX-WS</a:t>
            </a:r>
          </a:p>
          <a:p>
            <a:r>
              <a:rPr lang="en-US" baseline="0" dirty="0"/>
              <a:t>     2.1.1: What is WSDL</a:t>
            </a:r>
          </a:p>
          <a:p>
            <a:r>
              <a:rPr lang="en-US" baseline="0" dirty="0"/>
              <a:t>     2.1.2: Structure of WSDL</a:t>
            </a:r>
          </a:p>
          <a:p>
            <a:r>
              <a:rPr lang="en-US" baseline="0" dirty="0"/>
              <a:t>     2.1.3: Generating WSDL</a:t>
            </a:r>
          </a:p>
          <a:p>
            <a:r>
              <a:rPr lang="en-US" baseline="0" dirty="0"/>
              <a:t>     2.1.4: What is SOAP</a:t>
            </a:r>
          </a:p>
          <a:p>
            <a:r>
              <a:rPr lang="en-US" baseline="0" dirty="0"/>
              <a:t>     2.1.5: Structure of SOAP</a:t>
            </a:r>
          </a:p>
          <a:p>
            <a:r>
              <a:rPr lang="en-US" baseline="0" dirty="0"/>
              <a:t>2.2: Creating JAX-WS service</a:t>
            </a:r>
            <a:endParaRPr lang="en-US" dirty="0"/>
          </a:p>
          <a:p>
            <a:r>
              <a:rPr lang="en-US" baseline="0" dirty="0"/>
              <a:t>2.3: Consuming  JAX-WS service</a:t>
            </a:r>
          </a:p>
          <a:p>
            <a:endParaRPr lang="en-US" dirty="0"/>
          </a:p>
        </p:txBody>
      </p:sp>
      <p:sp>
        <p:nvSpPr>
          <p:cNvPr id="5" name="Text Box 9"/>
          <p:cNvSpPr txBox="1">
            <a:spLocks noChangeArrowheads="1"/>
          </p:cNvSpPr>
          <p:nvPr/>
        </p:nvSpPr>
        <p:spPr bwMode="auto">
          <a:xfrm>
            <a:off x="142875" y="1133475"/>
            <a:ext cx="1386380"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Going through the contents of lesson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1246495"/>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Trainer needs to describe in brief  about JAX - WS.</a:t>
            </a:r>
          </a:p>
          <a:p>
            <a:pPr>
              <a:spcBef>
                <a:spcPct val="50000"/>
              </a:spcBef>
            </a:pPr>
            <a:r>
              <a:rPr lang="en-US" sz="1000" dirty="0">
                <a:latin typeface="Arial" pitchFamily="34" charset="0"/>
                <a:cs typeface="Arial" pitchFamily="34" charset="0"/>
              </a:rPr>
              <a:t>It can be supported by some real-world examples to ease understanding</a:t>
            </a:r>
            <a:r>
              <a:rPr lang="en-US" sz="1000" b="0" dirty="0">
                <a:latin typeface="Arial" pitchFamily="34" charset="0"/>
                <a:cs typeface="Arial" pitchFamily="34"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The main structure of WSDL document looks as below:</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&lt;definitions&gt;</a:t>
            </a:r>
            <a:br>
              <a:rPr lang="en-US" dirty="0"/>
            </a:br>
            <a:br>
              <a:rPr lang="en-US" dirty="0"/>
            </a:br>
            <a:r>
              <a:rPr lang="en-US" sz="1000" b="0" i="0" kern="1200" dirty="0">
                <a:solidFill>
                  <a:schemeClr val="tx1"/>
                </a:solidFill>
                <a:effectLst/>
                <a:latin typeface="Arial" pitchFamily="34" charset="0"/>
                <a:ea typeface="+mn-ea"/>
                <a:cs typeface="Arial" pitchFamily="34" charset="0"/>
              </a:rPr>
              <a:t>&lt;types&gt;</a:t>
            </a:r>
            <a:br>
              <a:rPr lang="en-US" dirty="0"/>
            </a:br>
            <a:r>
              <a:rPr lang="en-US" sz="1000" b="0" i="0" kern="1200" dirty="0">
                <a:solidFill>
                  <a:schemeClr val="tx1"/>
                </a:solidFill>
                <a:effectLst/>
                <a:latin typeface="Arial" pitchFamily="34" charset="0"/>
                <a:ea typeface="+mn-ea"/>
                <a:cs typeface="Arial" pitchFamily="34" charset="0"/>
              </a:rPr>
              <a:t>  data type definitions........</a:t>
            </a:r>
            <a:br>
              <a:rPr lang="en-US" dirty="0"/>
            </a:br>
            <a:r>
              <a:rPr lang="en-US" sz="1000" b="0" i="0" kern="1200" dirty="0">
                <a:solidFill>
                  <a:schemeClr val="tx1"/>
                </a:solidFill>
                <a:effectLst/>
                <a:latin typeface="Arial" pitchFamily="34" charset="0"/>
                <a:ea typeface="+mn-ea"/>
                <a:cs typeface="Arial" pitchFamily="34" charset="0"/>
              </a:rPr>
              <a:t>&lt;/types&gt;</a:t>
            </a:r>
            <a:br>
              <a:rPr lang="en-US" dirty="0"/>
            </a:br>
            <a:br>
              <a:rPr lang="en-US" dirty="0"/>
            </a:br>
            <a:r>
              <a:rPr lang="en-US" sz="1000" b="0" i="0" kern="1200" dirty="0">
                <a:solidFill>
                  <a:schemeClr val="tx1"/>
                </a:solidFill>
                <a:effectLst/>
                <a:latin typeface="Arial" pitchFamily="34" charset="0"/>
                <a:ea typeface="+mn-ea"/>
                <a:cs typeface="Arial" pitchFamily="34" charset="0"/>
              </a:rPr>
              <a:t>&lt;message&gt;</a:t>
            </a:r>
            <a:br>
              <a:rPr lang="en-US" dirty="0"/>
            </a:br>
            <a:r>
              <a:rPr lang="en-US" sz="1000" b="0" i="0" kern="1200" dirty="0">
                <a:solidFill>
                  <a:schemeClr val="tx1"/>
                </a:solidFill>
                <a:effectLst/>
                <a:latin typeface="Arial" pitchFamily="34" charset="0"/>
                <a:ea typeface="+mn-ea"/>
                <a:cs typeface="Arial" pitchFamily="34" charset="0"/>
              </a:rPr>
              <a:t>  definition of the data being communicated....</a:t>
            </a:r>
            <a:br>
              <a:rPr lang="en-US" dirty="0"/>
            </a:br>
            <a:r>
              <a:rPr lang="en-US" sz="1000" b="0" i="0" kern="1200" dirty="0">
                <a:solidFill>
                  <a:schemeClr val="tx1"/>
                </a:solidFill>
                <a:effectLst/>
                <a:latin typeface="Arial" pitchFamily="34" charset="0"/>
                <a:ea typeface="+mn-ea"/>
                <a:cs typeface="Arial" pitchFamily="34" charset="0"/>
              </a:rPr>
              <a:t>&lt;/message&gt;</a:t>
            </a:r>
            <a:br>
              <a:rPr lang="en-US" dirty="0"/>
            </a:br>
            <a:br>
              <a:rPr lang="en-US" dirty="0"/>
            </a:br>
            <a:r>
              <a:rPr lang="en-US" sz="1000" b="0" i="0" kern="1200" dirty="0">
                <a:solidFill>
                  <a:schemeClr val="tx1"/>
                </a:solidFill>
                <a:effectLst/>
                <a:latin typeface="Arial" pitchFamily="34" charset="0"/>
                <a:ea typeface="+mn-ea"/>
                <a:cs typeface="Arial" pitchFamily="34" charset="0"/>
              </a:rPr>
              <a:t>&lt;</a:t>
            </a:r>
            <a:r>
              <a:rPr lang="en-US" sz="1000" b="0" i="0" kern="1200" dirty="0" err="1">
                <a:solidFill>
                  <a:schemeClr val="tx1"/>
                </a:solidFill>
                <a:effectLst/>
                <a:latin typeface="Arial" pitchFamily="34" charset="0"/>
                <a:ea typeface="+mn-ea"/>
                <a:cs typeface="Arial" pitchFamily="34" charset="0"/>
              </a:rPr>
              <a:t>portType</a:t>
            </a:r>
            <a:r>
              <a:rPr lang="en-US" sz="1000" b="0" i="0" kern="1200" dirty="0">
                <a:solidFill>
                  <a:schemeClr val="tx1"/>
                </a:solidFill>
                <a:effectLst/>
                <a:latin typeface="Arial" pitchFamily="34" charset="0"/>
                <a:ea typeface="+mn-ea"/>
                <a:cs typeface="Arial" pitchFamily="34" charset="0"/>
              </a:rPr>
              <a:t>&gt;</a:t>
            </a:r>
            <a:br>
              <a:rPr lang="en-US" dirty="0"/>
            </a:br>
            <a:r>
              <a:rPr lang="en-US" sz="1000" b="0" i="0" kern="1200" dirty="0">
                <a:solidFill>
                  <a:schemeClr val="tx1"/>
                </a:solidFill>
                <a:effectLst/>
                <a:latin typeface="Arial" pitchFamily="34" charset="0"/>
                <a:ea typeface="+mn-ea"/>
                <a:cs typeface="Arial" pitchFamily="34" charset="0"/>
              </a:rPr>
              <a:t>  set of operations......</a:t>
            </a:r>
            <a:br>
              <a:rPr lang="en-US" dirty="0"/>
            </a:br>
            <a:r>
              <a:rPr lang="en-US" sz="1000" b="0" i="0" kern="1200" dirty="0">
                <a:solidFill>
                  <a:schemeClr val="tx1"/>
                </a:solidFill>
                <a:effectLst/>
                <a:latin typeface="Arial" pitchFamily="34" charset="0"/>
                <a:ea typeface="+mn-ea"/>
                <a:cs typeface="Arial" pitchFamily="34" charset="0"/>
              </a:rPr>
              <a:t>&lt;/</a:t>
            </a:r>
            <a:r>
              <a:rPr lang="en-US" sz="1000" b="0" i="0" kern="1200" dirty="0" err="1">
                <a:solidFill>
                  <a:schemeClr val="tx1"/>
                </a:solidFill>
                <a:effectLst/>
                <a:latin typeface="Arial" pitchFamily="34" charset="0"/>
                <a:ea typeface="+mn-ea"/>
                <a:cs typeface="Arial" pitchFamily="34" charset="0"/>
              </a:rPr>
              <a:t>portType</a:t>
            </a:r>
            <a:r>
              <a:rPr lang="en-US" sz="1000" b="0" i="0" kern="1200" dirty="0">
                <a:solidFill>
                  <a:schemeClr val="tx1"/>
                </a:solidFill>
                <a:effectLst/>
                <a:latin typeface="Arial" pitchFamily="34" charset="0"/>
                <a:ea typeface="+mn-ea"/>
                <a:cs typeface="Arial" pitchFamily="34" charset="0"/>
              </a:rPr>
              <a:t>&gt;</a:t>
            </a:r>
            <a:br>
              <a:rPr lang="en-US" dirty="0"/>
            </a:br>
            <a:br>
              <a:rPr lang="en-US" dirty="0"/>
            </a:br>
            <a:r>
              <a:rPr lang="en-US" sz="1000" b="0" i="0" kern="1200" dirty="0">
                <a:solidFill>
                  <a:schemeClr val="tx1"/>
                </a:solidFill>
                <a:effectLst/>
                <a:latin typeface="Arial" pitchFamily="34" charset="0"/>
                <a:ea typeface="+mn-ea"/>
                <a:cs typeface="Arial" pitchFamily="34" charset="0"/>
              </a:rPr>
              <a:t>&lt;binding&gt;</a:t>
            </a:r>
            <a:br>
              <a:rPr lang="en-US" dirty="0"/>
            </a:br>
            <a:r>
              <a:rPr lang="en-US" sz="1000" b="0" i="0" kern="1200" dirty="0">
                <a:solidFill>
                  <a:schemeClr val="tx1"/>
                </a:solidFill>
                <a:effectLst/>
                <a:latin typeface="Arial" pitchFamily="34" charset="0"/>
                <a:ea typeface="+mn-ea"/>
                <a:cs typeface="Arial" pitchFamily="34" charset="0"/>
              </a:rPr>
              <a:t>  protocol and data format specification....</a:t>
            </a:r>
            <a:br>
              <a:rPr lang="en-US" dirty="0"/>
            </a:br>
            <a:r>
              <a:rPr lang="en-US" sz="1000" b="0" i="0" kern="1200" dirty="0">
                <a:solidFill>
                  <a:schemeClr val="tx1"/>
                </a:solidFill>
                <a:effectLst/>
                <a:latin typeface="Arial" pitchFamily="34" charset="0"/>
                <a:ea typeface="+mn-ea"/>
                <a:cs typeface="Arial" pitchFamily="34" charset="0"/>
              </a:rPr>
              <a:t>&lt;/binding&gt;</a:t>
            </a:r>
            <a:br>
              <a:rPr lang="en-US" dirty="0"/>
            </a:br>
            <a:br>
              <a:rPr lang="en-US" dirty="0"/>
            </a:br>
            <a:r>
              <a:rPr lang="en-US" sz="1000" b="0" i="0" kern="1200" dirty="0">
                <a:solidFill>
                  <a:schemeClr val="tx1"/>
                </a:solidFill>
                <a:effectLst/>
                <a:latin typeface="Arial" pitchFamily="34" charset="0"/>
                <a:ea typeface="+mn-ea"/>
                <a:cs typeface="Arial" pitchFamily="34" charset="0"/>
              </a:rPr>
              <a:t>&lt;/definitions&gt;</a:t>
            </a:r>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This slide describes one of the major components of Web service called WSDL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p>
          <a:p>
            <a:endParaRPr lang="en-US" dirty="0"/>
          </a:p>
        </p:txBody>
      </p:sp>
      <p:sp>
        <p:nvSpPr>
          <p:cNvPr id="5" name="Text Box 9"/>
          <p:cNvSpPr txBox="1">
            <a:spLocks noChangeArrowheads="1"/>
          </p:cNvSpPr>
          <p:nvPr/>
        </p:nvSpPr>
        <p:spPr bwMode="auto">
          <a:xfrm>
            <a:off x="127109" y="1133475"/>
            <a:ext cx="1465208" cy="1631216"/>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Screen shot regarding WSDL -&gt; message element</a:t>
            </a:r>
          </a:p>
          <a:p>
            <a:pPr>
              <a:spcBef>
                <a:spcPct val="50000"/>
              </a:spcBef>
            </a:pPr>
            <a:r>
              <a:rPr lang="en-US" sz="1000" dirty="0">
                <a:latin typeface="Arial" pitchFamily="34" charset="0"/>
                <a:cs typeface="Arial" pitchFamily="34" charset="0"/>
              </a:rPr>
              <a:t>Demo : JAX – WS – Calculator is shared.</a:t>
            </a:r>
          </a:p>
          <a:p>
            <a:pPr>
              <a:spcBef>
                <a:spcPct val="50000"/>
              </a:spcBef>
            </a:pPr>
            <a:r>
              <a:rPr lang="en-US" sz="1000" b="0" dirty="0">
                <a:latin typeface="Arial" pitchFamily="34" charset="0"/>
                <a:cs typeface="Arial" pitchFamily="34" charset="0"/>
              </a:rPr>
              <a:t>Trainer can use WSDL file generated to explain its different elements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1631216"/>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Screen shot regarding WSDL -&gt; port type element</a:t>
            </a:r>
          </a:p>
          <a:p>
            <a:pPr>
              <a:spcBef>
                <a:spcPct val="50000"/>
              </a:spcBef>
            </a:pPr>
            <a:r>
              <a:rPr lang="en-US" sz="1000" dirty="0">
                <a:latin typeface="Arial" pitchFamily="34" charset="0"/>
                <a:cs typeface="Arial" pitchFamily="34" charset="0"/>
              </a:rPr>
              <a:t>Demo : JAX – WS – Calculator is shared.</a:t>
            </a:r>
          </a:p>
          <a:p>
            <a:pPr>
              <a:spcBef>
                <a:spcPct val="50000"/>
              </a:spcBef>
            </a:pPr>
            <a:r>
              <a:rPr lang="en-US" sz="1000" dirty="0">
                <a:latin typeface="Arial" pitchFamily="34" charset="0"/>
                <a:cs typeface="Arial" pitchFamily="34" charset="0"/>
              </a:rPr>
              <a:t>Trainer can mention that the namespace is coming from demo shared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1708160"/>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Screen shot regarding WSDL -&gt; Binding element</a:t>
            </a:r>
          </a:p>
          <a:p>
            <a:pPr>
              <a:spcBef>
                <a:spcPct val="50000"/>
              </a:spcBef>
            </a:pPr>
            <a:r>
              <a:rPr lang="en-US" sz="1000" dirty="0">
                <a:latin typeface="Arial" pitchFamily="34" charset="0"/>
                <a:cs typeface="Arial" pitchFamily="34" charset="0"/>
              </a:rPr>
              <a:t>Demo : JAX – WS – Calculator is shared.</a:t>
            </a:r>
          </a:p>
          <a:p>
            <a:pPr>
              <a:spcBef>
                <a:spcPct val="50000"/>
              </a:spcBef>
            </a:pPr>
            <a:r>
              <a:rPr lang="en-US" sz="1000" dirty="0">
                <a:latin typeface="Arial" pitchFamily="34" charset="0"/>
                <a:cs typeface="Arial" pitchFamily="34" charset="0"/>
              </a:rPr>
              <a:t>Trainer can reference the WSDL file generated in demo.</a:t>
            </a:r>
          </a:p>
          <a:p>
            <a:pPr>
              <a:spcBef>
                <a:spcPct val="50000"/>
              </a:spcBef>
            </a:pPr>
            <a:endParaRPr lang="en-US" sz="10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1092607"/>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Screen shot regarding WSDL -&gt; service element</a:t>
            </a:r>
          </a:p>
          <a:p>
            <a:pPr>
              <a:spcBef>
                <a:spcPct val="50000"/>
              </a:spcBef>
            </a:pPr>
            <a:r>
              <a:rPr lang="en-US" sz="1000" dirty="0">
                <a:latin typeface="Arial" pitchFamily="34" charset="0"/>
                <a:cs typeface="Arial" pitchFamily="34" charset="0"/>
              </a:rPr>
              <a:t>Here again the demo code shared can be used as a reference.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SOAP stands for </a:t>
            </a:r>
            <a:r>
              <a:rPr lang="en-US" sz="1000" b="1" i="0" kern="1200" dirty="0">
                <a:solidFill>
                  <a:schemeClr val="tx1"/>
                </a:solidFill>
                <a:effectLst/>
                <a:latin typeface="Arial" pitchFamily="34" charset="0"/>
                <a:ea typeface="+mn-ea"/>
                <a:cs typeface="Arial" pitchFamily="34" charset="0"/>
              </a:rPr>
              <a:t>S</a:t>
            </a:r>
            <a:r>
              <a:rPr lang="en-US" sz="1000" b="0" i="0" kern="1200" dirty="0">
                <a:solidFill>
                  <a:schemeClr val="tx1"/>
                </a:solidFill>
                <a:effectLst/>
                <a:latin typeface="Arial" pitchFamily="34" charset="0"/>
                <a:ea typeface="+mn-ea"/>
                <a:cs typeface="Arial" pitchFamily="34" charset="0"/>
              </a:rPr>
              <a:t>imple </a:t>
            </a:r>
            <a:r>
              <a:rPr lang="en-US" sz="1000" b="1" i="0" kern="1200" dirty="0">
                <a:solidFill>
                  <a:schemeClr val="tx1"/>
                </a:solidFill>
                <a:effectLst/>
                <a:latin typeface="Arial" pitchFamily="34" charset="0"/>
                <a:ea typeface="+mn-ea"/>
                <a:cs typeface="Arial" pitchFamily="34" charset="0"/>
              </a:rPr>
              <a:t>O</a:t>
            </a:r>
            <a:r>
              <a:rPr lang="en-US" sz="1000" b="0" i="0" kern="1200" dirty="0">
                <a:solidFill>
                  <a:schemeClr val="tx1"/>
                </a:solidFill>
                <a:effectLst/>
                <a:latin typeface="Arial" pitchFamily="34" charset="0"/>
                <a:ea typeface="+mn-ea"/>
                <a:cs typeface="Arial" pitchFamily="34" charset="0"/>
              </a:rPr>
              <a:t>bject </a:t>
            </a:r>
            <a:r>
              <a:rPr lang="en-US" sz="1000" b="1" i="0" kern="1200" dirty="0">
                <a:solidFill>
                  <a:schemeClr val="tx1"/>
                </a:solidFill>
                <a:effectLst/>
                <a:latin typeface="Arial" pitchFamily="34" charset="0"/>
                <a:ea typeface="+mn-ea"/>
                <a:cs typeface="Arial" pitchFamily="34" charset="0"/>
              </a:rPr>
              <a:t>A</a:t>
            </a:r>
            <a:r>
              <a:rPr lang="en-US" sz="1000" b="0" i="0" kern="1200" dirty="0">
                <a:solidFill>
                  <a:schemeClr val="tx1"/>
                </a:solidFill>
                <a:effectLst/>
                <a:latin typeface="Arial" pitchFamily="34" charset="0"/>
                <a:ea typeface="+mn-ea"/>
                <a:cs typeface="Arial" pitchFamily="34" charset="0"/>
              </a:rPr>
              <a:t>ccess </a:t>
            </a:r>
            <a:r>
              <a:rPr lang="en-US" sz="1000" b="1" i="0" kern="1200" dirty="0">
                <a:solidFill>
                  <a:schemeClr val="tx1"/>
                </a:solidFill>
                <a:effectLst/>
                <a:latin typeface="Arial" pitchFamily="34" charset="0"/>
                <a:ea typeface="+mn-ea"/>
                <a:cs typeface="Arial" pitchFamily="34" charset="0"/>
              </a:rPr>
              <a:t>P</a:t>
            </a:r>
            <a:r>
              <a:rPr lang="en-US" sz="1000" b="0" i="0" kern="1200" dirty="0">
                <a:solidFill>
                  <a:schemeClr val="tx1"/>
                </a:solidFill>
                <a:effectLst/>
                <a:latin typeface="Arial" pitchFamily="34" charset="0"/>
                <a:ea typeface="+mn-ea"/>
                <a:cs typeface="Arial" pitchFamily="34" charset="0"/>
              </a:rPr>
              <a:t>rotocol</a:t>
            </a:r>
          </a:p>
          <a:p>
            <a:r>
              <a:rPr lang="en-US" sz="1000" b="0" i="0" kern="1200" dirty="0">
                <a:solidFill>
                  <a:schemeClr val="tx1"/>
                </a:solidFill>
                <a:effectLst/>
                <a:latin typeface="Arial" pitchFamily="34" charset="0"/>
                <a:ea typeface="+mn-ea"/>
                <a:cs typeface="Arial" pitchFamily="34" charset="0"/>
              </a:rPr>
              <a:t>SOAP is an application communication protocol</a:t>
            </a:r>
          </a:p>
          <a:p>
            <a:r>
              <a:rPr lang="en-US" sz="1000" b="0" i="0" kern="1200" dirty="0">
                <a:solidFill>
                  <a:schemeClr val="tx1"/>
                </a:solidFill>
                <a:effectLst/>
                <a:latin typeface="Arial" pitchFamily="34" charset="0"/>
                <a:ea typeface="+mn-ea"/>
                <a:cs typeface="Arial" pitchFamily="34" charset="0"/>
              </a:rPr>
              <a:t>SOAP is a format for sending and receiving messages</a:t>
            </a:r>
          </a:p>
          <a:p>
            <a:r>
              <a:rPr lang="en-US" sz="1000" b="0" i="0" kern="1200" dirty="0">
                <a:solidFill>
                  <a:schemeClr val="tx1"/>
                </a:solidFill>
                <a:effectLst/>
                <a:latin typeface="Arial" pitchFamily="34" charset="0"/>
                <a:ea typeface="+mn-ea"/>
                <a:cs typeface="Arial" pitchFamily="34" charset="0"/>
              </a:rPr>
              <a:t>SOAP is platform independent</a:t>
            </a:r>
          </a:p>
          <a:p>
            <a:r>
              <a:rPr lang="en-US" sz="1000" b="0" i="0" kern="1200" dirty="0">
                <a:solidFill>
                  <a:schemeClr val="tx1"/>
                </a:solidFill>
                <a:effectLst/>
                <a:latin typeface="Arial" pitchFamily="34" charset="0"/>
                <a:ea typeface="+mn-ea"/>
                <a:cs typeface="Arial" pitchFamily="34" charset="0"/>
              </a:rPr>
              <a:t>SOAP is based on XML</a:t>
            </a:r>
          </a:p>
          <a:p>
            <a:r>
              <a:rPr lang="en-US" sz="1000" b="0" i="0" kern="1200" dirty="0">
                <a:solidFill>
                  <a:schemeClr val="tx1"/>
                </a:solidFill>
                <a:effectLst/>
                <a:latin typeface="Arial" pitchFamily="34" charset="0"/>
                <a:ea typeface="+mn-ea"/>
                <a:cs typeface="Arial" pitchFamily="34" charset="0"/>
              </a:rPr>
              <a:t>SOAP is a W3C recommendation</a:t>
            </a:r>
          </a:p>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This slide describes one of the major components of Web service called SOAP</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tags" Target="../tags/tag19.xml"/><Relationship Id="rId5" Type="http://schemas.openxmlformats.org/officeDocument/2006/relationships/tags" Target="../tags/tag18.xml"/><Relationship Id="rId10" Type="http://schemas.openxmlformats.org/officeDocument/2006/relationships/image" Target="../media/image8.emf"/><Relationship Id="rId4" Type="http://schemas.openxmlformats.org/officeDocument/2006/relationships/tags" Target="../tags/tag17.xml"/><Relationship Id="rId9" Type="http://schemas.openxmlformats.org/officeDocument/2006/relationships/oleObject" Target="../embeddings/oleObject4.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51328062"/>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34921654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52680216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435696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56"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3055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80"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3181599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722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0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46188522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57042962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0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3252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3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06285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5C358881-7D7D-46F5-9260-3F60B4713F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3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ADF57DBD-12DA-45BF-9B01-7729E579D98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636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DEDF00EF-D5A1-47A5-AC8E-676CD4ADA4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50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2194451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8">
            <a:extLst>
              <a:ext uri="{96DAC541-7B7A-43D3-8B79-37D633B846F1}">
                <asvg:svgBlip xmlns:asvg="http://schemas.microsoft.com/office/drawing/2016/SVG/main" r:embed="rId1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80746231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sz="2000"/>
              <a:t>Introduction to Web Services</a:t>
            </a:r>
            <a:endParaRPr lang="en-US" sz="2000" dirty="0"/>
          </a:p>
        </p:txBody>
      </p:sp>
      <p:sp>
        <p:nvSpPr>
          <p:cNvPr id="12" name="Subtitle 11"/>
          <p:cNvSpPr>
            <a:spLocks noGrp="1"/>
          </p:cNvSpPr>
          <p:nvPr>
            <p:ph type="subTitle" idx="1"/>
          </p:nvPr>
        </p:nvSpPr>
        <p:spPr/>
        <p:txBody>
          <a:bodyPr>
            <a:normAutofit/>
          </a:bodyPr>
          <a:lstStyle/>
          <a:p>
            <a:r>
              <a:rPr lang="en-US" sz="2400" b="0" dirty="0"/>
              <a:t>Working with JAX-WS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2.1.2: SOAP</a:t>
            </a:r>
            <a:br>
              <a:rPr lang="en-US" sz="1200" dirty="0"/>
            </a:br>
            <a:r>
              <a:rPr lang="en-US" dirty="0"/>
              <a:t>SOAP Building Blocks</a:t>
            </a:r>
            <a:endParaRPr lang="en-US" sz="2400" dirty="0"/>
          </a:p>
        </p:txBody>
      </p:sp>
      <p:sp>
        <p:nvSpPr>
          <p:cNvPr id="2" name="Content Placeholder 1"/>
          <p:cNvSpPr>
            <a:spLocks noGrp="1"/>
          </p:cNvSpPr>
          <p:nvPr>
            <p:ph idx="1"/>
          </p:nvPr>
        </p:nvSpPr>
        <p:spPr/>
        <p:txBody>
          <a:bodyPr/>
          <a:lstStyle/>
          <a:p>
            <a:r>
              <a:rPr lang="en-US" dirty="0"/>
              <a:t>Basic SOAP consists of Envelope, Header and Body:</a:t>
            </a:r>
          </a:p>
          <a:p>
            <a:endParaRPr lang="en-US" dirty="0"/>
          </a:p>
        </p:txBody>
      </p:sp>
      <p:pic>
        <p:nvPicPr>
          <p:cNvPr id="6" name="Picture 2" descr="D:\Yukti Data\JWS\JWS-New Course-ELTP\soap-stru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64" y="2456163"/>
            <a:ext cx="2849880" cy="3565747"/>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6205" y="2564335"/>
            <a:ext cx="4806315" cy="3457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1193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2.1.2: SOAP</a:t>
            </a:r>
            <a:br>
              <a:rPr lang="en-US" sz="1200" dirty="0"/>
            </a:br>
            <a:r>
              <a:rPr lang="en-US" dirty="0"/>
              <a:t>SOAP Request and Response</a:t>
            </a:r>
            <a:endParaRPr lang="en-US" sz="2400" dirty="0"/>
          </a:p>
        </p:txBody>
      </p:sp>
      <p:sp>
        <p:nvSpPr>
          <p:cNvPr id="2" name="Content Placeholder 1"/>
          <p:cNvSpPr>
            <a:spLocks noGrp="1"/>
          </p:cNvSpPr>
          <p:nvPr>
            <p:ph sz="quarter" idx="10"/>
          </p:nvPr>
        </p:nvSpPr>
        <p:spPr/>
        <p:txBody>
          <a:bodyPr/>
          <a:lstStyle/>
          <a:p>
            <a:r>
              <a:rPr lang="en-US" dirty="0"/>
              <a:t>Following demonstrates a SOAP request</a:t>
            </a:r>
          </a:p>
          <a:p>
            <a:endParaRPr lang="en-US" dirty="0"/>
          </a:p>
          <a:p>
            <a:endParaRPr lang="en-US" dirty="0"/>
          </a:p>
        </p:txBody>
      </p:sp>
      <p:sp>
        <p:nvSpPr>
          <p:cNvPr id="3" name="Content Placeholder 2"/>
          <p:cNvSpPr>
            <a:spLocks noGrp="1"/>
          </p:cNvSpPr>
          <p:nvPr>
            <p:ph sz="quarter" idx="11"/>
          </p:nvPr>
        </p:nvSpPr>
        <p:spPr/>
        <p:txBody>
          <a:bodyPr/>
          <a:lstStyle/>
          <a:p>
            <a:r>
              <a:rPr lang="en-US" dirty="0"/>
              <a:t>Following demonstrates a SOAP response</a:t>
            </a:r>
          </a:p>
          <a:p>
            <a:endParaRPr lang="en-US" dirty="0"/>
          </a:p>
          <a:p>
            <a:endParaRPr lang="en-US"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69" y="2278965"/>
            <a:ext cx="3924887" cy="38631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091" y="2278965"/>
            <a:ext cx="3782291" cy="39069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6362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2.2: Creating Service</a:t>
            </a:r>
            <a:br>
              <a:rPr lang="en-US" dirty="0"/>
            </a:br>
            <a:r>
              <a:rPr lang="en-US" dirty="0"/>
              <a:t>Creating JAX- WS Service</a:t>
            </a:r>
            <a:endParaRPr lang="en-US" sz="2400" dirty="0"/>
          </a:p>
        </p:txBody>
      </p:sp>
      <p:pic>
        <p:nvPicPr>
          <p:cNvPr id="19459" name="Picture 3"/>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477672" y="2304903"/>
            <a:ext cx="3968916" cy="2944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Grp="1" noChangeAspect="1" noChangeArrowheads="1"/>
          </p:cNvPicPr>
          <p:nvPr>
            <p:ph sz="quarter" idx="11"/>
          </p:nvPr>
        </p:nvPicPr>
        <p:blipFill>
          <a:blip r:embed="rId4">
            <a:extLst>
              <a:ext uri="{28A0092B-C50C-407E-A947-70E740481C1C}">
                <a14:useLocalDpi xmlns:a14="http://schemas.microsoft.com/office/drawing/2010/main" val="0"/>
              </a:ext>
            </a:extLst>
          </a:blip>
          <a:stretch>
            <a:fillRect/>
          </a:stretch>
        </p:blipFill>
        <p:spPr bwMode="auto">
          <a:xfrm>
            <a:off x="4637088" y="2320112"/>
            <a:ext cx="4154487" cy="29342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 Placeholder 4"/>
          <p:cNvSpPr>
            <a:spLocks noGrp="1"/>
          </p:cNvSpPr>
          <p:nvPr>
            <p:ph type="body" sz="quarter" idx="12"/>
          </p:nvPr>
        </p:nvSpPr>
        <p:spPr/>
        <p:txBody>
          <a:bodyPr/>
          <a:lstStyle/>
          <a:p>
            <a:r>
              <a:rPr lang="en-US" b="0" dirty="0"/>
              <a:t>End Point Interface</a:t>
            </a:r>
          </a:p>
        </p:txBody>
      </p:sp>
      <p:sp>
        <p:nvSpPr>
          <p:cNvPr id="8" name="Text Placeholder 7"/>
          <p:cNvSpPr>
            <a:spLocks noGrp="1"/>
          </p:cNvSpPr>
          <p:nvPr>
            <p:ph type="body" sz="quarter" idx="13"/>
          </p:nvPr>
        </p:nvSpPr>
        <p:spPr/>
        <p:txBody>
          <a:bodyPr/>
          <a:lstStyle/>
          <a:p>
            <a:r>
              <a:rPr lang="en-US" b="0" dirty="0"/>
              <a:t>Implementation 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2.2: Creating Service </a:t>
            </a:r>
            <a:br>
              <a:rPr lang="en-US" dirty="0"/>
            </a:br>
            <a:r>
              <a:rPr lang="en-US" dirty="0"/>
              <a:t>Creating JAX – WS Service</a:t>
            </a:r>
            <a:endParaRPr lang="en-US" sz="2400" dirty="0"/>
          </a:p>
        </p:txBody>
      </p:sp>
      <p:sp>
        <p:nvSpPr>
          <p:cNvPr id="6" name="Content Placeholder 5"/>
          <p:cNvSpPr>
            <a:spLocks noGrp="1"/>
          </p:cNvSpPr>
          <p:nvPr>
            <p:ph sz="quarter" idx="10"/>
          </p:nvPr>
        </p:nvSpPr>
        <p:spPr>
          <a:xfrm>
            <a:off x="290500" y="1533439"/>
            <a:ext cx="8548700" cy="4715504"/>
          </a:xfrm>
        </p:spPr>
        <p:txBody>
          <a:bodyPr/>
          <a:lstStyle/>
          <a:p>
            <a:r>
              <a:rPr lang="en-US" sz="2200" dirty="0"/>
              <a:t>The web service needs to be published so that it can await service requests</a:t>
            </a:r>
          </a:p>
          <a:p>
            <a:r>
              <a:rPr lang="en-US" sz="2200" dirty="0"/>
              <a:t>Refer below screen shot for same</a:t>
            </a:r>
          </a:p>
          <a:p>
            <a:endParaRPr lang="en-US" sz="2200" dirty="0"/>
          </a:p>
        </p:txBody>
      </p:sp>
      <p:pic>
        <p:nvPicPr>
          <p:cNvPr id="20482" name="Picture 2"/>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1824" y="3057099"/>
            <a:ext cx="8034951" cy="2947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Consuming a Service </a:t>
            </a:r>
            <a:br>
              <a:rPr lang="en-US" dirty="0"/>
            </a:br>
            <a:r>
              <a:rPr lang="en-US" dirty="0"/>
              <a:t>Consuming JAX – WS Service</a:t>
            </a:r>
          </a:p>
        </p:txBody>
      </p:sp>
      <p:sp>
        <p:nvSpPr>
          <p:cNvPr id="3" name="Content Placeholder 2"/>
          <p:cNvSpPr>
            <a:spLocks noGrp="1"/>
          </p:cNvSpPr>
          <p:nvPr>
            <p:ph sz="quarter" idx="10"/>
          </p:nvPr>
        </p:nvSpPr>
        <p:spPr>
          <a:xfrm>
            <a:off x="290500" y="1533439"/>
            <a:ext cx="8396300" cy="4715504"/>
          </a:xfrm>
        </p:spPr>
        <p:txBody>
          <a:bodyPr/>
          <a:lstStyle/>
          <a:p>
            <a:r>
              <a:rPr lang="en-US" dirty="0"/>
              <a:t>Refer below screen shot to consume a service:</a:t>
            </a:r>
          </a:p>
          <a:p>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43" y="2062881"/>
            <a:ext cx="8057141" cy="41286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2.3: Consuming a Service</a:t>
            </a:r>
            <a:br>
              <a:rPr lang="en-US" dirty="0"/>
            </a:br>
            <a:r>
              <a:rPr lang="en-US" dirty="0"/>
              <a:t>Demo</a:t>
            </a:r>
            <a:endParaRPr lang="en-US" sz="2400" dirty="0"/>
          </a:p>
        </p:txBody>
      </p:sp>
      <p:sp>
        <p:nvSpPr>
          <p:cNvPr id="2" name="Content Placeholder 1"/>
          <p:cNvSpPr>
            <a:spLocks noGrp="1"/>
          </p:cNvSpPr>
          <p:nvPr>
            <p:ph idx="1"/>
          </p:nvPr>
        </p:nvSpPr>
        <p:spPr/>
        <p:txBody>
          <a:bodyPr/>
          <a:lstStyle/>
          <a:p>
            <a:r>
              <a:rPr lang="en-US" dirty="0"/>
              <a:t>JAX-WS-Calculator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p:txBody>
          <a:bodyPr/>
          <a:lstStyle/>
          <a:p>
            <a:r>
              <a:rPr lang="en-US" dirty="0"/>
              <a:t>We have so far learnt</a:t>
            </a:r>
          </a:p>
          <a:p>
            <a:pPr lvl="1"/>
            <a:r>
              <a:rPr lang="en-US" dirty="0"/>
              <a:t>What are JAX-WS </a:t>
            </a:r>
          </a:p>
          <a:p>
            <a:pPr lvl="1"/>
            <a:r>
              <a:rPr lang="en-US" dirty="0"/>
              <a:t>What are </a:t>
            </a:r>
            <a:r>
              <a:rPr lang="en-US" dirty="0" err="1"/>
              <a:t>wsdl</a:t>
            </a:r>
            <a:r>
              <a:rPr lang="en-US" dirty="0"/>
              <a:t> documents and their representation</a:t>
            </a:r>
          </a:p>
          <a:p>
            <a:pPr lvl="1"/>
            <a:r>
              <a:rPr lang="en-US" dirty="0"/>
              <a:t>What are soap messages and their request and response structure</a:t>
            </a:r>
          </a:p>
          <a:p>
            <a:pPr lvl="1"/>
            <a:r>
              <a:rPr lang="en-US" dirty="0"/>
              <a:t>How to create a JAX – WS service</a:t>
            </a:r>
          </a:p>
          <a:p>
            <a:pPr lvl="1"/>
            <a:r>
              <a:rPr lang="en-US" dirty="0"/>
              <a:t>How to consume a JAX – WS service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Working with JAX-WS </a:t>
            </a:r>
            <a:br>
              <a:rPr lang="en-US" dirty="0"/>
            </a:br>
            <a:r>
              <a:rPr lang="en-US" dirty="0"/>
              <a:t>Lab</a:t>
            </a:r>
            <a:endParaRPr lang="en-US" sz="2400" dirty="0"/>
          </a:p>
        </p:txBody>
      </p:sp>
      <p:sp>
        <p:nvSpPr>
          <p:cNvPr id="2" name="Content Placeholder 1"/>
          <p:cNvSpPr>
            <a:spLocks noGrp="1"/>
          </p:cNvSpPr>
          <p:nvPr>
            <p:ph idx="1"/>
          </p:nvPr>
        </p:nvSpPr>
        <p:spPr/>
        <p:txBody>
          <a:bodyPr/>
          <a:lstStyle/>
          <a:p>
            <a:r>
              <a:rPr lang="en-US" dirty="0"/>
              <a:t>Lab 1</a:t>
            </a:r>
          </a:p>
        </p:txBody>
      </p:sp>
    </p:spTree>
    <p:extLst>
      <p:ext uri="{BB962C8B-B14F-4D97-AF65-F5344CB8AC3E}">
        <p14:creationId xmlns:p14="http://schemas.microsoft.com/office/powerpoint/2010/main" val="51942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1: What gives information about the web service location and operation?</a:t>
            </a:r>
          </a:p>
          <a:p>
            <a:pPr lvl="1"/>
            <a:r>
              <a:rPr lang="en-US" dirty="0"/>
              <a:t>SOAP message structure</a:t>
            </a:r>
          </a:p>
          <a:p>
            <a:pPr lvl="1"/>
            <a:r>
              <a:rPr lang="en-US" dirty="0"/>
              <a:t>WSDL document</a:t>
            </a:r>
          </a:p>
          <a:p>
            <a:pPr lvl="1"/>
            <a:r>
              <a:rPr lang="en-US" dirty="0"/>
              <a:t>Service End Point interface</a:t>
            </a:r>
          </a:p>
          <a:p>
            <a:r>
              <a:rPr lang="en-US" dirty="0"/>
              <a:t>Question 2: @WebMethod signals that each method is a service operation (True or False)</a:t>
            </a:r>
          </a:p>
          <a:p>
            <a:pPr lvl="1"/>
            <a:r>
              <a:rPr lang="en-US" dirty="0"/>
              <a:t>True</a:t>
            </a:r>
          </a:p>
          <a:p>
            <a:pPr lvl="1"/>
            <a:r>
              <a:rPr lang="en-US" dirty="0"/>
              <a:t>False</a:t>
            </a:r>
          </a:p>
          <a:p>
            <a:r>
              <a:rPr lang="en-US" dirty="0"/>
              <a:t>Question 3:___________ is used to define protocol and data format?</a:t>
            </a:r>
          </a:p>
          <a:p>
            <a:pPr lvl="1"/>
            <a:r>
              <a:rPr lang="en-US" dirty="0"/>
              <a:t>Message</a:t>
            </a:r>
          </a:p>
          <a:p>
            <a:pPr lvl="1"/>
            <a:r>
              <a:rPr lang="en-US" dirty="0"/>
              <a:t>Port type</a:t>
            </a:r>
          </a:p>
          <a:p>
            <a:pPr lvl="1"/>
            <a:r>
              <a:rPr lang="en-US" dirty="0"/>
              <a:t>Binding</a:t>
            </a:r>
          </a:p>
          <a:p>
            <a:pPr marL="174625" lvl="1" indent="0">
              <a:buNone/>
            </a:pPr>
            <a:endParaRPr lang="en-US" dirty="0"/>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Working with JAX-WS</a:t>
            </a:r>
          </a:p>
          <a:p>
            <a:pPr lvl="1"/>
            <a:r>
              <a:rPr lang="en-US" dirty="0"/>
              <a:t>WSDL</a:t>
            </a:r>
          </a:p>
          <a:p>
            <a:pPr lvl="1"/>
            <a:r>
              <a:rPr lang="en-US" dirty="0"/>
              <a:t>SOAP</a:t>
            </a:r>
          </a:p>
          <a:p>
            <a:r>
              <a:rPr lang="en-US" dirty="0"/>
              <a:t>Creating JAX-WS service</a:t>
            </a:r>
          </a:p>
          <a:p>
            <a:r>
              <a:rPr lang="en-US" dirty="0"/>
              <a:t>Consuming web service</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2.1: Overview</a:t>
            </a:r>
            <a:br>
              <a:rPr lang="en-US" dirty="0"/>
            </a:br>
            <a:r>
              <a:rPr lang="en-US" dirty="0"/>
              <a:t>Working with JAX - WS</a:t>
            </a:r>
            <a:endParaRPr lang="en-US" sz="2400" dirty="0"/>
          </a:p>
        </p:txBody>
      </p:sp>
      <p:sp>
        <p:nvSpPr>
          <p:cNvPr id="3" name="Content Placeholder 2"/>
          <p:cNvSpPr>
            <a:spLocks noGrp="1"/>
          </p:cNvSpPr>
          <p:nvPr>
            <p:ph idx="1"/>
          </p:nvPr>
        </p:nvSpPr>
        <p:spPr>
          <a:xfrm>
            <a:off x="298516" y="1494766"/>
            <a:ext cx="8681711" cy="4643751"/>
          </a:xfrm>
        </p:spPr>
        <p:txBody>
          <a:bodyPr/>
          <a:lstStyle/>
          <a:p>
            <a:r>
              <a:rPr lang="en-US" dirty="0"/>
              <a:t>Java API for XML web services (JAX-WS), is a set of APIs for creating web services in XML format</a:t>
            </a:r>
          </a:p>
          <a:p>
            <a:pPr marL="0" indent="0">
              <a:buNone/>
            </a:pPr>
            <a:endParaRPr lang="en-US" dirty="0"/>
          </a:p>
          <a:p>
            <a:r>
              <a:rPr lang="en-US" dirty="0"/>
              <a:t>In JAX-WS, a web service operation invocation is represented by an XML-based protocol, such as SOAP. The SOAP specification defines the envelope structure, encoding rules, and conventions for representing web service invocations and responses. These calls and responses are transmitted as SOAP messages (XML files) over HTTP</a:t>
            </a:r>
          </a:p>
          <a:p>
            <a:r>
              <a:rPr lang="en-US" dirty="0"/>
              <a:t>Although SOAP messages are complex, the JAX-WS API hides this complexity from the application developer. On the server side, the developer specifies the web service operations by defining methods in an interface written in the Java programming language. </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2.1.1: WSDL</a:t>
            </a:r>
            <a:br>
              <a:rPr lang="en-US" dirty="0"/>
            </a:br>
            <a:r>
              <a:rPr lang="en-US" dirty="0"/>
              <a:t>What is WSDL ?</a:t>
            </a:r>
            <a:endParaRPr lang="en-US" sz="2400" dirty="0"/>
          </a:p>
        </p:txBody>
      </p:sp>
      <p:sp>
        <p:nvSpPr>
          <p:cNvPr id="2" name="Content Placeholder 1"/>
          <p:cNvSpPr>
            <a:spLocks noGrp="1"/>
          </p:cNvSpPr>
          <p:nvPr>
            <p:ph idx="1"/>
          </p:nvPr>
        </p:nvSpPr>
        <p:spPr/>
        <p:txBody>
          <a:bodyPr/>
          <a:lstStyle/>
          <a:p>
            <a:r>
              <a:rPr lang="en-US" dirty="0"/>
              <a:t> WSDL stands for Web Services Description Language</a:t>
            </a:r>
          </a:p>
          <a:p>
            <a:r>
              <a:rPr lang="en-US" dirty="0"/>
              <a:t> WSDL is a document written in XML. This document describes a     Web service. It specifies the location of the service and the operations (or the methods) the service exposes</a:t>
            </a:r>
          </a:p>
          <a:p>
            <a:r>
              <a:rPr lang="en-US" dirty="0"/>
              <a:t> WSDL documents uses these major elements</a:t>
            </a:r>
          </a:p>
          <a:p>
            <a:pPr lvl="1"/>
            <a:r>
              <a:rPr lang="en-US" dirty="0"/>
              <a:t>&lt;types&gt;</a:t>
            </a:r>
          </a:p>
          <a:p>
            <a:pPr lvl="2"/>
            <a:r>
              <a:rPr lang="en-US" dirty="0"/>
              <a:t>Defines the datatypes (XML </a:t>
            </a:r>
            <a:r>
              <a:rPr lang="en-US" dirty="0" err="1"/>
              <a:t>Schems</a:t>
            </a:r>
            <a:r>
              <a:rPr lang="en-US" dirty="0"/>
              <a:t>) used by the web service</a:t>
            </a:r>
          </a:p>
          <a:p>
            <a:pPr lvl="1"/>
            <a:r>
              <a:rPr lang="en-US" dirty="0"/>
              <a:t>&lt;message&gt;</a:t>
            </a:r>
          </a:p>
          <a:p>
            <a:pPr lvl="2"/>
            <a:r>
              <a:rPr lang="en-US" dirty="0"/>
              <a:t>Defines the data elements for each operation</a:t>
            </a:r>
          </a:p>
          <a:p>
            <a:pPr lvl="1"/>
            <a:r>
              <a:rPr lang="en-US" dirty="0"/>
              <a:t>&lt;</a:t>
            </a:r>
            <a:r>
              <a:rPr lang="en-US" dirty="0" err="1"/>
              <a:t>portType</a:t>
            </a:r>
            <a:r>
              <a:rPr lang="en-US" dirty="0"/>
              <a:t>&gt;</a:t>
            </a:r>
          </a:p>
          <a:p>
            <a:pPr lvl="2"/>
            <a:r>
              <a:rPr lang="en-US" dirty="0"/>
              <a:t>Describes the operations that can be performed and messages involved</a:t>
            </a:r>
          </a:p>
          <a:p>
            <a:pPr lvl="1"/>
            <a:r>
              <a:rPr lang="en-US" dirty="0"/>
              <a:t>&lt;binding&gt;</a:t>
            </a:r>
          </a:p>
          <a:p>
            <a:pPr lvl="2"/>
            <a:r>
              <a:rPr lang="en-US" dirty="0"/>
              <a:t>Defines the protocol and data format for each port type</a:t>
            </a:r>
          </a:p>
          <a:p>
            <a:pPr marL="371475" lvl="2" indent="0">
              <a:buNone/>
            </a:pPr>
            <a:r>
              <a:rPr lang="en-US" dirty="0"/>
              <a:t>	</a:t>
            </a:r>
          </a:p>
        </p:txBody>
      </p:sp>
    </p:spTree>
    <p:extLst>
      <p:ext uri="{BB962C8B-B14F-4D97-AF65-F5344CB8AC3E}">
        <p14:creationId xmlns:p14="http://schemas.microsoft.com/office/powerpoint/2010/main" val="159868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2.1.1: WSDL</a:t>
            </a:r>
            <a:br>
              <a:rPr lang="en-US" dirty="0"/>
            </a:br>
            <a:r>
              <a:rPr lang="en-US" dirty="0"/>
              <a:t>WSDL Elements</a:t>
            </a:r>
            <a:endParaRPr lang="en-US" sz="2400" dirty="0"/>
          </a:p>
        </p:txBody>
      </p:sp>
      <p:sp>
        <p:nvSpPr>
          <p:cNvPr id="2" name="Content Placeholder 1"/>
          <p:cNvSpPr>
            <a:spLocks noGrp="1"/>
          </p:cNvSpPr>
          <p:nvPr>
            <p:ph idx="1"/>
          </p:nvPr>
        </p:nvSpPr>
        <p:spPr/>
        <p:txBody>
          <a:bodyPr/>
          <a:lstStyle/>
          <a:p>
            <a:r>
              <a:rPr lang="en-US" dirty="0"/>
              <a:t>Below is the snap shot of the WSDL file:</a:t>
            </a:r>
          </a:p>
          <a:p>
            <a:endParaRPr 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76" y="2129048"/>
            <a:ext cx="8381177" cy="40260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5227320" y="4318724"/>
            <a:ext cx="2987040" cy="523220"/>
          </a:xfrm>
          <a:prstGeom prst="rect">
            <a:avLst/>
          </a:prstGeom>
          <a:solidFill>
            <a:schemeClr val="bg1"/>
          </a:solidFill>
          <a:ln>
            <a:solidFill>
              <a:schemeClr val="tx1"/>
            </a:solidFill>
          </a:ln>
        </p:spPr>
        <p:txBody>
          <a:bodyPr wrap="square" rtlCol="0">
            <a:spAutoFit/>
          </a:bodyPr>
          <a:lstStyle/>
          <a:p>
            <a:r>
              <a:rPr lang="en-US" sz="1400" dirty="0">
                <a:solidFill>
                  <a:schemeClr val="tx2">
                    <a:lumMod val="50000"/>
                  </a:schemeClr>
                </a:solidFill>
              </a:rPr>
              <a:t>Message -&gt; Definition of data being communicated</a:t>
            </a:r>
          </a:p>
        </p:txBody>
      </p:sp>
      <p:cxnSp>
        <p:nvCxnSpPr>
          <p:cNvPr id="10" name="Straight Arrow Connector 9"/>
          <p:cNvCxnSpPr/>
          <p:nvPr/>
        </p:nvCxnSpPr>
        <p:spPr>
          <a:xfrm flipH="1">
            <a:off x="3063240" y="4333964"/>
            <a:ext cx="2164080" cy="26161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2.1.1: WSDL</a:t>
            </a:r>
            <a:br>
              <a:rPr lang="en-US" dirty="0"/>
            </a:br>
            <a:r>
              <a:rPr lang="en-US" dirty="0"/>
              <a:t>WSDL Elements</a:t>
            </a:r>
            <a:endParaRPr lang="en-US" sz="2400" dirty="0"/>
          </a:p>
        </p:txBody>
      </p:sp>
      <p:sp>
        <p:nvSpPr>
          <p:cNvPr id="2" name="Content Placeholder 1"/>
          <p:cNvSpPr>
            <a:spLocks noGrp="1"/>
          </p:cNvSpPr>
          <p:nvPr>
            <p:ph idx="1"/>
          </p:nvPr>
        </p:nvSpPr>
        <p:spPr/>
        <p:txBody>
          <a:bodyPr/>
          <a:lstStyle/>
          <a:p>
            <a:r>
              <a:rPr lang="en-US" dirty="0"/>
              <a:t>Below is the snap shot of the WSDL file:</a:t>
            </a:r>
          </a:p>
          <a:p>
            <a:endParaRPr lang="en-US" dirty="0"/>
          </a:p>
          <a:p>
            <a:endParaRPr lang="en-U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2072640"/>
            <a:ext cx="8229600" cy="39776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852161" y="2072641"/>
            <a:ext cx="2712720" cy="523220"/>
          </a:xfrm>
          <a:prstGeom prst="rect">
            <a:avLst/>
          </a:prstGeom>
          <a:noFill/>
          <a:ln>
            <a:solidFill>
              <a:schemeClr val="tx1"/>
            </a:solidFill>
          </a:ln>
        </p:spPr>
        <p:txBody>
          <a:bodyPr wrap="square" rtlCol="0">
            <a:spAutoFit/>
          </a:bodyPr>
          <a:lstStyle/>
          <a:p>
            <a:r>
              <a:rPr lang="en-US" sz="1400" dirty="0">
                <a:solidFill>
                  <a:schemeClr val="tx2">
                    <a:lumMod val="50000"/>
                  </a:schemeClr>
                </a:solidFill>
              </a:rPr>
              <a:t>Port type-&gt; contains set of operations</a:t>
            </a:r>
          </a:p>
        </p:txBody>
      </p:sp>
      <p:cxnSp>
        <p:nvCxnSpPr>
          <p:cNvPr id="9" name="Straight Arrow Connector 8"/>
          <p:cNvCxnSpPr>
            <a:stCxn id="3" idx="1"/>
          </p:cNvCxnSpPr>
          <p:nvPr/>
        </p:nvCxnSpPr>
        <p:spPr>
          <a:xfrm flipH="1" flipV="1">
            <a:off x="2941320" y="2225040"/>
            <a:ext cx="2910841" cy="10921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59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2.1.1: WSDL</a:t>
            </a:r>
            <a:br>
              <a:rPr lang="en-US" dirty="0"/>
            </a:br>
            <a:r>
              <a:rPr lang="en-US" dirty="0"/>
              <a:t>WSDL Elements</a:t>
            </a:r>
            <a:endParaRPr lang="en-US" sz="2400" dirty="0"/>
          </a:p>
        </p:txBody>
      </p:sp>
      <p:sp>
        <p:nvSpPr>
          <p:cNvPr id="2" name="Content Placeholder 1"/>
          <p:cNvSpPr>
            <a:spLocks noGrp="1"/>
          </p:cNvSpPr>
          <p:nvPr>
            <p:ph idx="1"/>
          </p:nvPr>
        </p:nvSpPr>
        <p:spPr/>
        <p:txBody>
          <a:bodyPr/>
          <a:lstStyle/>
          <a:p>
            <a:r>
              <a:rPr lang="en-US" dirty="0"/>
              <a:t>Below is the snap shot of the WSDL file:</a:t>
            </a:r>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80" y="1950720"/>
            <a:ext cx="8492319" cy="40995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897880" y="3003768"/>
            <a:ext cx="2895599" cy="523220"/>
          </a:xfrm>
          <a:prstGeom prst="rect">
            <a:avLst/>
          </a:prstGeom>
          <a:noFill/>
          <a:ln>
            <a:solidFill>
              <a:schemeClr val="tx1"/>
            </a:solidFill>
          </a:ln>
        </p:spPr>
        <p:txBody>
          <a:bodyPr wrap="square" rtlCol="0">
            <a:spAutoFit/>
          </a:bodyPr>
          <a:lstStyle/>
          <a:p>
            <a:r>
              <a:rPr lang="en-US" sz="1400" dirty="0">
                <a:solidFill>
                  <a:schemeClr val="tx2">
                    <a:lumMod val="50000"/>
                  </a:schemeClr>
                </a:solidFill>
              </a:rPr>
              <a:t>Binding-&gt;Defines Protocol and data format</a:t>
            </a:r>
          </a:p>
        </p:txBody>
      </p:sp>
      <p:cxnSp>
        <p:nvCxnSpPr>
          <p:cNvPr id="10" name="Straight Connector 9"/>
          <p:cNvCxnSpPr/>
          <p:nvPr/>
        </p:nvCxnSpPr>
        <p:spPr>
          <a:xfrm flipV="1">
            <a:off x="8244840" y="2133600"/>
            <a:ext cx="30480" cy="870168"/>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446520" y="2133600"/>
            <a:ext cx="1798320" cy="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61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2.1.1: WSDL</a:t>
            </a:r>
            <a:br>
              <a:rPr lang="en-US" dirty="0"/>
            </a:br>
            <a:r>
              <a:rPr lang="en-US" dirty="0"/>
              <a:t>WSDL Elements</a:t>
            </a:r>
            <a:endParaRPr lang="en-US" sz="2400" dirty="0"/>
          </a:p>
        </p:txBody>
      </p:sp>
      <p:sp>
        <p:nvSpPr>
          <p:cNvPr id="2" name="Content Placeholder 1"/>
          <p:cNvSpPr>
            <a:spLocks noGrp="1"/>
          </p:cNvSpPr>
          <p:nvPr>
            <p:ph idx="1"/>
          </p:nvPr>
        </p:nvSpPr>
        <p:spPr/>
        <p:txBody>
          <a:bodyPr/>
          <a:lstStyle/>
          <a:p>
            <a:r>
              <a:rPr lang="en-US" dirty="0"/>
              <a:t>Below is the snap shot of the WSDL file:</a:t>
            </a:r>
          </a:p>
          <a:p>
            <a:endParaRPr lang="en-US" dirty="0"/>
          </a:p>
          <a:p>
            <a:endParaRPr lang="en-US" dirty="0"/>
          </a:p>
          <a:p>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2072640"/>
            <a:ext cx="7353300" cy="25450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13705" y="5239580"/>
            <a:ext cx="8116590" cy="523220"/>
          </a:xfrm>
          <a:prstGeom prst="rect">
            <a:avLst/>
          </a:prstGeom>
          <a:noFill/>
          <a:ln>
            <a:solidFill>
              <a:schemeClr val="tx1"/>
            </a:solidFill>
          </a:ln>
        </p:spPr>
        <p:txBody>
          <a:bodyPr wrap="square" rtlCol="0">
            <a:spAutoFit/>
          </a:bodyPr>
          <a:lstStyle/>
          <a:p>
            <a:r>
              <a:rPr lang="en-US" sz="1400" dirty="0">
                <a:solidFill>
                  <a:schemeClr val="tx2">
                    <a:lumMod val="50000"/>
                  </a:schemeClr>
                </a:solidFill>
              </a:rPr>
              <a:t>Service: Describes the service name to be used , port name and the soap address, where the web service will be available for consumption</a:t>
            </a:r>
          </a:p>
        </p:txBody>
      </p:sp>
      <p:cxnSp>
        <p:nvCxnSpPr>
          <p:cNvPr id="6" name="Straight Arrow Connector 5"/>
          <p:cNvCxnSpPr/>
          <p:nvPr/>
        </p:nvCxnSpPr>
        <p:spPr>
          <a:xfrm flipH="1" flipV="1">
            <a:off x="4160520" y="4684810"/>
            <a:ext cx="15240" cy="55477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05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2.1.2: SOAP</a:t>
            </a:r>
            <a:br>
              <a:rPr lang="en-US" sz="1200" dirty="0"/>
            </a:br>
            <a:r>
              <a:rPr lang="en-US" dirty="0"/>
              <a:t>What is SOAP</a:t>
            </a:r>
            <a:endParaRPr lang="en-US" sz="2400" dirty="0"/>
          </a:p>
        </p:txBody>
      </p:sp>
      <p:sp>
        <p:nvSpPr>
          <p:cNvPr id="2" name="Content Placeholder 1"/>
          <p:cNvSpPr>
            <a:spLocks noGrp="1"/>
          </p:cNvSpPr>
          <p:nvPr>
            <p:ph idx="1"/>
          </p:nvPr>
        </p:nvSpPr>
        <p:spPr/>
        <p:txBody>
          <a:bodyPr/>
          <a:lstStyle/>
          <a:p>
            <a:r>
              <a:rPr lang="en-US" dirty="0"/>
              <a:t>SOAP is Simple Object Access Protocol</a:t>
            </a:r>
          </a:p>
          <a:p>
            <a:r>
              <a:rPr lang="en-US" dirty="0"/>
              <a:t>Is a format for sending and receiving messages</a:t>
            </a:r>
          </a:p>
          <a:p>
            <a:r>
              <a:rPr lang="en-US" dirty="0"/>
              <a:t>It is important for web applications to be able to communicate over the internet</a:t>
            </a:r>
          </a:p>
          <a:p>
            <a:r>
              <a:rPr lang="en-US" dirty="0"/>
              <a:t>The best way to communicate between applications is over HTTP, because HTTP is supported by all Internet browsers and servers. SOAP was created to accomplish this</a:t>
            </a:r>
          </a:p>
          <a:p>
            <a:r>
              <a:rPr lang="en-US" dirty="0"/>
              <a:t>SOAP provides a way to communicate between applications running on different operating systems, with different technologies and programming languages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E02AC-72C0-4722-BE36-80E7BE87E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6576</TotalTime>
  <Words>1238</Words>
  <Application>Microsoft Office PowerPoint</Application>
  <PresentationFormat>On-screen Show (4:3)</PresentationFormat>
  <Paragraphs>186</Paragraphs>
  <Slides>18</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Verdana</vt:lpstr>
      <vt:lpstr>Wingdings</vt:lpstr>
      <vt:lpstr>Section slides</vt:lpstr>
      <vt:lpstr>think-cell Slide</vt:lpstr>
      <vt:lpstr>Introduction to Web Services</vt:lpstr>
      <vt:lpstr>Lesson Objectives</vt:lpstr>
      <vt:lpstr>2.1: Overview Working with JAX - WS</vt:lpstr>
      <vt:lpstr>2.1.1: WSDL What is WSDL ?</vt:lpstr>
      <vt:lpstr>2.1.1: WSDL WSDL Elements</vt:lpstr>
      <vt:lpstr>2.1.1: WSDL WSDL Elements</vt:lpstr>
      <vt:lpstr>2.1.1: WSDL WSDL Elements</vt:lpstr>
      <vt:lpstr>2.1.1: WSDL WSDL Elements</vt:lpstr>
      <vt:lpstr>2.1.2: SOAP What is SOAP</vt:lpstr>
      <vt:lpstr>2.1.2: SOAP SOAP Building Blocks</vt:lpstr>
      <vt:lpstr>2.1.2: SOAP SOAP Request and Response</vt:lpstr>
      <vt:lpstr>2.2: Creating Service Creating JAX- WS Service</vt:lpstr>
      <vt:lpstr>2.2: Creating Service  Creating JAX – WS Service</vt:lpstr>
      <vt:lpstr>2.3: Consuming a Service  Consuming JAX – WS Service</vt:lpstr>
      <vt:lpstr>2.3: Consuming a Service Demo</vt:lpstr>
      <vt:lpstr>Summary</vt:lpstr>
      <vt:lpstr>Working with JAX-WS  Lab</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Tembhare, Anjulata</cp:lastModifiedBy>
  <cp:revision>230</cp:revision>
  <dcterms:created xsi:type="dcterms:W3CDTF">2012-05-18T02:59:15Z</dcterms:created>
  <dcterms:modified xsi:type="dcterms:W3CDTF">2018-09-05T06:35:19Z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