
<file path=[Content_Types].xml><?xml version="1.0" encoding="utf-8"?>
<Types xmlns="http://schemas.openxmlformats.org/package/2006/content-types">
  <Default Extension="png" ContentType="image/png"/>
  <Default Extension="svg" ContentType="image/svg+xml"/>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4"/>
  </p:sldMasterIdLst>
  <p:notesMasterIdLst>
    <p:notesMasterId r:id="rId21"/>
  </p:notesMasterIdLst>
  <p:handoutMasterIdLst>
    <p:handoutMasterId r:id="rId22"/>
  </p:handoutMasterIdLst>
  <p:sldIdLst>
    <p:sldId id="265" r:id="rId5"/>
    <p:sldId id="259" r:id="rId6"/>
    <p:sldId id="299" r:id="rId7"/>
    <p:sldId id="298" r:id="rId8"/>
    <p:sldId id="281" r:id="rId9"/>
    <p:sldId id="285" r:id="rId10"/>
    <p:sldId id="286" r:id="rId11"/>
    <p:sldId id="302" r:id="rId12"/>
    <p:sldId id="301" r:id="rId13"/>
    <p:sldId id="303" r:id="rId14"/>
    <p:sldId id="304" r:id="rId15"/>
    <p:sldId id="289" r:id="rId16"/>
    <p:sldId id="290" r:id="rId17"/>
    <p:sldId id="305" r:id="rId18"/>
    <p:sldId id="295" r:id="rId19"/>
    <p:sldId id="30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84667" autoAdjust="0"/>
  </p:normalViewPr>
  <p:slideViewPr>
    <p:cSldViewPr snapToGrid="0" showGuides="1">
      <p:cViewPr varScale="1">
        <p:scale>
          <a:sx n="56" d="100"/>
          <a:sy n="56" d="100"/>
        </p:scale>
        <p:origin x="1083" y="34"/>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60" d="100"/>
          <a:sy n="60" d="100"/>
        </p:scale>
        <p:origin x="-2736"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9/5/2018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Page XX-#</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942920" y="701566"/>
            <a:ext cx="4572000" cy="3429000"/>
          </a:xfrm>
          <a:prstGeom prst="rect">
            <a:avLst/>
          </a:prstGeom>
          <a:noFill/>
          <a:ln w="12700">
            <a:solidFill>
              <a:prstClr val="black"/>
            </a:solidFill>
          </a:ln>
        </p:spPr>
        <p:txBody>
          <a:bodyPr vert="horz" lIns="91440" tIns="45720" rIns="91440" bIns="45720" rtlCol="0" anchor="ctr"/>
          <a:lstStyle/>
          <a:p>
            <a:r>
              <a:rPr lang="en-US" dirty="0"/>
              <a:t>text</a:t>
            </a:r>
          </a:p>
        </p:txBody>
      </p:sp>
      <p:sp>
        <p:nvSpPr>
          <p:cNvPr id="5" name="Notes Placeholder 4"/>
          <p:cNvSpPr>
            <a:spLocks noGrp="1"/>
          </p:cNvSpPr>
          <p:nvPr>
            <p:ph type="body" sz="quarter" idx="3"/>
          </p:nvPr>
        </p:nvSpPr>
        <p:spPr>
          <a:xfrm>
            <a:off x="1960720" y="4361954"/>
            <a:ext cx="4586881"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Line 8"/>
          <p:cNvSpPr>
            <a:spLocks noChangeShapeType="1"/>
          </p:cNvSpPr>
          <p:nvPr/>
        </p:nvSpPr>
        <p:spPr bwMode="auto">
          <a:xfrm>
            <a:off x="1715808" y="646392"/>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pitchFamily="34" charset="0"/>
                <a:cs typeface="Arial" pitchFamily="34" charset="0"/>
              </a:rPr>
              <a:t>Introduction</a:t>
            </a:r>
            <a:r>
              <a:rPr lang="en-US" sz="1200" baseline="0" dirty="0">
                <a:latin typeface="Arial" pitchFamily="34" charset="0"/>
                <a:cs typeface="Arial" pitchFamily="34" charset="0"/>
              </a:rPr>
              <a:t> to Web Services </a:t>
            </a:r>
            <a:r>
              <a:rPr lang="en-US" sz="1200" dirty="0">
                <a:latin typeface="Arial" pitchFamily="34" charset="0"/>
                <a:cs typeface="Arial" pitchFamily="34" charset="0"/>
              </a:rPr>
              <a:t>(SOAP &amp; REST) 		Working with JAX - RS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47027" y="8489733"/>
            <a:ext cx="2762530" cy="23257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latin typeface="Arial" pitchFamily="34" charset="0"/>
                <a:cs typeface="Arial" pitchFamily="34" charset="0"/>
              </a:rPr>
              <a:t>		 </a:t>
            </a:r>
            <a:r>
              <a:rPr lang="en-US" altLang="en-US" sz="1000" dirty="0">
                <a:latin typeface="Arial" pitchFamily="34" charset="0"/>
              </a:rPr>
              <a:t>Page 03-</a:t>
            </a:r>
            <a:fld id="{CCFBFAC2-2B51-4301-AB56-2B5BC657213B}" type="slidenum">
              <a:rPr lang="en-US" altLang="en-US" sz="1000" smtClean="0">
                <a:latin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a:latin typeface="Arial" pitchFamily="34" charset="0"/>
                <a:cs typeface="Arial" pitchFamily="34" charset="0"/>
              </a:rPr>
              <a:t> </a:t>
            </a:r>
          </a:p>
          <a:p>
            <a:r>
              <a:rPr lang="en-US" sz="1000" dirty="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449442" cy="400110"/>
          </a:xfrm>
          <a:prstGeom prst="rect">
            <a:avLst/>
          </a:prstGeom>
          <a:noFill/>
          <a:ln w="9525">
            <a:noFill/>
            <a:miter lim="800000"/>
            <a:headEnd/>
            <a:tailEnd/>
          </a:ln>
          <a:effectLst/>
        </p:spPr>
        <p:txBody>
          <a:bodyPr wrap="square">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38515923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553998"/>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Slide illustrates how an actual URI will be substituted.</a:t>
            </a:r>
          </a:p>
        </p:txBody>
      </p:sp>
    </p:spTree>
    <p:extLst>
      <p:ext uri="{BB962C8B-B14F-4D97-AF65-F5344CB8AC3E}">
        <p14:creationId xmlns:p14="http://schemas.microsoft.com/office/powerpoint/2010/main" val="35386922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sz="1000" b="0" i="0" kern="1200" baseline="0" dirty="0">
                <a:solidFill>
                  <a:schemeClr val="tx1"/>
                </a:solidFill>
                <a:effectLst/>
                <a:latin typeface="Arial" pitchFamily="34" charset="0"/>
                <a:ea typeface="+mn-ea"/>
                <a:cs typeface="Arial" pitchFamily="34" charset="0"/>
              </a:rPr>
              <a:t>When above </a:t>
            </a:r>
            <a:r>
              <a:rPr lang="en-US" sz="1000" b="0" i="0" kern="1200" baseline="0" dirty="0" err="1">
                <a:solidFill>
                  <a:schemeClr val="tx1"/>
                </a:solidFill>
                <a:effectLst/>
                <a:latin typeface="Arial" pitchFamily="34" charset="0"/>
                <a:ea typeface="+mn-ea"/>
                <a:cs typeface="Arial" pitchFamily="34" charset="0"/>
              </a:rPr>
              <a:t>jsp</a:t>
            </a:r>
            <a:r>
              <a:rPr lang="en-US" sz="1000" b="0" i="0" kern="1200" baseline="0" dirty="0">
                <a:solidFill>
                  <a:schemeClr val="tx1"/>
                </a:solidFill>
                <a:effectLst/>
                <a:latin typeface="Arial" pitchFamily="34" charset="0"/>
                <a:ea typeface="+mn-ea"/>
                <a:cs typeface="Arial" pitchFamily="34" charset="0"/>
              </a:rPr>
              <a:t> is executed, REST Service will look for Root resource class with @Path mapping as “/</a:t>
            </a:r>
            <a:r>
              <a:rPr lang="en-US" sz="1000" b="0" i="0" kern="1200" baseline="0" dirty="0" err="1">
                <a:solidFill>
                  <a:schemeClr val="tx1"/>
                </a:solidFill>
                <a:effectLst/>
                <a:latin typeface="Arial" pitchFamily="34" charset="0"/>
                <a:ea typeface="+mn-ea"/>
                <a:cs typeface="Arial" pitchFamily="34" charset="0"/>
              </a:rPr>
              <a:t>helloworld</a:t>
            </a:r>
            <a:r>
              <a:rPr lang="en-US" sz="1000" b="0" i="0" kern="1200" baseline="0" dirty="0">
                <a:solidFill>
                  <a:schemeClr val="tx1"/>
                </a:solidFill>
                <a:effectLst/>
                <a:latin typeface="Arial" pitchFamily="34" charset="0"/>
                <a:ea typeface="+mn-ea"/>
                <a:cs typeface="Arial" pitchFamily="34" charset="0"/>
              </a:rPr>
              <a:t>” and on finding the mapping will execute that corresponding method and return result in MIME type specified.</a:t>
            </a:r>
          </a:p>
          <a:p>
            <a:endParaRPr lang="en-US" sz="1000" b="0" i="0" kern="1200" baseline="0" dirty="0">
              <a:solidFill>
                <a:schemeClr val="tx1"/>
              </a:solidFill>
              <a:effectLst/>
              <a:latin typeface="Arial" pitchFamily="34" charset="0"/>
              <a:ea typeface="+mn-ea"/>
              <a:cs typeface="Arial" pitchFamily="34" charset="0"/>
            </a:endParaRPr>
          </a:p>
          <a:p>
            <a:r>
              <a:rPr lang="en-US" sz="1000" b="0" i="0" kern="1200" baseline="0" dirty="0">
                <a:solidFill>
                  <a:schemeClr val="tx1"/>
                </a:solidFill>
                <a:effectLst/>
                <a:latin typeface="Arial" pitchFamily="34" charset="0"/>
                <a:ea typeface="+mn-ea"/>
                <a:cs typeface="Arial" pitchFamily="34" charset="0"/>
              </a:rPr>
              <a:t>(Refer slide number 8)</a:t>
            </a:r>
          </a:p>
          <a:p>
            <a:endParaRPr lang="en-US" baseline="0" dirty="0"/>
          </a:p>
        </p:txBody>
      </p:sp>
      <p:sp>
        <p:nvSpPr>
          <p:cNvPr id="5" name="Text Box 9"/>
          <p:cNvSpPr txBox="1">
            <a:spLocks noChangeArrowheads="1"/>
          </p:cNvSpPr>
          <p:nvPr/>
        </p:nvSpPr>
        <p:spPr bwMode="auto">
          <a:xfrm>
            <a:off x="142875" y="1133475"/>
            <a:ext cx="1600200" cy="1400383"/>
          </a:xfrm>
          <a:prstGeom prst="rect">
            <a:avLst/>
          </a:prstGeom>
          <a:noFill/>
          <a:ln w="9525">
            <a:noFill/>
            <a:miter lim="800000"/>
            <a:headEnd/>
            <a:tailEnd/>
          </a:ln>
          <a:effectLst/>
        </p:spPr>
        <p:txBody>
          <a:bodyPr>
            <a:spAutoFit/>
          </a:bodyPr>
          <a:lstStyle/>
          <a:p>
            <a:pPr>
              <a:spcBef>
                <a:spcPct val="50000"/>
              </a:spcBef>
            </a:pPr>
            <a:r>
              <a:rPr lang="en-US" sz="1000" dirty="0">
                <a:latin typeface="Arial" pitchFamily="34" charset="0"/>
                <a:cs typeface="Arial" pitchFamily="34" charset="0"/>
              </a:rPr>
              <a:t>Trainer can specify that a web client (</a:t>
            </a:r>
            <a:r>
              <a:rPr lang="en-US" sz="1000" dirty="0" err="1">
                <a:latin typeface="Arial" pitchFamily="34" charset="0"/>
                <a:cs typeface="Arial" pitchFamily="34" charset="0"/>
              </a:rPr>
              <a:t>jsp</a:t>
            </a:r>
            <a:r>
              <a:rPr lang="en-US" sz="1000" dirty="0">
                <a:latin typeface="Arial" pitchFamily="34" charset="0"/>
                <a:cs typeface="Arial" pitchFamily="34" charset="0"/>
              </a:rPr>
              <a:t> / html) will be used as a web service consumer in the same project.</a:t>
            </a:r>
          </a:p>
          <a:p>
            <a:pPr>
              <a:spcBef>
                <a:spcPct val="50000"/>
              </a:spcBef>
            </a:pPr>
            <a:r>
              <a:rPr lang="en-US" sz="1000" dirty="0">
                <a:latin typeface="Arial" pitchFamily="34" charset="0"/>
                <a:cs typeface="Arial" pitchFamily="34" charset="0"/>
              </a:rPr>
              <a:t>Also a different project could be created for a web service consumer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42546947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Demo example on Restful service</a:t>
            </a:r>
          </a:p>
        </p:txBody>
      </p:sp>
    </p:spTree>
    <p:extLst>
      <p:ext uri="{BB962C8B-B14F-4D97-AF65-F5344CB8AC3E}">
        <p14:creationId xmlns:p14="http://schemas.microsoft.com/office/powerpoint/2010/main" val="20026637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Summary of the topics being covered </a:t>
            </a:r>
          </a:p>
        </p:txBody>
      </p:sp>
    </p:spTree>
    <p:extLst>
      <p:ext uri="{BB962C8B-B14F-4D97-AF65-F5344CB8AC3E}">
        <p14:creationId xmlns:p14="http://schemas.microsoft.com/office/powerpoint/2010/main" val="32180626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Corresponding lab assignment</a:t>
            </a:r>
          </a:p>
        </p:txBody>
      </p:sp>
    </p:spTree>
    <p:extLst>
      <p:ext uri="{BB962C8B-B14F-4D97-AF65-F5344CB8AC3E}">
        <p14:creationId xmlns:p14="http://schemas.microsoft.com/office/powerpoint/2010/main" val="27059793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861774"/>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Question 1: Option 1, Option 2</a:t>
            </a:r>
          </a:p>
          <a:p>
            <a:pPr>
              <a:spcBef>
                <a:spcPct val="50000"/>
              </a:spcBef>
            </a:pPr>
            <a:r>
              <a:rPr lang="en-US" sz="1000" dirty="0">
                <a:latin typeface="Arial" pitchFamily="34" charset="0"/>
                <a:cs typeface="Arial" pitchFamily="34" charset="0"/>
              </a:rPr>
              <a:t>Question 2: True</a:t>
            </a:r>
          </a:p>
          <a:p>
            <a:pPr>
              <a:spcBef>
                <a:spcPct val="50000"/>
              </a:spcBef>
            </a:pPr>
            <a:r>
              <a:rPr lang="en-US" sz="1000" b="0" dirty="0">
                <a:latin typeface="Arial" pitchFamily="34" charset="0"/>
                <a:cs typeface="Arial" pitchFamily="34" charset="0"/>
              </a:rPr>
              <a:t> </a:t>
            </a:r>
          </a:p>
        </p:txBody>
      </p:sp>
    </p:spTree>
    <p:extLst>
      <p:ext uri="{BB962C8B-B14F-4D97-AF65-F5344CB8AC3E}">
        <p14:creationId xmlns:p14="http://schemas.microsoft.com/office/powerpoint/2010/main" val="32059113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246221"/>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Question 3: @Produces </a:t>
            </a:r>
          </a:p>
        </p:txBody>
      </p:sp>
    </p:spTree>
    <p:extLst>
      <p:ext uri="{BB962C8B-B14F-4D97-AF65-F5344CB8AC3E}">
        <p14:creationId xmlns:p14="http://schemas.microsoft.com/office/powerpoint/2010/main" val="3022534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dirty="0"/>
              <a:t>Following contents would be covered:</a:t>
            </a:r>
          </a:p>
          <a:p>
            <a:endParaRPr lang="en-US" dirty="0"/>
          </a:p>
          <a:p>
            <a:r>
              <a:rPr lang="en-US" dirty="0"/>
              <a:t>3.1</a:t>
            </a:r>
            <a:r>
              <a:rPr lang="en-US" baseline="0" dirty="0"/>
              <a:t>: What is REST</a:t>
            </a:r>
          </a:p>
          <a:p>
            <a:r>
              <a:rPr lang="en-US" baseline="0" dirty="0"/>
              <a:t>      3.1.1 : SOAP and REST</a:t>
            </a:r>
          </a:p>
          <a:p>
            <a:r>
              <a:rPr lang="en-US" baseline="0" dirty="0"/>
              <a:t>3.2: Working with JAX - RS</a:t>
            </a:r>
          </a:p>
          <a:p>
            <a:r>
              <a:rPr lang="en-US" baseline="0" dirty="0"/>
              <a:t>3.3: JAX-RS annotations</a:t>
            </a:r>
            <a:endParaRPr lang="en-US" dirty="0"/>
          </a:p>
          <a:p>
            <a:r>
              <a:rPr lang="en-US" baseline="0" dirty="0"/>
              <a:t>3.4: Creating JAX – RS web service</a:t>
            </a:r>
          </a:p>
          <a:p>
            <a:r>
              <a:rPr lang="en-US" baseline="0" dirty="0"/>
              <a:t>3.5: Consuming RESTful service</a:t>
            </a:r>
          </a:p>
          <a:p>
            <a:endParaRPr lang="en-US" dirty="0"/>
          </a:p>
          <a:p>
            <a:endParaRPr lang="en-US" dirty="0"/>
          </a:p>
        </p:txBody>
      </p:sp>
      <p:sp>
        <p:nvSpPr>
          <p:cNvPr id="5" name="Text Box 9"/>
          <p:cNvSpPr txBox="1">
            <a:spLocks noChangeArrowheads="1"/>
          </p:cNvSpPr>
          <p:nvPr/>
        </p:nvSpPr>
        <p:spPr bwMode="auto">
          <a:xfrm>
            <a:off x="142875" y="1133475"/>
            <a:ext cx="1600200" cy="553998"/>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Slide discuss summary of the points to be covered</a:t>
            </a:r>
          </a:p>
        </p:txBody>
      </p:sp>
    </p:spTree>
    <p:extLst>
      <p:ext uri="{BB962C8B-B14F-4D97-AF65-F5344CB8AC3E}">
        <p14:creationId xmlns:p14="http://schemas.microsoft.com/office/powerpoint/2010/main" val="1383837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fontScale="85000" lnSpcReduction="20000"/>
          </a:bodyPr>
          <a:lstStyle/>
          <a:p>
            <a:r>
              <a:rPr lang="en-US" dirty="0"/>
              <a:t>As seen in above slide same scenario is represented</a:t>
            </a:r>
            <a:r>
              <a:rPr lang="en-US" baseline="0" dirty="0"/>
              <a:t> in both forms SOAP and REST</a:t>
            </a:r>
          </a:p>
          <a:p>
            <a:r>
              <a:rPr lang="en-US" baseline="0" dirty="0"/>
              <a:t>REST turns out to be an easier implementation.</a:t>
            </a:r>
          </a:p>
          <a:p>
            <a:endParaRPr lang="en-US" baseline="0" dirty="0"/>
          </a:p>
          <a:p>
            <a:pPr>
              <a:defRPr/>
            </a:pPr>
            <a:r>
              <a:rPr lang="en-US" dirty="0"/>
              <a:t>REST vs. SOAP is like mailing a letter:</a:t>
            </a:r>
          </a:p>
          <a:p>
            <a:pPr>
              <a:defRPr/>
            </a:pPr>
            <a:r>
              <a:rPr lang="en-US" dirty="0"/>
              <a:t>with SOAP, you're using an envelope;</a:t>
            </a:r>
          </a:p>
          <a:p>
            <a:pPr>
              <a:defRPr/>
            </a:pPr>
            <a:r>
              <a:rPr lang="en-US" dirty="0"/>
              <a:t>with REST, it's a postcard. Postcards are easier to handle (by the receiver), waste less paper (i.e., consume less bandwidth), and have a short content.</a:t>
            </a:r>
          </a:p>
          <a:p>
            <a:pPr>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With REST, the semantics are specified entirely by the URI</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With REST, the URI is the end</a:t>
            </a:r>
          </a:p>
          <a:p>
            <a:r>
              <a:rPr lang="en-US" dirty="0"/>
              <a:t>REST: oriented around nouns</a:t>
            </a:r>
            <a:r>
              <a:rPr lang="en-US" baseline="0" dirty="0"/>
              <a:t> – </a:t>
            </a:r>
            <a:r>
              <a:rPr lang="en-US" dirty="0"/>
              <a:t>Resources</a:t>
            </a:r>
          </a:p>
          <a:p>
            <a:endParaRPr lang="en-US" dirty="0"/>
          </a:p>
          <a:p>
            <a:r>
              <a:rPr lang="en-US" dirty="0"/>
              <a:t>Following examples can</a:t>
            </a:r>
            <a:r>
              <a:rPr lang="en-US" baseline="0" dirty="0"/>
              <a:t> be considered:</a:t>
            </a:r>
          </a:p>
          <a:p>
            <a:r>
              <a:rPr lang="en-US" dirty="0"/>
              <a:t>http://example.com/customer/123</a:t>
            </a:r>
          </a:p>
          <a:p>
            <a:r>
              <a:rPr lang="en-US" dirty="0"/>
              <a:t>http://example.com/order/555/customer</a:t>
            </a:r>
          </a:p>
          <a:p>
            <a:r>
              <a:rPr lang="en-US" dirty="0"/>
              <a:t>{POST, GET, DELETE}</a:t>
            </a:r>
          </a:p>
          <a:p>
            <a:pPr>
              <a:defRPr/>
            </a:pPr>
            <a:r>
              <a:rPr lang="en-US" dirty="0"/>
              <a:t>REST services are built around Resources </a:t>
            </a:r>
          </a:p>
          <a:p>
            <a:pPr>
              <a:defRPr/>
            </a:pPr>
            <a:endParaRPr lang="en-US" dirty="0"/>
          </a:p>
          <a:p>
            <a:pPr>
              <a:defRPr/>
            </a:pPr>
            <a:r>
              <a:rPr lang="en-US" dirty="0"/>
              <a:t>REST services are Stateless</a:t>
            </a:r>
            <a:r>
              <a:rPr lang="en-US" baseline="0" dirty="0"/>
              <a:t> </a:t>
            </a:r>
            <a:r>
              <a:rPr lang="en-US" dirty="0"/>
              <a:t>and use a Uniform Interface.</a:t>
            </a:r>
            <a:r>
              <a:rPr lang="en-US" baseline="0" dirty="0"/>
              <a:t> </a:t>
            </a:r>
            <a:r>
              <a:rPr lang="en-US" dirty="0"/>
              <a:t>Resources are manipulated through Representations.</a:t>
            </a:r>
            <a:r>
              <a:rPr lang="en-US" baseline="0" dirty="0"/>
              <a:t> </a:t>
            </a:r>
            <a:r>
              <a:rPr lang="en-US" dirty="0"/>
              <a:t>Messages are Self-Describing</a:t>
            </a:r>
          </a:p>
          <a:p>
            <a:pPr>
              <a:defRPr/>
            </a:pPr>
            <a:endParaRPr lang="en-US" dirty="0"/>
          </a:p>
          <a:p>
            <a:pPr>
              <a:defRPr/>
            </a:pPr>
            <a:r>
              <a:rPr lang="en-US" dirty="0"/>
              <a:t>Differences between SOAP and</a:t>
            </a:r>
            <a:r>
              <a:rPr lang="en-US" baseline="0" dirty="0"/>
              <a:t> REST</a:t>
            </a:r>
          </a:p>
          <a:p>
            <a:pPr>
              <a:defRPr/>
            </a:pPr>
            <a:endParaRPr lang="en-US" baseline="0" dirty="0"/>
          </a:p>
          <a:p>
            <a:pPr>
              <a:defRPr/>
            </a:pPr>
            <a:r>
              <a:rPr lang="en-US" b="1" dirty="0"/>
              <a:t>	SOAP</a:t>
            </a:r>
            <a:r>
              <a:rPr lang="en-US" dirty="0"/>
              <a:t>			</a:t>
            </a:r>
            <a:r>
              <a:rPr lang="en-US" b="1" dirty="0"/>
              <a:t>REST</a:t>
            </a:r>
          </a:p>
          <a:p>
            <a:pPr>
              <a:defRPr/>
            </a:pPr>
            <a:r>
              <a:rPr lang="en-US" dirty="0"/>
              <a:t>1. Is Simple</a:t>
            </a:r>
            <a:r>
              <a:rPr lang="en-US" baseline="0" dirty="0"/>
              <a:t> Object Access Protocol	1. REST is Representational State Transfer</a:t>
            </a:r>
          </a:p>
          <a:p>
            <a:pPr>
              <a:defRPr/>
            </a:pPr>
            <a:r>
              <a:rPr lang="en-US" baseline="0" dirty="0"/>
              <a:t>2. SOAP requires more bandwidth	2. REST requires less bandwidth</a:t>
            </a:r>
          </a:p>
          <a:p>
            <a:pPr>
              <a:defRPr/>
            </a:pPr>
            <a:r>
              <a:rPr lang="en-US" baseline="0" dirty="0"/>
              <a:t>3. SOAP permits only XML 		3. REST permits different data formats like text, XML, JSON (Java script Object Notation) data formats</a:t>
            </a:r>
          </a:p>
          <a:p>
            <a:pPr>
              <a:defRPr/>
            </a:pPr>
            <a:r>
              <a:rPr lang="en-US" baseline="0" dirty="0"/>
              <a:t>4. SOAP is Transport layer 		4. REST requires use of HTTP</a:t>
            </a:r>
          </a:p>
          <a:p>
            <a:pPr>
              <a:defRPr/>
            </a:pPr>
            <a:r>
              <a:rPr lang="en-US" baseline="0" dirty="0"/>
              <a:t>    independent (HTTP). </a:t>
            </a:r>
          </a:p>
          <a:p>
            <a:pPr>
              <a:defRPr/>
            </a:pPr>
            <a:r>
              <a:rPr lang="en-US" baseline="0" dirty="0"/>
              <a:t>    It can be used over SMTP </a:t>
            </a:r>
          </a:p>
          <a:p>
            <a:pPr>
              <a:defRPr/>
            </a:pPr>
            <a:r>
              <a:rPr lang="en-US" baseline="0" dirty="0"/>
              <a:t>    as well.</a:t>
            </a:r>
          </a:p>
          <a:p>
            <a:pPr>
              <a:defRPr/>
            </a:pPr>
            <a:r>
              <a:rPr lang="en-US" baseline="0" dirty="0"/>
              <a:t>5. SOAP is a standard to interact	5. REST has small learning curve and uses URI to Interact with Web services</a:t>
            </a:r>
          </a:p>
          <a:p>
            <a:pPr>
              <a:defRPr/>
            </a:pPr>
            <a:r>
              <a:rPr lang="en-US" baseline="0" dirty="0"/>
              <a:t>    with Web service</a:t>
            </a:r>
          </a:p>
          <a:p>
            <a:pPr>
              <a:defRPr/>
            </a:pPr>
            <a:endParaRPr lang="en-US" dirty="0"/>
          </a:p>
          <a:p>
            <a:endParaRPr lang="en-US" dirty="0"/>
          </a:p>
        </p:txBody>
      </p:sp>
      <p:sp>
        <p:nvSpPr>
          <p:cNvPr id="5" name="Text Box 9"/>
          <p:cNvSpPr txBox="1">
            <a:spLocks noChangeArrowheads="1"/>
          </p:cNvSpPr>
          <p:nvPr/>
        </p:nvSpPr>
        <p:spPr bwMode="auto">
          <a:xfrm>
            <a:off x="142875" y="1133475"/>
            <a:ext cx="1433677" cy="861774"/>
          </a:xfrm>
          <a:prstGeom prst="rect">
            <a:avLst/>
          </a:prstGeom>
          <a:noFill/>
          <a:ln w="9525">
            <a:noFill/>
            <a:miter lim="800000"/>
            <a:headEnd/>
            <a:tailEnd/>
          </a:ln>
          <a:effectLst/>
        </p:spPr>
        <p:txBody>
          <a:bodyPr wrap="square">
            <a:spAutoFit/>
          </a:bodyPr>
          <a:lstStyle/>
          <a:p>
            <a:pPr>
              <a:spcBef>
                <a:spcPct val="50000"/>
              </a:spcBef>
            </a:pPr>
            <a:r>
              <a:rPr lang="en-US" sz="1000" b="0" dirty="0">
                <a:latin typeface="Arial" pitchFamily="34" charset="0"/>
                <a:cs typeface="Arial" pitchFamily="34" charset="0"/>
              </a:rPr>
              <a:t>Slide shows the differentiation between a soap request and REST URI</a:t>
            </a:r>
          </a:p>
        </p:txBody>
      </p:sp>
    </p:spTree>
    <p:extLst>
      <p:ext uri="{BB962C8B-B14F-4D97-AF65-F5344CB8AC3E}">
        <p14:creationId xmlns:p14="http://schemas.microsoft.com/office/powerpoint/2010/main" val="3210151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dirty="0"/>
              <a:t>There are many implementations of</a:t>
            </a:r>
            <a:r>
              <a:rPr lang="en-US" baseline="0" dirty="0"/>
              <a:t> JAX – RS</a:t>
            </a:r>
          </a:p>
          <a:p>
            <a:endParaRPr lang="en-US" baseline="0" dirty="0"/>
          </a:p>
          <a:p>
            <a:r>
              <a:rPr lang="en-US" baseline="0" dirty="0"/>
              <a:t>Apache CFX, an Open source Web service framework</a:t>
            </a:r>
          </a:p>
          <a:p>
            <a:endParaRPr lang="en-US" baseline="0" dirty="0"/>
          </a:p>
          <a:p>
            <a:r>
              <a:rPr lang="en-US" baseline="0" dirty="0"/>
              <a:t>Jersey , the reference implementation from Oracle. We would be using Jersey implementation for our REST web services</a:t>
            </a:r>
          </a:p>
          <a:p>
            <a:endParaRPr lang="en-US" baseline="0" dirty="0"/>
          </a:p>
          <a:p>
            <a:r>
              <a:rPr lang="en-US" baseline="0" dirty="0"/>
              <a:t>Jersey is used because it makes development of RESTful web services easier.</a:t>
            </a:r>
          </a:p>
          <a:p>
            <a:endParaRPr lang="en-US" baseline="0" dirty="0"/>
          </a:p>
          <a:p>
            <a:r>
              <a:rPr lang="en-US" baseline="0" dirty="0"/>
              <a:t>RESTful web services created under Jersey can be deployed to any application server. </a:t>
            </a:r>
          </a:p>
          <a:p>
            <a:endParaRPr lang="en-US" baseline="0" dirty="0"/>
          </a:p>
          <a:p>
            <a:r>
              <a:rPr lang="en-US" baseline="0" dirty="0"/>
              <a:t>Moreover JAX – RS is a part of Java EE  and can be used with other Java EE technologies.</a:t>
            </a:r>
          </a:p>
          <a:p>
            <a:endParaRPr lang="en-US" baseline="0"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Trainer can illustrate regarding JAX - RS. </a:t>
            </a:r>
          </a:p>
        </p:txBody>
      </p:sp>
    </p:spTree>
    <p:extLst>
      <p:ext uri="{BB962C8B-B14F-4D97-AF65-F5344CB8AC3E}">
        <p14:creationId xmlns:p14="http://schemas.microsoft.com/office/powerpoint/2010/main" val="2917710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fontScale="925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kern="1200" dirty="0">
                <a:solidFill>
                  <a:schemeClr val="tx1"/>
                </a:solidFill>
                <a:effectLst/>
                <a:latin typeface="Arial" pitchFamily="34" charset="0"/>
                <a:ea typeface="+mn-ea"/>
                <a:cs typeface="Arial" pitchFamily="34" charset="0"/>
              </a:rPr>
              <a:t>The </a:t>
            </a:r>
            <a:r>
              <a:rPr lang="en-US" dirty="0"/>
              <a:t>@Path</a:t>
            </a:r>
            <a:r>
              <a:rPr lang="en-US" sz="1000" b="0" i="0" kern="1200" dirty="0">
                <a:solidFill>
                  <a:schemeClr val="tx1"/>
                </a:solidFill>
                <a:effectLst/>
                <a:latin typeface="Arial" pitchFamily="34" charset="0"/>
                <a:ea typeface="+mn-ea"/>
                <a:cs typeface="Arial" pitchFamily="34" charset="0"/>
              </a:rPr>
              <a:t> annotation’s value is a relative URI path indicating where the Java class will be hosted: for example, </a:t>
            </a:r>
            <a:r>
              <a:rPr lang="en-US" dirty="0"/>
              <a:t>/</a:t>
            </a:r>
            <a:r>
              <a:rPr lang="en-US" dirty="0" err="1"/>
              <a:t>helloworld</a:t>
            </a:r>
            <a:r>
              <a:rPr lang="en-US" sz="1000" b="0" i="0" kern="1200" dirty="0">
                <a:solidFill>
                  <a:schemeClr val="tx1"/>
                </a:solidFill>
                <a:effectLst/>
                <a:latin typeface="Arial" pitchFamily="34" charset="0"/>
                <a:ea typeface="+mn-ea"/>
                <a:cs typeface="Arial" pitchFamily="34" charset="0"/>
              </a:rPr>
              <a:t>. You can also embed variables in the URIs to make a URI path template. For example, you could ask for the name of a user and pass it to the application as a variable in the URI: </a:t>
            </a:r>
            <a:r>
              <a:rPr lang="en-US" dirty="0"/>
              <a:t>/</a:t>
            </a:r>
            <a:r>
              <a:rPr lang="en-US" dirty="0" err="1"/>
              <a:t>helloworld</a:t>
            </a:r>
            <a:r>
              <a:rPr lang="en-US" dirty="0"/>
              <a:t>/{username}</a:t>
            </a:r>
            <a:r>
              <a:rPr lang="en-US" sz="1000" b="0" i="0" kern="1200" dirty="0">
                <a:solidFill>
                  <a:schemeClr val="tx1"/>
                </a:solidFill>
                <a:effectLst/>
                <a:latin typeface="Arial" pitchFamily="34" charset="0"/>
                <a:ea typeface="+mn-ea"/>
                <a:cs typeface="Arial" pitchFamily="34"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chemeClr val="tx1"/>
              </a:solidFill>
              <a:effectLst/>
              <a:latin typeface="Arial" pitchFamily="34" charset="0"/>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b="0" i="0" kern="1200" dirty="0">
                <a:solidFill>
                  <a:schemeClr val="tx1"/>
                </a:solidFill>
                <a:effectLst/>
                <a:latin typeface="Arial" pitchFamily="34" charset="0"/>
                <a:ea typeface="+mn-ea"/>
                <a:cs typeface="Arial" pitchFamily="34" charset="0"/>
              </a:rPr>
              <a:t>The </a:t>
            </a:r>
            <a:r>
              <a:rPr lang="en-US" dirty="0"/>
              <a:t>@GET</a:t>
            </a:r>
            <a:r>
              <a:rPr lang="en-US" sz="1000" b="0" i="0" kern="1200" dirty="0">
                <a:solidFill>
                  <a:schemeClr val="tx1"/>
                </a:solidFill>
                <a:effectLst/>
                <a:latin typeface="Arial" pitchFamily="34" charset="0"/>
                <a:ea typeface="+mn-ea"/>
                <a:cs typeface="Arial" pitchFamily="34" charset="0"/>
              </a:rPr>
              <a:t> annotation is a request method designator and corresponds to the similarly named HTTP method. The Java method annotated with this request method designator will process HTTP GET requests. The behavior of a resource is determined by the HTTP method to which the resource is responding.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chemeClr val="tx1"/>
              </a:solidFill>
              <a:effectLst/>
              <a:latin typeface="Arial" pitchFamily="34" charset="0"/>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b="0" i="0" kern="1200" dirty="0">
                <a:solidFill>
                  <a:schemeClr val="tx1"/>
                </a:solidFill>
                <a:effectLst/>
                <a:latin typeface="Arial" pitchFamily="34" charset="0"/>
                <a:ea typeface="+mn-ea"/>
                <a:cs typeface="Arial" pitchFamily="34" charset="0"/>
              </a:rPr>
              <a:t>URI for GET request in JAX-RS-CRUD</a:t>
            </a:r>
            <a:r>
              <a:rPr lang="en-US" sz="1000" b="0" i="0" kern="1200" baseline="0" dirty="0">
                <a:solidFill>
                  <a:schemeClr val="tx1"/>
                </a:solidFill>
                <a:effectLst/>
                <a:latin typeface="Arial" pitchFamily="34" charset="0"/>
                <a:ea typeface="+mn-ea"/>
                <a:cs typeface="Arial" pitchFamily="34" charset="0"/>
              </a:rPr>
              <a:t> Demo shared (http://localhost:9090/JAX-RS-CRUD/rest/countries)</a:t>
            </a:r>
            <a:r>
              <a:rPr lang="en-US" sz="1000" b="0" i="0" kern="1200" dirty="0">
                <a:solidFill>
                  <a:schemeClr val="tx1"/>
                </a:solidFill>
                <a:effectLst/>
                <a:latin typeface="Arial" pitchFamily="34" charset="0"/>
                <a:ea typeface="+mn-ea"/>
                <a:cs typeface="Arial" pitchFamily="34" charset="0"/>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chemeClr val="tx1"/>
              </a:solidFill>
              <a:effectLst/>
              <a:latin typeface="Arial" pitchFamily="34" charset="0"/>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b="0" i="0" kern="1200" dirty="0">
                <a:solidFill>
                  <a:schemeClr val="tx1"/>
                </a:solidFill>
                <a:effectLst/>
                <a:latin typeface="Arial" pitchFamily="34" charset="0"/>
                <a:ea typeface="+mn-ea"/>
                <a:cs typeface="Arial" pitchFamily="34" charset="0"/>
              </a:rPr>
              <a:t>The </a:t>
            </a:r>
            <a:r>
              <a:rPr lang="en-US" dirty="0"/>
              <a:t>@POST</a:t>
            </a:r>
            <a:r>
              <a:rPr lang="en-US" sz="1000" b="0" i="0" kern="1200" dirty="0">
                <a:solidFill>
                  <a:schemeClr val="tx1"/>
                </a:solidFill>
                <a:effectLst/>
                <a:latin typeface="Arial" pitchFamily="34" charset="0"/>
                <a:ea typeface="+mn-ea"/>
                <a:cs typeface="Arial" pitchFamily="34" charset="0"/>
              </a:rPr>
              <a:t> annotation is a request method designator and corresponds to the similarly named HTTP method. The Java method annotated with this request method designator will process HTTP POST requests. The behavior of a resource is determined by the HTTP method to which the resource is responding.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chemeClr val="tx1"/>
              </a:solidFill>
              <a:effectLst/>
              <a:latin typeface="Arial" pitchFamily="34" charset="0"/>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b="0" i="0" kern="1200" dirty="0">
                <a:solidFill>
                  <a:schemeClr val="tx1"/>
                </a:solidFill>
                <a:effectLst/>
                <a:latin typeface="Arial" pitchFamily="34" charset="0"/>
                <a:ea typeface="+mn-ea"/>
                <a:cs typeface="Arial" pitchFamily="34" charset="0"/>
              </a:rPr>
              <a:t>URI for POST</a:t>
            </a:r>
            <a:r>
              <a:rPr lang="en-US" sz="1000" b="0" i="0" kern="1200" baseline="0" dirty="0">
                <a:solidFill>
                  <a:schemeClr val="tx1"/>
                </a:solidFill>
                <a:effectLst/>
                <a:latin typeface="Arial" pitchFamily="34" charset="0"/>
                <a:ea typeface="+mn-ea"/>
                <a:cs typeface="Arial" pitchFamily="34" charset="0"/>
              </a:rPr>
              <a:t> request </a:t>
            </a:r>
            <a:r>
              <a:rPr lang="en-US" sz="1000" b="0" i="0" kern="1200" dirty="0">
                <a:solidFill>
                  <a:schemeClr val="tx1"/>
                </a:solidFill>
                <a:effectLst/>
                <a:latin typeface="Arial" pitchFamily="34" charset="0"/>
                <a:ea typeface="+mn-ea"/>
                <a:cs typeface="Arial" pitchFamily="34" charset="0"/>
              </a:rPr>
              <a:t>in JAX-RS-CRUD</a:t>
            </a:r>
            <a:r>
              <a:rPr lang="en-US" sz="1000" b="0" i="0" kern="1200" baseline="0" dirty="0">
                <a:solidFill>
                  <a:schemeClr val="tx1"/>
                </a:solidFill>
                <a:effectLst/>
                <a:latin typeface="Arial" pitchFamily="34" charset="0"/>
                <a:ea typeface="+mn-ea"/>
                <a:cs typeface="Arial" pitchFamily="34" charset="0"/>
              </a:rPr>
              <a:t> Demo shared (http://localhost:9090/JAX-RS-CRUD/post.jsp) (Here the user enters the details to create a country. The values of which are passed to the controller via @</a:t>
            </a:r>
            <a:r>
              <a:rPr lang="en-US" sz="1000" b="0" i="0" kern="1200" baseline="0" dirty="0" err="1">
                <a:solidFill>
                  <a:schemeClr val="tx1"/>
                </a:solidFill>
                <a:effectLst/>
                <a:latin typeface="Arial" pitchFamily="34" charset="0"/>
                <a:ea typeface="+mn-ea"/>
                <a:cs typeface="Arial" pitchFamily="34" charset="0"/>
              </a:rPr>
              <a:t>FormParam</a:t>
            </a:r>
            <a:r>
              <a:rPr lang="en-US" sz="1000" b="0" i="0" kern="1200" baseline="0" dirty="0">
                <a:solidFill>
                  <a:schemeClr val="tx1"/>
                </a:solidFill>
                <a:effectLst/>
                <a:latin typeface="Arial" pitchFamily="34" charset="0"/>
                <a:ea typeface="+mn-ea"/>
                <a:cs typeface="Arial" pitchFamily="34" charset="0"/>
              </a:rPr>
              <a:t>-discussed in next slide)</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b="0" i="0" kern="1200" baseline="0" dirty="0">
                <a:solidFill>
                  <a:schemeClr val="tx1"/>
                </a:solidFill>
                <a:effectLst/>
                <a:latin typeface="Arial" pitchFamily="34" charset="0"/>
                <a:ea typeface="+mn-ea"/>
                <a:cs typeface="Arial" pitchFamily="34"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b="0" i="0" kern="1200" dirty="0">
                <a:solidFill>
                  <a:schemeClr val="tx1"/>
                </a:solidFill>
                <a:effectLst/>
                <a:latin typeface="Arial" pitchFamily="34" charset="0"/>
                <a:ea typeface="+mn-ea"/>
                <a:cs typeface="Arial" pitchFamily="34" charset="0"/>
              </a:rPr>
              <a:t>The </a:t>
            </a:r>
            <a:r>
              <a:rPr lang="en-US" dirty="0"/>
              <a:t>@PUT</a:t>
            </a:r>
            <a:r>
              <a:rPr lang="en-US" sz="1000" b="0" i="0" kern="1200" dirty="0">
                <a:solidFill>
                  <a:schemeClr val="tx1"/>
                </a:solidFill>
                <a:effectLst/>
                <a:latin typeface="Arial" pitchFamily="34" charset="0"/>
                <a:ea typeface="+mn-ea"/>
                <a:cs typeface="Arial" pitchFamily="34" charset="0"/>
              </a:rPr>
              <a:t> annotation is a request method designator and corresponds to the similarly named HTTP method. The Java method annotated with this request method designator will process HTTP PUT requests. The behavior of a resource is determined by the HTTP method to which the resource is responding.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5" name="Text Box 9"/>
          <p:cNvSpPr txBox="1">
            <a:spLocks noChangeArrowheads="1"/>
          </p:cNvSpPr>
          <p:nvPr/>
        </p:nvSpPr>
        <p:spPr bwMode="auto">
          <a:xfrm>
            <a:off x="142875" y="1133475"/>
            <a:ext cx="1465208" cy="1092607"/>
          </a:xfrm>
          <a:prstGeom prst="rect">
            <a:avLst/>
          </a:prstGeom>
          <a:noFill/>
          <a:ln w="9525">
            <a:noFill/>
            <a:miter lim="800000"/>
            <a:headEnd/>
            <a:tailEnd/>
          </a:ln>
          <a:effectLst/>
        </p:spPr>
        <p:txBody>
          <a:bodyPr wrap="square">
            <a:spAutoFit/>
          </a:bodyPr>
          <a:lstStyle/>
          <a:p>
            <a:pPr>
              <a:spcBef>
                <a:spcPct val="50000"/>
              </a:spcBef>
            </a:pPr>
            <a:r>
              <a:rPr lang="en-US" sz="1000" dirty="0">
                <a:latin typeface="Arial" pitchFamily="34" charset="0"/>
                <a:cs typeface="Arial" pitchFamily="34" charset="0"/>
              </a:rPr>
              <a:t>Slide demonstrates a few JAX – RS annotations </a:t>
            </a:r>
          </a:p>
          <a:p>
            <a:pPr>
              <a:spcBef>
                <a:spcPct val="50000"/>
              </a:spcBef>
            </a:pPr>
            <a:r>
              <a:rPr lang="en-US" sz="1000" b="0" dirty="0">
                <a:latin typeface="Arial" pitchFamily="34" charset="0"/>
                <a:cs typeface="Arial" pitchFamily="34" charset="0"/>
              </a:rPr>
              <a:t>Refer demo : JAX-RS-CRUD and notes page for the URI generated</a:t>
            </a:r>
          </a:p>
        </p:txBody>
      </p:sp>
    </p:spTree>
    <p:extLst>
      <p:ext uri="{BB962C8B-B14F-4D97-AF65-F5344CB8AC3E}">
        <p14:creationId xmlns:p14="http://schemas.microsoft.com/office/powerpoint/2010/main" val="19856622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fontScale="92500" lnSpcReduction="20000"/>
          </a:bodyPr>
          <a:lstStyle/>
          <a:p>
            <a:r>
              <a:rPr lang="en-US" sz="1000" b="0" i="0" kern="1200" dirty="0">
                <a:solidFill>
                  <a:schemeClr val="tx1"/>
                </a:solidFill>
                <a:effectLst/>
                <a:latin typeface="Arial" pitchFamily="34" charset="0"/>
                <a:ea typeface="+mn-ea"/>
                <a:cs typeface="Arial" pitchFamily="34" charset="0"/>
              </a:rPr>
              <a:t>The </a:t>
            </a:r>
            <a:r>
              <a:rPr lang="en-US" dirty="0"/>
              <a:t>@DELETE</a:t>
            </a:r>
            <a:r>
              <a:rPr lang="en-US" sz="1000" b="0" i="0" kern="1200" dirty="0">
                <a:solidFill>
                  <a:schemeClr val="tx1"/>
                </a:solidFill>
                <a:effectLst/>
                <a:latin typeface="Arial" pitchFamily="34" charset="0"/>
                <a:ea typeface="+mn-ea"/>
                <a:cs typeface="Arial" pitchFamily="34" charset="0"/>
              </a:rPr>
              <a:t> annotation is a request method designator and corresponds to the similarly named HTTP method. The Java method annotated with this request method designator will process HTTP DELETE requests. The behavior of a resource is determined by the HTTP method to which the resource is responding</a:t>
            </a:r>
          </a:p>
          <a:p>
            <a:endParaRPr lang="en-US" sz="1000" b="0" i="0" kern="1200" dirty="0">
              <a:solidFill>
                <a:schemeClr val="tx1"/>
              </a:solidFill>
              <a:effectLst/>
              <a:latin typeface="Arial" pitchFamily="34" charset="0"/>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b="0" i="0" kern="1200" dirty="0">
                <a:solidFill>
                  <a:schemeClr val="tx1"/>
                </a:solidFill>
                <a:effectLst/>
                <a:latin typeface="Arial" pitchFamily="34" charset="0"/>
                <a:ea typeface="+mn-ea"/>
                <a:cs typeface="Arial" pitchFamily="34" charset="0"/>
              </a:rPr>
              <a:t>URI for DELETE request in JAX-RS-CRUD</a:t>
            </a:r>
            <a:r>
              <a:rPr lang="en-US" sz="1000" b="0" i="0" kern="1200" baseline="0" dirty="0">
                <a:solidFill>
                  <a:schemeClr val="tx1"/>
                </a:solidFill>
                <a:effectLst/>
                <a:latin typeface="Arial" pitchFamily="34" charset="0"/>
                <a:ea typeface="+mn-ea"/>
                <a:cs typeface="Arial" pitchFamily="34" charset="0"/>
              </a:rPr>
              <a:t> Demo shared (http://localhost:9090/JAX-RS-CRUD/rest/countries/delete)</a:t>
            </a:r>
            <a:r>
              <a:rPr lang="en-US" sz="1000" b="0" i="0" kern="1200" dirty="0">
                <a:solidFill>
                  <a:schemeClr val="tx1"/>
                </a:solidFill>
                <a:effectLst/>
                <a:latin typeface="Arial" pitchFamily="34" charset="0"/>
                <a:ea typeface="+mn-ea"/>
                <a:cs typeface="Arial" pitchFamily="34" charset="0"/>
              </a:rPr>
              <a:t> </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a:t>
            </a:r>
            <a:r>
              <a:rPr lang="en-US" sz="1000" b="0" i="0" kern="1200" dirty="0" err="1">
                <a:solidFill>
                  <a:schemeClr val="tx1"/>
                </a:solidFill>
                <a:effectLst/>
                <a:latin typeface="Arial" pitchFamily="34" charset="0"/>
                <a:ea typeface="+mn-ea"/>
                <a:cs typeface="Arial" pitchFamily="34" charset="0"/>
              </a:rPr>
              <a:t>FormParam</a:t>
            </a:r>
            <a:r>
              <a:rPr lang="en-US" sz="1000" b="0" i="0" kern="1200" dirty="0">
                <a:solidFill>
                  <a:schemeClr val="tx1"/>
                </a:solidFill>
                <a:effectLst/>
                <a:latin typeface="Arial" pitchFamily="34" charset="0"/>
                <a:ea typeface="+mn-ea"/>
                <a:cs typeface="Arial" pitchFamily="34" charset="0"/>
              </a:rPr>
              <a:t>: Used to bind HTML form parameters value to a Java method</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With respect</a:t>
            </a:r>
            <a:r>
              <a:rPr lang="en-US" sz="1000" b="0" i="0" kern="1200" baseline="0" dirty="0">
                <a:solidFill>
                  <a:schemeClr val="tx1"/>
                </a:solidFill>
                <a:effectLst/>
                <a:latin typeface="Arial" pitchFamily="34" charset="0"/>
                <a:ea typeface="+mn-ea"/>
                <a:cs typeface="Arial" pitchFamily="34" charset="0"/>
              </a:rPr>
              <a:t> to the JAX-RS-CRUD demo shared - t</a:t>
            </a:r>
            <a:r>
              <a:rPr lang="en-US" sz="1000" b="0" i="0" kern="1200" dirty="0">
                <a:solidFill>
                  <a:schemeClr val="tx1"/>
                </a:solidFill>
                <a:effectLst/>
                <a:latin typeface="Arial" pitchFamily="34" charset="0"/>
                <a:ea typeface="+mn-ea"/>
                <a:cs typeface="Arial" pitchFamily="34" charset="0"/>
              </a:rPr>
              <a:t>he values entered in </a:t>
            </a:r>
            <a:r>
              <a:rPr lang="en-US" sz="1000" b="0" i="0" kern="1200" dirty="0" err="1">
                <a:solidFill>
                  <a:schemeClr val="tx1"/>
                </a:solidFill>
                <a:effectLst/>
                <a:latin typeface="Arial" pitchFamily="34" charset="0"/>
                <a:ea typeface="+mn-ea"/>
                <a:cs typeface="Arial" pitchFamily="34" charset="0"/>
              </a:rPr>
              <a:t>post.jsp</a:t>
            </a:r>
            <a:r>
              <a:rPr lang="en-US" sz="1000" b="0" i="0" kern="1200" dirty="0">
                <a:solidFill>
                  <a:schemeClr val="tx1"/>
                </a:solidFill>
                <a:effectLst/>
                <a:latin typeface="Arial" pitchFamily="34" charset="0"/>
                <a:ea typeface="+mn-ea"/>
                <a:cs typeface="Arial" pitchFamily="34" charset="0"/>
              </a:rPr>
              <a:t> mentioned in previous slide are passed to controller method. Since we are using HTTP POST method the URI is not appended with parameters. </a:t>
            </a:r>
          </a:p>
          <a:p>
            <a:r>
              <a:rPr lang="en-US" sz="1000" b="0" i="0" kern="1200" dirty="0">
                <a:solidFill>
                  <a:schemeClr val="tx1"/>
                </a:solidFill>
                <a:effectLst/>
                <a:latin typeface="Arial" pitchFamily="34" charset="0"/>
                <a:ea typeface="+mn-ea"/>
                <a:cs typeface="Arial" pitchFamily="34" charset="0"/>
              </a:rPr>
              <a:t>Following is the URI (http://localhost:9090/JAX-RS-CRUD/rest/countries) to demonstrate</a:t>
            </a:r>
            <a:r>
              <a:rPr lang="en-US" sz="1000" b="0" i="0" kern="1200" baseline="0" dirty="0">
                <a:solidFill>
                  <a:schemeClr val="tx1"/>
                </a:solidFill>
                <a:effectLst/>
                <a:latin typeface="Arial" pitchFamily="34" charset="0"/>
                <a:ea typeface="+mn-ea"/>
                <a:cs typeface="Arial" pitchFamily="34" charset="0"/>
              </a:rPr>
              <a:t> that new country is added.</a:t>
            </a:r>
            <a:endParaRPr lang="en-US" sz="1000" b="0" i="0" kern="1200" dirty="0">
              <a:solidFill>
                <a:schemeClr val="tx1"/>
              </a:solidFill>
              <a:effectLst/>
              <a:latin typeface="Arial" pitchFamily="34" charset="0"/>
              <a:ea typeface="+mn-ea"/>
              <a:cs typeface="Arial" pitchFamily="34" charset="0"/>
            </a:endParaRP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The </a:t>
            </a:r>
            <a:r>
              <a:rPr lang="en-US" dirty="0"/>
              <a:t>@Consumes</a:t>
            </a:r>
            <a:r>
              <a:rPr lang="en-US" sz="1000" b="0" i="0" kern="1200" dirty="0">
                <a:solidFill>
                  <a:schemeClr val="tx1"/>
                </a:solidFill>
                <a:effectLst/>
                <a:latin typeface="Arial" pitchFamily="34" charset="0"/>
                <a:ea typeface="+mn-ea"/>
                <a:cs typeface="Arial" pitchFamily="34" charset="0"/>
              </a:rPr>
              <a:t> annotation is used to specify the MIME media types of representations a resource can consume that were sent by the client.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tx1"/>
                </a:solidFill>
                <a:latin typeface="Arial" pitchFamily="34" charset="0"/>
                <a:ea typeface="+mn-ea"/>
                <a:cs typeface="Arial" pitchFamily="34" charset="0"/>
              </a:rPr>
              <a:t>@Consumes(</a:t>
            </a:r>
            <a:r>
              <a:rPr lang="en-US" sz="1000" kern="1200" dirty="0" err="1">
                <a:solidFill>
                  <a:schemeClr val="tx1"/>
                </a:solidFill>
                <a:latin typeface="Arial" pitchFamily="34" charset="0"/>
                <a:ea typeface="+mn-ea"/>
                <a:cs typeface="Arial" pitchFamily="34" charset="0"/>
              </a:rPr>
              <a:t>MediaType.</a:t>
            </a:r>
            <a:r>
              <a:rPr lang="en-US" sz="1000" b="0" i="1" kern="1200" dirty="0" err="1">
                <a:solidFill>
                  <a:schemeClr val="tx1"/>
                </a:solidFill>
                <a:latin typeface="Arial" pitchFamily="34" charset="0"/>
                <a:ea typeface="+mn-ea"/>
                <a:cs typeface="Arial" pitchFamily="34" charset="0"/>
              </a:rPr>
              <a:t>APPLICATION_JSON</a:t>
            </a:r>
            <a:r>
              <a:rPr lang="en-US" sz="1000" b="0" i="1" kern="1200" dirty="0">
                <a:solidFill>
                  <a:schemeClr val="tx1"/>
                </a:solidFill>
                <a:latin typeface="Arial" pitchFamily="34" charset="0"/>
                <a:ea typeface="+mn-ea"/>
                <a:cs typeface="Arial" pitchFamily="34" charset="0"/>
              </a:rPr>
              <a:t>)  </a:t>
            </a:r>
            <a:r>
              <a:rPr lang="en-US" sz="1000" b="0" i="0" kern="1200" dirty="0">
                <a:solidFill>
                  <a:schemeClr val="tx1"/>
                </a:solidFill>
                <a:latin typeface="Arial" pitchFamily="34" charset="0"/>
                <a:ea typeface="+mn-ea"/>
                <a:cs typeface="Arial" pitchFamily="34" charset="0"/>
              </a:rPr>
              <a:t>specifies that the controller method will need an input parameter</a:t>
            </a:r>
            <a:r>
              <a:rPr lang="en-US" sz="1000" b="0" i="0" kern="1200" baseline="0" dirty="0">
                <a:solidFill>
                  <a:schemeClr val="tx1"/>
                </a:solidFill>
                <a:latin typeface="Arial" pitchFamily="34" charset="0"/>
                <a:ea typeface="+mn-ea"/>
                <a:cs typeface="Arial" pitchFamily="34" charset="0"/>
              </a:rPr>
              <a:t> of type </a:t>
            </a:r>
            <a:r>
              <a:rPr lang="en-US" sz="1000" b="0" i="0" kern="1200" dirty="0">
                <a:solidFill>
                  <a:schemeClr val="tx1"/>
                </a:solidFill>
                <a:latin typeface="Arial" pitchFamily="34" charset="0"/>
                <a:ea typeface="+mn-ea"/>
                <a:cs typeface="Arial" pitchFamily="34" charset="0"/>
              </a:rPr>
              <a:t>object of type JSON</a:t>
            </a:r>
            <a:endParaRPr lang="en-US" sz="1000" b="0" i="0" kern="1200" dirty="0">
              <a:solidFill>
                <a:schemeClr val="tx1"/>
              </a:solidFill>
              <a:effectLst/>
              <a:latin typeface="Arial" pitchFamily="34" charset="0"/>
              <a:ea typeface="+mn-ea"/>
              <a:cs typeface="Arial" pitchFamily="34" charset="0"/>
            </a:endParaRP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The </a:t>
            </a:r>
            <a:r>
              <a:rPr lang="en-US" dirty="0"/>
              <a:t>@Produces</a:t>
            </a:r>
            <a:r>
              <a:rPr lang="en-US" sz="1000" b="0" i="0" kern="1200" dirty="0">
                <a:solidFill>
                  <a:schemeClr val="tx1"/>
                </a:solidFill>
                <a:effectLst/>
                <a:latin typeface="Arial" pitchFamily="34" charset="0"/>
                <a:ea typeface="+mn-ea"/>
                <a:cs typeface="Arial" pitchFamily="34" charset="0"/>
              </a:rPr>
              <a:t> annotation is used to specify the MIME media types of representations a resource can produce and send back to the client: for example, </a:t>
            </a:r>
            <a:r>
              <a:rPr lang="en-US" dirty="0"/>
              <a:t>"text/plain"</a:t>
            </a:r>
            <a:r>
              <a:rPr lang="en-US" sz="1000" b="0" i="0" kern="1200" dirty="0">
                <a:solidFill>
                  <a:schemeClr val="tx1"/>
                </a:solidFill>
                <a:effectLst/>
                <a:latin typeface="Arial" pitchFamily="34" charset="0"/>
                <a:ea typeface="+mn-ea"/>
                <a:cs typeface="Arial" pitchFamily="34" charset="0"/>
              </a:rPr>
              <a:t>..</a:t>
            </a:r>
          </a:p>
          <a:p>
            <a:r>
              <a:rPr lang="en-US" sz="1000" b="0" i="0" kern="1200" dirty="0">
                <a:solidFill>
                  <a:schemeClr val="tx1"/>
                </a:solidFill>
                <a:effectLst/>
                <a:latin typeface="Arial" pitchFamily="34" charset="0"/>
                <a:ea typeface="+mn-ea"/>
                <a:cs typeface="Arial" pitchFamily="34" charset="0"/>
              </a:rPr>
              <a:t>In JAX-RS-CRUD</a:t>
            </a:r>
            <a:r>
              <a:rPr lang="en-US" sz="1000" b="0" i="0" kern="1200" baseline="0" dirty="0">
                <a:solidFill>
                  <a:schemeClr val="tx1"/>
                </a:solidFill>
                <a:effectLst/>
                <a:latin typeface="Arial" pitchFamily="34" charset="0"/>
                <a:ea typeface="+mn-ea"/>
                <a:cs typeface="Arial" pitchFamily="34" charset="0"/>
              </a:rPr>
              <a:t> demo shared - </a:t>
            </a:r>
            <a:r>
              <a:rPr lang="en-US" sz="1000" kern="1200" dirty="0">
                <a:solidFill>
                  <a:schemeClr val="tx1"/>
                </a:solidFill>
                <a:latin typeface="Arial" pitchFamily="34" charset="0"/>
                <a:ea typeface="+mn-ea"/>
                <a:cs typeface="Arial" pitchFamily="34" charset="0"/>
              </a:rPr>
              <a:t>@Produces(</a:t>
            </a:r>
            <a:r>
              <a:rPr lang="en-US" sz="1000" kern="1200" dirty="0" err="1">
                <a:solidFill>
                  <a:schemeClr val="tx1"/>
                </a:solidFill>
                <a:latin typeface="Arial" pitchFamily="34" charset="0"/>
                <a:ea typeface="+mn-ea"/>
                <a:cs typeface="Arial" pitchFamily="34" charset="0"/>
              </a:rPr>
              <a:t>MediaType.</a:t>
            </a:r>
            <a:r>
              <a:rPr lang="en-US" sz="1000" b="0" i="1" kern="1200" dirty="0" err="1">
                <a:solidFill>
                  <a:schemeClr val="tx1"/>
                </a:solidFill>
                <a:latin typeface="Arial" pitchFamily="34" charset="0"/>
                <a:ea typeface="+mn-ea"/>
                <a:cs typeface="Arial" pitchFamily="34" charset="0"/>
              </a:rPr>
              <a:t>APPLICATION_JSON</a:t>
            </a:r>
            <a:r>
              <a:rPr lang="en-US" sz="1000" b="0" i="1" kern="1200" dirty="0">
                <a:solidFill>
                  <a:schemeClr val="tx1"/>
                </a:solidFill>
                <a:latin typeface="Arial" pitchFamily="34" charset="0"/>
                <a:ea typeface="+mn-ea"/>
                <a:cs typeface="Arial" pitchFamily="34" charset="0"/>
              </a:rPr>
              <a:t>)  </a:t>
            </a:r>
            <a:r>
              <a:rPr lang="en-US" sz="1000" b="0" i="0" kern="1200" dirty="0">
                <a:solidFill>
                  <a:schemeClr val="tx1"/>
                </a:solidFill>
                <a:latin typeface="Arial" pitchFamily="34" charset="0"/>
                <a:ea typeface="+mn-ea"/>
                <a:cs typeface="Arial" pitchFamily="34" charset="0"/>
              </a:rPr>
              <a:t>specifies that the controller method will return an object of type JSON</a:t>
            </a:r>
            <a:endParaRPr lang="en-US" sz="1000" b="0" i="0" kern="1200" dirty="0">
              <a:solidFill>
                <a:schemeClr val="tx1"/>
              </a:solidFill>
              <a:effectLst/>
              <a:latin typeface="Arial" pitchFamily="34" charset="0"/>
              <a:ea typeface="+mn-ea"/>
              <a:cs typeface="Arial" pitchFamily="34" charset="0"/>
            </a:endParaRP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The </a:t>
            </a:r>
            <a:r>
              <a:rPr lang="en-US" dirty="0"/>
              <a:t>@</a:t>
            </a:r>
            <a:r>
              <a:rPr lang="en-US" dirty="0" err="1"/>
              <a:t>PathParam</a:t>
            </a:r>
            <a:r>
              <a:rPr lang="en-US" sz="1000" b="0" i="0" kern="1200" dirty="0">
                <a:solidFill>
                  <a:schemeClr val="tx1"/>
                </a:solidFill>
                <a:effectLst/>
                <a:latin typeface="Arial" pitchFamily="34" charset="0"/>
                <a:ea typeface="+mn-ea"/>
                <a:cs typeface="Arial" pitchFamily="34" charset="0"/>
              </a:rPr>
              <a:t> annotation is a type of parameter that you can extract for use in your resource class. URI path parameters are extracted from the request URI, and the parameter names correspond to the URI path template variable names specified in the </a:t>
            </a:r>
            <a:r>
              <a:rPr lang="en-US" dirty="0"/>
              <a:t>@Path</a:t>
            </a:r>
            <a:r>
              <a:rPr lang="en-US" sz="1000" b="0" i="0" kern="1200" dirty="0">
                <a:solidFill>
                  <a:schemeClr val="tx1"/>
                </a:solidFill>
                <a:effectLst/>
                <a:latin typeface="Arial" pitchFamily="34" charset="0"/>
                <a:ea typeface="+mn-ea"/>
                <a:cs typeface="Arial" pitchFamily="34" charset="0"/>
              </a:rPr>
              <a:t> class-level annotation</a:t>
            </a:r>
          </a:p>
          <a:p>
            <a:endParaRPr lang="en-US" sz="1000" b="0" i="0" kern="1200" dirty="0">
              <a:solidFill>
                <a:schemeClr val="tx1"/>
              </a:solidFill>
              <a:effectLst/>
              <a:latin typeface="Arial" pitchFamily="34" charset="0"/>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b="0" i="0" kern="1200" dirty="0">
                <a:solidFill>
                  <a:schemeClr val="tx1"/>
                </a:solidFill>
                <a:effectLst/>
                <a:latin typeface="Arial" pitchFamily="34" charset="0"/>
                <a:ea typeface="+mn-ea"/>
                <a:cs typeface="Arial" pitchFamily="34" charset="0"/>
              </a:rPr>
              <a:t>URI for GET request with Path parameter in JAX-RS-CRUD</a:t>
            </a:r>
            <a:r>
              <a:rPr lang="en-US" sz="1000" b="0" i="0" kern="1200" baseline="0" dirty="0">
                <a:solidFill>
                  <a:schemeClr val="tx1"/>
                </a:solidFill>
                <a:effectLst/>
                <a:latin typeface="Arial" pitchFamily="34" charset="0"/>
                <a:ea typeface="+mn-ea"/>
                <a:cs typeface="Arial" pitchFamily="34" charset="0"/>
              </a:rPr>
              <a:t> Demo shared (http://localhost:9090/JAX-RS-CRUD/rest/countries/3) (3 is the path parameter appended to the URI). Thus details with respect to country Id = 3 is fetched and displayed in browser.</a:t>
            </a:r>
            <a:endParaRPr lang="en-US" sz="1000" b="0" i="0" kern="1200" dirty="0">
              <a:solidFill>
                <a:schemeClr val="tx1"/>
              </a:solidFill>
              <a:effectLst/>
              <a:latin typeface="Arial" pitchFamily="34" charset="0"/>
              <a:ea typeface="+mn-ea"/>
              <a:cs typeface="Arial" pitchFamily="34" charset="0"/>
            </a:endParaRPr>
          </a:p>
          <a:p>
            <a:endParaRPr lang="en-US" dirty="0"/>
          </a:p>
        </p:txBody>
      </p:sp>
      <p:sp>
        <p:nvSpPr>
          <p:cNvPr id="5" name="Text Box 9"/>
          <p:cNvSpPr txBox="1">
            <a:spLocks noChangeArrowheads="1"/>
          </p:cNvSpPr>
          <p:nvPr/>
        </p:nvSpPr>
        <p:spPr bwMode="auto">
          <a:xfrm>
            <a:off x="142875" y="1133475"/>
            <a:ext cx="1480973" cy="553998"/>
          </a:xfrm>
          <a:prstGeom prst="rect">
            <a:avLst/>
          </a:prstGeom>
          <a:noFill/>
          <a:ln w="9525">
            <a:noFill/>
            <a:miter lim="800000"/>
            <a:headEnd/>
            <a:tailEnd/>
          </a:ln>
          <a:effectLst/>
        </p:spPr>
        <p:txBody>
          <a:bodyPr wrap="square">
            <a:spAutoFit/>
          </a:bodyPr>
          <a:lstStyle/>
          <a:p>
            <a:pPr>
              <a:spcBef>
                <a:spcPct val="50000"/>
              </a:spcBef>
            </a:pPr>
            <a:r>
              <a:rPr lang="en-US" sz="1000" b="0" dirty="0">
                <a:latin typeface="Arial" pitchFamily="34" charset="0"/>
                <a:cs typeface="Arial" pitchFamily="34" charset="0"/>
              </a:rPr>
              <a:t>Slide demonstrates a few JAX – RS annotations</a:t>
            </a:r>
          </a:p>
        </p:txBody>
      </p:sp>
    </p:spTree>
    <p:extLst>
      <p:ext uri="{BB962C8B-B14F-4D97-AF65-F5344CB8AC3E}">
        <p14:creationId xmlns:p14="http://schemas.microsoft.com/office/powerpoint/2010/main" val="1723771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fontScale="92500"/>
          </a:bodyPr>
          <a:lstStyle/>
          <a:p>
            <a:r>
              <a:rPr lang="en-US" sz="1000" b="0" i="0" kern="1200" dirty="0">
                <a:solidFill>
                  <a:schemeClr val="tx1"/>
                </a:solidFill>
                <a:effectLst/>
                <a:latin typeface="Arial" pitchFamily="34" charset="0"/>
                <a:ea typeface="+mn-ea"/>
                <a:cs typeface="Arial" pitchFamily="34" charset="0"/>
              </a:rPr>
              <a:t>The @Path annotation’s value is a relative URI path. In the preceding example, the Java class will be hosted at the URI path /</a:t>
            </a:r>
            <a:r>
              <a:rPr lang="en-US" sz="1000" b="0" i="0" kern="1200" dirty="0" err="1">
                <a:solidFill>
                  <a:schemeClr val="tx1"/>
                </a:solidFill>
                <a:effectLst/>
                <a:latin typeface="Arial" pitchFamily="34" charset="0"/>
                <a:ea typeface="+mn-ea"/>
                <a:cs typeface="Arial" pitchFamily="34" charset="0"/>
              </a:rPr>
              <a:t>helloworld</a:t>
            </a:r>
            <a:r>
              <a:rPr lang="en-US" sz="1000" b="0" i="0" kern="1200" dirty="0">
                <a:solidFill>
                  <a:schemeClr val="tx1"/>
                </a:solidFill>
                <a:effectLst/>
                <a:latin typeface="Arial" pitchFamily="34" charset="0"/>
                <a:ea typeface="+mn-ea"/>
                <a:cs typeface="Arial" pitchFamily="34" charset="0"/>
              </a:rPr>
              <a:t>. This is an extremely simple use of the @Path annotation, with a static URI path. </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Variables can be embedded in the URIs. </a:t>
            </a:r>
            <a:r>
              <a:rPr lang="en-US" sz="1000" b="1" i="0" kern="1200" dirty="0">
                <a:solidFill>
                  <a:schemeClr val="tx1"/>
                </a:solidFill>
                <a:effectLst/>
                <a:latin typeface="Arial" pitchFamily="34" charset="0"/>
                <a:ea typeface="+mn-ea"/>
                <a:cs typeface="Arial" pitchFamily="34" charset="0"/>
              </a:rPr>
              <a:t>URI path templates</a:t>
            </a:r>
            <a:r>
              <a:rPr lang="en-US" sz="1000" b="0" i="0" kern="1200" dirty="0">
                <a:solidFill>
                  <a:schemeClr val="tx1"/>
                </a:solidFill>
                <a:effectLst/>
                <a:latin typeface="Arial" pitchFamily="34" charset="0"/>
                <a:ea typeface="+mn-ea"/>
                <a:cs typeface="Arial" pitchFamily="34" charset="0"/>
              </a:rPr>
              <a:t> are URIs with variables embedded within the URI syntax.</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The @GET annotation is a request method designator, along with @POST, @PUT, @DELETE, and @HEAD, defined by JAX-RS and corresponding to the similarly named HTTP methods. In the example, the annotated Java method will process HTTP GET requests. </a:t>
            </a:r>
          </a:p>
          <a:p>
            <a:r>
              <a:rPr lang="en-US" sz="1000" b="0" i="0" kern="1200" dirty="0">
                <a:solidFill>
                  <a:schemeClr val="tx1"/>
                </a:solidFill>
                <a:effectLst/>
                <a:latin typeface="Arial" pitchFamily="34" charset="0"/>
                <a:ea typeface="+mn-ea"/>
                <a:cs typeface="Arial" pitchFamily="34" charset="0"/>
              </a:rPr>
              <a:t>The behavior of a resource is determined by the HTTP method to which the resource is responding.</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The @Produces annotation is used to specify the MIME media types a resource can produce and send back to the client. In this example, the Java method will produce representations identified by the MIME media type "text/plain".</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The @Consumes annotation is used to specify the MIME media types a resource can consume that were sent by the client. </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The example could be modified to set the message returned by the </a:t>
            </a:r>
            <a:r>
              <a:rPr lang="en-US" sz="1000" b="0" i="0" kern="1200" dirty="0" err="1">
                <a:solidFill>
                  <a:schemeClr val="tx1"/>
                </a:solidFill>
                <a:effectLst/>
                <a:latin typeface="Arial" pitchFamily="34" charset="0"/>
                <a:ea typeface="+mn-ea"/>
                <a:cs typeface="Arial" pitchFamily="34" charset="0"/>
              </a:rPr>
              <a:t>getClichedMessage</a:t>
            </a:r>
            <a:r>
              <a:rPr lang="en-US" sz="1000" b="0" i="0" kern="1200" dirty="0">
                <a:solidFill>
                  <a:schemeClr val="tx1"/>
                </a:solidFill>
                <a:effectLst/>
                <a:latin typeface="Arial" pitchFamily="34" charset="0"/>
                <a:ea typeface="+mn-ea"/>
                <a:cs typeface="Arial" pitchFamily="34" charset="0"/>
              </a:rPr>
              <a:t> method, as shown in this code example:</a:t>
            </a:r>
          </a:p>
          <a:p>
            <a:r>
              <a:rPr lang="en-US" sz="1000" b="0" i="0" kern="1200" dirty="0">
                <a:solidFill>
                  <a:schemeClr val="tx1"/>
                </a:solidFill>
                <a:effectLst/>
                <a:latin typeface="Arial" pitchFamily="34" charset="0"/>
                <a:ea typeface="+mn-ea"/>
                <a:cs typeface="Arial" pitchFamily="34" charset="0"/>
              </a:rPr>
              <a:t>@POST </a:t>
            </a:r>
          </a:p>
          <a:p>
            <a:r>
              <a:rPr lang="en-US" sz="1000" b="0" i="0" kern="1200" dirty="0">
                <a:solidFill>
                  <a:schemeClr val="tx1"/>
                </a:solidFill>
                <a:effectLst/>
                <a:latin typeface="Arial" pitchFamily="34" charset="0"/>
                <a:ea typeface="+mn-ea"/>
                <a:cs typeface="Arial" pitchFamily="34" charset="0"/>
              </a:rPr>
              <a:t>@Consumes("text/plain") </a:t>
            </a:r>
          </a:p>
          <a:p>
            <a:r>
              <a:rPr lang="en-US" sz="1000" b="0" i="0" kern="1200" dirty="0">
                <a:solidFill>
                  <a:schemeClr val="tx1"/>
                </a:solidFill>
                <a:effectLst/>
                <a:latin typeface="Arial" pitchFamily="34" charset="0"/>
                <a:ea typeface="+mn-ea"/>
                <a:cs typeface="Arial" pitchFamily="34" charset="0"/>
              </a:rPr>
              <a:t>public void </a:t>
            </a:r>
            <a:r>
              <a:rPr lang="en-US" sz="1000" b="0" i="0" kern="1200" dirty="0" err="1">
                <a:solidFill>
                  <a:schemeClr val="tx1"/>
                </a:solidFill>
                <a:effectLst/>
                <a:latin typeface="Arial" pitchFamily="34" charset="0"/>
                <a:ea typeface="+mn-ea"/>
                <a:cs typeface="Arial" pitchFamily="34" charset="0"/>
              </a:rPr>
              <a:t>postClichedMessage</a:t>
            </a:r>
            <a:r>
              <a:rPr lang="en-US" sz="1000" b="0" i="0" kern="1200" dirty="0">
                <a:solidFill>
                  <a:schemeClr val="tx1"/>
                </a:solidFill>
                <a:effectLst/>
                <a:latin typeface="Arial" pitchFamily="34" charset="0"/>
                <a:ea typeface="+mn-ea"/>
                <a:cs typeface="Arial" pitchFamily="34" charset="0"/>
              </a:rPr>
              <a:t>(String message) </a:t>
            </a:r>
          </a:p>
          <a:p>
            <a:r>
              <a:rPr lang="en-US" sz="1000" b="0" i="0" kern="1200" dirty="0">
                <a:solidFill>
                  <a:schemeClr val="tx1"/>
                </a:solidFill>
                <a:effectLst/>
                <a:latin typeface="Arial" pitchFamily="34" charset="0"/>
                <a:ea typeface="+mn-ea"/>
                <a:cs typeface="Arial" pitchFamily="34" charset="0"/>
              </a:rPr>
              <a:t>{ 	</a:t>
            </a:r>
          </a:p>
          <a:p>
            <a:r>
              <a:rPr lang="en-US" sz="1000" b="0" i="0" kern="1200" dirty="0">
                <a:solidFill>
                  <a:schemeClr val="tx1"/>
                </a:solidFill>
                <a:effectLst/>
                <a:latin typeface="Arial" pitchFamily="34" charset="0"/>
                <a:ea typeface="+mn-ea"/>
                <a:cs typeface="Arial" pitchFamily="34" charset="0"/>
              </a:rPr>
              <a:t>	// Store the message </a:t>
            </a:r>
          </a:p>
          <a:p>
            <a:r>
              <a:rPr lang="en-US" sz="1000" b="0" i="0" kern="1200" dirty="0">
                <a:solidFill>
                  <a:schemeClr val="tx1"/>
                </a:solidFill>
                <a:effectLst/>
                <a:latin typeface="Arial" pitchFamily="34" charset="0"/>
                <a:ea typeface="+mn-ea"/>
                <a:cs typeface="Arial" pitchFamily="34" charset="0"/>
              </a:rPr>
              <a:t>}</a:t>
            </a:r>
          </a:p>
          <a:p>
            <a:endParaRPr lang="en-US" dirty="0"/>
          </a:p>
        </p:txBody>
      </p:sp>
      <p:sp>
        <p:nvSpPr>
          <p:cNvPr id="5" name="Text Box 9"/>
          <p:cNvSpPr txBox="1">
            <a:spLocks noChangeArrowheads="1"/>
          </p:cNvSpPr>
          <p:nvPr/>
        </p:nvSpPr>
        <p:spPr bwMode="auto">
          <a:xfrm>
            <a:off x="142875" y="1133475"/>
            <a:ext cx="1465208" cy="553998"/>
          </a:xfrm>
          <a:prstGeom prst="rect">
            <a:avLst/>
          </a:prstGeom>
          <a:noFill/>
          <a:ln w="9525">
            <a:noFill/>
            <a:miter lim="800000"/>
            <a:headEnd/>
            <a:tailEnd/>
          </a:ln>
          <a:effectLst/>
        </p:spPr>
        <p:txBody>
          <a:bodyPr wrap="square">
            <a:spAutoFit/>
          </a:bodyPr>
          <a:lstStyle/>
          <a:p>
            <a:pPr>
              <a:spcBef>
                <a:spcPct val="50000"/>
              </a:spcBef>
            </a:pPr>
            <a:r>
              <a:rPr lang="en-US" sz="1000" b="0" dirty="0">
                <a:latin typeface="Arial" pitchFamily="34" charset="0"/>
                <a:cs typeface="Arial" pitchFamily="34" charset="0"/>
              </a:rPr>
              <a:t>Slide will demonstrate how to create a resource class</a:t>
            </a:r>
          </a:p>
        </p:txBody>
      </p:sp>
    </p:spTree>
    <p:extLst>
      <p:ext uri="{BB962C8B-B14F-4D97-AF65-F5344CB8AC3E}">
        <p14:creationId xmlns:p14="http://schemas.microsoft.com/office/powerpoint/2010/main" val="30307667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dirty="0"/>
              <a:t>From the above</a:t>
            </a:r>
            <a:r>
              <a:rPr lang="en-US" baseline="0" dirty="0"/>
              <a:t> </a:t>
            </a:r>
            <a:r>
              <a:rPr lang="en-US" dirty="0"/>
              <a:t>mapping all URL patterns</a:t>
            </a:r>
            <a:r>
              <a:rPr lang="en-US" baseline="0" dirty="0"/>
              <a:t> will map through URLs with rest being a part of the URI.</a:t>
            </a:r>
          </a:p>
          <a:p>
            <a:endParaRPr lang="en-US" baseline="0" dirty="0"/>
          </a:p>
          <a:p>
            <a:r>
              <a:rPr lang="en-US" baseline="0" dirty="0"/>
              <a:t>An inbuilt servlet -&gt; </a:t>
            </a:r>
            <a:r>
              <a:rPr lang="en-US" sz="1000" kern="1200" dirty="0" err="1">
                <a:solidFill>
                  <a:schemeClr val="tx1"/>
                </a:solidFill>
                <a:latin typeface="Arial" pitchFamily="34" charset="0"/>
                <a:ea typeface="+mn-ea"/>
                <a:cs typeface="Arial" pitchFamily="34" charset="0"/>
              </a:rPr>
              <a:t>com.sun.jersey.spi.container.servlet.ServletContainer</a:t>
            </a:r>
            <a:r>
              <a:rPr lang="en-US" sz="1000" kern="1200" dirty="0">
                <a:solidFill>
                  <a:schemeClr val="tx1"/>
                </a:solidFill>
                <a:latin typeface="Arial" pitchFamily="34" charset="0"/>
                <a:ea typeface="+mn-ea"/>
                <a:cs typeface="Arial" pitchFamily="34" charset="0"/>
              </a:rPr>
              <a:t> is a servlet (Filter) for deploying root resource classes.</a:t>
            </a:r>
          </a:p>
          <a:p>
            <a:endParaRPr lang="en-US" sz="1000" kern="1200" baseline="0" dirty="0">
              <a:solidFill>
                <a:schemeClr val="tx1"/>
              </a:solidFill>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Provides support for servlet-based and filter-based Web applications.</a:t>
            </a:r>
          </a:p>
          <a:p>
            <a:endParaRPr lang="en-US" sz="1000" b="0" i="0" kern="1200" baseline="0" dirty="0">
              <a:solidFill>
                <a:schemeClr val="tx1"/>
              </a:solidFill>
              <a:effectLst/>
              <a:latin typeface="Arial" pitchFamily="34" charset="0"/>
              <a:ea typeface="+mn-ea"/>
              <a:cs typeface="Arial" pitchFamily="34" charset="0"/>
            </a:endParaRPr>
          </a:p>
          <a:p>
            <a:r>
              <a:rPr lang="en-US" sz="1000" b="0" i="0" kern="1200" baseline="0" dirty="0">
                <a:solidFill>
                  <a:schemeClr val="tx1"/>
                </a:solidFill>
                <a:effectLst/>
                <a:latin typeface="Arial" pitchFamily="34" charset="0"/>
                <a:ea typeface="+mn-ea"/>
                <a:cs typeface="Arial" pitchFamily="34" charset="0"/>
              </a:rPr>
              <a:t>The above mapping will </a:t>
            </a:r>
            <a:r>
              <a:rPr lang="en-US" sz="1000" b="0" i="0" kern="1200" dirty="0">
                <a:solidFill>
                  <a:schemeClr val="tx1"/>
                </a:solidFill>
                <a:effectLst/>
                <a:latin typeface="Arial" pitchFamily="34" charset="0"/>
                <a:ea typeface="+mn-ea"/>
                <a:cs typeface="Arial" pitchFamily="34" charset="0"/>
              </a:rPr>
              <a:t>deploy Jersey and automatically register any root resource or provider classes present in the directory "/WEB-INF/classes" or jar files present in the directory "/WEB-INF/lib“</a:t>
            </a:r>
          </a:p>
          <a:p>
            <a:endParaRPr lang="en-US" sz="1000" b="0" i="0" kern="1200" baseline="0" dirty="0">
              <a:solidFill>
                <a:schemeClr val="tx1"/>
              </a:solidFill>
              <a:effectLst/>
              <a:latin typeface="Arial" pitchFamily="34" charset="0"/>
              <a:ea typeface="+mn-ea"/>
              <a:cs typeface="Arial" pitchFamily="34" charset="0"/>
            </a:endParaRPr>
          </a:p>
          <a:p>
            <a:r>
              <a:rPr lang="en-US" sz="1000" b="0" i="0" kern="1200" baseline="0" dirty="0">
                <a:solidFill>
                  <a:schemeClr val="tx1"/>
                </a:solidFill>
                <a:effectLst/>
                <a:latin typeface="Arial" pitchFamily="34" charset="0"/>
                <a:ea typeface="+mn-ea"/>
                <a:cs typeface="Arial" pitchFamily="34" charset="0"/>
              </a:rPr>
              <a:t>The </a:t>
            </a:r>
            <a:r>
              <a:rPr lang="en-US" sz="1000" b="0" i="0" kern="1200" baseline="0" dirty="0" err="1">
                <a:solidFill>
                  <a:schemeClr val="tx1"/>
                </a:solidFill>
                <a:effectLst/>
                <a:latin typeface="Arial" pitchFamily="34" charset="0"/>
                <a:ea typeface="+mn-ea"/>
                <a:cs typeface="Arial" pitchFamily="34" charset="0"/>
              </a:rPr>
              <a:t>init-param</a:t>
            </a:r>
            <a:r>
              <a:rPr lang="en-US" sz="1000" b="0" i="0" kern="1200" baseline="0" dirty="0">
                <a:solidFill>
                  <a:schemeClr val="tx1"/>
                </a:solidFill>
                <a:effectLst/>
                <a:latin typeface="Arial" pitchFamily="34" charset="0"/>
                <a:ea typeface="+mn-ea"/>
                <a:cs typeface="Arial" pitchFamily="34" charset="0"/>
              </a:rPr>
              <a:t> -&gt; </a:t>
            </a:r>
            <a:r>
              <a:rPr lang="en-US" sz="1000" b="1" kern="1200" dirty="0" err="1">
                <a:solidFill>
                  <a:schemeClr val="tx1"/>
                </a:solidFill>
                <a:latin typeface="Arial" pitchFamily="34" charset="0"/>
                <a:ea typeface="+mn-ea"/>
                <a:cs typeface="Arial" pitchFamily="34" charset="0"/>
              </a:rPr>
              <a:t>jersey.config.server.provider.packages</a:t>
            </a:r>
            <a:r>
              <a:rPr lang="en-US" sz="1000" kern="1200" dirty="0">
                <a:solidFill>
                  <a:schemeClr val="tx1"/>
                </a:solidFill>
                <a:latin typeface="Arial" pitchFamily="34" charset="0"/>
                <a:ea typeface="+mn-ea"/>
                <a:cs typeface="Arial" pitchFamily="34" charset="0"/>
              </a:rPr>
              <a:t> </a:t>
            </a:r>
            <a:r>
              <a:rPr lang="en-US" sz="1000" b="0" i="0" kern="1200" dirty="0">
                <a:solidFill>
                  <a:schemeClr val="tx1"/>
                </a:solidFill>
                <a:effectLst/>
                <a:latin typeface="Arial" pitchFamily="34" charset="0"/>
                <a:ea typeface="+mn-ea"/>
                <a:cs typeface="Arial" pitchFamily="34" charset="0"/>
              </a:rPr>
              <a:t>defines one or more packages that contain application-specific resources and providers. </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If the property is set, the specified packages will be scanned for JAX-RS root resources and providers.</a:t>
            </a:r>
            <a:endParaRPr lang="en-US" baseline="0" dirty="0"/>
          </a:p>
          <a:p>
            <a:endParaRPr lang="en-US" baseline="0" dirty="0"/>
          </a:p>
          <a:p>
            <a:endParaRPr lang="en-US" dirty="0"/>
          </a:p>
        </p:txBody>
      </p:sp>
      <p:sp>
        <p:nvSpPr>
          <p:cNvPr id="5" name="Text Box 9"/>
          <p:cNvSpPr txBox="1">
            <a:spLocks noChangeArrowheads="1"/>
          </p:cNvSpPr>
          <p:nvPr/>
        </p:nvSpPr>
        <p:spPr bwMode="auto">
          <a:xfrm>
            <a:off x="142875" y="1133475"/>
            <a:ext cx="1465208" cy="861774"/>
          </a:xfrm>
          <a:prstGeom prst="rect">
            <a:avLst/>
          </a:prstGeom>
          <a:noFill/>
          <a:ln w="9525">
            <a:noFill/>
            <a:miter lim="800000"/>
            <a:headEnd/>
            <a:tailEnd/>
          </a:ln>
          <a:effectLst/>
        </p:spPr>
        <p:txBody>
          <a:bodyPr wrap="square">
            <a:spAutoFit/>
          </a:bodyPr>
          <a:lstStyle/>
          <a:p>
            <a:pPr>
              <a:spcBef>
                <a:spcPct val="50000"/>
              </a:spcBef>
            </a:pPr>
            <a:r>
              <a:rPr lang="en-US" sz="1000" b="0" dirty="0">
                <a:latin typeface="Arial" pitchFamily="34" charset="0"/>
                <a:cs typeface="Arial" pitchFamily="34" charset="0"/>
              </a:rPr>
              <a:t>Slide illustrates regarding jersey related ServletContainer mapping in web.xml</a:t>
            </a:r>
          </a:p>
        </p:txBody>
      </p:sp>
    </p:spTree>
    <p:extLst>
      <p:ext uri="{BB962C8B-B14F-4D97-AF65-F5344CB8AC3E}">
        <p14:creationId xmlns:p14="http://schemas.microsoft.com/office/powerpoint/2010/main" val="3505043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sz="1000" b="0" i="0" kern="1200" dirty="0">
                <a:solidFill>
                  <a:schemeClr val="tx1"/>
                </a:solidFill>
                <a:effectLst/>
                <a:latin typeface="Arial" pitchFamily="34" charset="0"/>
                <a:ea typeface="+mn-ea"/>
                <a:cs typeface="Arial" pitchFamily="34" charset="0"/>
              </a:rPr>
              <a:t>The </a:t>
            </a:r>
            <a:r>
              <a:rPr lang="en-US" dirty="0"/>
              <a:t>@Path</a:t>
            </a:r>
            <a:r>
              <a:rPr lang="en-US" sz="1000" b="0" i="0" kern="1200" dirty="0">
                <a:solidFill>
                  <a:schemeClr val="tx1"/>
                </a:solidFill>
                <a:effectLst/>
                <a:latin typeface="Arial" pitchFamily="34" charset="0"/>
                <a:ea typeface="+mn-ea"/>
                <a:cs typeface="Arial" pitchFamily="34" charset="0"/>
              </a:rPr>
              <a:t> annotation identifies the URI path template to which the resource responds and is specified at the class or method level of a resource. </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The </a:t>
            </a:r>
            <a:r>
              <a:rPr lang="en-US" dirty="0"/>
              <a:t>@Path</a:t>
            </a:r>
            <a:r>
              <a:rPr lang="en-US" sz="1000" b="0" i="0" kern="1200" dirty="0">
                <a:solidFill>
                  <a:schemeClr val="tx1"/>
                </a:solidFill>
                <a:effectLst/>
                <a:latin typeface="Arial" pitchFamily="34" charset="0"/>
                <a:ea typeface="+mn-ea"/>
                <a:cs typeface="Arial" pitchFamily="34" charset="0"/>
              </a:rPr>
              <a:t> annotation’s value is a partial URI path template relative to the base URI of the server on which the resource is deployed, the context root of the application, and the URL pattern to which the JAX-RS  runtime responds.</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URI path templates are URIs with variables embedded within the URI syntax. These variables are substituted at runtime in order for a resource to respond to a request based on the substituted URI. Variables are denoted by braces ({ and }). For example, look at the following @Path annotation:</a:t>
            </a:r>
          </a:p>
          <a:p>
            <a:r>
              <a:rPr lang="en-US" dirty="0"/>
              <a:t>@Path("/users/{username}")</a:t>
            </a:r>
          </a:p>
          <a:p>
            <a:endParaRPr lang="en-US" dirty="0"/>
          </a:p>
          <a:p>
            <a:endParaRPr lang="en-US" dirty="0"/>
          </a:p>
        </p:txBody>
      </p:sp>
      <p:sp>
        <p:nvSpPr>
          <p:cNvPr id="5" name="Text Box 9"/>
          <p:cNvSpPr txBox="1">
            <a:spLocks noChangeArrowheads="1"/>
          </p:cNvSpPr>
          <p:nvPr/>
        </p:nvSpPr>
        <p:spPr bwMode="auto">
          <a:xfrm>
            <a:off x="142875" y="1133475"/>
            <a:ext cx="1600200" cy="707886"/>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Slide illustrates regarding @Path annotation and how to extract Path parameters</a:t>
            </a:r>
          </a:p>
        </p:txBody>
      </p:sp>
    </p:spTree>
    <p:extLst>
      <p:ext uri="{BB962C8B-B14F-4D97-AF65-F5344CB8AC3E}">
        <p14:creationId xmlns:p14="http://schemas.microsoft.com/office/powerpoint/2010/main" val="18267145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8.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8.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id="{46279687-00F0-4823-8159-585447C125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4275171215"/>
      </p:ext>
    </p:extLst>
  </p:cSld>
  <p:clrMapOvr>
    <a:masterClrMapping/>
  </p:clrMapOvr>
  <p:hf sldNum="0" hdr="0" dt="0"/>
  <p:extLst mod="1">
    <p:ext uri="{DCECCB84-F9BA-43D5-87BE-67443E8EF086}">
      <p15:sldGuideLst xmlns:p15="http://schemas.microsoft.com/office/powerpoint/2012/main">
        <p15:guide id="3"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8567D75B-5423-48DB-8633-03391840D13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a16="http://schemas.microsoft.com/office/drawing/2014/main"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a:t>Click icon to add picture</a:t>
            </a:r>
            <a:endParaRPr lang="pt-PT" dirty="0"/>
          </a:p>
        </p:txBody>
      </p:sp>
      <p:sp>
        <p:nvSpPr>
          <p:cNvPr id="8"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id="{25EEA1D4-3AF7-42D7-AE97-AE404AECFAEB}"/>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214571553"/>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1454676337"/>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urseGo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9421572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1751"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13755254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31601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0505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BED4D731-14A5-4158-B245-8DDD87FF6DE2}"/>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3108003881"/>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3082176522"/>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29703"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892516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0727"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020429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a:extLst>
              <a:ext uri="{FF2B5EF4-FFF2-40B4-BE49-F238E27FC236}">
                <a16:creationId xmlns:a16="http://schemas.microsoft.com/office/drawing/2014/main" id="{320CB2A6-F044-415B-90E4-F885E804F586}"/>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3182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a16="http://schemas.microsoft.com/office/drawing/2014/main" id="{4271F825-64E2-449D-AD1C-47EC22AC73C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38127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a:extLst>
              <a:ext uri="{FF2B5EF4-FFF2-40B4-BE49-F238E27FC236}">
                <a16:creationId xmlns:a16="http://schemas.microsoft.com/office/drawing/2014/main" id="{D847AE67-3A21-4570-99A2-BBAFD3B9F3B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6762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445886573"/>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a:t>Click to edit Master title style</a:t>
            </a:r>
            <a:endParaRPr lang="pt-PT" dirty="0"/>
          </a:p>
        </p:txBody>
      </p:sp>
      <p:sp>
        <p:nvSpPr>
          <p:cNvPr id="9"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id="{25EEA1D4-3AF7-42D7-AE97-AE404AECFAEB}"/>
              </a:ext>
            </a:extLst>
          </p:cNvPr>
          <p:cNvPicPr>
            <a:picLocks noChangeAspect="1"/>
          </p:cNvPicPr>
          <p:nvPr/>
        </p:nvPicPr>
        <p:blipFill rotWithShape="1">
          <a:blip r:embed="rId17">
            <a:extLst>
              <a:ext uri="{96DAC541-7B7A-43D3-8B79-37D633B846F1}">
                <asvg:svgBlip xmlns:asvg="http://schemas.microsoft.com/office/drawing/2016/SVG/main" r:embed="rId18"/>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4131515058"/>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Lst>
  <p:hf sldNum="0" hdr="0" dt="0"/>
  <p:txStyles>
    <p:titleStyle>
      <a:lvl1pPr algn="l" defTabSz="685800" rtl="0" eaLnBrk="1" latinLnBrk="0" hangingPunct="1">
        <a:lnSpc>
          <a:spcPct val="90000"/>
        </a:lnSpc>
        <a:spcBef>
          <a:spcPct val="0"/>
        </a:spcBef>
        <a:buNone/>
        <a:defRPr lang="pt-PT" sz="195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35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2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05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9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3" pos="7423">
          <p15:clr>
            <a:srgbClr val="F26B43"/>
          </p15:clr>
        </p15:guide>
        <p15:guide id="4" pos="257">
          <p15:clr>
            <a:srgbClr val="F26B43"/>
          </p15:clr>
        </p15:guide>
        <p15:guide id="5" orient="horz" pos="4065">
          <p15:clr>
            <a:srgbClr val="F26B43"/>
          </p15:clr>
        </p15:guide>
        <p15:guide id="6" orient="horz" pos="799">
          <p15:clr>
            <a:srgbClr val="F26B43"/>
          </p15:clr>
        </p15:guide>
        <p15:guide id="7"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localhost/phonebook/UserDetails/12345"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Autofit/>
          </a:bodyPr>
          <a:lstStyle/>
          <a:p>
            <a:r>
              <a:rPr lang="en-US" sz="2000"/>
              <a:t>Introduction to Web Services</a:t>
            </a:r>
            <a:endParaRPr lang="en-US" sz="2000" dirty="0"/>
          </a:p>
        </p:txBody>
      </p:sp>
      <p:sp>
        <p:nvSpPr>
          <p:cNvPr id="12" name="Subtitle 11"/>
          <p:cNvSpPr>
            <a:spLocks noGrp="1"/>
          </p:cNvSpPr>
          <p:nvPr>
            <p:ph type="subTitle" idx="1"/>
          </p:nvPr>
        </p:nvSpPr>
        <p:spPr/>
        <p:txBody>
          <a:bodyPr>
            <a:normAutofit/>
          </a:bodyPr>
          <a:lstStyle/>
          <a:p>
            <a:r>
              <a:rPr lang="en-US" sz="2400" b="0" dirty="0"/>
              <a:t>Working with JAX-RS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200" dirty="0"/>
              <a:t>3.4: Creating a JAX  - RS service </a:t>
            </a:r>
            <a:br>
              <a:rPr lang="en-US" sz="1200" dirty="0"/>
            </a:br>
            <a:r>
              <a:rPr lang="en-US" dirty="0"/>
              <a:t>Creating JAX – RS Service</a:t>
            </a:r>
          </a:p>
        </p:txBody>
      </p:sp>
      <p:graphicFrame>
        <p:nvGraphicFramePr>
          <p:cNvPr id="6" name="Content Placeholder 5"/>
          <p:cNvGraphicFramePr>
            <a:graphicFrameLocks noGrp="1"/>
          </p:cNvGraphicFramePr>
          <p:nvPr>
            <p:ph idx="4294967295"/>
            <p:extLst>
              <p:ext uri="{D42A27DB-BD31-4B8C-83A1-F6EECF244321}">
                <p14:modId xmlns:p14="http://schemas.microsoft.com/office/powerpoint/2010/main" val="2712719701"/>
              </p:ext>
            </p:extLst>
          </p:nvPr>
        </p:nvGraphicFramePr>
        <p:xfrm>
          <a:off x="336550" y="1571625"/>
          <a:ext cx="8807461" cy="4593212"/>
        </p:xfrm>
        <a:graphic>
          <a:graphicData uri="http://schemas.openxmlformats.org/drawingml/2006/table">
            <a:tbl>
              <a:tblPr firstRow="1" bandRow="1">
                <a:tableStyleId>{5C22544A-7EE6-4342-B048-85BDC9FD1C3A}</a:tableStyleId>
              </a:tblPr>
              <a:tblGrid>
                <a:gridCol w="4450130">
                  <a:extLst>
                    <a:ext uri="{9D8B030D-6E8A-4147-A177-3AD203B41FA5}">
                      <a16:colId xmlns:a16="http://schemas.microsoft.com/office/drawing/2014/main" val="20000"/>
                    </a:ext>
                  </a:extLst>
                </a:gridCol>
                <a:gridCol w="4357331">
                  <a:extLst>
                    <a:ext uri="{9D8B030D-6E8A-4147-A177-3AD203B41FA5}">
                      <a16:colId xmlns:a16="http://schemas.microsoft.com/office/drawing/2014/main" val="20001"/>
                    </a:ext>
                  </a:extLst>
                </a:gridCol>
              </a:tblGrid>
              <a:tr h="781714">
                <a:tc>
                  <a:txBody>
                    <a:bodyPr/>
                    <a:lstStyle/>
                    <a:p>
                      <a:r>
                        <a:rPr lang="en-US" sz="2200" b="1" kern="1200" dirty="0">
                          <a:solidFill>
                            <a:schemeClr val="lt1"/>
                          </a:solidFill>
                          <a:effectLst/>
                          <a:latin typeface="+mn-lt"/>
                          <a:ea typeface="+mn-ea"/>
                          <a:cs typeface="+mn-cs"/>
                        </a:rPr>
                        <a:t>URI Path Template</a:t>
                      </a:r>
                      <a:endParaRPr lang="en-US" sz="2200" dirty="0"/>
                    </a:p>
                  </a:txBody>
                  <a:tcPr/>
                </a:tc>
                <a:tc>
                  <a:txBody>
                    <a:bodyPr/>
                    <a:lstStyle/>
                    <a:p>
                      <a:r>
                        <a:rPr lang="en-US" sz="1800" b="1" kern="1200" dirty="0">
                          <a:solidFill>
                            <a:schemeClr val="lt1"/>
                          </a:solidFill>
                          <a:effectLst/>
                          <a:latin typeface="+mn-lt"/>
                          <a:ea typeface="+mn-ea"/>
                          <a:cs typeface="+mn-cs"/>
                        </a:rPr>
                        <a:t>URI After Substitution</a:t>
                      </a:r>
                      <a:endParaRPr lang="en-US" dirty="0"/>
                    </a:p>
                  </a:txBody>
                  <a:tcPr/>
                </a:tc>
                <a:extLst>
                  <a:ext uri="{0D108BD9-81ED-4DB2-BD59-A6C34878D82A}">
                    <a16:rowId xmlns:a16="http://schemas.microsoft.com/office/drawing/2014/main" val="10000"/>
                  </a:ext>
                </a:extLst>
              </a:tr>
              <a:tr h="781714">
                <a:tc>
                  <a:txBody>
                    <a:bodyPr/>
                    <a:lstStyle/>
                    <a:p>
                      <a:r>
                        <a:rPr lang="en-US" sz="2000" kern="1200" dirty="0">
                          <a:solidFill>
                            <a:schemeClr val="dk1"/>
                          </a:solidFill>
                          <a:effectLst/>
                          <a:latin typeface="+mn-lt"/>
                          <a:ea typeface="+mn-ea"/>
                          <a:cs typeface="+mn-cs"/>
                        </a:rPr>
                        <a:t>http://example.com/{name1}/{name2}/</a:t>
                      </a:r>
                      <a:endParaRPr lang="en-US" sz="2000" dirty="0"/>
                    </a:p>
                  </a:txBody>
                  <a:tcPr/>
                </a:tc>
                <a:tc>
                  <a:txBody>
                    <a:bodyPr/>
                    <a:lstStyle/>
                    <a:p>
                      <a:r>
                        <a:rPr lang="en-US" sz="2000" kern="1200" dirty="0">
                          <a:solidFill>
                            <a:schemeClr val="dk1"/>
                          </a:solidFill>
                          <a:effectLst/>
                          <a:latin typeface="+mn-lt"/>
                          <a:ea typeface="+mn-ea"/>
                          <a:cs typeface="+mn-cs"/>
                        </a:rPr>
                        <a:t>http://example.com/james/gatz/</a:t>
                      </a:r>
                      <a:endParaRPr lang="en-US" sz="2000" dirty="0"/>
                    </a:p>
                  </a:txBody>
                  <a:tcPr/>
                </a:tc>
                <a:extLst>
                  <a:ext uri="{0D108BD9-81ED-4DB2-BD59-A6C34878D82A}">
                    <a16:rowId xmlns:a16="http://schemas.microsoft.com/office/drawing/2014/main" val="10001"/>
                  </a:ext>
                </a:extLst>
              </a:tr>
              <a:tr h="1124035">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2000" kern="1200" dirty="0">
                          <a:solidFill>
                            <a:schemeClr val="dk1"/>
                          </a:solidFill>
                          <a:effectLst/>
                          <a:latin typeface="+mn-lt"/>
                          <a:ea typeface="+mn-ea"/>
                          <a:cs typeface="+mn-cs"/>
                        </a:rPr>
                        <a:t>http://example.com/{question}/{question}/{question}</a:t>
                      </a:r>
                      <a:endParaRPr lang="en-US" sz="2000" dirty="0"/>
                    </a:p>
                    <a:p>
                      <a:endParaRPr lang="en-US" sz="2000" kern="1200" dirty="0">
                        <a:solidFill>
                          <a:schemeClr val="dk1"/>
                        </a:solidFill>
                        <a:effectLst/>
                        <a:latin typeface="+mn-lt"/>
                        <a:ea typeface="+mn-ea"/>
                        <a:cs typeface="+mn-cs"/>
                      </a:endParaRPr>
                    </a:p>
                  </a:txBody>
                  <a:tcPr/>
                </a:tc>
                <a:tc>
                  <a:txBody>
                    <a:bodyPr/>
                    <a:lstStyle/>
                    <a:p>
                      <a:r>
                        <a:rPr lang="en-US" sz="2000" kern="1200" dirty="0">
                          <a:solidFill>
                            <a:schemeClr val="dk1"/>
                          </a:solidFill>
                          <a:effectLst/>
                          <a:latin typeface="+mn-lt"/>
                          <a:ea typeface="+mn-ea"/>
                          <a:cs typeface="+mn-cs"/>
                        </a:rPr>
                        <a:t>http://example.com/why/why/why/</a:t>
                      </a:r>
                      <a:endParaRPr lang="en-US" sz="2000" dirty="0"/>
                    </a:p>
                  </a:txBody>
                  <a:tcPr/>
                </a:tc>
                <a:extLst>
                  <a:ext uri="{0D108BD9-81ED-4DB2-BD59-A6C34878D82A}">
                    <a16:rowId xmlns:a16="http://schemas.microsoft.com/office/drawing/2014/main" val="10002"/>
                  </a:ext>
                </a:extLst>
              </a:tr>
              <a:tr h="781714">
                <a:tc>
                  <a:txBody>
                    <a:bodyPr/>
                    <a:lstStyle/>
                    <a:p>
                      <a:r>
                        <a:rPr lang="en-US" sz="2000" kern="1200" dirty="0">
                          <a:solidFill>
                            <a:schemeClr val="dk1"/>
                          </a:solidFill>
                          <a:effectLst/>
                          <a:latin typeface="+mn-lt"/>
                          <a:ea typeface="+mn-ea"/>
                          <a:cs typeface="+mn-cs"/>
                        </a:rPr>
                        <a:t>http://example.com/maps/{location}</a:t>
                      </a:r>
                      <a:endParaRPr lang="en-US" sz="2000" dirty="0"/>
                    </a:p>
                  </a:txBody>
                  <a:tcPr/>
                </a:tc>
                <a:tc>
                  <a:txBody>
                    <a:bodyPr/>
                    <a:lstStyle/>
                    <a:p>
                      <a:r>
                        <a:rPr lang="en-US" sz="2000" kern="1200" dirty="0">
                          <a:solidFill>
                            <a:schemeClr val="dk1"/>
                          </a:solidFill>
                          <a:effectLst/>
                          <a:latin typeface="+mn-lt"/>
                          <a:ea typeface="+mn-ea"/>
                          <a:cs typeface="+mn-cs"/>
                        </a:rPr>
                        <a:t>http://example.com/maps/MainStreet</a:t>
                      </a:r>
                      <a:endParaRPr lang="en-US" sz="2000" dirty="0"/>
                    </a:p>
                  </a:txBody>
                  <a:tcPr/>
                </a:tc>
                <a:extLst>
                  <a:ext uri="{0D108BD9-81ED-4DB2-BD59-A6C34878D82A}">
                    <a16:rowId xmlns:a16="http://schemas.microsoft.com/office/drawing/2014/main" val="10003"/>
                  </a:ext>
                </a:extLst>
              </a:tr>
              <a:tr h="1124035">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2000" kern="1200" dirty="0">
                          <a:solidFill>
                            <a:schemeClr val="dk1"/>
                          </a:solidFill>
                          <a:effectLst/>
                          <a:latin typeface="+mn-lt"/>
                          <a:ea typeface="+mn-ea"/>
                          <a:cs typeface="+mn-cs"/>
                        </a:rPr>
                        <a:t>http://example.com/{name3}/home/</a:t>
                      </a:r>
                      <a:endParaRPr lang="en-US" sz="2000" dirty="0"/>
                    </a:p>
                  </a:txBody>
                  <a:tcPr/>
                </a:tc>
                <a:tc>
                  <a:txBody>
                    <a:bodyPr/>
                    <a:lstStyle/>
                    <a:p>
                      <a:r>
                        <a:rPr lang="en-US" sz="2000" kern="1200" dirty="0">
                          <a:solidFill>
                            <a:schemeClr val="dk1"/>
                          </a:solidFill>
                          <a:effectLst/>
                          <a:latin typeface="+mn-lt"/>
                          <a:ea typeface="+mn-ea"/>
                          <a:cs typeface="+mn-cs"/>
                        </a:rPr>
                        <a:t>http://example.com/james/home/</a:t>
                      </a:r>
                      <a:endParaRPr lang="en-US" sz="20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830285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3.5: Consuming a JAX  - RS service </a:t>
            </a:r>
            <a:br>
              <a:rPr lang="en-US" dirty="0"/>
            </a:br>
            <a:r>
              <a:rPr lang="en-US" dirty="0"/>
              <a:t>Consuming JAX – RS Service</a:t>
            </a:r>
            <a:endParaRPr lang="en-US" sz="2400" dirty="0"/>
          </a:p>
        </p:txBody>
      </p:sp>
      <p:sp>
        <p:nvSpPr>
          <p:cNvPr id="2" name="Content Placeholder 1"/>
          <p:cNvSpPr>
            <a:spLocks noGrp="1"/>
          </p:cNvSpPr>
          <p:nvPr>
            <p:ph idx="1"/>
          </p:nvPr>
        </p:nvSpPr>
        <p:spPr/>
        <p:txBody>
          <a:bodyPr/>
          <a:lstStyle/>
          <a:p>
            <a:r>
              <a:rPr lang="en-US" dirty="0"/>
              <a:t>Here we would need a web client to consume a resource</a:t>
            </a:r>
          </a:p>
          <a:p>
            <a:r>
              <a:rPr lang="en-US" dirty="0"/>
              <a:t>An </a:t>
            </a:r>
            <a:r>
              <a:rPr lang="en-US" dirty="0" err="1"/>
              <a:t>jsp</a:t>
            </a:r>
            <a:r>
              <a:rPr lang="en-US" dirty="0"/>
              <a:t> page can be created that can navigate to the specific URI.</a:t>
            </a:r>
          </a:p>
          <a:p>
            <a:pPr lvl="1"/>
            <a:r>
              <a:rPr lang="en-US" dirty="0"/>
              <a:t>The dynamic web project is created by name JAX-RS-</a:t>
            </a:r>
            <a:r>
              <a:rPr lang="en-US" dirty="0" err="1"/>
              <a:t>HelloApp</a:t>
            </a:r>
            <a:r>
              <a:rPr lang="en-US" dirty="0"/>
              <a:t> and URI’s are mapped through /rest/*</a:t>
            </a:r>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463" y="2918012"/>
            <a:ext cx="8617043" cy="342563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009907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3.5: Consuming a JAX  - RS service </a:t>
            </a:r>
            <a:br>
              <a:rPr lang="en-US" dirty="0"/>
            </a:br>
            <a:r>
              <a:rPr lang="en-US" dirty="0"/>
              <a:t>Consuming JAX – RS Service</a:t>
            </a:r>
            <a:endParaRPr lang="en-US" sz="2400" dirty="0"/>
          </a:p>
        </p:txBody>
      </p:sp>
      <p:sp>
        <p:nvSpPr>
          <p:cNvPr id="2" name="Content Placeholder 1"/>
          <p:cNvSpPr>
            <a:spLocks noGrp="1"/>
          </p:cNvSpPr>
          <p:nvPr>
            <p:ph idx="1"/>
          </p:nvPr>
        </p:nvSpPr>
        <p:spPr/>
        <p:txBody>
          <a:bodyPr/>
          <a:lstStyle/>
          <a:p>
            <a:r>
              <a:rPr lang="en-US" dirty="0"/>
              <a:t>JAX-RS-CRUD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Summary</a:t>
            </a:r>
            <a:endParaRPr lang="en-US" sz="2400" dirty="0"/>
          </a:p>
        </p:txBody>
      </p:sp>
      <p:sp>
        <p:nvSpPr>
          <p:cNvPr id="9" name="Content Placeholder 8"/>
          <p:cNvSpPr>
            <a:spLocks noGrp="1"/>
          </p:cNvSpPr>
          <p:nvPr>
            <p:ph idx="1"/>
          </p:nvPr>
        </p:nvSpPr>
        <p:spPr/>
        <p:txBody>
          <a:bodyPr/>
          <a:lstStyle/>
          <a:p>
            <a:r>
              <a:rPr lang="en-US" dirty="0"/>
              <a:t>So far we have learnt:</a:t>
            </a:r>
          </a:p>
          <a:p>
            <a:pPr lvl="1"/>
            <a:r>
              <a:rPr lang="en-US" dirty="0"/>
              <a:t>What is REST architecture</a:t>
            </a:r>
          </a:p>
          <a:p>
            <a:pPr lvl="1"/>
            <a:r>
              <a:rPr lang="en-US" dirty="0"/>
              <a:t>How REST is any easy alternative to create a web service</a:t>
            </a:r>
          </a:p>
          <a:p>
            <a:pPr lvl="1"/>
            <a:r>
              <a:rPr lang="en-US" dirty="0"/>
              <a:t>REST annotations</a:t>
            </a:r>
          </a:p>
          <a:p>
            <a:pPr lvl="1"/>
            <a:r>
              <a:rPr lang="en-US" dirty="0"/>
              <a:t>Creating a RESTful service</a:t>
            </a:r>
          </a:p>
          <a:p>
            <a:pPr lvl="1"/>
            <a:r>
              <a:rPr lang="en-US" dirty="0"/>
              <a:t>Consuming a RESTful service</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Working with JAX-WS </a:t>
            </a:r>
            <a:br>
              <a:rPr lang="en-US" dirty="0"/>
            </a:br>
            <a:r>
              <a:rPr lang="en-US" dirty="0"/>
              <a:t>Lab</a:t>
            </a:r>
            <a:endParaRPr lang="en-US" sz="2400" dirty="0"/>
          </a:p>
        </p:txBody>
      </p:sp>
      <p:sp>
        <p:nvSpPr>
          <p:cNvPr id="2" name="Content Placeholder 1"/>
          <p:cNvSpPr>
            <a:spLocks noGrp="1"/>
          </p:cNvSpPr>
          <p:nvPr>
            <p:ph idx="1"/>
          </p:nvPr>
        </p:nvSpPr>
        <p:spPr/>
        <p:txBody>
          <a:bodyPr/>
          <a:lstStyle/>
          <a:p>
            <a:r>
              <a:rPr lang="en-US" dirty="0"/>
              <a:t>Lab 2</a:t>
            </a:r>
          </a:p>
        </p:txBody>
      </p:sp>
    </p:spTree>
    <p:extLst>
      <p:ext uri="{BB962C8B-B14F-4D97-AF65-F5344CB8AC3E}">
        <p14:creationId xmlns:p14="http://schemas.microsoft.com/office/powerpoint/2010/main" val="2122250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Review Question</a:t>
            </a:r>
            <a:endParaRPr lang="en-US" sz="2400" dirty="0"/>
          </a:p>
        </p:txBody>
      </p:sp>
      <p:sp>
        <p:nvSpPr>
          <p:cNvPr id="3" name="Content Placeholder 2"/>
          <p:cNvSpPr>
            <a:spLocks noGrp="1"/>
          </p:cNvSpPr>
          <p:nvPr>
            <p:ph idx="1"/>
          </p:nvPr>
        </p:nvSpPr>
        <p:spPr/>
        <p:txBody>
          <a:bodyPr/>
          <a:lstStyle/>
          <a:p>
            <a:r>
              <a:rPr lang="en-US" dirty="0"/>
              <a:t>Question 1: Which of the following are true?</a:t>
            </a:r>
          </a:p>
          <a:p>
            <a:pPr lvl="1"/>
            <a:r>
              <a:rPr lang="en-US" dirty="0"/>
              <a:t>Option1 : Resource classes are POJOs that have at least one method annotated with @Path</a:t>
            </a:r>
          </a:p>
          <a:p>
            <a:pPr lvl="1"/>
            <a:r>
              <a:rPr lang="en-US" dirty="0"/>
              <a:t>Option 2: Resource methods are methods of a resource class annotated with a request method designator such as @GET, @PUT, @POST, or @DELETE</a:t>
            </a:r>
          </a:p>
          <a:p>
            <a:pPr lvl="1"/>
            <a:r>
              <a:rPr lang="en-US" dirty="0"/>
              <a:t>Option 3: @</a:t>
            </a:r>
            <a:r>
              <a:rPr lang="en-US" dirty="0" err="1"/>
              <a:t>FormParam</a:t>
            </a:r>
            <a:r>
              <a:rPr lang="en-US" dirty="0"/>
              <a:t> binds query parameters value to a Java method</a:t>
            </a:r>
          </a:p>
          <a:p>
            <a:pPr marL="174625" lvl="1" indent="0">
              <a:buNone/>
            </a:pPr>
            <a:endParaRPr lang="en-US" dirty="0"/>
          </a:p>
          <a:p>
            <a:r>
              <a:rPr lang="en-US" dirty="0"/>
              <a:t>Question 2: The @Path annotation’s value is a relative URI path indicating where the Java class will be hosted?</a:t>
            </a:r>
          </a:p>
          <a:p>
            <a:pPr lvl="1"/>
            <a:r>
              <a:rPr lang="en-US" dirty="0"/>
              <a:t>True </a:t>
            </a:r>
          </a:p>
          <a:p>
            <a:pPr lvl="1"/>
            <a:r>
              <a:rPr lang="en-US" dirty="0"/>
              <a:t>False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Review Question</a:t>
            </a:r>
            <a:endParaRPr lang="en-US" sz="2400" dirty="0"/>
          </a:p>
        </p:txBody>
      </p:sp>
      <p:sp>
        <p:nvSpPr>
          <p:cNvPr id="2" name="Content Placeholder 1"/>
          <p:cNvSpPr>
            <a:spLocks noGrp="1"/>
          </p:cNvSpPr>
          <p:nvPr>
            <p:ph idx="1"/>
          </p:nvPr>
        </p:nvSpPr>
        <p:spPr/>
        <p:txBody>
          <a:bodyPr/>
          <a:lstStyle/>
          <a:p>
            <a:r>
              <a:rPr lang="en-US" dirty="0"/>
              <a:t>Question 3: ___________ specifies a media type a resource can generate.</a:t>
            </a:r>
          </a:p>
          <a:p>
            <a:pPr lvl="1"/>
            <a:r>
              <a:rPr lang="en-US" dirty="0"/>
              <a:t>@PUT</a:t>
            </a:r>
          </a:p>
          <a:p>
            <a:pPr lvl="1"/>
            <a:r>
              <a:rPr lang="en-US" dirty="0"/>
              <a:t>@POST</a:t>
            </a:r>
          </a:p>
          <a:p>
            <a:pPr lvl="1"/>
            <a:r>
              <a:rPr lang="en-US" dirty="0"/>
              <a:t>@Produces</a:t>
            </a:r>
          </a:p>
          <a:p>
            <a:pPr lvl="1"/>
            <a:r>
              <a:rPr lang="en-US" dirty="0"/>
              <a:t>@Consumes</a:t>
            </a:r>
          </a:p>
        </p:txBody>
      </p:sp>
    </p:spTree>
    <p:extLst>
      <p:ext uri="{BB962C8B-B14F-4D97-AF65-F5344CB8AC3E}">
        <p14:creationId xmlns:p14="http://schemas.microsoft.com/office/powerpoint/2010/main" val="204853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p:txBody>
          <a:bodyPr/>
          <a:lstStyle/>
          <a:p>
            <a:r>
              <a:rPr lang="en-US" dirty="0"/>
              <a:t>Working with JAX - RS</a:t>
            </a:r>
          </a:p>
          <a:p>
            <a:pPr lvl="1"/>
            <a:r>
              <a:rPr lang="en-US" dirty="0"/>
              <a:t>JAX – RS Annotations</a:t>
            </a:r>
          </a:p>
          <a:p>
            <a:pPr lvl="1"/>
            <a:r>
              <a:rPr lang="en-US" dirty="0"/>
              <a:t>Creating JAX – RS web service</a:t>
            </a:r>
          </a:p>
          <a:p>
            <a:pPr lvl="1"/>
            <a:r>
              <a:rPr lang="en-US" dirty="0"/>
              <a:t>Consuming RESTful service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200" dirty="0"/>
              <a:t>3.1.1: SOAP and REST</a:t>
            </a:r>
            <a:br>
              <a:rPr lang="en-US" sz="1200" dirty="0"/>
            </a:br>
            <a:r>
              <a:rPr lang="en-US" dirty="0"/>
              <a:t>SOAP and REST </a:t>
            </a:r>
            <a:endParaRPr lang="en-US" sz="2400" dirty="0"/>
          </a:p>
        </p:txBody>
      </p:sp>
      <p:sp>
        <p:nvSpPr>
          <p:cNvPr id="2" name="Content Placeholder 1"/>
          <p:cNvSpPr>
            <a:spLocks noGrp="1"/>
          </p:cNvSpPr>
          <p:nvPr>
            <p:ph sz="quarter" idx="10"/>
          </p:nvPr>
        </p:nvSpPr>
        <p:spPr>
          <a:xfrm>
            <a:off x="290500" y="903514"/>
            <a:ext cx="4155820" cy="5345429"/>
          </a:xfrm>
          <a:ln>
            <a:solidFill>
              <a:schemeClr val="tx1"/>
            </a:solidFill>
          </a:ln>
        </p:spPr>
        <p:txBody>
          <a:bodyPr/>
          <a:lstStyle/>
          <a:p>
            <a:pPr marL="166189" lvl="1" indent="-166189">
              <a:lnSpc>
                <a:spcPct val="100000"/>
              </a:lnSpc>
              <a:buClr>
                <a:schemeClr val="accent5"/>
              </a:buClr>
            </a:pPr>
            <a:endParaRPr lang="en-US" sz="1900" dirty="0"/>
          </a:p>
          <a:p>
            <a:pPr marL="166189" lvl="1" indent="-166189">
              <a:lnSpc>
                <a:spcPct val="100000"/>
              </a:lnSpc>
              <a:buClr>
                <a:schemeClr val="accent5"/>
              </a:buClr>
            </a:pPr>
            <a:r>
              <a:rPr lang="en-US" sz="1900" dirty="0"/>
              <a:t>Consider a scenario where a web service is going to query a phonebook application for the details of a given user when the user's ID is known</a:t>
            </a:r>
          </a:p>
          <a:p>
            <a:pPr marL="166189" lvl="1" indent="-166189">
              <a:lnSpc>
                <a:spcPct val="100000"/>
              </a:lnSpc>
              <a:buClr>
                <a:schemeClr val="accent5"/>
              </a:buClr>
            </a:pPr>
            <a:r>
              <a:rPr lang="en-US" sz="1900" dirty="0"/>
              <a:t>A SOAP message request looks like:</a:t>
            </a:r>
          </a:p>
          <a:p>
            <a:pPr marL="166189" lvl="1" indent="-166189">
              <a:buClr>
                <a:schemeClr val="accent5"/>
              </a:buClr>
            </a:pPr>
            <a:endParaRPr lang="en-US" sz="1900" dirty="0"/>
          </a:p>
          <a:p>
            <a:endParaRPr lang="en-US" dirty="0"/>
          </a:p>
        </p:txBody>
      </p:sp>
      <p:sp>
        <p:nvSpPr>
          <p:cNvPr id="3" name="Content Placeholder 2"/>
          <p:cNvSpPr>
            <a:spLocks noGrp="1"/>
          </p:cNvSpPr>
          <p:nvPr>
            <p:ph sz="quarter" idx="11"/>
          </p:nvPr>
        </p:nvSpPr>
        <p:spPr>
          <a:xfrm>
            <a:off x="4636466" y="903514"/>
            <a:ext cx="4155820" cy="5355510"/>
          </a:xfrm>
          <a:ln>
            <a:solidFill>
              <a:schemeClr val="tx1"/>
            </a:solidFill>
          </a:ln>
        </p:spPr>
        <p:txBody>
          <a:bodyPr/>
          <a:lstStyle/>
          <a:p>
            <a:pPr marL="166189" lvl="1" indent="-166189">
              <a:buClr>
                <a:schemeClr val="accent5"/>
              </a:buClr>
            </a:pPr>
            <a:endParaRPr lang="en-US" sz="1900" dirty="0"/>
          </a:p>
          <a:p>
            <a:pPr marL="166189" lvl="1" indent="-166189">
              <a:buClr>
                <a:schemeClr val="accent5"/>
              </a:buClr>
            </a:pPr>
            <a:r>
              <a:rPr lang="en-US" sz="1900" dirty="0"/>
              <a:t>Consider a scenario where a web service is going to query a phonebook application for the details of a given user when the user's ID is known</a:t>
            </a:r>
          </a:p>
          <a:p>
            <a:pPr marL="166189" lvl="1" indent="-166189">
              <a:buClr>
                <a:schemeClr val="accent5"/>
              </a:buClr>
            </a:pPr>
            <a:r>
              <a:rPr lang="en-US" sz="1900" dirty="0"/>
              <a:t>A REST request URI looks like:</a:t>
            </a:r>
          </a:p>
          <a:p>
            <a:pPr marL="166189" lvl="1" indent="-166189">
              <a:buClr>
                <a:schemeClr val="accent5"/>
              </a:buClr>
            </a:pPr>
            <a:r>
              <a:rPr lang="en-US" dirty="0">
                <a:latin typeface="Arial" pitchFamily="34" charset="0"/>
                <a:cs typeface="Arial" pitchFamily="34" charset="0"/>
                <a:hlinkClick r:id="rId3"/>
              </a:rPr>
              <a:t>http://localhost/phonebook/UserDetails/12345</a:t>
            </a:r>
            <a:endParaRPr lang="en-US" dirty="0"/>
          </a:p>
        </p:txBody>
      </p:sp>
      <p:pic>
        <p:nvPicPr>
          <p:cNvPr id="133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656" y="3552063"/>
            <a:ext cx="4126309" cy="271019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44795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200" dirty="0"/>
              <a:t>3.2: JAX - RS</a:t>
            </a:r>
            <a:br>
              <a:rPr lang="en-US" dirty="0"/>
            </a:br>
            <a:r>
              <a:rPr lang="en-US" dirty="0"/>
              <a:t>Working with JAX - RS</a:t>
            </a:r>
            <a:endParaRPr lang="en-US" sz="2400" dirty="0"/>
          </a:p>
        </p:txBody>
      </p:sp>
      <p:sp>
        <p:nvSpPr>
          <p:cNvPr id="2" name="Content Placeholder 1"/>
          <p:cNvSpPr>
            <a:spLocks noGrp="1"/>
          </p:cNvSpPr>
          <p:nvPr>
            <p:ph idx="1"/>
          </p:nvPr>
        </p:nvSpPr>
        <p:spPr/>
        <p:txBody>
          <a:bodyPr/>
          <a:lstStyle/>
          <a:p>
            <a:r>
              <a:rPr lang="en-US" dirty="0"/>
              <a:t>JAX-RS is a Java programming language API designed to make it easy to develop applications that use the REST architecture</a:t>
            </a:r>
          </a:p>
          <a:p>
            <a:r>
              <a:rPr lang="en-US" dirty="0"/>
              <a:t>Moreover annotations are used to simplify the development of RESTful web services</a:t>
            </a:r>
          </a:p>
          <a:p>
            <a:r>
              <a:rPr lang="en-US" dirty="0"/>
              <a:t>JAX-RS annotations define resources and the actions that can be performed on those resources</a:t>
            </a:r>
          </a:p>
          <a:p>
            <a:r>
              <a:rPr lang="en-US" dirty="0"/>
              <a:t>Creating a RESTful Root Resource Class</a:t>
            </a:r>
          </a:p>
          <a:p>
            <a:pPr lvl="1"/>
            <a:r>
              <a:rPr lang="en-US" b="1" dirty="0"/>
              <a:t>Root</a:t>
            </a:r>
            <a:r>
              <a:rPr lang="en-US" dirty="0"/>
              <a:t> </a:t>
            </a:r>
            <a:r>
              <a:rPr lang="en-US" b="1" dirty="0"/>
              <a:t>Resource classes</a:t>
            </a:r>
            <a:r>
              <a:rPr lang="en-US" dirty="0"/>
              <a:t> are POJOs that are annotated with @Path or have at least one method annotated with @Path</a:t>
            </a:r>
          </a:p>
          <a:p>
            <a:pPr lvl="1"/>
            <a:r>
              <a:rPr lang="en-US" b="1" dirty="0"/>
              <a:t>Resource methods</a:t>
            </a:r>
            <a:r>
              <a:rPr lang="en-US" dirty="0"/>
              <a:t> are methods of a resource class annotated with a request method designator such as @GET, @PUT, @POST, and @DELETE</a:t>
            </a:r>
          </a:p>
          <a:p>
            <a:endParaRPr lang="en-US" dirty="0"/>
          </a:p>
          <a:p>
            <a:endParaRPr lang="en-US" dirty="0"/>
          </a:p>
        </p:txBody>
      </p:sp>
    </p:spTree>
    <p:extLst>
      <p:ext uri="{BB962C8B-B14F-4D97-AF65-F5344CB8AC3E}">
        <p14:creationId xmlns:p14="http://schemas.microsoft.com/office/powerpoint/2010/main" val="1028803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200" dirty="0"/>
              <a:t>3.3: JAX – RS  Annotations</a:t>
            </a:r>
            <a:br>
              <a:rPr lang="en-US" dirty="0"/>
            </a:br>
            <a:r>
              <a:rPr lang="en-US" dirty="0"/>
              <a:t>JAX – RS Annotations</a:t>
            </a:r>
          </a:p>
        </p:txBody>
      </p:sp>
      <p:sp>
        <p:nvSpPr>
          <p:cNvPr id="2" name="Content Placeholder 1"/>
          <p:cNvSpPr>
            <a:spLocks noGrp="1"/>
          </p:cNvSpPr>
          <p:nvPr>
            <p:ph idx="1"/>
          </p:nvPr>
        </p:nvSpPr>
        <p:spPr/>
        <p:txBody>
          <a:bodyPr/>
          <a:lstStyle/>
          <a:p>
            <a:r>
              <a:rPr lang="en-US" dirty="0"/>
              <a:t>These are the few annotations that can be used with REST</a:t>
            </a:r>
          </a:p>
          <a:p>
            <a:r>
              <a:rPr lang="en-US" dirty="0"/>
              <a:t>@Path </a:t>
            </a:r>
          </a:p>
          <a:p>
            <a:pPr lvl="1"/>
            <a:r>
              <a:rPr lang="en-US" dirty="0"/>
              <a:t>The @Path annotation's value is a relative URI path indicating where the Java class will be hosted, for example, /</a:t>
            </a:r>
            <a:r>
              <a:rPr lang="en-US" dirty="0" err="1"/>
              <a:t>helloworld</a:t>
            </a:r>
            <a:r>
              <a:rPr lang="en-US" dirty="0"/>
              <a:t>. </a:t>
            </a:r>
          </a:p>
          <a:p>
            <a:r>
              <a:rPr lang="en-US" dirty="0"/>
              <a:t>@GET </a:t>
            </a:r>
          </a:p>
          <a:p>
            <a:pPr lvl="1"/>
            <a:r>
              <a:rPr lang="en-US" dirty="0"/>
              <a:t>The Java method annotated with this request method designator will process HTTP GET requests. </a:t>
            </a:r>
          </a:p>
          <a:p>
            <a:r>
              <a:rPr lang="en-US" dirty="0"/>
              <a:t>@POST </a:t>
            </a:r>
          </a:p>
          <a:p>
            <a:pPr lvl="1"/>
            <a:r>
              <a:rPr lang="en-US" dirty="0"/>
              <a:t>The Java method annotated with this request method designator will process HTTP POST requests. </a:t>
            </a:r>
          </a:p>
          <a:p>
            <a:r>
              <a:rPr lang="en-US" dirty="0"/>
              <a:t>@PUT </a:t>
            </a:r>
          </a:p>
          <a:p>
            <a:pPr lvl="1"/>
            <a:r>
              <a:rPr lang="en-US" dirty="0"/>
              <a:t>The Java method annotated with this request method designator will process HTTP PUT requests. </a:t>
            </a:r>
            <a:endParaRPr lang="en-US" sz="2000" dirty="0"/>
          </a:p>
          <a:p>
            <a:endParaRPr lang="en-US" sz="2000" b="1"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t>3.3: JAX – RS  Annotations</a:t>
            </a:r>
            <a:br>
              <a:rPr lang="en-US" dirty="0"/>
            </a:br>
            <a:r>
              <a:rPr lang="en-US" dirty="0"/>
              <a:t>JAX – RS Annotations</a:t>
            </a:r>
          </a:p>
        </p:txBody>
      </p:sp>
      <p:sp>
        <p:nvSpPr>
          <p:cNvPr id="4" name="Content Placeholder 3"/>
          <p:cNvSpPr>
            <a:spLocks noGrp="1"/>
          </p:cNvSpPr>
          <p:nvPr>
            <p:ph idx="1"/>
          </p:nvPr>
        </p:nvSpPr>
        <p:spPr>
          <a:xfrm>
            <a:off x="298516" y="1494766"/>
            <a:ext cx="8720793" cy="4878325"/>
          </a:xfrm>
        </p:spPr>
        <p:txBody>
          <a:bodyPr/>
          <a:lstStyle/>
          <a:p>
            <a:r>
              <a:rPr lang="en-US" dirty="0"/>
              <a:t>@DELETE </a:t>
            </a:r>
          </a:p>
          <a:p>
            <a:pPr lvl="1"/>
            <a:r>
              <a:rPr lang="en-US" dirty="0"/>
              <a:t>The Java method annotated with this request method designator will process HTTP DELETE requests</a:t>
            </a:r>
          </a:p>
          <a:p>
            <a:r>
              <a:rPr lang="en-US" dirty="0"/>
              <a:t>@</a:t>
            </a:r>
            <a:r>
              <a:rPr lang="en-US" dirty="0" err="1"/>
              <a:t>FormParam</a:t>
            </a:r>
            <a:r>
              <a:rPr lang="en-US" dirty="0"/>
              <a:t> </a:t>
            </a:r>
          </a:p>
          <a:p>
            <a:pPr lvl="1"/>
            <a:r>
              <a:rPr lang="en-US" dirty="0"/>
              <a:t>To bind HTML form parameters value to a Java method</a:t>
            </a:r>
          </a:p>
          <a:p>
            <a:r>
              <a:rPr lang="en-US" dirty="0"/>
              <a:t>@Consumes</a:t>
            </a:r>
          </a:p>
          <a:p>
            <a:pPr lvl="1"/>
            <a:r>
              <a:rPr lang="en-US" dirty="0"/>
              <a:t>The @Consumes annotation is used to specify the MIME media types of representations a resource can consume that were sent by the client</a:t>
            </a:r>
          </a:p>
          <a:p>
            <a:r>
              <a:rPr lang="en-US" dirty="0"/>
              <a:t> @Produces</a:t>
            </a:r>
          </a:p>
          <a:p>
            <a:pPr lvl="1"/>
            <a:r>
              <a:rPr lang="en-US" dirty="0"/>
              <a:t>The @Produces annotation is used to specify the MIME media types of representations a resource can produce and send back to the client: for example, "text/plain“ or application/</a:t>
            </a:r>
            <a:r>
              <a:rPr lang="en-US" dirty="0" err="1"/>
              <a:t>json</a:t>
            </a:r>
            <a:r>
              <a:rPr lang="en-US" dirty="0"/>
              <a:t> or application / xml</a:t>
            </a:r>
          </a:p>
          <a:p>
            <a:r>
              <a:rPr lang="en-US" dirty="0"/>
              <a:t>@</a:t>
            </a:r>
            <a:r>
              <a:rPr lang="en-US" dirty="0" err="1"/>
              <a:t>PathParam</a:t>
            </a:r>
            <a:endParaRPr lang="en-US" dirty="0"/>
          </a:p>
          <a:p>
            <a:pPr lvl="1"/>
            <a:r>
              <a:rPr lang="en-US" dirty="0"/>
              <a:t>The @</a:t>
            </a:r>
            <a:r>
              <a:rPr lang="en-US" dirty="0" err="1"/>
              <a:t>PathParam</a:t>
            </a:r>
            <a:r>
              <a:rPr lang="en-US" dirty="0"/>
              <a:t> annotation is a type of parameter that you can extract for use in your resource class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3.4: Creating a JAX  - RS service </a:t>
            </a:r>
            <a:br>
              <a:rPr lang="en-US" sz="1200" dirty="0"/>
            </a:br>
            <a:r>
              <a:rPr lang="en-US" dirty="0"/>
              <a:t>Creating JAX – RS Service</a:t>
            </a:r>
          </a:p>
        </p:txBody>
      </p:sp>
      <p:sp>
        <p:nvSpPr>
          <p:cNvPr id="2" name="Content Placeholder 1"/>
          <p:cNvSpPr>
            <a:spLocks noGrp="1"/>
          </p:cNvSpPr>
          <p:nvPr>
            <p:ph idx="1"/>
          </p:nvPr>
        </p:nvSpPr>
        <p:spPr/>
        <p:txBody>
          <a:bodyPr/>
          <a:lstStyle/>
          <a:p>
            <a:r>
              <a:rPr lang="en-US" dirty="0"/>
              <a:t>Following code sample illustrates a simple example of a root resource class that uses JAX – RS annotations</a:t>
            </a:r>
          </a:p>
          <a:p>
            <a:endParaRPr lang="en-US" dirty="0"/>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164" y="2272145"/>
            <a:ext cx="7744691" cy="389312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3.4: Creating a JAX  - RS service </a:t>
            </a:r>
            <a:br>
              <a:rPr lang="en-US" dirty="0"/>
            </a:br>
            <a:r>
              <a:rPr lang="en-US" dirty="0"/>
              <a:t>Creating JAX – RS Service</a:t>
            </a:r>
            <a:endParaRPr lang="en-US" sz="2400" dirty="0"/>
          </a:p>
        </p:txBody>
      </p:sp>
      <p:sp>
        <p:nvSpPr>
          <p:cNvPr id="2" name="Content Placeholder 1"/>
          <p:cNvSpPr>
            <a:spLocks noGrp="1"/>
          </p:cNvSpPr>
          <p:nvPr>
            <p:ph idx="1"/>
          </p:nvPr>
        </p:nvSpPr>
        <p:spPr/>
        <p:txBody>
          <a:bodyPr/>
          <a:lstStyle/>
          <a:p>
            <a:r>
              <a:rPr lang="en-US" dirty="0"/>
              <a:t>Following mapping is needed in web.xml :</a:t>
            </a:r>
          </a:p>
          <a:p>
            <a:endParaRPr lang="en-US" dirty="0"/>
          </a:p>
          <a:p>
            <a:endParaRPr lang="en-US" dirty="0"/>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968" y="2035277"/>
            <a:ext cx="8638799" cy="407055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664683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3.4: Creating a JAX  - RS service </a:t>
            </a:r>
            <a:br>
              <a:rPr lang="en-US" dirty="0"/>
            </a:br>
            <a:r>
              <a:rPr lang="en-US" dirty="0"/>
              <a:t>Creating JAX – RS Service</a:t>
            </a:r>
            <a:endParaRPr lang="en-US" sz="2400" dirty="0"/>
          </a:p>
        </p:txBody>
      </p:sp>
      <p:sp>
        <p:nvSpPr>
          <p:cNvPr id="2" name="Content Placeholder 1"/>
          <p:cNvSpPr>
            <a:spLocks noGrp="1"/>
          </p:cNvSpPr>
          <p:nvPr>
            <p:ph idx="1"/>
          </p:nvPr>
        </p:nvSpPr>
        <p:spPr/>
        <p:txBody>
          <a:bodyPr/>
          <a:lstStyle/>
          <a:p>
            <a:r>
              <a:rPr lang="en-US" dirty="0"/>
              <a:t>More on @Path annotation and URI Path Templates</a:t>
            </a:r>
          </a:p>
          <a:p>
            <a:r>
              <a:rPr lang="en-US" dirty="0"/>
              <a:t>Look at below @Path annotation:</a:t>
            </a:r>
          </a:p>
          <a:p>
            <a:endParaRPr lang="en-US" dirty="0"/>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717" y="2300287"/>
            <a:ext cx="8332838" cy="396777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4354759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8" id="{3106D451-C336-4646-BC81-79E6465B2A85}" vid="{7404A21F-B64E-4569-8A13-B333C44638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aterial_x0020_Type xmlns="f9b258c7-9c72-463b-80f6-91d061ebb25d">Class book</Material_x0020_Type>
    <Category xmlns="f9b258c7-9c72-463b-80f6-91d061ebb25d">Module Artifact</Category>
    <_Version xmlns="http://schemas.microsoft.com/sharepoint/v3/fields" xsi:nil="true"/>
    <_DCDateModified xmlns="http://schemas.microsoft.com/sharepoint/v3/fields" xsi:nil="true"/>
    <Level xmlns="f9b258c7-9c72-463b-80f6-91d061ebb25d">L1</Leve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0AE62D972F90F4BABD1137CCFB20CA1" ma:contentTypeVersion="6" ma:contentTypeDescription="Create a new document." ma:contentTypeScope="" ma:versionID="2bbef86511ba2588bc91d47363499510">
  <xsd:schema xmlns:xsd="http://www.w3.org/2001/XMLSchema" xmlns:xs="http://www.w3.org/2001/XMLSchema" xmlns:p="http://schemas.microsoft.com/office/2006/metadata/properties" xmlns:ns1="f9b258c7-9c72-463b-80f6-91d061ebb25d" xmlns:ns3="http://schemas.microsoft.com/sharepoint/v3/fields" targetNamespace="http://schemas.microsoft.com/office/2006/metadata/properties" ma:root="true" ma:fieldsID="eb827f4a88cabd8c5609f4e55a7167a7" ns1:_="" ns3:_="">
    <xsd:import namespace="f9b258c7-9c72-463b-80f6-91d061ebb25d"/>
    <xsd:import namespace="http://schemas.microsoft.com/sharepoint/v3/fields"/>
    <xsd:element name="properties">
      <xsd:complexType>
        <xsd:sequence>
          <xsd:element name="documentManagement">
            <xsd:complexType>
              <xsd:all>
                <xsd:element ref="ns1:Level"/>
                <xsd:element ref="ns1:Category"/>
                <xsd:element ref="ns1:Material_x0020_Type"/>
                <xsd:element ref="ns3:_DCDateModified" minOccurs="0"/>
                <xsd:element ref="ns3: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b258c7-9c72-463b-80f6-91d061ebb25d" elementFormDefault="qualified">
    <xsd:import namespace="http://schemas.microsoft.com/office/2006/documentManagement/types"/>
    <xsd:import namespace="http://schemas.microsoft.com/office/infopath/2007/PartnerControls"/>
    <xsd:element name="Level" ma:index="0"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Modified" ma:index="5" nillable="true" ma:displayName="Date Modified" ma:description="The date on which this resource was last modified" ma:format="DateTime" ma:internalName="_DCDateModified">
      <xsd:simpleType>
        <xsd:restriction base="dms:DateTime"/>
      </xsd:simpleType>
    </xsd:element>
    <xsd:element name="_Version" ma:index="6"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9b258c7-9c72-463b-80f6-91d061ebb25d"/>
    <ds:schemaRef ds:uri="http://schemas.microsoft.com/sharepoint/v3/fields"/>
  </ds:schemaRefs>
</ds:datastoreItem>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C592ABFC-96A2-4F29-A572-29DCC4C1C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9b258c7-9c72-463b-80f6-91d061ebb25d"/>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7396</TotalTime>
  <Words>1168</Words>
  <Application>Microsoft Office PowerPoint</Application>
  <PresentationFormat>On-screen Show (4:3)</PresentationFormat>
  <Paragraphs>233</Paragraphs>
  <Slides>16</Slides>
  <Notes>16</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2" baseType="lpstr">
      <vt:lpstr>Arial</vt:lpstr>
      <vt:lpstr>Calibri</vt:lpstr>
      <vt:lpstr>Verdana</vt:lpstr>
      <vt:lpstr>Wingdings</vt:lpstr>
      <vt:lpstr>Section slides</vt:lpstr>
      <vt:lpstr>think-cell Slide</vt:lpstr>
      <vt:lpstr>Introduction to Web Services</vt:lpstr>
      <vt:lpstr>Lesson Objectives</vt:lpstr>
      <vt:lpstr>3.1.1: SOAP and REST SOAP and REST </vt:lpstr>
      <vt:lpstr>3.2: JAX - RS Working with JAX - RS</vt:lpstr>
      <vt:lpstr>3.3: JAX – RS  Annotations JAX – RS Annotations</vt:lpstr>
      <vt:lpstr>3.3: JAX – RS  Annotations JAX – RS Annotations</vt:lpstr>
      <vt:lpstr>3.4: Creating a JAX  - RS service  Creating JAX – RS Service</vt:lpstr>
      <vt:lpstr>3.4: Creating a JAX  - RS service  Creating JAX – RS Service</vt:lpstr>
      <vt:lpstr>3.4: Creating a JAX  - RS service  Creating JAX – RS Service</vt:lpstr>
      <vt:lpstr>3.4: Creating a JAX  - RS service  Creating JAX – RS Service</vt:lpstr>
      <vt:lpstr>3.5: Consuming a JAX  - RS service  Consuming JAX – RS Service</vt:lpstr>
      <vt:lpstr>3.5: Consuming a JAX  - RS service  Consuming JAX – RS Service</vt:lpstr>
      <vt:lpstr>Summary</vt:lpstr>
      <vt:lpstr>Working with JAX-WS  Lab</vt:lpstr>
      <vt:lpstr>Review Question</vt:lpstr>
      <vt:lpstr>Review Question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dc:title>
  <dc:creator>iGATE</dc:creator>
  <cp:lastModifiedBy>Tembhare, Anjulata</cp:lastModifiedBy>
  <cp:revision>278</cp:revision>
  <dcterms:created xsi:type="dcterms:W3CDTF">2012-05-18T02:59:15Z</dcterms:created>
  <dcterms:modified xsi:type="dcterms:W3CDTF">2018-09-05T06:36:04Z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0x010100A0AE62D972F90F4BABD1137CCFB20CA1</vt:lpwstr>
  </property>
</Properties>
</file>