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7"/>
  </p:notesMasterIdLst>
  <p:handoutMasterIdLst>
    <p:handoutMasterId r:id="rId18"/>
  </p:handoutMasterIdLst>
  <p:sldIdLst>
    <p:sldId id="265" r:id="rId5"/>
    <p:sldId id="259" r:id="rId6"/>
    <p:sldId id="280" r:id="rId7"/>
    <p:sldId id="303" r:id="rId8"/>
    <p:sldId id="298" r:id="rId9"/>
    <p:sldId id="281" r:id="rId10"/>
    <p:sldId id="299" r:id="rId11"/>
    <p:sldId id="300" r:id="rId12"/>
    <p:sldId id="301" r:id="rId13"/>
    <p:sldId id="302"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2" clrIdx="0"/>
  <p:cmAuthor id="1" name="Uma M Ponniamman" initials="UM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428" autoAdjust="0"/>
  </p:normalViewPr>
  <p:slideViewPr>
    <p:cSldViewPr snapToGrid="0" showGuides="1">
      <p:cViewPr varScale="1">
        <p:scale>
          <a:sx n="83" d="100"/>
          <a:sy n="83" d="100"/>
        </p:scale>
        <p:origin x="1416" y="6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61954"/>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8510"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The Persistence Life Cycle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782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Removed State : </a:t>
            </a:r>
            <a:r>
              <a:rPr lang="en-US" altLang="en-US" dirty="0"/>
              <a:t>A managed entity object can also be retrieved from the database and marked for deletion, by using the EntityManager’s remove method within an active transaction. The entity object changes its state from Managed to </a:t>
            </a:r>
            <a:r>
              <a:rPr lang="en-US" altLang="en-US" b="1" dirty="0"/>
              <a:t>Removed</a:t>
            </a:r>
            <a:r>
              <a:rPr lang="en-US" altLang="en-US" dirty="0"/>
              <a:t>, and is physically deleted from the database during commit</a:t>
            </a:r>
            <a:r>
              <a:rPr lang="en-US" altLang="en-US" dirty="0" smtClean="0"/>
              <a:t>.</a:t>
            </a:r>
          </a:p>
          <a:p>
            <a:endParaRPr lang="en-US" altLang="en-US" dirty="0"/>
          </a:p>
          <a:p>
            <a:r>
              <a:rPr lang="en-US" altLang="en-US" b="1" dirty="0"/>
              <a:t>Note:</a:t>
            </a:r>
            <a:r>
              <a:rPr lang="en-US" altLang="en-US" dirty="0"/>
              <a:t> The methods shown in slide are of EntityManager interface. </a:t>
            </a:r>
          </a:p>
          <a:p>
            <a:endParaRPr lang="en-US" altLang="en-US" dirty="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6410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0058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707886"/>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Answers:</a:t>
            </a:r>
          </a:p>
          <a:p>
            <a:pPr marL="228600" indent="-228600">
              <a:spcBef>
                <a:spcPct val="50000"/>
              </a:spcBef>
              <a:buAutoNum type="arabicPeriod"/>
            </a:pPr>
            <a:r>
              <a:rPr lang="en-US" sz="1000" dirty="0" smtClean="0">
                <a:latin typeface="Arial" pitchFamily="34" charset="0"/>
                <a:cs typeface="Arial" pitchFamily="34" charset="0"/>
              </a:rPr>
              <a:t>True</a:t>
            </a:r>
          </a:p>
          <a:p>
            <a:pPr marL="228600" indent="-228600">
              <a:spcBef>
                <a:spcPct val="50000"/>
              </a:spcBef>
              <a:buAutoNum type="arabicPeriod"/>
            </a:pPr>
            <a:r>
              <a:rPr lang="en-US" sz="1000" dirty="0" smtClean="0">
                <a:latin typeface="Arial" pitchFamily="34" charset="0"/>
                <a:cs typeface="Arial" pitchFamily="34" charset="0"/>
              </a:rPr>
              <a:t>Managed</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830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60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Before we start working with ORM, it is very important to understand how ORM works. The slide shows an example of abstraction, when we dial or receive a call on mobile, lot of functionality goes in background. </a:t>
            </a:r>
            <a:r>
              <a:rPr lang="en-US" dirty="0"/>
              <a:t>W</a:t>
            </a:r>
            <a:r>
              <a:rPr lang="en-US" dirty="0" smtClean="0"/>
              <a:t>e as a user, least bothered about internal component working due to abstraction. </a:t>
            </a:r>
          </a:p>
          <a:p>
            <a:endParaRPr lang="en-US" dirty="0"/>
          </a:p>
          <a:p>
            <a:r>
              <a:rPr lang="en-US" dirty="0" smtClean="0"/>
              <a:t>Similarly, objects created in your application, when passed to ORM, get stored in database table. How it happens?  What work goes in background? How your object persisted in database?</a:t>
            </a:r>
          </a:p>
          <a:p>
            <a:endParaRPr lang="en-US" dirty="0"/>
          </a:p>
          <a:p>
            <a:r>
              <a:rPr lang="en-US" dirty="0" smtClean="0"/>
              <a:t>This lesson tries to answer abstract working of ORM and we will discuss in details about the object’s persistence life cycle.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5253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Entity Manager:</a:t>
            </a:r>
          </a:p>
          <a:p>
            <a:r>
              <a:rPr lang="en-US" dirty="0"/>
              <a:t>The EntityManager is the primary interface used by application developers to interact with the JPA runtime. </a:t>
            </a:r>
          </a:p>
          <a:p>
            <a:endParaRPr lang="en-US" b="1" dirty="0" smtClean="0"/>
          </a:p>
          <a:p>
            <a:r>
              <a:rPr lang="en-US" b="1" dirty="0" smtClean="0"/>
              <a:t>Persistence </a:t>
            </a:r>
            <a:r>
              <a:rPr lang="en-US" b="1" dirty="0"/>
              <a:t>Context:</a:t>
            </a:r>
          </a:p>
          <a:p>
            <a:r>
              <a:rPr lang="en-US" dirty="0" smtClean="0"/>
              <a:t>Persistence </a:t>
            </a:r>
            <a:r>
              <a:rPr lang="en-US" dirty="0"/>
              <a:t>context defines a scope under which particular entity instances are created, persisted, and removed</a:t>
            </a:r>
            <a:r>
              <a:rPr lang="en-US" dirty="0" smtClean="0"/>
              <a:t>.</a:t>
            </a:r>
          </a:p>
          <a:p>
            <a:endParaRPr lang="en-US" dirty="0"/>
          </a:p>
          <a:p>
            <a:r>
              <a:rPr lang="en-US" altLang="en-US" dirty="0">
                <a:latin typeface="Arial" charset="0"/>
                <a:cs typeface="Arial" charset="0"/>
              </a:rPr>
              <a:t>Every EntityManager manages </a:t>
            </a:r>
            <a:r>
              <a:rPr lang="en-US" altLang="en-US" b="1" dirty="0">
                <a:latin typeface="Arial" charset="0"/>
                <a:cs typeface="Arial" charset="0"/>
              </a:rPr>
              <a:t>its own </a:t>
            </a:r>
            <a:r>
              <a:rPr lang="en-US" altLang="en-US" dirty="0">
                <a:latin typeface="Arial" charset="0"/>
                <a:cs typeface="Arial" charset="0"/>
              </a:rPr>
              <a:t>persistence context. </a:t>
            </a:r>
            <a:r>
              <a:rPr lang="en-US" altLang="en-US" dirty="0" smtClean="0">
                <a:latin typeface="Arial" charset="0"/>
                <a:cs typeface="Arial" charset="0"/>
              </a:rPr>
              <a:t>In short, persistence context is a memory area for EntityManager to work on entity instance. </a:t>
            </a:r>
          </a:p>
          <a:p>
            <a:endParaRPr lang="en-US" dirty="0">
              <a:latin typeface="Arial" charset="0"/>
              <a:cs typeface="Arial" charset="0"/>
            </a:endParaRPr>
          </a:p>
          <a:p>
            <a:r>
              <a:rPr lang="en-US" dirty="0" smtClean="0"/>
              <a:t>The </a:t>
            </a:r>
            <a:r>
              <a:rPr lang="en-US" dirty="0"/>
              <a:t>slide diagram shows a sample JPA runtime. JPA uses EntityManager instance to manage objects which required to be persisted. Such objects are called </a:t>
            </a:r>
            <a:r>
              <a:rPr lang="en-US" b="1" dirty="0"/>
              <a:t>Entities</a:t>
            </a:r>
            <a:r>
              <a:rPr lang="en-US" dirty="0"/>
              <a:t>. </a:t>
            </a:r>
            <a:r>
              <a:rPr lang="en-US" dirty="0" smtClean="0"/>
              <a:t>Entities managed by EntityManager travels through different life cycle phases. This lesson primarily focuses on entities persistence life cycle.   </a:t>
            </a:r>
            <a:endParaRPr lang="en-US" dirty="0"/>
          </a:p>
          <a:p>
            <a:endParaRPr lang="en-US" dirty="0"/>
          </a:p>
        </p:txBody>
      </p:sp>
      <p:sp>
        <p:nvSpPr>
          <p:cNvPr id="5" name="Text Box 9"/>
          <p:cNvSpPr txBox="1">
            <a:spLocks noChangeArrowheads="1"/>
          </p:cNvSpPr>
          <p:nvPr/>
        </p:nvSpPr>
        <p:spPr bwMode="auto">
          <a:xfrm>
            <a:off x="142875" y="1133475"/>
            <a:ext cx="1433677" cy="1785104"/>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The slide doesn’t cover entire JPA runtime. </a:t>
            </a:r>
            <a:r>
              <a:rPr lang="en-US" sz="1000" dirty="0" smtClean="0">
                <a:latin typeface="Arial" pitchFamily="34" charset="0"/>
                <a:cs typeface="Arial" pitchFamily="34" charset="0"/>
              </a:rPr>
              <a:t>Before we discuss the persistence life cycle, we need to explain, which  instance is responsible for entity life cycle. Where entities are cached? etc.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346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slide diagram shows different states of entity. When entity is in managed state, the data of entity is persisted in database. </a:t>
            </a:r>
          </a:p>
          <a:p>
            <a:endParaRPr lang="en-US" dirty="0"/>
          </a:p>
          <a:p>
            <a:r>
              <a:rPr lang="en-US" dirty="0" smtClean="0"/>
              <a:t>The remaining slides discusses about entity states in details.</a:t>
            </a:r>
          </a:p>
          <a:p>
            <a:endParaRPr lang="en-US" dirty="0"/>
          </a:p>
        </p:txBody>
      </p:sp>
    </p:spTree>
    <p:extLst>
      <p:ext uri="{BB962C8B-B14F-4D97-AF65-F5344CB8AC3E}">
        <p14:creationId xmlns:p14="http://schemas.microsoft.com/office/powerpoint/2010/main" val="216992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New State </a:t>
            </a:r>
            <a:r>
              <a:rPr lang="en-US" altLang="en-US" dirty="0"/>
              <a:t>:When an entity object is initially created its state is </a:t>
            </a:r>
            <a:r>
              <a:rPr lang="en-US" altLang="en-US" b="1" dirty="0"/>
              <a:t>New</a:t>
            </a:r>
            <a:r>
              <a:rPr lang="en-US" altLang="en-US" dirty="0"/>
              <a:t>.  In this state the object is not yet associated with an Entity Manager and has no representation in the database. </a:t>
            </a:r>
          </a:p>
          <a:p>
            <a:endParaRPr lang="en-US" dirty="0"/>
          </a:p>
        </p:txBody>
      </p:sp>
    </p:spTree>
    <p:extLst>
      <p:ext uri="{BB962C8B-B14F-4D97-AF65-F5344CB8AC3E}">
        <p14:creationId xmlns:p14="http://schemas.microsoft.com/office/powerpoint/2010/main" val="349992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Managed State : </a:t>
            </a:r>
            <a:r>
              <a:rPr lang="en-US" altLang="en-US" dirty="0"/>
              <a:t>An entity object becomes </a:t>
            </a:r>
            <a:r>
              <a:rPr lang="en-US" altLang="en-US" b="1" dirty="0"/>
              <a:t>Managed</a:t>
            </a:r>
            <a:r>
              <a:rPr lang="en-US" altLang="en-US" dirty="0"/>
              <a:t> when it is persisted to the database via an EntityManager’s persist method which must be invoked within an active transaction. On transaction commit, the owning Entity Manager stores the new entity object to the database</a:t>
            </a:r>
            <a:r>
              <a:rPr lang="en-US" altLang="en-US" dirty="0" smtClean="0"/>
              <a:t>.</a:t>
            </a:r>
          </a:p>
          <a:p>
            <a:endParaRPr lang="en-US" altLang="en-US" dirty="0"/>
          </a:p>
          <a:p>
            <a:r>
              <a:rPr lang="en-US" altLang="en-US" dirty="0"/>
              <a:t>Entity objects retrieved from the database by an EntityManager are also in the </a:t>
            </a:r>
            <a:r>
              <a:rPr lang="en-US" altLang="en-US" b="1" dirty="0"/>
              <a:t>Managed</a:t>
            </a:r>
            <a:r>
              <a:rPr lang="en-US" altLang="en-US" dirty="0"/>
              <a:t> state.</a:t>
            </a:r>
          </a:p>
          <a:p>
            <a:endParaRPr lang="en-US" altLang="en-US" dirty="0" smtClean="0"/>
          </a:p>
          <a:p>
            <a:r>
              <a:rPr lang="en-US" altLang="en-US" dirty="0"/>
              <a:t>If a managed entity object is modified within an active transaction the change is detected by the owning EntityManager and the update is propagated to the database on transaction commit. </a:t>
            </a:r>
            <a:endParaRPr lang="en-US" altLang="en-US" dirty="0" smtClean="0"/>
          </a:p>
          <a:p>
            <a:endParaRPr lang="en-US" altLang="en-US" dirty="0"/>
          </a:p>
          <a:p>
            <a:r>
              <a:rPr lang="en-US" altLang="en-US" b="1" dirty="0" smtClean="0"/>
              <a:t>Note:</a:t>
            </a:r>
            <a:r>
              <a:rPr lang="en-US" altLang="en-US" dirty="0" smtClean="0"/>
              <a:t> The methods shown in slide are of EntityManager interface. </a:t>
            </a:r>
            <a:endParaRPr lang="en-US" altLang="en-US" dirty="0"/>
          </a:p>
          <a:p>
            <a:endParaRPr lang="en-US" altLang="en-US" dirty="0"/>
          </a:p>
          <a:p>
            <a:endParaRPr lang="en-US" dirty="0"/>
          </a:p>
        </p:txBody>
      </p:sp>
    </p:spTree>
    <p:extLst>
      <p:ext uri="{BB962C8B-B14F-4D97-AF65-F5344CB8AC3E}">
        <p14:creationId xmlns:p14="http://schemas.microsoft.com/office/powerpoint/2010/main" val="219973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Detached State :</a:t>
            </a:r>
            <a:r>
              <a:rPr lang="en-US" altLang="en-US" dirty="0"/>
              <a:t> represents entity objects that have been disconnected from the EntityManager. For instance, all the managed objects of an EntityManager become detached when the EntityManager is </a:t>
            </a:r>
            <a:r>
              <a:rPr lang="en-US" altLang="en-US" dirty="0" smtClean="0"/>
              <a:t>closed.</a:t>
            </a:r>
          </a:p>
          <a:p>
            <a:endParaRPr lang="en-US" altLang="en-US" dirty="0"/>
          </a:p>
          <a:p>
            <a:r>
              <a:rPr lang="en-US" altLang="en-US" b="1" dirty="0"/>
              <a:t>Note:</a:t>
            </a:r>
            <a:r>
              <a:rPr lang="en-US" altLang="en-US" dirty="0"/>
              <a:t> The </a:t>
            </a:r>
            <a:r>
              <a:rPr lang="en-US" altLang="en-US" dirty="0" smtClean="0"/>
              <a:t>method </a:t>
            </a:r>
            <a:r>
              <a:rPr lang="en-US" altLang="en-US" dirty="0"/>
              <a:t>shown in slide are of EntityManager interface. </a:t>
            </a:r>
          </a:p>
          <a:p>
            <a:endParaRPr lang="en-US" altLang="en-US" dirty="0"/>
          </a:p>
          <a:p>
            <a:endParaRPr lang="en-US" dirty="0"/>
          </a:p>
        </p:txBody>
      </p:sp>
    </p:spTree>
    <p:extLst>
      <p:ext uri="{BB962C8B-B14F-4D97-AF65-F5344CB8AC3E}">
        <p14:creationId xmlns:p14="http://schemas.microsoft.com/office/powerpoint/2010/main" val="25404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Note:</a:t>
            </a:r>
            <a:r>
              <a:rPr lang="en-US" altLang="en-US" dirty="0"/>
              <a:t> The methods shown in slide are of EntityManager interface. </a:t>
            </a:r>
          </a:p>
          <a:p>
            <a:endParaRPr lang="en-US" dirty="0"/>
          </a:p>
        </p:txBody>
      </p:sp>
    </p:spTree>
    <p:extLst>
      <p:ext uri="{BB962C8B-B14F-4D97-AF65-F5344CB8AC3E}">
        <p14:creationId xmlns:p14="http://schemas.microsoft.com/office/powerpoint/2010/main" val="1718400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0173194"/>
      </p:ext>
    </p:extLst>
  </p:cSld>
  <p:clrMapOvr>
    <a:masterClrMapping/>
  </p:clrMapOvr>
  <p:hf sldNum="0" hdr="0" dt="0"/>
  <p:extLst mod="1">
    <p:ext uri="{DCECCB84-F9BA-43D5-87BE-67443E8EF086}">
      <p15:sldGuideLst xmlns:p15="http://schemas.microsoft.com/office/powerpoint/2012/main">
        <p15:guide id="4294967295"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0123089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907593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65703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772748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54572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1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0679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16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5315444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47707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305991" y="3932560"/>
            <a:ext cx="4598518" cy="1223963"/>
          </a:xfrm>
        </p:spPr>
        <p:txBody>
          <a:bodyPr>
            <a:normAutofit/>
          </a:bodyPr>
          <a:lstStyle/>
          <a:p>
            <a:r>
              <a:rPr lang="en-US" sz="2400" dirty="0"/>
              <a:t>The Persistence Life Cycle</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3.2: </a:t>
            </a:r>
            <a:r>
              <a:rPr lang="en-US" sz="1200" dirty="0"/>
              <a:t>Persistence Life Cycle</a:t>
            </a:r>
            <a:r>
              <a:rPr lang="en-US" dirty="0" smtClean="0"/>
              <a:t/>
            </a:r>
            <a:br>
              <a:rPr lang="en-US" dirty="0" smtClean="0"/>
            </a:br>
            <a:r>
              <a:rPr lang="en-US" dirty="0" smtClean="0"/>
              <a:t>Removed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removed entity instance is an instance with a persistent identity, associated with a persistence context, but scheduled for removal from the database</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1" name="Can 10"/>
          <p:cNvSpPr/>
          <p:nvPr/>
        </p:nvSpPr>
        <p:spPr>
          <a:xfrm>
            <a:off x="7212171"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083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5711780" y="4959030"/>
            <a:ext cx="1208985" cy="307777"/>
          </a:xfrm>
          <a:prstGeom prst="rect">
            <a:avLst/>
          </a:prstGeom>
          <a:noFill/>
        </p:spPr>
        <p:txBody>
          <a:bodyPr wrap="none" rtlCol="0">
            <a:spAutoFit/>
          </a:bodyPr>
          <a:lstStyle/>
          <a:p>
            <a:r>
              <a:rPr lang="en-US" sz="1400" b="1" dirty="0" smtClean="0">
                <a:solidFill>
                  <a:schemeClr val="tx2">
                    <a:lumMod val="50000"/>
                  </a:schemeClr>
                </a:solidFill>
              </a:rPr>
              <a:t>remove(obj)</a:t>
            </a:r>
          </a:p>
        </p:txBody>
      </p:sp>
      <p:sp>
        <p:nvSpPr>
          <p:cNvPr id="20" name="TextBox 19"/>
          <p:cNvSpPr txBox="1"/>
          <p:nvPr/>
        </p:nvSpPr>
        <p:spPr>
          <a:xfrm>
            <a:off x="6506036" y="4224935"/>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1905710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Persistence Life </a:t>
            </a:r>
            <a:r>
              <a:rPr lang="en-US" dirty="0" smtClean="0"/>
              <a:t>Cycle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smtClean="0"/>
              <a:t>Question 1: When </a:t>
            </a:r>
            <a:r>
              <a:rPr lang="en-US" dirty="0"/>
              <a:t>we persist entity it becomes </a:t>
            </a:r>
            <a:r>
              <a:rPr lang="en-US" dirty="0" smtClean="0"/>
              <a:t>managed. </a:t>
            </a:r>
            <a:endParaRPr lang="en-US" dirty="0"/>
          </a:p>
          <a:p>
            <a:pPr lvl="1"/>
            <a:r>
              <a:rPr lang="en-US" dirty="0" smtClean="0"/>
              <a:t>True</a:t>
            </a:r>
            <a:endParaRPr lang="en-US" dirty="0"/>
          </a:p>
          <a:p>
            <a:pPr lvl="1"/>
            <a:r>
              <a:rPr lang="en-US" dirty="0" smtClean="0"/>
              <a:t>False</a:t>
            </a:r>
            <a:endParaRPr lang="en-US" dirty="0"/>
          </a:p>
          <a:p>
            <a:r>
              <a:rPr lang="en-US" dirty="0" smtClean="0"/>
              <a:t>Question 2: When an </a:t>
            </a:r>
            <a:r>
              <a:rPr lang="en-US" altLang="en-US" dirty="0" smtClean="0">
                <a:latin typeface="Arial" charset="0"/>
                <a:cs typeface="Arial" charset="0"/>
              </a:rPr>
              <a:t>entity </a:t>
            </a:r>
            <a:r>
              <a:rPr lang="en-US" altLang="en-US" dirty="0">
                <a:latin typeface="Arial" charset="0"/>
                <a:cs typeface="Arial" charset="0"/>
              </a:rPr>
              <a:t>instance </a:t>
            </a:r>
            <a:r>
              <a:rPr lang="en-US" altLang="en-US" dirty="0" smtClean="0">
                <a:latin typeface="Arial" charset="0"/>
                <a:cs typeface="Arial" charset="0"/>
              </a:rPr>
              <a:t>is with </a:t>
            </a:r>
            <a:r>
              <a:rPr lang="en-US" altLang="en-US" dirty="0">
                <a:latin typeface="Arial" charset="0"/>
                <a:cs typeface="Arial" charset="0"/>
              </a:rPr>
              <a:t>a persistent identity </a:t>
            </a:r>
            <a:r>
              <a:rPr lang="en-US" altLang="en-US" dirty="0" smtClean="0">
                <a:latin typeface="Arial" charset="0"/>
                <a:cs typeface="Arial" charset="0"/>
              </a:rPr>
              <a:t>and currently </a:t>
            </a:r>
            <a:r>
              <a:rPr lang="en-US" altLang="en-US" dirty="0">
                <a:latin typeface="Arial" charset="0"/>
                <a:cs typeface="Arial" charset="0"/>
              </a:rPr>
              <a:t>associated with a persistence </a:t>
            </a:r>
            <a:r>
              <a:rPr lang="en-US" altLang="en-US" dirty="0" smtClean="0">
                <a:latin typeface="Arial" charset="0"/>
                <a:cs typeface="Arial" charset="0"/>
              </a:rPr>
              <a:t>context, then it is ____ state.</a:t>
            </a:r>
            <a:r>
              <a:rPr lang="en-US" dirty="0" smtClean="0"/>
              <a:t> </a:t>
            </a:r>
          </a:p>
          <a:p>
            <a:pPr lvl="1"/>
            <a:r>
              <a:rPr lang="en-US" dirty="0" smtClean="0"/>
              <a:t>New</a:t>
            </a:r>
          </a:p>
          <a:p>
            <a:pPr lvl="1"/>
            <a:r>
              <a:rPr lang="en-US" dirty="0" smtClean="0"/>
              <a:t>Managed</a:t>
            </a:r>
          </a:p>
          <a:p>
            <a:pPr lvl="1"/>
            <a:r>
              <a:rPr lang="en-US" dirty="0" smtClean="0"/>
              <a:t>Removed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 </a:t>
            </a:r>
            <a:endParaRPr lang="en-US" dirty="0"/>
          </a:p>
          <a:p>
            <a:pPr lvl="1"/>
            <a:r>
              <a:rPr lang="en-US" dirty="0" smtClean="0"/>
              <a:t>What is persistence?</a:t>
            </a:r>
          </a:p>
          <a:p>
            <a:pPr lvl="1"/>
            <a:r>
              <a:rPr lang="en-US" dirty="0" smtClean="0"/>
              <a:t>Persistence Life Cycle</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3.1</a:t>
            </a:r>
            <a:r>
              <a:rPr lang="en-US" sz="1200" dirty="0">
                <a:solidFill>
                  <a:srgbClr val="00264A"/>
                </a:solidFill>
              </a:rPr>
              <a:t>: </a:t>
            </a:r>
            <a:r>
              <a:rPr lang="en-US" sz="1200" dirty="0" smtClean="0">
                <a:solidFill>
                  <a:srgbClr val="00264A"/>
                </a:solidFill>
              </a:rPr>
              <a:t>Introduction</a:t>
            </a:r>
            <a:r>
              <a:rPr lang="en-US" dirty="0" smtClean="0"/>
              <a:t/>
            </a:r>
            <a:br>
              <a:rPr lang="en-US" dirty="0" smtClean="0"/>
            </a:br>
            <a:r>
              <a:rPr lang="en-US" dirty="0" smtClean="0"/>
              <a:t>How ORM works?</a:t>
            </a:r>
            <a:endParaRPr lang="en-US" sz="2400" dirty="0"/>
          </a:p>
        </p:txBody>
      </p:sp>
      <p:sp>
        <p:nvSpPr>
          <p:cNvPr id="2" name="Content Placeholder 1"/>
          <p:cNvSpPr>
            <a:spLocks noGrp="1"/>
          </p:cNvSpPr>
          <p:nvPr>
            <p:ph idx="1"/>
          </p:nvPr>
        </p:nvSpPr>
        <p:spPr/>
        <p:txBody>
          <a:bodyPr/>
          <a:lstStyle/>
          <a:p>
            <a:r>
              <a:rPr lang="en-US" dirty="0" smtClean="0"/>
              <a:t>ORM provides high-level of abstraction</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4415" t="6622" r="45200" b="3034"/>
          <a:stretch/>
        </p:blipFill>
        <p:spPr>
          <a:xfrm>
            <a:off x="4108362" y="2909711"/>
            <a:ext cx="1273838" cy="251872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489" t="2187" r="67132" b="2334"/>
          <a:stretch/>
        </p:blipFill>
        <p:spPr>
          <a:xfrm>
            <a:off x="2009106" y="2909711"/>
            <a:ext cx="1275007" cy="2518725"/>
          </a:xfrm>
          <a:prstGeom prst="rect">
            <a:avLst/>
          </a:prstGeom>
          <a:ln>
            <a:noFill/>
          </a:ln>
          <a:effectLst>
            <a:outerShdw blurRad="292100" dist="139700" dir="2700000" algn="tl" rotWithShape="0">
              <a:srgbClr val="333333">
                <a:alpha val="65000"/>
              </a:srgbClr>
            </a:outerShdw>
          </a:effectLst>
        </p:spPr>
      </p:pic>
      <p:sp>
        <p:nvSpPr>
          <p:cNvPr id="5" name="Left-Right Arrow 4"/>
          <p:cNvSpPr/>
          <p:nvPr/>
        </p:nvSpPr>
        <p:spPr>
          <a:xfrm>
            <a:off x="3400802" y="3934492"/>
            <a:ext cx="642383" cy="296224"/>
          </a:xfrm>
          <a:prstGeom prst="lef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Cloud Callout 5"/>
          <p:cNvSpPr/>
          <p:nvPr/>
        </p:nvSpPr>
        <p:spPr>
          <a:xfrm>
            <a:off x="6130345" y="3232597"/>
            <a:ext cx="2047740" cy="1622745"/>
          </a:xfrm>
          <a:prstGeom prst="cloudCallout">
            <a:avLst>
              <a:gd name="adj1" fmla="val -108005"/>
              <a:gd name="adj2" fmla="val -50873"/>
            </a:avLst>
          </a:prstGeom>
          <a:solidFill>
            <a:schemeClr val="tx1">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How it works when you dial a number?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3.1</a:t>
            </a:r>
            <a:r>
              <a:rPr lang="en-US" sz="1200" dirty="0">
                <a:solidFill>
                  <a:srgbClr val="00264A"/>
                </a:solidFill>
              </a:rPr>
              <a:t>: </a:t>
            </a:r>
            <a:r>
              <a:rPr lang="en-US" sz="1200" dirty="0" smtClean="0">
                <a:solidFill>
                  <a:srgbClr val="00264A"/>
                </a:solidFill>
              </a:rPr>
              <a:t>Introduction</a:t>
            </a:r>
            <a:r>
              <a:rPr lang="en-US" dirty="0" smtClean="0"/>
              <a:t/>
            </a:r>
            <a:br>
              <a:rPr lang="en-US" dirty="0" smtClean="0"/>
            </a:br>
            <a:r>
              <a:rPr lang="en-US" dirty="0" smtClean="0"/>
              <a:t>JPA Runtime Overview</a:t>
            </a:r>
            <a:endParaRPr lang="en-US" sz="2400" dirty="0"/>
          </a:p>
        </p:txBody>
      </p:sp>
      <p:sp>
        <p:nvSpPr>
          <p:cNvPr id="2" name="Content Placeholder 1"/>
          <p:cNvSpPr>
            <a:spLocks noGrp="1"/>
          </p:cNvSpPr>
          <p:nvPr>
            <p:ph idx="1"/>
          </p:nvPr>
        </p:nvSpPr>
        <p:spPr/>
        <p:txBody>
          <a:bodyPr/>
          <a:lstStyle/>
          <a:p>
            <a:r>
              <a:rPr lang="en-US" dirty="0" smtClean="0"/>
              <a:t>Sample JPA Runtime:</a:t>
            </a:r>
          </a:p>
        </p:txBody>
      </p:sp>
      <p:sp>
        <p:nvSpPr>
          <p:cNvPr id="8" name="Rounded Rectangle 7"/>
          <p:cNvSpPr/>
          <p:nvPr/>
        </p:nvSpPr>
        <p:spPr>
          <a:xfrm>
            <a:off x="785611" y="2588654"/>
            <a:ext cx="2112135" cy="2640169"/>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9" name="TextBox 8"/>
          <p:cNvSpPr txBox="1"/>
          <p:nvPr/>
        </p:nvSpPr>
        <p:spPr>
          <a:xfrm>
            <a:off x="1197727" y="2174674"/>
            <a:ext cx="1301959" cy="338554"/>
          </a:xfrm>
          <a:prstGeom prst="rect">
            <a:avLst/>
          </a:prstGeom>
          <a:noFill/>
        </p:spPr>
        <p:txBody>
          <a:bodyPr wrap="none" rtlCol="0">
            <a:spAutoFit/>
          </a:bodyPr>
          <a:lstStyle/>
          <a:p>
            <a:r>
              <a:rPr lang="en-US" sz="1600" b="1" dirty="0" smtClean="0">
                <a:solidFill>
                  <a:schemeClr val="tx2">
                    <a:lumMod val="50000"/>
                  </a:schemeClr>
                </a:solidFill>
              </a:rPr>
              <a:t>Application</a:t>
            </a:r>
          </a:p>
        </p:txBody>
      </p:sp>
      <p:sp>
        <p:nvSpPr>
          <p:cNvPr id="10" name="Rectangle 9"/>
          <p:cNvSpPr/>
          <p:nvPr/>
        </p:nvSpPr>
        <p:spPr>
          <a:xfrm>
            <a:off x="1017431" y="291062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EntityManager</a:t>
            </a:r>
          </a:p>
        </p:txBody>
      </p:sp>
      <p:sp>
        <p:nvSpPr>
          <p:cNvPr id="11" name="Rectangle 10"/>
          <p:cNvSpPr/>
          <p:nvPr/>
        </p:nvSpPr>
        <p:spPr>
          <a:xfrm>
            <a:off x="998112" y="392161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2" name="Rectangle 11"/>
          <p:cNvSpPr/>
          <p:nvPr/>
        </p:nvSpPr>
        <p:spPr>
          <a:xfrm>
            <a:off x="998112" y="430154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3</a:t>
            </a:r>
          </a:p>
        </p:txBody>
      </p:sp>
      <p:sp>
        <p:nvSpPr>
          <p:cNvPr id="13" name="Oval 12"/>
          <p:cNvSpPr/>
          <p:nvPr/>
        </p:nvSpPr>
        <p:spPr>
          <a:xfrm>
            <a:off x="3915178" y="2579477"/>
            <a:ext cx="3696236" cy="2069798"/>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4" name="TextBox 13"/>
          <p:cNvSpPr txBox="1"/>
          <p:nvPr/>
        </p:nvSpPr>
        <p:spPr>
          <a:xfrm>
            <a:off x="4685116" y="2174674"/>
            <a:ext cx="2156360" cy="338554"/>
          </a:xfrm>
          <a:prstGeom prst="rect">
            <a:avLst/>
          </a:prstGeom>
          <a:noFill/>
        </p:spPr>
        <p:txBody>
          <a:bodyPr wrap="none" rtlCol="0">
            <a:spAutoFit/>
          </a:bodyPr>
          <a:lstStyle/>
          <a:p>
            <a:r>
              <a:rPr lang="en-US" sz="1600" b="1" dirty="0" smtClean="0">
                <a:solidFill>
                  <a:schemeClr val="tx2">
                    <a:lumMod val="50000"/>
                  </a:schemeClr>
                </a:solidFill>
              </a:rPr>
              <a:t>Persistence Context</a:t>
            </a:r>
          </a:p>
        </p:txBody>
      </p:sp>
      <p:cxnSp>
        <p:nvCxnSpPr>
          <p:cNvPr id="16" name="Straight Arrow Connector 15"/>
          <p:cNvCxnSpPr>
            <a:stCxn id="10" idx="3"/>
          </p:cNvCxnSpPr>
          <p:nvPr/>
        </p:nvCxnSpPr>
        <p:spPr>
          <a:xfrm>
            <a:off x="2704563" y="3084490"/>
            <a:ext cx="1326524" cy="1738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5003443" y="302194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8" name="Rectangle 17"/>
          <p:cNvSpPr/>
          <p:nvPr/>
        </p:nvSpPr>
        <p:spPr>
          <a:xfrm>
            <a:off x="5003443" y="3784780"/>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2</a:t>
            </a:r>
            <a:endParaRPr lang="en-US" b="1" dirty="0" smtClean="0">
              <a:solidFill>
                <a:schemeClr val="tx2">
                  <a:lumMod val="50000"/>
                </a:schemeClr>
              </a:solidFill>
            </a:endParaRPr>
          </a:p>
        </p:txBody>
      </p:sp>
      <p:cxnSp>
        <p:nvCxnSpPr>
          <p:cNvPr id="21" name="Straight Arrow Connector 20"/>
          <p:cNvCxnSpPr>
            <a:stCxn id="11" idx="3"/>
            <a:endCxn id="17" idx="1"/>
          </p:cNvCxnSpPr>
          <p:nvPr/>
        </p:nvCxnSpPr>
        <p:spPr>
          <a:xfrm flipV="1">
            <a:off x="2685244" y="3195812"/>
            <a:ext cx="2318199" cy="899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stCxn id="12" idx="3"/>
            <a:endCxn id="18" idx="1"/>
          </p:cNvCxnSpPr>
          <p:nvPr/>
        </p:nvCxnSpPr>
        <p:spPr>
          <a:xfrm flipV="1">
            <a:off x="2685244" y="3958645"/>
            <a:ext cx="2318199" cy="5167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8" name="Can 37"/>
          <p:cNvSpPr/>
          <p:nvPr/>
        </p:nvSpPr>
        <p:spPr>
          <a:xfrm>
            <a:off x="6841476" y="4790941"/>
            <a:ext cx="1439639" cy="121061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rPr>
              <a:t>Database</a:t>
            </a:r>
          </a:p>
        </p:txBody>
      </p:sp>
      <p:cxnSp>
        <p:nvCxnSpPr>
          <p:cNvPr id="41" name="Elbow Connector 40"/>
          <p:cNvCxnSpPr>
            <a:stCxn id="13" idx="4"/>
            <a:endCxn id="38" idx="2"/>
          </p:cNvCxnSpPr>
          <p:nvPr/>
        </p:nvCxnSpPr>
        <p:spPr>
          <a:xfrm rot="16200000" flipH="1">
            <a:off x="5928900" y="4483671"/>
            <a:ext cx="746973" cy="1078180"/>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3915178" y="4890269"/>
            <a:ext cx="1872629" cy="338554"/>
          </a:xfrm>
          <a:prstGeom prst="rect">
            <a:avLst/>
          </a:prstGeom>
          <a:noFill/>
        </p:spPr>
        <p:txBody>
          <a:bodyPr wrap="none" rtlCol="0">
            <a:spAutoFit/>
          </a:bodyPr>
          <a:lstStyle/>
          <a:p>
            <a:r>
              <a:rPr lang="en-US" sz="1600" b="1" dirty="0" smtClean="0">
                <a:solidFill>
                  <a:schemeClr val="tx2">
                    <a:lumMod val="50000"/>
                  </a:schemeClr>
                </a:solidFill>
              </a:rPr>
              <a:t>Managed Entities</a:t>
            </a:r>
          </a:p>
        </p:txBody>
      </p:sp>
    </p:spTree>
    <p:extLst>
      <p:ext uri="{BB962C8B-B14F-4D97-AF65-F5344CB8AC3E}">
        <p14:creationId xmlns:p14="http://schemas.microsoft.com/office/powerpoint/2010/main" val="13663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617075" y="3998897"/>
            <a:ext cx="2163652" cy="1049624"/>
          </a:xfrm>
          <a:prstGeom prst="rect">
            <a:avLst/>
          </a:prstGeom>
          <a:noFill/>
          <a:ln>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7" name="Title 6"/>
          <p:cNvSpPr>
            <a:spLocks noGrp="1"/>
          </p:cNvSpPr>
          <p:nvPr>
            <p:ph type="title"/>
          </p:nvPr>
        </p:nvSpPr>
        <p:spPr/>
        <p:txBody>
          <a:bodyPr>
            <a:normAutofit/>
          </a:bodyPr>
          <a:lstStyle/>
          <a:p>
            <a:r>
              <a:rPr lang="en-US" sz="1200" dirty="0" smtClean="0">
                <a:solidFill>
                  <a:srgbClr val="00264A"/>
                </a:solidFill>
              </a:rPr>
              <a:t>3.2: </a:t>
            </a:r>
            <a:r>
              <a:rPr lang="en-US" sz="1200" dirty="0">
                <a:solidFill>
                  <a:srgbClr val="00264A"/>
                </a:solidFill>
              </a:rPr>
              <a:t>Persistence Life Cycle</a:t>
            </a:r>
            <a:r>
              <a:rPr lang="en-US" dirty="0" smtClean="0"/>
              <a:t/>
            </a:r>
            <a:br>
              <a:rPr lang="en-US" dirty="0" smtClean="0"/>
            </a:br>
            <a:r>
              <a:rPr lang="en-US" dirty="0" smtClean="0"/>
              <a:t>Persistence Life Cycle</a:t>
            </a:r>
            <a:endParaRPr lang="en-US" sz="2400" dirty="0"/>
          </a:p>
        </p:txBody>
      </p:sp>
      <p:sp>
        <p:nvSpPr>
          <p:cNvPr id="2" name="Content Placeholder 1"/>
          <p:cNvSpPr>
            <a:spLocks noGrp="1"/>
          </p:cNvSpPr>
          <p:nvPr>
            <p:ph idx="1"/>
          </p:nvPr>
        </p:nvSpPr>
        <p:spPr/>
        <p:txBody>
          <a:bodyPr/>
          <a:lstStyle/>
          <a:p>
            <a:r>
              <a:rPr lang="en-US" dirty="0" smtClean="0"/>
              <a:t>Object/Entity managed by ORM (using EntityManager) passes through different stages during its persistence. </a:t>
            </a:r>
          </a:p>
          <a:p>
            <a:endParaRPr lang="en-US" dirty="0" smtClean="0"/>
          </a:p>
        </p:txBody>
      </p:sp>
      <p:sp>
        <p:nvSpPr>
          <p:cNvPr id="8" name="Rounded Rectangle 7"/>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9" name="Rounded Rectangle 8"/>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10" name="Rounded Rectangle 9"/>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1" name="Rounded Rectangle 10"/>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2" name="Can 11"/>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3" name="Rounded Rectangle 12"/>
          <p:cNvSpPr/>
          <p:nvPr/>
        </p:nvSpPr>
        <p:spPr>
          <a:xfrm>
            <a:off x="4919729" y="2949268"/>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5" name="Straight Arrow Connector 14"/>
          <p:cNvCxnSpPr>
            <a:stCxn id="8" idx="3"/>
            <a:endCxn id="9"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9" idx="3"/>
            <a:endCxn id="10"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0" idx="3"/>
            <a:endCxn id="12" idx="2"/>
          </p:cNvCxnSpPr>
          <p:nvPr/>
        </p:nvCxnSpPr>
        <p:spPr>
          <a:xfrm>
            <a:off x="6503831" y="4539809"/>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1" idx="1"/>
            <a:endCxn id="8" idx="2"/>
          </p:cNvCxnSpPr>
          <p:nvPr/>
        </p:nvCxnSpPr>
        <p:spPr>
          <a:xfrm flipH="1" flipV="1">
            <a:off x="1332964" y="4829584"/>
            <a:ext cx="3586765" cy="8564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0" idx="2"/>
            <a:endCxn id="11" idx="0"/>
          </p:cNvCxnSpPr>
          <p:nvPr/>
        </p:nvCxnSpPr>
        <p:spPr>
          <a:xfrm>
            <a:off x="5711780" y="4829584"/>
            <a:ext cx="0" cy="566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6072388"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6832243" y="6053078"/>
            <a:ext cx="1904689" cy="307777"/>
          </a:xfrm>
          <a:prstGeom prst="rect">
            <a:avLst/>
          </a:prstGeom>
          <a:noFill/>
        </p:spPr>
        <p:txBody>
          <a:bodyPr wrap="none" rtlCol="0">
            <a:spAutoFit/>
          </a:bodyPr>
          <a:lstStyle/>
          <a:p>
            <a:r>
              <a:rPr lang="en-US" sz="1400" b="1" dirty="0" smtClean="0">
                <a:solidFill>
                  <a:schemeClr val="tx2">
                    <a:lumMod val="50000"/>
                  </a:schemeClr>
                </a:solidFill>
              </a:rPr>
              <a:t>Persistence Context</a:t>
            </a:r>
          </a:p>
        </p:txBody>
      </p:sp>
      <p:cxnSp>
        <p:nvCxnSpPr>
          <p:cNvPr id="4" name="Straight Connector 3"/>
          <p:cNvCxnSpPr/>
          <p:nvPr/>
        </p:nvCxnSpPr>
        <p:spPr>
          <a:xfrm flipV="1">
            <a:off x="6162541" y="6209477"/>
            <a:ext cx="708339" cy="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94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3.2: </a:t>
            </a:r>
            <a:r>
              <a:rPr lang="en-US" sz="1200" dirty="0"/>
              <a:t>Persistence Life Cycle</a:t>
            </a:r>
            <a:r>
              <a:rPr lang="en-US" dirty="0" smtClean="0"/>
              <a:t/>
            </a:r>
            <a:br>
              <a:rPr lang="en-US" dirty="0" smtClean="0"/>
            </a:br>
            <a:r>
              <a:rPr lang="en-US" dirty="0" smtClean="0"/>
              <a:t>New / Transient State</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An entity is new if it has just been instantiated using the new operator, and it is not associated with a persistence context. It has no persistent representation in the database and no identifier value has been assigned.</a:t>
            </a:r>
          </a:p>
          <a:p>
            <a:endParaRPr lang="en-US" dirty="0"/>
          </a:p>
        </p:txBody>
      </p:sp>
      <p:sp>
        <p:nvSpPr>
          <p:cNvPr id="5" name="Rectangle 4"/>
          <p:cNvSpPr/>
          <p:nvPr/>
        </p:nvSpPr>
        <p:spPr>
          <a:xfrm>
            <a:off x="4617075" y="3889426"/>
            <a:ext cx="2163652" cy="1159095"/>
          </a:xfrm>
          <a:prstGeom prst="rect">
            <a:avLst/>
          </a:prstGeom>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1313639" y="3799273"/>
            <a:ext cx="2393604" cy="307777"/>
          </a:xfrm>
          <a:prstGeom prst="rect">
            <a:avLst/>
          </a:prstGeom>
          <a:noFill/>
        </p:spPr>
        <p:txBody>
          <a:bodyPr wrap="none" rtlCol="0">
            <a:spAutoFit/>
          </a:bodyPr>
          <a:lstStyle/>
          <a:p>
            <a:r>
              <a:rPr lang="en-US" sz="1400" b="1" dirty="0" smtClean="0">
                <a:solidFill>
                  <a:schemeClr val="tx2">
                    <a:lumMod val="50000"/>
                  </a:schemeClr>
                </a:solidFill>
              </a:rPr>
              <a:t>Object obj = new Object();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3.2: </a:t>
            </a:r>
            <a:r>
              <a:rPr lang="en-US" sz="1200" dirty="0"/>
              <a:t>Persistence Life Cycle</a:t>
            </a:r>
            <a:r>
              <a:rPr lang="en-US" dirty="0" smtClean="0"/>
              <a:t/>
            </a:r>
            <a:br>
              <a:rPr lang="en-US" dirty="0" smtClean="0"/>
            </a:br>
            <a:r>
              <a:rPr lang="en-US" dirty="0" smtClean="0"/>
              <a:t>Managed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managed entity instance is an instance with a persistent identity that is currently associated with a persistence context.</a:t>
            </a:r>
          </a:p>
          <a:p>
            <a:endParaRPr lang="en-US" dirty="0"/>
          </a:p>
        </p:txBody>
      </p:sp>
      <p:sp>
        <p:nvSpPr>
          <p:cNvPr id="5" name="Rectangle 4"/>
          <p:cNvSpPr/>
          <p:nvPr/>
        </p:nvSpPr>
        <p:spPr>
          <a:xfrm>
            <a:off x="4617075" y="3889426"/>
            <a:ext cx="2163652" cy="1191295"/>
          </a:xfrm>
          <a:prstGeom prst="rect">
            <a:avLst/>
          </a:prstGeom>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503831" y="4655720"/>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4038230" y="3942263"/>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cxnSp>
        <p:nvCxnSpPr>
          <p:cNvPr id="21" name="Straight Arrow Connector 20"/>
          <p:cNvCxnSpPr/>
          <p:nvPr/>
        </p:nvCxnSpPr>
        <p:spPr>
          <a:xfrm>
            <a:off x="6503831" y="4388487"/>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446642" y="4759410"/>
            <a:ext cx="630301" cy="307777"/>
          </a:xfrm>
          <a:prstGeom prst="rect">
            <a:avLst/>
          </a:prstGeom>
          <a:noFill/>
        </p:spPr>
        <p:txBody>
          <a:bodyPr wrap="none" rtlCol="0">
            <a:spAutoFit/>
          </a:bodyPr>
          <a:lstStyle/>
          <a:p>
            <a:r>
              <a:rPr lang="en-US" sz="1400" b="1" dirty="0" smtClean="0">
                <a:solidFill>
                  <a:schemeClr val="tx2">
                    <a:lumMod val="50000"/>
                  </a:schemeClr>
                </a:solidFill>
              </a:rPr>
              <a:t>find()</a:t>
            </a:r>
          </a:p>
        </p:txBody>
      </p:sp>
      <p:sp>
        <p:nvSpPr>
          <p:cNvPr id="23" name="TextBox 22"/>
          <p:cNvSpPr txBox="1"/>
          <p:nvPr/>
        </p:nvSpPr>
        <p:spPr>
          <a:xfrm>
            <a:off x="6364367" y="3993108"/>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278922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3.2: </a:t>
            </a:r>
            <a:r>
              <a:rPr lang="en-US" sz="1200" dirty="0"/>
              <a:t>Persistence 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The entity </a:t>
            </a:r>
            <a:r>
              <a:rPr lang="en-US" altLang="en-US" dirty="0">
                <a:latin typeface="Arial" charset="0"/>
                <a:cs typeface="Arial" charset="0"/>
              </a:rPr>
              <a:t>instance is an instance with a persistent identity that is no longer associated with a persistence context, usually because the persistence context was closed or the instance was evicted from the context</a:t>
            </a:r>
            <a:r>
              <a:rPr lang="en-US" altLang="en-US" dirty="0" smtClean="0">
                <a:latin typeface="Arial" charset="0"/>
                <a:cs typeface="Arial" charset="0"/>
              </a:rPr>
              <a:t>.</a:t>
            </a:r>
          </a:p>
          <a:p>
            <a:endParaRPr lang="en-US" dirty="0"/>
          </a:p>
        </p:txBody>
      </p:sp>
      <p:sp>
        <p:nvSpPr>
          <p:cNvPr id="5" name="Rectangle 4"/>
          <p:cNvSpPr/>
          <p:nvPr/>
        </p:nvSpPr>
        <p:spPr>
          <a:xfrm>
            <a:off x="4617075" y="3876538"/>
            <a:ext cx="2163652" cy="1236381"/>
          </a:xfrm>
          <a:prstGeom prst="rect">
            <a:avLst/>
          </a:prstGeom>
          <a:noFill/>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3444876" y="3516593"/>
            <a:ext cx="1854995" cy="523220"/>
          </a:xfrm>
          <a:prstGeom prst="rect">
            <a:avLst/>
          </a:prstGeom>
          <a:noFill/>
        </p:spPr>
        <p:txBody>
          <a:bodyPr wrap="none" rtlCol="0">
            <a:spAutoFit/>
          </a:bodyPr>
          <a:lstStyle/>
          <a:p>
            <a:pPr algn="ctr"/>
            <a:r>
              <a:rPr lang="en-US" sz="1400" b="1" dirty="0" smtClean="0">
                <a:solidFill>
                  <a:schemeClr val="tx2">
                    <a:lumMod val="50000"/>
                  </a:schemeClr>
                </a:solidFill>
              </a:rPr>
              <a:t>Persistence closed/</a:t>
            </a:r>
          </a:p>
          <a:p>
            <a:pPr algn="ctr"/>
            <a:r>
              <a:rPr lang="en-US" sz="1400" b="1" dirty="0" smtClean="0">
                <a:solidFill>
                  <a:schemeClr val="tx2">
                    <a:lumMod val="50000"/>
                  </a:schemeClr>
                </a:solidFill>
              </a:rPr>
              <a:t>detach(obj)</a:t>
            </a:r>
          </a:p>
        </p:txBody>
      </p:sp>
    </p:spTree>
    <p:extLst>
      <p:ext uri="{BB962C8B-B14F-4D97-AF65-F5344CB8AC3E}">
        <p14:creationId xmlns:p14="http://schemas.microsoft.com/office/powerpoint/2010/main" val="22130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3.2: </a:t>
            </a:r>
            <a:r>
              <a:rPr lang="en-US" sz="1200" dirty="0"/>
              <a:t>Persistence 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detached entity instance can be restored into managed state, when you persist it again. The ORM ensures state of entity instance is in sync with database. </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250808"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46977" cy="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6085971" y="3593859"/>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sp>
        <p:nvSpPr>
          <p:cNvPr id="20" name="TextBox 19"/>
          <p:cNvSpPr txBox="1"/>
          <p:nvPr/>
        </p:nvSpPr>
        <p:spPr>
          <a:xfrm>
            <a:off x="6531794" y="4237809"/>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38984435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CE805C47-1D05-43BB-8A3B-B1F770817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3278</TotalTime>
  <Words>881</Words>
  <Application>Microsoft Office PowerPoint</Application>
  <PresentationFormat>On-screen Show (4:3)</PresentationFormat>
  <Paragraphs>130</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Section slides</vt:lpstr>
      <vt:lpstr>think-cell Slide</vt:lpstr>
      <vt:lpstr>JPA with Hibernate 3.0</vt:lpstr>
      <vt:lpstr>Lesson Objectives</vt:lpstr>
      <vt:lpstr>3.1: Introduction How ORM works?</vt:lpstr>
      <vt:lpstr>3.1: Introduction JPA Runtime Overview</vt:lpstr>
      <vt:lpstr>3.2: Persistence Life Cycle Persistence Life Cycle</vt:lpstr>
      <vt:lpstr>3.2: Persistence Life Cycle New / Transient State</vt:lpstr>
      <vt:lpstr>3.2: Persistence Life Cycle Managed State</vt:lpstr>
      <vt:lpstr>3.2: Persistence Life Cycle Detached State</vt:lpstr>
      <vt:lpstr>3.2: Persistence Life Cycle Detached State</vt:lpstr>
      <vt:lpstr>3.2: Persistence Life Cycle Removed State</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Naik, Yogini</cp:lastModifiedBy>
  <cp:revision>206</cp:revision>
  <dcterms:created xsi:type="dcterms:W3CDTF">2012-05-18T02:59:15Z</dcterms:created>
  <dcterms:modified xsi:type="dcterms:W3CDTF">2018-03-24T08:18:52Z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