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68" r:id="rId6"/>
    <p:sldId id="260" r:id="rId7"/>
    <p:sldId id="261" r:id="rId8"/>
    <p:sldId id="262" r:id="rId9"/>
    <p:sldId id="258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0D27"/>
    <a:srgbClr val="582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093085"/>
          </a:xfrm>
        </p:spPr>
        <p:txBody>
          <a:bodyPr/>
          <a:lstStyle/>
          <a:p>
            <a:r>
              <a:rPr lang="en-US" sz="72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5400000" scaled="0"/>
                </a:gradFill>
                <a:effectLst>
                  <a:innerShdw blurRad="8128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HIBERNATE</a:t>
            </a:r>
            <a:endParaRPr lang="en-US" sz="72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  <a:effectLst>
                <a:innerShdw blurRad="8128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6705" y="224155"/>
            <a:ext cx="11721465" cy="6407150"/>
          </a:xfrm>
        </p:spPr>
        <p:txBody>
          <a:bodyPr/>
          <a:p>
            <a:pPr algn="l"/>
            <a:r>
              <a:rPr lang="en-US">
                <a:sym typeface="+mn-ea"/>
              </a:rPr>
              <a:t>&lt;!-- Drop the existing tables and create new one --&gt;</a:t>
            </a:r>
            <a:endParaRPr lang="en-US"/>
          </a:p>
          <a:p>
            <a:pPr algn="l"/>
            <a:r>
              <a:rPr lang="en-US">
                <a:sym typeface="+mn-ea"/>
              </a:rPr>
              <a:t>	&lt;!-- Automatically validates or exports schema DDL to the database when the SessionFactory is created --&gt;</a:t>
            </a:r>
            <a:endParaRPr lang="en-US"/>
          </a:p>
          <a:p>
            <a:pPr algn="l"/>
            <a:r>
              <a:rPr lang="en-US">
                <a:sym typeface="+mn-ea"/>
              </a:rPr>
              <a:t>	&lt;!-- DDL-DataDefinitionLanguage-Drop and re-create the database schema  --&gt;</a:t>
            </a:r>
            <a:endParaRPr lang="en-US"/>
          </a:p>
          <a:p>
            <a:pPr algn="l"/>
            <a:r>
              <a:rPr lang="en-US">
                <a:sym typeface="+mn-ea"/>
              </a:rPr>
              <a:t>     &lt;property name="hbm2ddl.auto"&gt;create&lt;/property&gt;</a:t>
            </a:r>
            <a:endParaRPr lang="en-US"/>
          </a:p>
          <a:p>
            <a:pPr algn="l"/>
            <a:r>
              <a:rPr lang="en-US">
                <a:sym typeface="+mn-ea"/>
              </a:rPr>
              <a:t>	</a:t>
            </a:r>
            <a:endParaRPr lang="en-US"/>
          </a:p>
          <a:p>
            <a:pPr algn="l"/>
            <a:r>
              <a:rPr lang="en-US">
                <a:sym typeface="+mn-ea"/>
              </a:rPr>
              <a:t>	&lt;!-- Mention here all the model classes along with their package name --&gt;</a:t>
            </a:r>
            <a:endParaRPr lang="en-US"/>
          </a:p>
          <a:p>
            <a:pPr algn="l"/>
            <a:r>
              <a:rPr lang="en-US">
                <a:sym typeface="+mn-ea"/>
              </a:rPr>
              <a:t>	&lt;mapping class="com.gowtham.hibernate.Student_Info"/&gt;</a:t>
            </a:r>
            <a:endParaRPr lang="en-US"/>
          </a:p>
          <a:p>
            <a:pPr algn="l"/>
            <a:r>
              <a:rPr lang="en-US">
                <a:sym typeface="+mn-ea"/>
              </a:rPr>
              <a:t>	</a:t>
            </a:r>
            <a:endParaRPr lang="en-US"/>
          </a:p>
          <a:p>
            <a:pPr algn="l"/>
            <a:r>
              <a:rPr lang="en-US">
                <a:sym typeface="+mn-ea"/>
              </a:rPr>
              <a:t>	&lt;/session-factory&gt;</a:t>
            </a:r>
            <a:endParaRPr lang="en-US"/>
          </a:p>
          <a:p>
            <a:pPr algn="l"/>
            <a:r>
              <a:rPr lang="en-US">
                <a:sym typeface="+mn-ea"/>
              </a:rPr>
              <a:t>	</a:t>
            </a:r>
            <a:endParaRPr lang="en-US"/>
          </a:p>
          <a:p>
            <a:pPr algn="l"/>
            <a:r>
              <a:rPr lang="en-US">
                <a:sym typeface="+mn-ea"/>
              </a:rPr>
              <a:t>	</a:t>
            </a:r>
            <a:endParaRPr lang="en-US"/>
          </a:p>
          <a:p>
            <a:pPr algn="l"/>
            <a:r>
              <a:rPr lang="en-US">
                <a:sym typeface="+mn-ea"/>
              </a:rPr>
              <a:t>	</a:t>
            </a:r>
            <a:endParaRPr lang="en-US"/>
          </a:p>
          <a:p>
            <a:pPr algn="l"/>
            <a:r>
              <a:rPr lang="en-US">
                <a:sym typeface="+mn-ea"/>
              </a:rPr>
              <a:t>	&lt;/hibernate-configuration&gt;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4795" y="266700"/>
            <a:ext cx="11734165" cy="6365240"/>
          </a:xfrm>
        </p:spPr>
        <p:txBody>
          <a:bodyPr>
            <a:normAutofit fontScale="60000"/>
          </a:bodyPr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package com.gowtham.hibernate;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import javax.persistence.Entity;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import javax.persistence.Id;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import javax.persistence.Table;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@Entity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@Table(name="STUDENT_INFORMATION")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public class Student_Info {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   @Id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	private int rollNo;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	private String name;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	public int getRollNo() {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		return rollNo;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		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6705" y="238760"/>
            <a:ext cx="11720195" cy="6478905"/>
          </a:xfrm>
        </p:spPr>
        <p:txBody>
          <a:bodyPr>
            <a:normAutofit fontScale="70000"/>
          </a:bodyPr>
          <a:p>
            <a:pPr algn="l"/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public void setRollNo(int rollNo) {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	this.rollNo = rollNo;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}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public String getName() {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	return name;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}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public void setName(String name) {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	this.name = name;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}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@Override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public String toString() {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	// TODO Auto-generated method stub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	return +this.rollNo+" : " +this.name+"";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}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8130" y="224155"/>
            <a:ext cx="11663680" cy="6422390"/>
          </a:xfrm>
        </p:spPr>
        <p:txBody>
          <a:bodyPr>
            <a:normAutofit fontScale="60000"/>
          </a:bodyPr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package com.gowtham.hibernate;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import org.hibernate.Session;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import org.hibernate.SessionFactory;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import org.hibernate.Transaction;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import org.hibernate.cfg.Configuration;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public class Main {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	public static void main(String[] args) {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		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		System.out.println("Project started...");	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				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		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545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545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4795" y="295275"/>
            <a:ext cx="11791950" cy="6562090"/>
          </a:xfrm>
        </p:spPr>
        <p:txBody>
          <a:bodyPr>
            <a:noAutofit/>
          </a:bodyPr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//student.setName("yaazhinisri");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//student.setRollNo(1);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Configuration cfg = new Configuration();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cfg.configure("hibernate.cfg.xml");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SessionFactory sessionFactory = cfg.buildSessionFactory();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Student_Info student = new Student_Info();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student.setName("kowsalya");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student.setRollNo(3);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System.out.println(student);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Session session = sessionFactory.openSession();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Transaction tx = session.beginTransaction();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session.save(student);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tx.commit();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session.close();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5935" y="382905"/>
            <a:ext cx="11349990" cy="6111875"/>
          </a:xfrm>
        </p:spPr>
        <p:txBody>
          <a:bodyPr>
            <a:normAutofit lnSpcReduction="10000"/>
          </a:bodyPr>
          <a:p>
            <a:pPr algn="l">
              <a:buFont typeface="Wingdings" panose="05000000000000000000" charset="0"/>
            </a:pPr>
            <a:r>
              <a:rPr lang="en-US" sz="3200" b="1" u="sng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3200" b="1" u="sng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Hibernate is an ORM based framework that is used to map Java objects to a relational database in Java application.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		</a:t>
            </a:r>
            <a:r>
              <a:rPr 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ORM--&gt;Object Relational Mapping</a:t>
            </a:r>
            <a:endParaRPr 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It mainly used to store data in a</a:t>
            </a: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database.</a:t>
            </a:r>
            <a:endParaRPr 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Font typeface="Wingdings" panose="05000000000000000000" charset="0"/>
            </a:pPr>
            <a:r>
              <a:rPr lang="en-I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ORM</a:t>
            </a:r>
            <a:endParaRPr lang="en-IN" altLang="en-US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 fontAlgn="auto">
              <a:lnSpc>
                <a:spcPct val="150000"/>
              </a:lnSpc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 -relational mapping(ORM) is a programming technique in which a metadata descriptor is used to connect object code to a relational database. Object code is written in object-oriented programming(OOP) language such as java or c++,etc.,</a:t>
            </a:r>
            <a:endParaRPr lang="en-I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Font typeface="Wingdings" panose="05000000000000000000" charset="0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5915" y="339090"/>
            <a:ext cx="11577320" cy="6249670"/>
          </a:xfrm>
        </p:spPr>
        <p:txBody>
          <a:bodyPr/>
          <a:p>
            <a:endParaRPr lang="en-IN" altLang="en-US"/>
          </a:p>
          <a:p>
            <a:endParaRPr lang="en-IN" altLang="en-US"/>
          </a:p>
          <a:p>
            <a:pPr algn="l"/>
            <a:r>
              <a:rPr lang="en-IN" altLang="en-US"/>
              <a:t>               </a:t>
            </a:r>
            <a:endParaRPr lang="en-IN" altLang="en-US"/>
          </a:p>
          <a:p>
            <a:pPr algn="l"/>
            <a:r>
              <a:rPr lang="en-I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ORM</a:t>
            </a:r>
            <a:endParaRPr lang="en-I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I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I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I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I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I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I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Object                                                            Relational DB Table</a:t>
            </a:r>
            <a:endParaRPr lang="en-I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513840" y="2232660"/>
            <a:ext cx="3235960" cy="22904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r" fontAlgn="auto">
              <a:lnSpc>
                <a:spcPct val="150000"/>
              </a:lnSpc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Employee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r" fontAlgn="auto">
              <a:lnSpc>
                <a:spcPct val="150000"/>
              </a:lnSpc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 name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r" fontAlgn="auto">
              <a:lnSpc>
                <a:spcPct val="150000"/>
              </a:lnSpc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address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r" fontAlgn="auto">
              <a:lnSpc>
                <a:spcPct val="150000"/>
              </a:lnSpc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age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7053580" y="2752725"/>
          <a:ext cx="4768215" cy="164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405"/>
                <a:gridCol w="1589405"/>
                <a:gridCol w="1589405"/>
              </a:tblGrid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Employee</a:t>
                      </a:r>
                      <a:endParaRPr lang="en-I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I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address</a:t>
                      </a:r>
                      <a:endParaRPr lang="en-I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age</a:t>
                      </a:r>
                      <a:endParaRPr lang="en-I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4899660" y="3149600"/>
            <a:ext cx="2004060" cy="629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4950" y="353060"/>
            <a:ext cx="11677650" cy="6322060"/>
          </a:xfrm>
        </p:spPr>
        <p:txBody>
          <a:bodyPr/>
          <a:p>
            <a:pPr algn="l"/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What is Hibernate Framework</a:t>
            </a:r>
            <a:endParaRPr lang="en-IN" alt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Hibernate framework simplifies the development of</a:t>
            </a:r>
            <a:r>
              <a:rPr lang="en-I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java application </a:t>
            </a:r>
            <a:r>
              <a:rPr lang="en-I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to interact the database.</a:t>
            </a:r>
            <a:endParaRPr lang="en-I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Hibernate is an </a:t>
            </a:r>
            <a:r>
              <a:rPr lang="en-I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open source</a:t>
            </a:r>
            <a:r>
              <a:rPr lang="en-I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lightweight,ORM(Object Relational Mapping) tool.</a:t>
            </a:r>
            <a:endParaRPr lang="en-I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Hibernate simplifies the </a:t>
            </a:r>
            <a:r>
              <a:rPr lang="en-I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data creation,</a:t>
            </a:r>
            <a:r>
              <a:rPr lang="en-I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data </a:t>
            </a:r>
            <a:r>
              <a:rPr lang="en-I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manipuation </a:t>
            </a:r>
            <a:r>
              <a:rPr lang="en-I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and data </a:t>
            </a:r>
            <a:r>
              <a:rPr lang="en-I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access</a:t>
            </a:r>
            <a:r>
              <a:rPr lang="en-I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 It is a programming technique that maps the object to the data stored in the database.</a:t>
            </a:r>
            <a:endParaRPr lang="en-I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en-I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en-I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en-I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I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Hibernate internally uses the JDBC API to interact with the database.</a:t>
            </a:r>
            <a:endParaRPr lang="en-US" altLang="en-I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1070" y="4380230"/>
            <a:ext cx="2262505" cy="100203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My Java Application</a:t>
            </a:r>
            <a:endParaRPr lang="en-IN" altLang="en-US"/>
          </a:p>
        </p:txBody>
      </p:sp>
      <p:sp>
        <p:nvSpPr>
          <p:cNvPr id="7" name="Oval 6"/>
          <p:cNvSpPr/>
          <p:nvPr/>
        </p:nvSpPr>
        <p:spPr>
          <a:xfrm>
            <a:off x="4162425" y="4709160"/>
            <a:ext cx="1703705" cy="5156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Object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7011670" y="4294505"/>
            <a:ext cx="1445895" cy="13455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ORM</a:t>
            </a:r>
            <a:endParaRPr lang="en-IN" altLang="en-US"/>
          </a:p>
        </p:txBody>
      </p:sp>
      <p:sp>
        <p:nvSpPr>
          <p:cNvPr id="9" name="Can 8"/>
          <p:cNvSpPr/>
          <p:nvPr/>
        </p:nvSpPr>
        <p:spPr>
          <a:xfrm>
            <a:off x="10033000" y="4294505"/>
            <a:ext cx="643890" cy="10877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DataBase</a:t>
            </a:r>
            <a:endParaRPr lang="en-IN" altLang="en-US"/>
          </a:p>
        </p:txBody>
      </p:sp>
      <p:sp>
        <p:nvSpPr>
          <p:cNvPr id="10" name="Right Arrow 9"/>
          <p:cNvSpPr/>
          <p:nvPr/>
        </p:nvSpPr>
        <p:spPr>
          <a:xfrm>
            <a:off x="3203575" y="4801235"/>
            <a:ext cx="958850" cy="330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66130" y="4801870"/>
            <a:ext cx="11303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472805" y="4801235"/>
            <a:ext cx="1560195" cy="245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9395" y="307975"/>
            <a:ext cx="11762105" cy="6373495"/>
          </a:xfrm>
        </p:spPr>
        <p:txBody>
          <a:bodyPr/>
          <a:p>
            <a:pPr algn="l"/>
            <a:r>
              <a:rPr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Core Interfaces of Hibernate Framework</a:t>
            </a:r>
            <a:endParaRPr 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529590" y="2402205"/>
            <a:ext cx="11244580" cy="436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Hibernate - Core Interfaces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462280" y="4211955"/>
            <a:ext cx="1523365" cy="462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Session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2218055" y="4211955"/>
            <a:ext cx="2162810" cy="44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SessionFactory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613275" y="4239260"/>
            <a:ext cx="2177415" cy="435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Configuration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7152640" y="4239260"/>
            <a:ext cx="2177415" cy="435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Transaction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9596755" y="4239260"/>
            <a:ext cx="2177415" cy="435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Query &amp; Criteria</a:t>
            </a:r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094740" y="2865120"/>
            <a:ext cx="258445" cy="13468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058160" y="2865120"/>
            <a:ext cx="258445" cy="1346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572760" y="2865755"/>
            <a:ext cx="258445" cy="137287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121015" y="2865755"/>
            <a:ext cx="258445" cy="13601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0556240" y="2865755"/>
            <a:ext cx="258445" cy="134683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2570" y="167005"/>
            <a:ext cx="11798300" cy="6537325"/>
          </a:xfrm>
        </p:spPr>
        <p:txBody>
          <a:bodyPr/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Session Interface:</a:t>
            </a:r>
            <a:endParaRPr 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It is a single-threaded, short-lived object representing a conversation between the application and the persistent store.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It allows you to create query objects to retrieve persistent objects.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Font typeface="Wingdings" panose="05000000000000000000" charset="0"/>
            </a:pPr>
            <a:r>
              <a:rPr 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Session session = sessionFactory.openSession();</a:t>
            </a:r>
            <a:endParaRPr 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</a:pPr>
            <a:endParaRPr 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Session Factory Interface:</a:t>
            </a:r>
            <a:endParaRPr 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The application obtains Session instances from a SessionFactory.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There is typically a single SessionFactory for the whole application created during    	application initialization.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buFont typeface="Wingdings" panose="05000000000000000000" charset="0"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8790" y="509905"/>
            <a:ext cx="11491595" cy="6136005"/>
          </a:xfrm>
        </p:spPr>
        <p:txBody>
          <a:bodyPr/>
          <a:p>
            <a:pPr algn="l" fontAlgn="auto"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3. Transaction Interface</a:t>
            </a:r>
            <a:endParaRPr 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Initializing Hibernate Framework.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buFont typeface="Wingdings" panose="05000000000000000000" charset="0"/>
            </a:pPr>
            <a:r>
              <a:rPr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4.  Transaction interface</a:t>
            </a:r>
            <a:endParaRPr 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This interface abstracts the code from any kind of transaction Implementations such as 	JDBC transaction, JTA transaction.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buFont typeface="Wingdings" panose="05000000000000000000" charset="0"/>
            </a:pPr>
            <a:r>
              <a:rPr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5.  Query and Criteria interfaces</a:t>
            </a:r>
            <a:endParaRPr 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This interface alows the user to perform queries and also control flow of the query execution.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0545" y="481965"/>
            <a:ext cx="11204575" cy="5991860"/>
          </a:xfrm>
        </p:spPr>
        <p:txBody>
          <a:bodyPr/>
          <a:p>
            <a:pPr algn="l"/>
            <a:r>
              <a:rPr lang="en-US">
                <a:solidFill>
                  <a:srgbClr val="FF0000"/>
                </a:solidFill>
              </a:rPr>
              <a:t>Hibernate Configuration</a:t>
            </a:r>
            <a:endParaRPr lang="en-US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>
                <a:solidFill>
                  <a:schemeClr val="tx1"/>
                </a:solidFill>
              </a:rPr>
              <a:t>To Download DTD--&gt;Document Type Definition</a:t>
            </a:r>
            <a:endParaRPr lang="en-IN" altLang="en-US">
              <a:solidFill>
                <a:schemeClr val="tx1"/>
              </a:solidFill>
            </a:endParaRPr>
          </a:p>
          <a:p>
            <a:pPr algn="l">
              <a:buFont typeface="Wingdings" panose="05000000000000000000" charset="0"/>
            </a:pPr>
            <a:r>
              <a:rPr lang="en-IN" altLang="en-US">
                <a:solidFill>
                  <a:srgbClr val="FF0000"/>
                </a:solidFill>
              </a:rPr>
              <a:t>		https://hibernate.org/dtd/</a:t>
            </a:r>
            <a:endParaRPr lang="en-IN" altLang="en-US">
              <a:solidFill>
                <a:srgbClr val="FF0000"/>
              </a:solidFill>
            </a:endParaRPr>
          </a:p>
          <a:p>
            <a:pPr algn="l">
              <a:buFont typeface="Wingdings" panose="05000000000000000000" charset="0"/>
            </a:pPr>
            <a:r>
              <a:rPr lang="en-IN" altLang="en-US">
                <a:solidFill>
                  <a:schemeClr val="tx1"/>
                </a:solidFill>
              </a:rPr>
              <a:t>Then copy and paste in XML file</a:t>
            </a:r>
            <a:endParaRPr lang="en-IN" altLang="en-US">
              <a:solidFill>
                <a:schemeClr val="tx1"/>
              </a:solidFill>
            </a:endParaRPr>
          </a:p>
          <a:p>
            <a:pPr algn="l">
              <a:buFont typeface="Wingdings" panose="05000000000000000000" charset="0"/>
            </a:pPr>
            <a:r>
              <a:rPr lang="en-IN" altLang="en-US">
                <a:solidFill>
                  <a:srgbClr val="FF0000"/>
                </a:solidFill>
              </a:rPr>
              <a:t>&lt;!DOCTYPE hibernate-configuration PUBLIC</a:t>
            </a:r>
            <a:endParaRPr lang="en-IN" altLang="en-US">
              <a:solidFill>
                <a:srgbClr val="FF0000"/>
              </a:solidFill>
            </a:endParaRPr>
          </a:p>
          <a:p>
            <a:pPr algn="l">
              <a:buFont typeface="Wingdings" panose="05000000000000000000" charset="0"/>
            </a:pPr>
            <a:r>
              <a:rPr lang="en-IN" altLang="en-US">
                <a:solidFill>
                  <a:srgbClr val="FF0000"/>
                </a:solidFill>
              </a:rPr>
              <a:t>	"-//Hibernate/Hibernate Configuration DTD 3.0//EN"</a:t>
            </a:r>
            <a:endParaRPr lang="en-IN" altLang="en-US">
              <a:solidFill>
                <a:srgbClr val="FF0000"/>
              </a:solidFill>
            </a:endParaRPr>
          </a:p>
          <a:p>
            <a:pPr algn="l">
              <a:buFont typeface="Wingdings" panose="05000000000000000000" charset="0"/>
            </a:pPr>
            <a:r>
              <a:rPr lang="en-IN" altLang="en-US">
                <a:solidFill>
                  <a:srgbClr val="FF0000"/>
                </a:solidFill>
              </a:rPr>
              <a:t>	"http://www.hibernate.org/dtd/hibernate-configuration-3.0.dtd"&gt;</a:t>
            </a:r>
            <a:endParaRPr lang="en-I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7975" y="152400"/>
            <a:ext cx="11661775" cy="6536690"/>
          </a:xfrm>
        </p:spPr>
        <p:txBody>
          <a:bodyPr>
            <a:noAutofit/>
          </a:bodyPr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&lt;?xml version="1.0" encoding="UTF-8"?&gt;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&lt;!DOCTYPE hibernate-configuration PUBLIC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"-//Hibernate/Hibernate Configuration DTD 3.0//EN"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"http://www.hibernate.org/dtd/hibernate-configuration-3.0.dtd"&gt;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&lt;hibernate-configuration&gt;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&lt;session-factory&gt;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&lt;!-- Datsbase connection setting --&gt;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&lt;property name="connection.driver_class"&gt;com.mysql.cj.jdbc.Driver&lt;/property&gt;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&lt;property name="connection.url"&gt;jdbc:mysql://localhost:3306/myhiber&lt;/property&gt;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&lt;property name="connection.username"&gt;root&lt;/property&gt;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&lt;property name="connection.password"&gt;123456789&lt;/property&gt;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&lt;!-- SQL dialect --&gt;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&lt;!-- Specifies the type of database used in hibernate so that hibernate generate appropriate type of SQL statements --&gt;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&lt;property name="dialect"&gt;org.hibernate.dialect.MySQL8Dialect&lt;/property&gt;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&lt;!-- Echo all executed SQL to stdout --&gt;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&lt;property name = "show_sql"&gt;true&lt;/property&gt;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300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4956</Words>
  <Application>WPS Presentation</Application>
  <PresentationFormat>Widescreen</PresentationFormat>
  <Paragraphs>221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 Light</vt:lpstr>
      <vt:lpstr>Calibri</vt:lpstr>
      <vt:lpstr>Office Theme</vt:lpstr>
      <vt:lpstr>HIBERNATE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/>
  <cp:lastModifiedBy>USER</cp:lastModifiedBy>
  <cp:revision>8</cp:revision>
  <dcterms:created xsi:type="dcterms:W3CDTF">2023-01-19T10:26:00Z</dcterms:created>
  <dcterms:modified xsi:type="dcterms:W3CDTF">2023-03-28T06:05:44Z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D56E43FBE7194C42BD5260434C67FC71</vt:lpwstr>
  </property>
  <property fmtid="{D5CDD505-2E9C-101B-9397-08002B2CF9AE}" pid="3" name="KSOProductBuildVer">
    <vt:lpwstr>1033-11.2.0.11388</vt:lpwstr>
  </property>
</Properties>
</file>