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60" r:id="rId3"/>
    <p:sldId id="258" r:id="rId4"/>
    <p:sldId id="259" r:id="rId5"/>
    <p:sldId id="266" r:id="rId6"/>
    <p:sldId id="267" r:id="rId7"/>
    <p:sldId id="262" r:id="rId8"/>
    <p:sldId id="268" r:id="rId9"/>
    <p:sldId id="264" r:id="rId10"/>
    <p:sldId id="263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FEA57E-7C1A-457B-A4CD-5DCEB057B502}" type="datetime1">
              <a:rPr lang="en-US" smtClean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12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6083D4-708C-4BB5-B4FD-30CE9FA12FD5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860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6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1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E624077-BD55-4036-8E92-6558FDF3B653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703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04225F2-7107-4609-BCC2-77C63064A5E8}" type="datetime1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68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224n/cs224n.1224/reports/default_116994704.pdf" TargetMode="External"/><Relationship Id="rId2" Type="http://schemas.openxmlformats.org/officeDocument/2006/relationships/hyperlink" Target="https://rajpurkar.github.io/SQuAD-explor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class/archive/cs/cs224n/cs224n.1214/project/default-final-project-handout-robustqa-track.pdf" TargetMode="External"/><Relationship Id="rId5" Type="http://schemas.openxmlformats.org/officeDocument/2006/relationships/hyperlink" Target="https://web.stanford.edu/class/archive/cs/cs224n/cs224n.1214/project/default-final-project-handout-squad-track.pdf" TargetMode="External"/><Relationship Id="rId4" Type="http://schemas.openxmlformats.org/officeDocument/2006/relationships/hyperlink" Target="https://web.stanford.edu/class/archive/cs/cs224n/cs224n.1214/reports/final_reports/report24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9453AC2-8882-459A-8985-3E24DD42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4543" y="0"/>
            <a:ext cx="11967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6E7F959-365A-59D3-1F4D-E0F39BA37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1" r="-1" b="-1"/>
          <a:stretch/>
        </p:blipFill>
        <p:spPr>
          <a:xfrm>
            <a:off x="264543" y="10"/>
            <a:ext cx="11967714" cy="685799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C1E70-DCE6-489C-95A5-65EF5FD7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>
            <a:normAutofit/>
          </a:bodyPr>
          <a:lstStyle/>
          <a:p>
            <a:r>
              <a:rPr lang="en-US" sz="6700" dirty="0">
                <a:solidFill>
                  <a:srgbClr val="FFFFFF"/>
                </a:solidFill>
              </a:rPr>
              <a:t>Project Title:</a:t>
            </a:r>
            <a:br>
              <a:rPr lang="en-US" sz="6700" dirty="0">
                <a:solidFill>
                  <a:srgbClr val="FFFFFF"/>
                </a:solidFill>
              </a:rPr>
            </a:br>
            <a:r>
              <a:rPr lang="en-US" sz="6700" dirty="0" err="1">
                <a:solidFill>
                  <a:srgbClr val="FFFFFF"/>
                </a:solidFill>
              </a:rPr>
              <a:t>BiDAF</a:t>
            </a:r>
            <a:r>
              <a:rPr lang="en-US" sz="6700" dirty="0">
                <a:solidFill>
                  <a:srgbClr val="FFFFFF"/>
                </a:solidFill>
              </a:rPr>
              <a:t> for SQUAD 2.0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Team Members: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YASASVI THATI	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SRI VISHNUPRIYA SANGARAJU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A11FEA-6E98-401C-B708-DA2C9508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454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243B-2618-4BCA-8940-A97947E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2399B-6F98-2C48-068D-32238ED24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Söhne"/>
              </a:rPr>
              <a:t>Exact Match (EM):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Exact Match is a strict evaluation metric that only gives two scores (0 or 1).</a:t>
            </a:r>
          </a:p>
          <a:p>
            <a:r>
              <a:rPr lang="en-US" sz="2400" b="1" dirty="0">
                <a:latin typeface="Söhne"/>
              </a:rPr>
              <a:t>F1 Score: 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The F1 score is a combined metric that considers both precision and recall. It calculates the harmonic mean of precision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and recall for the response words.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638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FF8-21F1-C809-3777-340AEDD2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9D4A6F-94DC-5077-27BA-3A7B72B8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49" y="2384424"/>
            <a:ext cx="5783773" cy="321627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D33D9F2-8D70-2B36-9B7A-4E03E9B8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2115251"/>
            <a:ext cx="4279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3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D712-6B03-A8F0-7A8A-91583D15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A5A4-3F52-B939-A8F3-A8EBD8A9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hlinkClick r:id="rId2"/>
              </a:rPr>
              <a:t>https://rajpurkar.github.io/SQuAD-explorer/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https://web.stanford.edu/class/archive/cs/cs224n/cs224n.1224/reports/default_116994704.pdf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https://web.stanford.edu/class/archive/cs/cs224n/cs224n.1214/reports/final_reports/report243.pdf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https://web.stanford.edu/class/archive/cs/cs224n/cs224n.1214/project/default-final-project-handout-squad-track.pdf</a:t>
            </a:r>
            <a:endParaRPr lang="en-US" sz="2400" dirty="0"/>
          </a:p>
          <a:p>
            <a:r>
              <a:rPr lang="en-US" sz="2400" b="0" i="0" dirty="0">
                <a:solidFill>
                  <a:srgbClr val="2D3B45"/>
                </a:solidFill>
                <a:effectLst/>
                <a:hlinkClick r:id="rId6"/>
              </a:rPr>
              <a:t>https://web.stanford.edu/class/archive/cs/cs224n/cs224n.1214/project/default-final-project-handout-robustqa-track.pdf</a:t>
            </a:r>
            <a:endParaRPr lang="en-US" sz="2400" b="0" i="0" dirty="0">
              <a:solidFill>
                <a:srgbClr val="2D3B45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41FE-8BB3-6C3C-C68C-22B2F2D9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2AF2-96D6-1A89-41B2-736D8A0A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65006"/>
            <a:ext cx="10178322" cy="3593591"/>
          </a:xfrm>
        </p:spPr>
        <p:txBody>
          <a:bodyPr/>
          <a:lstStyle/>
          <a:p>
            <a:r>
              <a:rPr lang="en-US" b="1" dirty="0">
                <a:latin typeface="Söhne"/>
              </a:rPr>
              <a:t>S</a:t>
            </a:r>
            <a:r>
              <a:rPr lang="en-US" dirty="0">
                <a:latin typeface="Söhne"/>
              </a:rPr>
              <a:t>tanford </a:t>
            </a:r>
            <a:r>
              <a:rPr lang="en-US" b="1" dirty="0">
                <a:latin typeface="Söhne"/>
              </a:rPr>
              <a:t>Q</a:t>
            </a:r>
            <a:r>
              <a:rPr lang="en-US" dirty="0">
                <a:latin typeface="Söhne"/>
              </a:rPr>
              <a:t>uestion </a:t>
            </a:r>
            <a:r>
              <a:rPr lang="en-US" b="1" dirty="0">
                <a:latin typeface="Söhne"/>
              </a:rPr>
              <a:t>A</a:t>
            </a:r>
            <a:r>
              <a:rPr lang="en-US" dirty="0">
                <a:latin typeface="Söhne"/>
              </a:rPr>
              <a:t>nswering </a:t>
            </a:r>
            <a:r>
              <a:rPr lang="en-US" b="1" dirty="0">
                <a:latin typeface="Söhne"/>
              </a:rPr>
              <a:t>D</a:t>
            </a:r>
            <a:r>
              <a:rPr lang="en-US" dirty="0">
                <a:latin typeface="Söhne"/>
              </a:rPr>
              <a:t>ataset (</a:t>
            </a:r>
            <a:r>
              <a:rPr lang="en-US" dirty="0" err="1">
                <a:latin typeface="Söhne"/>
              </a:rPr>
              <a:t>SQuAD</a:t>
            </a:r>
            <a:r>
              <a:rPr lang="en-US" dirty="0">
                <a:latin typeface="Söhne"/>
              </a:rPr>
              <a:t>) is a reading comprehension dataset, consisting of questions posed by </a:t>
            </a:r>
            <a:r>
              <a:rPr lang="en-US" dirty="0" err="1">
                <a:latin typeface="Söhne"/>
              </a:rPr>
              <a:t>crowdworkers</a:t>
            </a:r>
            <a:r>
              <a:rPr lang="en-US" dirty="0">
                <a:latin typeface="Söhne"/>
              </a:rPr>
              <a:t> on a set of Wikipedia articles, where the answer to every question is a segment of text, or span, from the corresponding reading passage, or the question might be unanswerable.</a:t>
            </a:r>
          </a:p>
          <a:p>
            <a:r>
              <a:rPr lang="en-US" dirty="0" err="1">
                <a:latin typeface="Söhne"/>
              </a:rPr>
              <a:t>SQuAD</a:t>
            </a:r>
            <a:r>
              <a:rPr lang="en-US" dirty="0">
                <a:latin typeface="Söhne"/>
              </a:rPr>
              <a:t> 1.1, the previous version of the </a:t>
            </a:r>
            <a:r>
              <a:rPr lang="en-US" dirty="0" err="1">
                <a:latin typeface="Söhne"/>
              </a:rPr>
              <a:t>SQuAD</a:t>
            </a:r>
            <a:r>
              <a:rPr lang="en-US" dirty="0">
                <a:latin typeface="Söhne"/>
              </a:rPr>
              <a:t> dataset, contains 100,000+ question-answer pairs on 500+ articles.</a:t>
            </a:r>
          </a:p>
          <a:p>
            <a:r>
              <a:rPr lang="en-US" dirty="0">
                <a:latin typeface="Söhne"/>
              </a:rPr>
              <a:t>SQuAD2.0 combines the 100,000 questions in SQuAD1.1 with over 50,000 unanswerable questions written adversarial by </a:t>
            </a:r>
            <a:r>
              <a:rPr lang="en-US" dirty="0" err="1">
                <a:latin typeface="Söhne"/>
              </a:rPr>
              <a:t>crowdworkers</a:t>
            </a:r>
            <a:r>
              <a:rPr lang="en-US" dirty="0">
                <a:latin typeface="Söhne"/>
              </a:rPr>
              <a:t> to look similar to answerable ones.</a:t>
            </a:r>
          </a:p>
        </p:txBody>
      </p:sp>
    </p:spTree>
    <p:extLst>
      <p:ext uri="{BB962C8B-B14F-4D97-AF65-F5344CB8AC3E}">
        <p14:creationId xmlns:p14="http://schemas.microsoft.com/office/powerpoint/2010/main" val="10935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16C1-9D50-FC45-BA55-E3925469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B9C2-DF8E-1E59-91A4-3E8280E9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The main goal of the project is to enhance the ability to answer questions using the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SQuAD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2.0 dataset, with a specific focus on improving the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BiDAF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model through the substitution of Bi-LSTM with GRU.</a:t>
            </a:r>
          </a:p>
          <a:p>
            <a:r>
              <a:rPr lang="en-US" sz="2800" dirty="0">
                <a:solidFill>
                  <a:srgbClr val="374151"/>
                </a:solidFill>
                <a:latin typeface="Söhne"/>
              </a:rPr>
              <a:t>Along with measuring the robustness of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BiDAF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to adversarial examples and comparing the performance of </a:t>
            </a:r>
            <a:r>
              <a:rPr lang="en-US" sz="2800" dirty="0" err="1">
                <a:solidFill>
                  <a:srgbClr val="374151"/>
                </a:solidFill>
                <a:latin typeface="Söhne"/>
              </a:rPr>
              <a:t>BiDAF</a:t>
            </a:r>
            <a:r>
              <a:rPr lang="en-US" sz="2800" dirty="0">
                <a:solidFill>
                  <a:srgbClr val="374151"/>
                </a:solidFill>
                <a:latin typeface="Söhne"/>
              </a:rPr>
              <a:t> with fine-tuned BERT and other pretrained models in terms of data requirements vs performance and training cost vs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1999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2CBF-F39D-1674-8552-5A3FCF05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2EE8-1E39-5FC6-65CE-74D3F4298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20234"/>
            <a:ext cx="10178322" cy="4479417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Complex Challenge: </a:t>
            </a:r>
            <a:r>
              <a:rPr lang="en-US" i="0" dirty="0">
                <a:effectLst/>
                <a:latin typeface="Söhne"/>
              </a:rPr>
              <a:t>The project addresses the difficult </a:t>
            </a:r>
            <a:r>
              <a:rPr lang="en-US" i="0" dirty="0" err="1">
                <a:effectLst/>
                <a:latin typeface="Söhne"/>
              </a:rPr>
              <a:t>SQuAD</a:t>
            </a:r>
            <a:r>
              <a:rPr lang="en-US" i="0" dirty="0">
                <a:effectLst/>
                <a:latin typeface="Söhne"/>
              </a:rPr>
              <a:t> 2.0 dataset, which contains questions with no explicit solutions, making it a valuable research project.</a:t>
            </a:r>
          </a:p>
          <a:p>
            <a:r>
              <a:rPr lang="en-US" b="1" i="0" dirty="0">
                <a:effectLst/>
                <a:latin typeface="Söhne"/>
              </a:rPr>
              <a:t>Model Improvement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project's goal is to improve the performance of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BiDAF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model by integrating a Gated Recurrent Unit (GRU), which might lead to greater question-answering capabilities.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Practical Applications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Successful question-answering model modifications have practical uses in sectors such as retrieving data and virtual assistants.</a:t>
            </a:r>
            <a:endParaRPr lang="en-US" b="1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Contributing to Knowledge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 The project contributes to the NLP and deep learning communities by sharing thoughts and discoveries that may be utilized to progress the field by other researchers.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7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345C-C95F-B3C2-1804-1D3F1D39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016C4-933D-71EA-380E-972BFA380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800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2400" dirty="0"/>
              <a:t>The use of deep learning, transfer learning, large-scale datasets, and creative architectural designs has resulted in the present state of the art in question-answering models. </a:t>
            </a:r>
          </a:p>
          <a:p>
            <a:r>
              <a:rPr lang="en-US" sz="2400" dirty="0"/>
              <a:t>These advances have resulted in significant gains in models' capacity to interpret text and offer accurate answers across a wide number of areas. </a:t>
            </a:r>
          </a:p>
          <a:p>
            <a:r>
              <a:rPr lang="en-US" sz="2400" dirty="0"/>
              <a:t>The discipline is still evolving, with an emphasis on increasing both accuracy and model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124060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181-54CA-AFEE-5AA5-D0AB74DC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BiDAF</a:t>
            </a:r>
            <a:r>
              <a:rPr lang="en-US" dirty="0"/>
              <a:t> Baseline Model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A70979EB-DE92-A588-3F86-F7571394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775" y="1574505"/>
            <a:ext cx="8388057" cy="4605712"/>
          </a:xfrm>
        </p:spPr>
      </p:pic>
    </p:spTree>
    <p:extLst>
      <p:ext uri="{BB962C8B-B14F-4D97-AF65-F5344CB8AC3E}">
        <p14:creationId xmlns:p14="http://schemas.microsoft.com/office/powerpoint/2010/main" val="57433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116B-F904-0262-090E-DAA9F56C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B5D9-4E0D-68BD-118C-07E317FC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Söhne"/>
              </a:rPr>
              <a:t>SQuAD</a:t>
            </a:r>
            <a:r>
              <a:rPr lang="en-US" b="1" dirty="0">
                <a:latin typeface="Söhne"/>
              </a:rPr>
              <a:t> 2.0 Dataset</a:t>
            </a:r>
          </a:p>
          <a:p>
            <a:r>
              <a:rPr lang="en-US" b="1" dirty="0">
                <a:latin typeface="Söhne"/>
              </a:rPr>
              <a:t>Bi-Directional Attention Flow (</a:t>
            </a:r>
            <a:r>
              <a:rPr lang="en-US" b="1" dirty="0" err="1">
                <a:latin typeface="Söhne"/>
              </a:rPr>
              <a:t>BiDAF</a:t>
            </a:r>
            <a:r>
              <a:rPr lang="en-US" b="1" dirty="0">
                <a:latin typeface="Söhne"/>
              </a:rPr>
              <a:t>) model (Bi-LSTM &amp; GRU)</a:t>
            </a:r>
          </a:p>
          <a:p>
            <a:r>
              <a:rPr lang="en-US" b="1" dirty="0">
                <a:latin typeface="Söhne"/>
              </a:rPr>
              <a:t>Hyperparameter Tuning</a:t>
            </a:r>
          </a:p>
          <a:p>
            <a:r>
              <a:rPr lang="en-US" b="1" dirty="0">
                <a:latin typeface="Söhne"/>
              </a:rPr>
              <a:t>Measuring the robustness of </a:t>
            </a:r>
            <a:r>
              <a:rPr lang="en-US" b="1" dirty="0" err="1">
                <a:latin typeface="Söhne"/>
              </a:rPr>
              <a:t>BiDAF</a:t>
            </a:r>
            <a:r>
              <a:rPr lang="en-US" b="1" dirty="0">
                <a:latin typeface="Söhne"/>
              </a:rPr>
              <a:t> to adversarial examples</a:t>
            </a:r>
          </a:p>
          <a:p>
            <a:r>
              <a:rPr lang="en-US" b="1" dirty="0">
                <a:latin typeface="Söhne"/>
              </a:rPr>
              <a:t>Comparing the performance of </a:t>
            </a:r>
            <a:r>
              <a:rPr lang="en-US" b="1" dirty="0" err="1">
                <a:latin typeface="Söhne"/>
              </a:rPr>
              <a:t>BiDAF</a:t>
            </a:r>
            <a:r>
              <a:rPr lang="en-US" b="1" dirty="0">
                <a:latin typeface="Söhne"/>
              </a:rPr>
              <a:t> with fine-tuned BERT </a:t>
            </a:r>
          </a:p>
          <a:p>
            <a:r>
              <a:rPr lang="en-US" b="1" dirty="0">
                <a:latin typeface="Söhne"/>
              </a:rPr>
              <a:t>Evaluation</a:t>
            </a:r>
          </a:p>
          <a:p>
            <a:r>
              <a:rPr lang="en-US" b="1" dirty="0">
                <a:latin typeface="Söhne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01195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48D-05CA-BB89-48F8-1059D745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875E49-5CFC-BF3B-DDF8-ADE5FBB8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1247690"/>
            <a:ext cx="5951241" cy="4932448"/>
          </a:xfrm>
        </p:spPr>
      </p:pic>
    </p:spTree>
    <p:extLst>
      <p:ext uri="{BB962C8B-B14F-4D97-AF65-F5344CB8AC3E}">
        <p14:creationId xmlns:p14="http://schemas.microsoft.com/office/powerpoint/2010/main" val="240362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05F0-D0C3-4452-E58A-DD556790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42CA-67AC-C020-8773-3AFC320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 File (</a:t>
            </a:r>
            <a:r>
              <a:rPr lang="en-US" sz="2400" dirty="0" err="1"/>
              <a:t>ipynb</a:t>
            </a:r>
            <a:r>
              <a:rPr lang="en-US" sz="2400" dirty="0"/>
              <a:t> file)</a:t>
            </a:r>
          </a:p>
          <a:p>
            <a:r>
              <a:rPr lang="en-US" sz="2400" dirty="0"/>
              <a:t>GitHub Link</a:t>
            </a:r>
          </a:p>
          <a:p>
            <a:r>
              <a:rPr lang="en-US" sz="2400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1262258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{82AC0513-EAF7-B442-BB5E-0B5600D65A96}tf10001071</Template>
  <TotalTime>1516</TotalTime>
  <Words>611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Impact</vt:lpstr>
      <vt:lpstr>Söhne</vt:lpstr>
      <vt:lpstr>Badge</vt:lpstr>
      <vt:lpstr>Project Title: BiDAF for SQUAD 2.0  Team Members: YASASVI THATI  SRI VISHNUPRIYA SANGARAJU</vt:lpstr>
      <vt:lpstr>Squad dataset</vt:lpstr>
      <vt:lpstr>PROJECT OBJECTIVE</vt:lpstr>
      <vt:lpstr>STATEMENT OF VALUE</vt:lpstr>
      <vt:lpstr>STATE OF ART </vt:lpstr>
      <vt:lpstr>BiDAF Baseline Model </vt:lpstr>
      <vt:lpstr>APPROACH </vt:lpstr>
      <vt:lpstr>OUTPUT</vt:lpstr>
      <vt:lpstr>deliverables</vt:lpstr>
      <vt:lpstr>Evaluation methodology </vt:lpstr>
      <vt:lpstr>Continue…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YASASVI THATI  SRI VISHNUPRIYA SANGARAJU</dc:title>
  <dc:creator>Thati, Yasasvi</dc:creator>
  <cp:lastModifiedBy>Thati, Yasasvi</cp:lastModifiedBy>
  <cp:revision>7</cp:revision>
  <dcterms:created xsi:type="dcterms:W3CDTF">2023-10-31T01:26:42Z</dcterms:created>
  <dcterms:modified xsi:type="dcterms:W3CDTF">2023-11-28T18:12:03Z</dcterms:modified>
</cp:coreProperties>
</file>