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Roboto Slab" panose="020B0604020202020204" charset="0"/>
      <p:regular r:id="rId8"/>
      <p:bold r:id="rId9"/>
    </p:embeddedFont>
    <p:embeddedFont>
      <p:font typeface="Source Sans Pro" panose="020B0503030403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ce0f262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0ce0f262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da085fb6_582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ce617030e_4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ce617030e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ce617030e_4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ce617030e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ce0f2629f_0_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ce0f2629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karthik1124/Improving-the-classification-accuracy-in-the-case-of-Unbalanced-datase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a:t>
            </a:fld>
            <a:endParaRPr/>
          </a:p>
        </p:txBody>
      </p:sp>
      <p:pic>
        <p:nvPicPr>
          <p:cNvPr id="71" name="Google Shape;71;p12"/>
          <p:cNvPicPr preferRelativeResize="0"/>
          <p:nvPr/>
        </p:nvPicPr>
        <p:blipFill>
          <a:blip r:embed="rId3">
            <a:alphaModFix/>
          </a:blip>
          <a:stretch>
            <a:fillRect/>
          </a:stretch>
        </p:blipFill>
        <p:spPr>
          <a:xfrm>
            <a:off x="3233275" y="709375"/>
            <a:ext cx="2286000" cy="1685925"/>
          </a:xfrm>
          <a:prstGeom prst="rect">
            <a:avLst/>
          </a:prstGeom>
          <a:noFill/>
          <a:ln>
            <a:noFill/>
          </a:ln>
        </p:spPr>
      </p:pic>
      <p:sp>
        <p:nvSpPr>
          <p:cNvPr id="72" name="Google Shape;72;p12"/>
          <p:cNvSpPr txBox="1"/>
          <p:nvPr/>
        </p:nvSpPr>
        <p:spPr>
          <a:xfrm>
            <a:off x="1338675" y="959825"/>
            <a:ext cx="64665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b="1">
                <a:solidFill>
                  <a:schemeClr val="accent1"/>
                </a:solidFill>
                <a:latin typeface="Roboto Slab"/>
                <a:ea typeface="Roboto Slab"/>
                <a:cs typeface="Roboto Slab"/>
                <a:sym typeface="Roboto Slab"/>
              </a:rPr>
              <a:t>Improving the classification accuracy in the case of Unbalanced dataset</a:t>
            </a:r>
            <a:endParaRPr sz="3600" b="1">
              <a:solidFill>
                <a:schemeClr val="accent1"/>
              </a:solidFill>
              <a:latin typeface="Roboto Slab"/>
              <a:ea typeface="Roboto Slab"/>
              <a:cs typeface="Roboto Slab"/>
              <a:sym typeface="Roboto Slab"/>
            </a:endParaRPr>
          </a:p>
        </p:txBody>
      </p:sp>
      <p:sp>
        <p:nvSpPr>
          <p:cNvPr id="73" name="Google Shape;73;p12"/>
          <p:cNvSpPr txBox="1"/>
          <p:nvPr/>
        </p:nvSpPr>
        <p:spPr>
          <a:xfrm>
            <a:off x="1693889" y="2699013"/>
            <a:ext cx="6730584"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Roboto Slab"/>
                <a:ea typeface="Roboto Slab"/>
                <a:cs typeface="Roboto Slab"/>
                <a:sym typeface="Roboto Slab"/>
              </a:rPr>
              <a:t>Konijeti Sri Vyshnavi                            AM.EN.U4AIE20042</a:t>
            </a:r>
            <a:endParaRPr sz="1600" b="1" dirty="0">
              <a:latin typeface="Roboto Slab"/>
              <a:ea typeface="Roboto Slab"/>
              <a:cs typeface="Roboto Slab"/>
              <a:sym typeface="Roboto Slab"/>
            </a:endParaRPr>
          </a:p>
          <a:p>
            <a:pPr marL="0" lvl="0" indent="0" algn="l" rtl="0">
              <a:spcBef>
                <a:spcPts val="0"/>
              </a:spcBef>
              <a:spcAft>
                <a:spcPts val="0"/>
              </a:spcAft>
              <a:buNone/>
            </a:pPr>
            <a:r>
              <a:rPr lang="en" sz="1600" b="1" dirty="0">
                <a:latin typeface="Roboto Slab"/>
                <a:ea typeface="Roboto Slab"/>
                <a:cs typeface="Roboto Slab"/>
                <a:sym typeface="Roboto Slab"/>
              </a:rPr>
              <a:t>Maddala H S M Krishna Karthik       AM.EN.U4AIE20046</a:t>
            </a:r>
            <a:endParaRPr sz="1600" b="1" dirty="0">
              <a:latin typeface="Roboto Slab"/>
              <a:ea typeface="Roboto Slab"/>
              <a:cs typeface="Roboto Slab"/>
              <a:sym typeface="Roboto Slab"/>
            </a:endParaRPr>
          </a:p>
          <a:p>
            <a:pPr marL="0" lvl="0" indent="0" algn="l" rtl="0">
              <a:spcBef>
                <a:spcPts val="0"/>
              </a:spcBef>
              <a:spcAft>
                <a:spcPts val="0"/>
              </a:spcAft>
              <a:buNone/>
            </a:pPr>
            <a:r>
              <a:rPr lang="en" sz="1600" b="1" dirty="0">
                <a:latin typeface="Roboto Slab"/>
                <a:ea typeface="Roboto Slab"/>
                <a:cs typeface="Roboto Slab"/>
                <a:sym typeface="Roboto Slab"/>
              </a:rPr>
              <a:t>Methuku Samhitha                                AM.EN.U4AIE20049</a:t>
            </a:r>
            <a:endParaRPr sz="1600" b="1" dirty="0">
              <a:latin typeface="Roboto Slab"/>
              <a:ea typeface="Roboto Slab"/>
              <a:cs typeface="Roboto Slab"/>
              <a:sym typeface="Roboto Slab"/>
            </a:endParaRPr>
          </a:p>
          <a:p>
            <a:pPr marL="0" lvl="0" indent="0" algn="l" rtl="0">
              <a:spcBef>
                <a:spcPts val="0"/>
              </a:spcBef>
              <a:spcAft>
                <a:spcPts val="0"/>
              </a:spcAft>
              <a:buNone/>
            </a:pPr>
            <a:r>
              <a:rPr lang="en" sz="1600" b="1" dirty="0">
                <a:latin typeface="Roboto Slab"/>
                <a:ea typeface="Roboto Slab"/>
                <a:cs typeface="Roboto Slab"/>
                <a:sym typeface="Roboto Slab"/>
              </a:rPr>
              <a:t>Suravarapu Ankith                                AM.EN.U4AIE20070</a:t>
            </a:r>
          </a:p>
          <a:p>
            <a:pPr marL="0" lvl="0" indent="0" algn="l" rtl="0">
              <a:spcBef>
                <a:spcPts val="0"/>
              </a:spcBef>
              <a:spcAft>
                <a:spcPts val="0"/>
              </a:spcAft>
              <a:buNone/>
            </a:pPr>
            <a:endParaRPr lang="en" sz="1600" b="1" dirty="0">
              <a:latin typeface="Roboto Slab"/>
              <a:ea typeface="Roboto Slab"/>
              <a:cs typeface="Roboto Slab"/>
              <a:sym typeface="Roboto Slab"/>
            </a:endParaRPr>
          </a:p>
          <a:p>
            <a:pPr marL="0" lvl="0" indent="0" algn="l" rtl="0">
              <a:spcBef>
                <a:spcPts val="0"/>
              </a:spcBef>
              <a:spcAft>
                <a:spcPts val="0"/>
              </a:spcAft>
              <a:buNone/>
            </a:pPr>
            <a:r>
              <a:rPr lang="en" sz="1600" b="1" dirty="0">
                <a:latin typeface="Roboto Slab"/>
                <a:ea typeface="Roboto Slab"/>
                <a:cs typeface="Roboto Slab"/>
                <a:sym typeface="Roboto Slab"/>
              </a:rPr>
              <a:t>                                                                      Presenter : </a:t>
            </a:r>
            <a:br>
              <a:rPr lang="en" sz="1600" b="1" dirty="0">
                <a:latin typeface="Roboto Slab"/>
                <a:ea typeface="Roboto Slab"/>
                <a:cs typeface="Roboto Slab"/>
                <a:sym typeface="Roboto Slab"/>
              </a:rPr>
            </a:br>
            <a:r>
              <a:rPr lang="en" sz="1600" b="1" dirty="0">
                <a:latin typeface="Roboto Slab"/>
                <a:ea typeface="Roboto Slab"/>
                <a:cs typeface="Roboto Slab"/>
                <a:sym typeface="Roboto Slab"/>
              </a:rPr>
              <a:t>                                                                      Konijeti Sri Vyshnavi</a:t>
            </a:r>
            <a:br>
              <a:rPr lang="en" sz="1600" b="1" dirty="0">
                <a:latin typeface="Roboto Slab"/>
                <a:ea typeface="Roboto Slab"/>
                <a:cs typeface="Roboto Slab"/>
                <a:sym typeface="Roboto Slab"/>
              </a:rPr>
            </a:br>
            <a:r>
              <a:rPr lang="en" sz="1600" b="1" dirty="0">
                <a:latin typeface="Roboto Slab"/>
                <a:ea typeface="Roboto Slab"/>
                <a:cs typeface="Roboto Slab"/>
                <a:sym typeface="Roboto Slab"/>
              </a:rPr>
              <a:t>                                                                      AM.EN.U4AIE20042</a:t>
            </a:r>
            <a:endParaRPr sz="1600" b="1" dirty="0">
              <a:latin typeface="Roboto Slab"/>
              <a:ea typeface="Roboto Slab"/>
              <a:cs typeface="Roboto Slab"/>
              <a:sym typeface="Roboto Slab"/>
            </a:endParaRPr>
          </a:p>
        </p:txBody>
      </p:sp>
      <p:sp>
        <p:nvSpPr>
          <p:cNvPr id="74" name="Google Shape;74;p12"/>
          <p:cNvSpPr txBox="1"/>
          <p:nvPr/>
        </p:nvSpPr>
        <p:spPr>
          <a:xfrm>
            <a:off x="2793775" y="2340888"/>
            <a:ext cx="3429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u="sng">
                <a:solidFill>
                  <a:schemeClr val="accent1"/>
                </a:solidFill>
                <a:latin typeface="Roboto Slab"/>
                <a:ea typeface="Roboto Slab"/>
                <a:cs typeface="Roboto Slab"/>
                <a:sym typeface="Roboto Slab"/>
              </a:rPr>
              <a:t>Group-19</a:t>
            </a:r>
            <a:endParaRPr u="sng">
              <a:solidFill>
                <a:schemeClr val="accen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1792800" y="338875"/>
            <a:ext cx="55584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b="1"/>
              <a:t>Problem Statement</a:t>
            </a:r>
            <a:endParaRPr sz="2900" b="1"/>
          </a:p>
        </p:txBody>
      </p:sp>
      <p:sp>
        <p:nvSpPr>
          <p:cNvPr id="80" name="Google Shape;80;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3"/>
          <p:cNvSpPr txBox="1"/>
          <p:nvPr/>
        </p:nvSpPr>
        <p:spPr>
          <a:xfrm>
            <a:off x="644100" y="1415200"/>
            <a:ext cx="7615200" cy="29952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Credit card payment is one of the prevalent means of transactions carried out in both online and offline purchases.</a:t>
            </a:r>
            <a:endParaRPr sz="1300">
              <a:solidFill>
                <a:schemeClr val="dk1"/>
              </a:solidFill>
              <a:latin typeface="Roboto Slab"/>
              <a:ea typeface="Roboto Slab"/>
              <a:cs typeface="Roboto Slab"/>
              <a:sym typeface="Roboto Slab"/>
            </a:endParaRPr>
          </a:p>
          <a:p>
            <a:pPr marL="457200" lvl="0" indent="-311150" algn="l" rtl="0">
              <a:lnSpc>
                <a:spcPct val="115000"/>
              </a:lnSpc>
              <a:spcBef>
                <a:spcPts val="100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Latest technology and worldwide communications, fraud has increased significantly. </a:t>
            </a:r>
            <a:endParaRPr sz="1300">
              <a:solidFill>
                <a:schemeClr val="dk1"/>
              </a:solidFill>
              <a:latin typeface="Roboto Slab"/>
              <a:ea typeface="Roboto Slab"/>
              <a:cs typeface="Roboto Slab"/>
              <a:sym typeface="Roboto Slab"/>
            </a:endParaRPr>
          </a:p>
          <a:p>
            <a:pPr marL="457200" lvl="0" indent="-311150" algn="l" rtl="0">
              <a:lnSpc>
                <a:spcPct val="115000"/>
              </a:lnSpc>
              <a:spcBef>
                <a:spcPts val="100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In Credit card fraud transactions there are so many ways to find like Random forest,</a:t>
            </a:r>
            <a:r>
              <a:rPr lang="en" sz="1300">
                <a:solidFill>
                  <a:schemeClr val="dk1"/>
                </a:solidFill>
                <a:highlight>
                  <a:srgbClr val="FFFFFF"/>
                </a:highlight>
                <a:latin typeface="Roboto Slab"/>
                <a:ea typeface="Roboto Slab"/>
                <a:cs typeface="Roboto Slab"/>
                <a:sym typeface="Roboto Slab"/>
              </a:rPr>
              <a:t>rule based mining, neural network</a:t>
            </a:r>
            <a:r>
              <a:rPr lang="en" sz="1300">
                <a:solidFill>
                  <a:schemeClr val="dk1"/>
                </a:solidFill>
                <a:latin typeface="Roboto Slab"/>
                <a:ea typeface="Roboto Slab"/>
                <a:cs typeface="Roboto Slab"/>
                <a:sym typeface="Roboto Slab"/>
              </a:rPr>
              <a:t> etc.</a:t>
            </a:r>
            <a:endParaRPr sz="1300">
              <a:solidFill>
                <a:schemeClr val="dk1"/>
              </a:solidFill>
              <a:latin typeface="Roboto Slab"/>
              <a:ea typeface="Roboto Slab"/>
              <a:cs typeface="Roboto Slab"/>
              <a:sym typeface="Roboto Slab"/>
            </a:endParaRPr>
          </a:p>
          <a:p>
            <a:pPr marL="457200" lvl="0" indent="-311150" algn="l" rtl="0">
              <a:lnSpc>
                <a:spcPct val="115000"/>
              </a:lnSpc>
              <a:spcBef>
                <a:spcPts val="100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The Best method to detect that transaction is fraud or not by using </a:t>
            </a:r>
            <a:r>
              <a:rPr lang="en" sz="1300">
                <a:solidFill>
                  <a:schemeClr val="dk1"/>
                </a:solidFill>
                <a:highlight>
                  <a:schemeClr val="lt1"/>
                </a:highlight>
                <a:latin typeface="Roboto Slab"/>
                <a:ea typeface="Roboto Slab"/>
                <a:cs typeface="Roboto Slab"/>
                <a:sym typeface="Roboto Slab"/>
              </a:rPr>
              <a:t> XGBoost method.</a:t>
            </a:r>
            <a:endParaRPr sz="1300">
              <a:solidFill>
                <a:schemeClr val="dk1"/>
              </a:solidFill>
              <a:highlight>
                <a:schemeClr val="lt1"/>
              </a:highlight>
              <a:latin typeface="Roboto Slab"/>
              <a:ea typeface="Roboto Slab"/>
              <a:cs typeface="Roboto Slab"/>
              <a:sym typeface="Roboto Slab"/>
            </a:endParaRPr>
          </a:p>
          <a:p>
            <a:pPr marL="457200" lvl="0" indent="-311150" algn="l" rtl="0">
              <a:lnSpc>
                <a:spcPct val="115000"/>
              </a:lnSpc>
              <a:spcBef>
                <a:spcPts val="1000"/>
              </a:spcBef>
              <a:spcAft>
                <a:spcPts val="0"/>
              </a:spcAft>
              <a:buClr>
                <a:schemeClr val="dk1"/>
              </a:buClr>
              <a:buSzPts val="1300"/>
              <a:buFont typeface="Roboto Slab"/>
              <a:buChar char="●"/>
            </a:pPr>
            <a:r>
              <a:rPr lang="en" sz="1300">
                <a:solidFill>
                  <a:schemeClr val="dk1"/>
                </a:solidFill>
                <a:highlight>
                  <a:schemeClr val="lt1"/>
                </a:highlight>
                <a:latin typeface="Roboto Slab"/>
                <a:ea typeface="Roboto Slab"/>
                <a:cs typeface="Roboto Slab"/>
                <a:sym typeface="Roboto Slab"/>
              </a:rPr>
              <a:t>It having more accuracy with compared to other models.</a:t>
            </a:r>
            <a:endParaRPr sz="1300">
              <a:solidFill>
                <a:schemeClr val="dk1"/>
              </a:solidFill>
              <a:highlight>
                <a:schemeClr val="lt1"/>
              </a:highlight>
              <a:latin typeface="Roboto Slab"/>
              <a:ea typeface="Roboto Slab"/>
              <a:cs typeface="Roboto Slab"/>
              <a:sym typeface="Roboto Slab"/>
            </a:endParaRPr>
          </a:p>
          <a:p>
            <a:pPr marL="457200" lvl="0" indent="-311150" algn="l" rtl="0">
              <a:lnSpc>
                <a:spcPct val="115000"/>
              </a:lnSpc>
              <a:spcBef>
                <a:spcPts val="1000"/>
              </a:spcBef>
              <a:spcAft>
                <a:spcPts val="0"/>
              </a:spcAft>
              <a:buClr>
                <a:schemeClr val="dk1"/>
              </a:buClr>
              <a:buSzPts val="1300"/>
              <a:buFont typeface="Roboto Slab"/>
              <a:buChar char="●"/>
            </a:pPr>
            <a:r>
              <a:rPr lang="en" sz="1300">
                <a:solidFill>
                  <a:schemeClr val="dk1"/>
                </a:solidFill>
                <a:highlight>
                  <a:schemeClr val="lt1"/>
                </a:highlight>
                <a:latin typeface="Roboto Slab"/>
                <a:ea typeface="Roboto Slab"/>
                <a:cs typeface="Roboto Slab"/>
                <a:sym typeface="Roboto Slab"/>
              </a:rPr>
              <a:t>We are doing XGBoost with imbalance in the dataset with using resampling techniques.</a:t>
            </a:r>
            <a:endParaRPr sz="1300">
              <a:solidFill>
                <a:schemeClr val="dk1"/>
              </a:solidFill>
              <a:highlight>
                <a:schemeClr val="lt1"/>
              </a:highlight>
              <a:latin typeface="Roboto Slab"/>
              <a:ea typeface="Roboto Slab"/>
              <a:cs typeface="Roboto Slab"/>
              <a:sym typeface="Roboto Slab"/>
            </a:endParaRPr>
          </a:p>
          <a:p>
            <a:pPr marL="0" lvl="0" indent="0" algn="l" rtl="0">
              <a:lnSpc>
                <a:spcPct val="115000"/>
              </a:lnSpc>
              <a:spcBef>
                <a:spcPts val="1000"/>
              </a:spcBef>
              <a:spcAft>
                <a:spcPts val="1200"/>
              </a:spcAft>
              <a:buNone/>
            </a:pPr>
            <a:r>
              <a:rPr lang="en" sz="1300">
                <a:solidFill>
                  <a:schemeClr val="dk1"/>
                </a:solidFill>
                <a:latin typeface="Roboto Slab"/>
                <a:ea typeface="Roboto Slab"/>
                <a:cs typeface="Roboto Slab"/>
                <a:sym typeface="Roboto Slab"/>
              </a:rPr>
              <a:t>              </a:t>
            </a:r>
            <a:endParaRPr sz="1300">
              <a:solidFill>
                <a:schemeClr val="dk1"/>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0" y="520025"/>
            <a:ext cx="91440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b="1"/>
              <a:t>Methods Implementation</a:t>
            </a:r>
            <a:endParaRPr sz="2900" b="1"/>
          </a:p>
        </p:txBody>
      </p:sp>
      <p:sp>
        <p:nvSpPr>
          <p:cNvPr id="87" name="Google Shape;87;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88" name="Google Shape;88;p14"/>
          <p:cNvSpPr txBox="1"/>
          <p:nvPr/>
        </p:nvSpPr>
        <p:spPr>
          <a:xfrm>
            <a:off x="320400" y="1308100"/>
            <a:ext cx="8823600" cy="3150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Slab"/>
              <a:buChar char="❏"/>
            </a:pPr>
            <a:r>
              <a:rPr lang="en">
                <a:latin typeface="Roboto Slab"/>
                <a:ea typeface="Roboto Slab"/>
                <a:cs typeface="Roboto Slab"/>
                <a:sym typeface="Roboto Slab"/>
              </a:rPr>
              <a:t>Step 1: Start the process</a:t>
            </a:r>
            <a:endParaRPr>
              <a:latin typeface="Roboto Slab"/>
              <a:ea typeface="Roboto Slab"/>
              <a:cs typeface="Roboto Slab"/>
              <a:sym typeface="Roboto Slab"/>
            </a:endParaRPr>
          </a:p>
          <a:p>
            <a:pPr marL="457200" lvl="0" indent="-317500" algn="l" rtl="0">
              <a:spcBef>
                <a:spcPts val="1000"/>
              </a:spcBef>
              <a:spcAft>
                <a:spcPts val="0"/>
              </a:spcAft>
              <a:buSzPts val="1400"/>
              <a:buFont typeface="Roboto Slab"/>
              <a:buChar char="❏"/>
            </a:pPr>
            <a:r>
              <a:rPr lang="en">
                <a:latin typeface="Roboto Slab"/>
                <a:ea typeface="Roboto Slab"/>
                <a:cs typeface="Roboto Slab"/>
                <a:sym typeface="Roboto Slab"/>
              </a:rPr>
              <a:t>Step 2: Load the available </a:t>
            </a:r>
            <a:r>
              <a:rPr lang="en" sz="1300">
                <a:latin typeface="Roboto Slab"/>
                <a:ea typeface="Roboto Slab"/>
                <a:cs typeface="Roboto Slab"/>
                <a:sym typeface="Roboto Slab"/>
              </a:rPr>
              <a:t>Credit Card Fraud Detection(</a:t>
            </a:r>
            <a:r>
              <a:rPr lang="en">
                <a:latin typeface="Roboto Slab"/>
                <a:ea typeface="Roboto Slab"/>
                <a:cs typeface="Roboto Slab"/>
                <a:sym typeface="Roboto Slab"/>
              </a:rPr>
              <a:t>CCFD) dataset. </a:t>
            </a:r>
            <a:endParaRPr>
              <a:latin typeface="Roboto Slab"/>
              <a:ea typeface="Roboto Slab"/>
              <a:cs typeface="Roboto Slab"/>
              <a:sym typeface="Roboto Slab"/>
            </a:endParaRPr>
          </a:p>
          <a:p>
            <a:pPr marL="457200" lvl="0" indent="-317500" algn="l" rtl="0">
              <a:spcBef>
                <a:spcPts val="1000"/>
              </a:spcBef>
              <a:spcAft>
                <a:spcPts val="0"/>
              </a:spcAft>
              <a:buSzPts val="1400"/>
              <a:buFont typeface="Roboto Slab"/>
              <a:buChar char="❏"/>
            </a:pPr>
            <a:r>
              <a:rPr lang="en">
                <a:latin typeface="Roboto Slab"/>
                <a:ea typeface="Roboto Slab"/>
                <a:cs typeface="Roboto Slab"/>
                <a:sym typeface="Roboto Slab"/>
              </a:rPr>
              <a:t>Step 3: Normalize the number of features </a:t>
            </a:r>
            <a:endParaRPr>
              <a:latin typeface="Roboto Slab"/>
              <a:ea typeface="Roboto Slab"/>
              <a:cs typeface="Roboto Slab"/>
              <a:sym typeface="Roboto Slab"/>
            </a:endParaRPr>
          </a:p>
          <a:p>
            <a:pPr marL="457200" lvl="0" indent="-317500" algn="l" rtl="0">
              <a:spcBef>
                <a:spcPts val="1000"/>
              </a:spcBef>
              <a:spcAft>
                <a:spcPts val="0"/>
              </a:spcAft>
              <a:buSzPts val="1400"/>
              <a:buFont typeface="Roboto Slab"/>
              <a:buChar char="❏"/>
            </a:pPr>
            <a:r>
              <a:rPr lang="en">
                <a:latin typeface="Roboto Slab"/>
                <a:ea typeface="Roboto Slab"/>
                <a:cs typeface="Roboto Slab"/>
                <a:sym typeface="Roboto Slab"/>
              </a:rPr>
              <a:t>Step 4: Divide the dataset into two parts first one is in training &amp; the other one is in testing </a:t>
            </a:r>
            <a:endParaRPr>
              <a:latin typeface="Roboto Slab"/>
              <a:ea typeface="Roboto Slab"/>
              <a:cs typeface="Roboto Slab"/>
              <a:sym typeface="Roboto Slab"/>
            </a:endParaRPr>
          </a:p>
          <a:p>
            <a:pPr marL="457200" lvl="0" indent="-317500" algn="l" rtl="0">
              <a:spcBef>
                <a:spcPts val="1000"/>
              </a:spcBef>
              <a:spcAft>
                <a:spcPts val="0"/>
              </a:spcAft>
              <a:buSzPts val="1400"/>
              <a:buFont typeface="Roboto Slab"/>
              <a:buChar char="❏"/>
            </a:pPr>
            <a:r>
              <a:rPr lang="en">
                <a:latin typeface="Roboto Slab"/>
                <a:ea typeface="Roboto Slab"/>
                <a:cs typeface="Roboto Slab"/>
                <a:sym typeface="Roboto Slab"/>
              </a:rPr>
              <a:t>Step 5: After this get  undersampled transaction data </a:t>
            </a:r>
            <a:endParaRPr>
              <a:latin typeface="Roboto Slab"/>
              <a:ea typeface="Roboto Slab"/>
              <a:cs typeface="Roboto Slab"/>
              <a:sym typeface="Roboto Slab"/>
            </a:endParaRPr>
          </a:p>
          <a:p>
            <a:pPr marL="457200" lvl="0" indent="-317500" algn="l" rtl="0">
              <a:spcBef>
                <a:spcPts val="1000"/>
              </a:spcBef>
              <a:spcAft>
                <a:spcPts val="0"/>
              </a:spcAft>
              <a:buSzPts val="1400"/>
              <a:buFont typeface="Roboto Slab"/>
              <a:buChar char="❏"/>
            </a:pPr>
            <a:r>
              <a:rPr lang="en">
                <a:latin typeface="Roboto Slab"/>
                <a:ea typeface="Roboto Slab"/>
                <a:cs typeface="Roboto Slab"/>
                <a:sym typeface="Roboto Slab"/>
              </a:rPr>
              <a:t>Step 6: On this undersampled transaction data apply XGBoost classifier to classify fraud activities </a:t>
            </a:r>
            <a:endParaRPr>
              <a:latin typeface="Roboto Slab"/>
              <a:ea typeface="Roboto Slab"/>
              <a:cs typeface="Roboto Slab"/>
              <a:sym typeface="Roboto Slab"/>
            </a:endParaRPr>
          </a:p>
          <a:p>
            <a:pPr marL="457200" lvl="0" indent="-317500" algn="l" rtl="0">
              <a:spcBef>
                <a:spcPts val="1000"/>
              </a:spcBef>
              <a:spcAft>
                <a:spcPts val="0"/>
              </a:spcAft>
              <a:buSzPts val="1400"/>
              <a:buFont typeface="Roboto Slab"/>
              <a:buChar char="❏"/>
            </a:pPr>
            <a:r>
              <a:rPr lang="en">
                <a:latin typeface="Roboto Slab"/>
                <a:ea typeface="Roboto Slab"/>
                <a:cs typeface="Roboto Slab"/>
                <a:sym typeface="Roboto Slab"/>
              </a:rPr>
              <a:t>Step 7: Evaluate results by accuracy, precision, recall, AUC and ROC curves. </a:t>
            </a:r>
            <a:endParaRPr>
              <a:latin typeface="Roboto Slab"/>
              <a:ea typeface="Roboto Slab"/>
              <a:cs typeface="Roboto Slab"/>
              <a:sym typeface="Roboto Slab"/>
            </a:endParaRPr>
          </a:p>
          <a:p>
            <a:pPr marL="457200" lvl="0" indent="-317500" algn="l" rtl="0">
              <a:spcBef>
                <a:spcPts val="1000"/>
              </a:spcBef>
              <a:spcAft>
                <a:spcPts val="0"/>
              </a:spcAft>
              <a:buSzPts val="1400"/>
              <a:buFont typeface="Roboto Slab"/>
              <a:buChar char="❏"/>
            </a:pPr>
            <a:r>
              <a:rPr lang="en">
                <a:latin typeface="Roboto Slab"/>
                <a:ea typeface="Roboto Slab"/>
                <a:cs typeface="Roboto Slab"/>
                <a:sym typeface="Roboto Slab"/>
              </a:rPr>
              <a:t>Step 8: Stop.  </a:t>
            </a:r>
            <a:endParaRPr>
              <a:latin typeface="Roboto Slab"/>
              <a:ea typeface="Roboto Slab"/>
              <a:cs typeface="Roboto Slab"/>
              <a:sym typeface="Roboto Slab"/>
            </a:endParaRPr>
          </a:p>
          <a:p>
            <a:pPr marL="457200" lvl="0" indent="-317500" algn="l" rtl="0">
              <a:spcBef>
                <a:spcPts val="1000"/>
              </a:spcBef>
              <a:spcAft>
                <a:spcPts val="1000"/>
              </a:spcAft>
              <a:buSzPts val="1400"/>
              <a:buFont typeface="Roboto Slab"/>
              <a:buChar char="❏"/>
            </a:pPr>
            <a:r>
              <a:rPr lang="en" u="sng">
                <a:solidFill>
                  <a:schemeClr val="hlink"/>
                </a:solidFill>
                <a:latin typeface="Roboto Slab"/>
                <a:ea typeface="Roboto Slab"/>
                <a:cs typeface="Roboto Slab"/>
                <a:sym typeface="Roboto Slab"/>
                <a:hlinkClick r:id="rId3"/>
              </a:rPr>
              <a:t>Github link</a:t>
            </a:r>
            <a:r>
              <a:rPr lang="en">
                <a:latin typeface="Roboto Slab"/>
                <a:ea typeface="Roboto Slab"/>
                <a:cs typeface="Roboto Slab"/>
                <a:sym typeface="Roboto Slab"/>
              </a:rPr>
              <a:t> </a:t>
            </a:r>
            <a:endParaRPr>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0" y="211800"/>
            <a:ext cx="91440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a:t>Result and Conclusion</a:t>
            </a:r>
            <a:endParaRPr sz="2900" b="1"/>
          </a:p>
        </p:txBody>
      </p:sp>
      <p:sp>
        <p:nvSpPr>
          <p:cNvPr id="94" name="Google Shape;94;p1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95" name="Google Shape;95;p15"/>
          <p:cNvSpPr txBox="1"/>
          <p:nvPr/>
        </p:nvSpPr>
        <p:spPr>
          <a:xfrm>
            <a:off x="401375" y="952950"/>
            <a:ext cx="5459100" cy="3524700"/>
          </a:xfrm>
          <a:prstGeom prst="rect">
            <a:avLst/>
          </a:prstGeom>
          <a:noFill/>
          <a:ln>
            <a:noFill/>
          </a:ln>
        </p:spPr>
        <p:txBody>
          <a:bodyPr spcFirstLastPara="1" wrap="square" lIns="91425" tIns="91425" rIns="91425" bIns="91425" anchor="ctr" anchorCtr="0">
            <a:spAutoFit/>
          </a:bodyPr>
          <a:lstStyle/>
          <a:p>
            <a:pPr marL="457200" lvl="0" indent="-311150" algn="l" rtl="0">
              <a:lnSpc>
                <a:spcPct val="200000"/>
              </a:lnSpc>
              <a:spcBef>
                <a:spcPts val="1200"/>
              </a:spcBef>
              <a:spcAft>
                <a:spcPts val="0"/>
              </a:spcAft>
              <a:buSzPts val="1300"/>
              <a:buFont typeface="Roboto Slab"/>
              <a:buChar char="❏"/>
            </a:pPr>
            <a:r>
              <a:rPr lang="en" sz="1300">
                <a:latin typeface="Roboto Slab"/>
                <a:ea typeface="Roboto Slab"/>
                <a:cs typeface="Roboto Slab"/>
                <a:sym typeface="Roboto Slab"/>
              </a:rPr>
              <a:t>The performance of the classifier is measured and it has an accuracy of 97%.  </a:t>
            </a:r>
            <a:endParaRPr sz="1300">
              <a:latin typeface="Roboto Slab"/>
              <a:ea typeface="Roboto Slab"/>
              <a:cs typeface="Roboto Slab"/>
              <a:sym typeface="Roboto Slab"/>
            </a:endParaRPr>
          </a:p>
          <a:p>
            <a:pPr marL="457200" lvl="0" indent="-311150" algn="l" rtl="0">
              <a:lnSpc>
                <a:spcPct val="200000"/>
              </a:lnSpc>
              <a:spcBef>
                <a:spcPts val="0"/>
              </a:spcBef>
              <a:spcAft>
                <a:spcPts val="0"/>
              </a:spcAft>
              <a:buSzPts val="1300"/>
              <a:buFont typeface="Roboto Slab"/>
              <a:buChar char="❏"/>
            </a:pPr>
            <a:r>
              <a:rPr lang="en" sz="1300">
                <a:latin typeface="Roboto Slab"/>
                <a:ea typeface="Roboto Slab"/>
                <a:cs typeface="Roboto Slab"/>
                <a:sym typeface="Roboto Slab"/>
              </a:rPr>
              <a:t>Also, the performance is measured  using ROC and AUC curves. And it has an AUC of 0.99. </a:t>
            </a:r>
            <a:endParaRPr sz="1300">
              <a:latin typeface="Roboto Slab"/>
              <a:ea typeface="Roboto Slab"/>
              <a:cs typeface="Roboto Slab"/>
              <a:sym typeface="Roboto Slab"/>
            </a:endParaRPr>
          </a:p>
          <a:p>
            <a:pPr marL="457200" lvl="0" indent="-304800" algn="l" rtl="0">
              <a:lnSpc>
                <a:spcPct val="200000"/>
              </a:lnSpc>
              <a:spcBef>
                <a:spcPts val="0"/>
              </a:spcBef>
              <a:spcAft>
                <a:spcPts val="0"/>
              </a:spcAft>
              <a:buSzPts val="1200"/>
              <a:buFont typeface="Roboto Slab"/>
              <a:buChar char="❏"/>
            </a:pPr>
            <a:r>
              <a:rPr lang="en" sz="1200">
                <a:latin typeface="Roboto Slab"/>
                <a:ea typeface="Roboto Slab"/>
                <a:cs typeface="Roboto Slab"/>
                <a:sym typeface="Roboto Slab"/>
              </a:rPr>
              <a:t>As we know that the greater the AUC, the better the model is at distinguishing between normal and fraud transactions.</a:t>
            </a:r>
            <a:endParaRPr sz="1300">
              <a:latin typeface="Roboto Slab"/>
              <a:ea typeface="Roboto Slab"/>
              <a:cs typeface="Roboto Slab"/>
              <a:sym typeface="Roboto Slab"/>
            </a:endParaRPr>
          </a:p>
          <a:p>
            <a:pPr marL="457200" lvl="0" indent="-311150" algn="l" rtl="0">
              <a:lnSpc>
                <a:spcPct val="200000"/>
              </a:lnSpc>
              <a:spcBef>
                <a:spcPts val="0"/>
              </a:spcBef>
              <a:spcAft>
                <a:spcPts val="0"/>
              </a:spcAft>
              <a:buSzPts val="1300"/>
              <a:buFont typeface="Roboto Slab"/>
              <a:buChar char="❏"/>
            </a:pPr>
            <a:r>
              <a:rPr lang="en" sz="1300">
                <a:latin typeface="Roboto Slab"/>
                <a:ea typeface="Roboto Slab"/>
                <a:cs typeface="Roboto Slab"/>
                <a:sym typeface="Roboto Slab"/>
              </a:rPr>
              <a:t>We conclude that we have reached a very satisfactory number in detecting fraud in relation to the original model, which has increased  to 97%.</a:t>
            </a:r>
            <a:endParaRPr sz="1300">
              <a:latin typeface="Roboto Slab"/>
              <a:ea typeface="Roboto Slab"/>
              <a:cs typeface="Roboto Slab"/>
              <a:sym typeface="Roboto Slab"/>
            </a:endParaRPr>
          </a:p>
        </p:txBody>
      </p:sp>
      <p:pic>
        <p:nvPicPr>
          <p:cNvPr id="96" name="Google Shape;96;p15"/>
          <p:cNvPicPr preferRelativeResize="0"/>
          <p:nvPr/>
        </p:nvPicPr>
        <p:blipFill>
          <a:blip r:embed="rId3">
            <a:alphaModFix/>
          </a:blip>
          <a:stretch>
            <a:fillRect/>
          </a:stretch>
        </p:blipFill>
        <p:spPr>
          <a:xfrm>
            <a:off x="5668125" y="2322150"/>
            <a:ext cx="3028925" cy="2059275"/>
          </a:xfrm>
          <a:prstGeom prst="rect">
            <a:avLst/>
          </a:prstGeom>
          <a:noFill/>
          <a:ln>
            <a:noFill/>
          </a:ln>
        </p:spPr>
      </p:pic>
      <p:pic>
        <p:nvPicPr>
          <p:cNvPr id="97" name="Google Shape;97;p15"/>
          <p:cNvPicPr preferRelativeResize="0"/>
          <p:nvPr/>
        </p:nvPicPr>
        <p:blipFill>
          <a:blip r:embed="rId4">
            <a:alphaModFix/>
          </a:blip>
          <a:stretch>
            <a:fillRect/>
          </a:stretch>
        </p:blipFill>
        <p:spPr>
          <a:xfrm>
            <a:off x="5860475" y="1039425"/>
            <a:ext cx="2836574" cy="128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2356775" y="486325"/>
            <a:ext cx="36465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100" b="1"/>
              <a:t>References</a:t>
            </a:r>
            <a:endParaRPr sz="3100" b="1"/>
          </a:p>
        </p:txBody>
      </p:sp>
      <p:sp>
        <p:nvSpPr>
          <p:cNvPr id="103" name="Google Shape;103;p1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04" name="Google Shape;104;p16"/>
          <p:cNvSpPr txBox="1">
            <a:spLocks noGrp="1"/>
          </p:cNvSpPr>
          <p:nvPr>
            <p:ph type="body" idx="1"/>
          </p:nvPr>
        </p:nvSpPr>
        <p:spPr>
          <a:xfrm>
            <a:off x="702825" y="1188925"/>
            <a:ext cx="7212000" cy="2958300"/>
          </a:xfrm>
          <a:prstGeom prst="rect">
            <a:avLst/>
          </a:prstGeom>
        </p:spPr>
        <p:txBody>
          <a:bodyPr spcFirstLastPara="1" wrap="square" lIns="91425" tIns="91425" rIns="91425" bIns="91425" anchor="t" anchorCtr="0">
            <a:noAutofit/>
          </a:bodyPr>
          <a:lstStyle/>
          <a:p>
            <a:pPr marL="457200" lvl="0" indent="-295275" algn="l" rtl="0">
              <a:spcBef>
                <a:spcPts val="600"/>
              </a:spcBef>
              <a:spcAft>
                <a:spcPts val="0"/>
              </a:spcAft>
              <a:buClr>
                <a:srgbClr val="0091EA"/>
              </a:buClr>
              <a:buSzPts val="1050"/>
              <a:buFont typeface="Roboto Slab"/>
              <a:buChar char="◎"/>
            </a:pPr>
            <a:r>
              <a:rPr lang="en" sz="1050" b="1">
                <a:solidFill>
                  <a:srgbClr val="000000"/>
                </a:solidFill>
                <a:latin typeface="Roboto Slab"/>
                <a:ea typeface="Roboto Slab"/>
                <a:cs typeface="Roboto Slab"/>
                <a:sym typeface="Roboto Slab"/>
              </a:rPr>
              <a:t>C. V. Priscilla and D. P. Prabha, "Influence of Optimizing XGBoost to handle Class Imbalance in Credit Card Fraud Detection," 2020 Third International Conference on Smart Systems and Inventive Technology (ICSSIT), 2020, pp. 1309-1315, doi: 10.1109/ICSSIT48917.2020.9214206</a:t>
            </a:r>
            <a:endParaRPr sz="1050" b="1">
              <a:solidFill>
                <a:srgbClr val="000000"/>
              </a:solidFill>
              <a:latin typeface="Roboto Slab"/>
              <a:ea typeface="Roboto Slab"/>
              <a:cs typeface="Roboto Slab"/>
              <a:sym typeface="Roboto Slab"/>
            </a:endParaRPr>
          </a:p>
          <a:p>
            <a:pPr marL="457200" lvl="0" indent="-295275" algn="l" rtl="0">
              <a:spcBef>
                <a:spcPts val="1000"/>
              </a:spcBef>
              <a:spcAft>
                <a:spcPts val="0"/>
              </a:spcAft>
              <a:buClr>
                <a:srgbClr val="0091EA"/>
              </a:buClr>
              <a:buSzPts val="1050"/>
              <a:buFont typeface="Roboto Slab"/>
              <a:buChar char="◎"/>
            </a:pPr>
            <a:r>
              <a:rPr lang="en" sz="1050" b="1">
                <a:solidFill>
                  <a:srgbClr val="000000"/>
                </a:solidFill>
                <a:latin typeface="Roboto Slab"/>
                <a:ea typeface="Roboto Slab"/>
                <a:cs typeface="Roboto Slab"/>
                <a:sym typeface="Roboto Slab"/>
              </a:rPr>
              <a:t>Vedant Mayekar, Siddharth Mattha, Sohan Choudhary, Prof Amruta Sankhe. “ONLINE FRAUD TRANSACTION DETECTION USING MACHINE LEARNING”, International Research Journal of Engineering and Technology (IRJET) Volume: 08 Issue: 05, May 2021</a:t>
            </a:r>
            <a:endParaRPr sz="1050" b="1">
              <a:solidFill>
                <a:srgbClr val="000000"/>
              </a:solidFill>
              <a:latin typeface="Roboto Slab"/>
              <a:ea typeface="Roboto Slab"/>
              <a:cs typeface="Roboto Slab"/>
              <a:sym typeface="Roboto Slab"/>
            </a:endParaRPr>
          </a:p>
          <a:p>
            <a:pPr marL="457200" lvl="0" indent="-295275" algn="l" rtl="0">
              <a:spcBef>
                <a:spcPts val="1000"/>
              </a:spcBef>
              <a:spcAft>
                <a:spcPts val="0"/>
              </a:spcAft>
              <a:buClr>
                <a:srgbClr val="0091EA"/>
              </a:buClr>
              <a:buSzPts val="1050"/>
              <a:buFont typeface="Roboto Slab"/>
              <a:buChar char="◎"/>
            </a:pPr>
            <a:r>
              <a:rPr lang="en" sz="1050" b="1">
                <a:solidFill>
                  <a:srgbClr val="000000"/>
                </a:solidFill>
                <a:latin typeface="Roboto Slab"/>
                <a:ea typeface="Roboto Slab"/>
                <a:cs typeface="Roboto Slab"/>
                <a:sym typeface="Roboto Slab"/>
              </a:rPr>
              <a:t>Nishant Sharma, “CREDIT CARD FRAUD DETECTION PREDICTIVE MODELING”, A Paper Submitted to the Graduate Faculty of the North Dakota State University of Agriculture and Applied Science, May 2019.</a:t>
            </a:r>
            <a:endParaRPr sz="1050" b="1">
              <a:solidFill>
                <a:srgbClr val="000000"/>
              </a:solidFill>
              <a:latin typeface="Roboto Slab"/>
              <a:ea typeface="Roboto Slab"/>
              <a:cs typeface="Roboto Slab"/>
              <a:sym typeface="Roboto Slab"/>
            </a:endParaRPr>
          </a:p>
          <a:p>
            <a:pPr marL="457200" lvl="0" indent="-295275" algn="l" rtl="0">
              <a:spcBef>
                <a:spcPts val="1000"/>
              </a:spcBef>
              <a:spcAft>
                <a:spcPts val="0"/>
              </a:spcAft>
              <a:buClr>
                <a:srgbClr val="0091EA"/>
              </a:buClr>
              <a:buSzPts val="1050"/>
              <a:buFont typeface="Roboto Slab"/>
              <a:buChar char="◎"/>
            </a:pPr>
            <a:r>
              <a:rPr lang="en" sz="1050" b="1">
                <a:solidFill>
                  <a:srgbClr val="000000"/>
                </a:solidFill>
                <a:latin typeface="Roboto Slab"/>
                <a:ea typeface="Roboto Slab"/>
                <a:cs typeface="Roboto Slab"/>
                <a:sym typeface="Roboto Slab"/>
              </a:rPr>
              <a:t>L. L. Minku, S. Wang, and X. Yao, “Online ensemble learning of data streams with gradually evolved classes,” IEEE Transactions on Knowledge and Data Engineering, vol.28, no. 6, pp. 1532–1545, 2016.</a:t>
            </a:r>
            <a:endParaRPr sz="1050" b="1">
              <a:solidFill>
                <a:srgbClr val="000000"/>
              </a:solidFill>
              <a:latin typeface="Roboto Slab"/>
              <a:ea typeface="Roboto Slab"/>
              <a:cs typeface="Roboto Slab"/>
              <a:sym typeface="Roboto Slab"/>
            </a:endParaRPr>
          </a:p>
          <a:p>
            <a:pPr marL="457200" lvl="0" indent="-295275" algn="l" rtl="0">
              <a:spcBef>
                <a:spcPts val="1000"/>
              </a:spcBef>
              <a:spcAft>
                <a:spcPts val="1000"/>
              </a:spcAft>
              <a:buClr>
                <a:srgbClr val="0091EA"/>
              </a:buClr>
              <a:buSzPts val="1050"/>
              <a:buFont typeface="Roboto Slab"/>
              <a:buChar char="◎"/>
            </a:pPr>
            <a:r>
              <a:rPr lang="en" sz="1050" b="1">
                <a:solidFill>
                  <a:srgbClr val="000000"/>
                </a:solidFill>
                <a:latin typeface="Roboto Slab"/>
                <a:ea typeface="Roboto Slab"/>
                <a:cs typeface="Roboto Slab"/>
                <a:sym typeface="Roboto Slab"/>
              </a:rPr>
              <a:t>] Bhusari, V., &amp; Patil, S. (2016). Study of hidden markov model in credit card fraudulent detection. In 2016 World Conference on Futuristic Trends in Research and Innovation for Social Welfare (Startup Conclave) (pp. 1-4). IEEE.</a:t>
            </a:r>
            <a:endParaRPr sz="1050" b="1">
              <a:solidFill>
                <a:srgbClr val="0091EA"/>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572</Words>
  <Application>Microsoft Office PowerPoint</Application>
  <PresentationFormat>On-screen Show (16:9)</PresentationFormat>
  <Paragraphs>42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Source Sans Pro</vt:lpstr>
      <vt:lpstr>Roboto Slab</vt:lpstr>
      <vt:lpstr>Cordelia template</vt:lpstr>
      <vt:lpstr>PowerPoint Presentation</vt:lpstr>
      <vt:lpstr>Problem Statement</vt:lpstr>
      <vt:lpstr>Methods Implementation</vt:lpstr>
      <vt:lpstr>Result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Sri vyshnavi Konijeti</cp:lastModifiedBy>
  <cp:revision>1</cp:revision>
  <dcterms:modified xsi:type="dcterms:W3CDTF">2022-01-11T16:12:41Z</dcterms:modified>
</cp:coreProperties>
</file>