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matic SC"/>
      <p:regular r:id="rId32"/>
      <p:bold r:id="rId33"/>
    </p:embeddedFont>
    <p:embeddedFont>
      <p:font typeface="Source Code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maticSC-bold.fntdata"/><Relationship Id="rId10" Type="http://schemas.openxmlformats.org/officeDocument/2006/relationships/slide" Target="slides/slide5.xml"/><Relationship Id="rId32" Type="http://schemas.openxmlformats.org/officeDocument/2006/relationships/font" Target="fonts/AmaticSC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7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525fd42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525fd42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525fd42f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525fd42f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525fd42f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525fd42f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b52048d0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b52048d0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525fd42f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525fd42f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525fd42f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525fd42f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525fd42f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525fd42f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525fd42f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525fd42f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525fd42f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525fd42f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525fd42f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525fd42f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525fd42f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525fd42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525fd42f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525fd42f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525fd42f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525fd42f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525fd42f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525fd42f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525fd42f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525fd42f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558fb40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558fb40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525fd42f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525fd42f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bb4215e2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bb4215e2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b8ddb2ac3_0_2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b8ddb2ac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89221db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b89221db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b52048d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b52048d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bb4215e2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bb4215e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525fd42f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525fd42f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525fd42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525fd42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25.jpg"/><Relationship Id="rId5" Type="http://schemas.openxmlformats.org/officeDocument/2006/relationships/image" Target="../media/image19.jpg"/><Relationship Id="rId6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Relationship Id="rId4" Type="http://schemas.openxmlformats.org/officeDocument/2006/relationships/image" Target="../media/image28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sci-hub.do/10.1113/jphysiol.1952.sp004764" TargetMode="External"/><Relationship Id="rId4" Type="http://schemas.openxmlformats.org/officeDocument/2006/relationships/hyperlink" Target="https://neuronaldynamics.epfl.ch/online/Ch2.S2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78800"/>
            <a:ext cx="8520600" cy="25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Mathematical Modelling of a single Neuron</a:t>
            </a:r>
            <a:endParaRPr sz="64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08625" y="3241875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matic SC"/>
                <a:ea typeface="Amatic SC"/>
                <a:cs typeface="Amatic SC"/>
                <a:sym typeface="Amatic SC"/>
              </a:rPr>
              <a:t>An internship project</a:t>
            </a:r>
            <a:endParaRPr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266025" y="3850050"/>
            <a:ext cx="215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R.G.Sriya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SC16B115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Guided by Dr.N.Selvaganesan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394575"/>
            <a:ext cx="8520600" cy="4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Initially, the resting value of n is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But as the voltage is clamped to a different voltage, Vc, the steady state becomes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550" y="993975"/>
            <a:ext cx="2655075" cy="7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2560" y="2804725"/>
            <a:ext cx="3164616" cy="10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357013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  solution  can  then  be  found  mathematically to solve 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with the above restraints. This simple solution is an exponential of the form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Where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Trial-and-error method to find the proper order of the gates sigmoidal conductance found from previous results. 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325" y="857650"/>
            <a:ext cx="2755824" cy="4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3675" y="2182013"/>
            <a:ext cx="34766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1550" y="3376925"/>
            <a:ext cx="1971375" cy="4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70" y="1770270"/>
            <a:ext cx="3159200" cy="24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 rotWithShape="1">
          <a:blip r:embed="rId4">
            <a:alphaModFix/>
          </a:blip>
          <a:srcRect b="0" l="0" r="63974" t="0"/>
          <a:stretch/>
        </p:blipFill>
        <p:spPr>
          <a:xfrm>
            <a:off x="3714775" y="1374775"/>
            <a:ext cx="2393785" cy="2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4">
            <a:alphaModFix/>
          </a:blip>
          <a:srcRect b="0" l="60687" r="0" t="0"/>
          <a:stretch/>
        </p:blipFill>
        <p:spPr>
          <a:xfrm>
            <a:off x="6291774" y="1374775"/>
            <a:ext cx="2706424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 used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100" y="1398000"/>
            <a:ext cx="44767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0" l="0" r="63974" t="0"/>
          <a:stretch/>
        </p:blipFill>
        <p:spPr>
          <a:xfrm>
            <a:off x="1968700" y="1228675"/>
            <a:ext cx="2393785" cy="2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60687" r="0" t="0"/>
          <a:stretch/>
        </p:blipFill>
        <p:spPr>
          <a:xfrm>
            <a:off x="5368549" y="1272675"/>
            <a:ext cx="2706424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215050"/>
            <a:ext cx="85206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Cm=0.01</a:t>
            </a:r>
            <a:r>
              <a:rPr lang="en" sz="1500">
                <a:solidFill>
                  <a:srgbClr val="000000"/>
                </a:solidFill>
              </a:rPr>
              <a:t>µ</a:t>
            </a:r>
            <a:r>
              <a:rPr lang="en" sz="1500">
                <a:solidFill>
                  <a:srgbClr val="000000"/>
                </a:solidFill>
              </a:rPr>
              <a:t>F/cm^2 Found experimentally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ENa=55.17mV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EK=-72.14mV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El=-49.42mV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GNa(max)=1.2mS/cm^2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GK(max)=0.36mS/cm^2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Gl(max)=0.003mS/cm^2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Algorithm for different numerical approaches</a:t>
            </a:r>
            <a:endParaRPr sz="3700"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EULER METHOD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11256" l="18499" r="24012" t="42227"/>
          <a:stretch/>
        </p:blipFill>
        <p:spPr>
          <a:xfrm>
            <a:off x="400975" y="1778200"/>
            <a:ext cx="5256901" cy="23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437925" y="5449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RUNGE-KUTTA METHOD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 rotWithShape="1">
          <a:blip r:embed="rId3">
            <a:alphaModFix/>
          </a:blip>
          <a:srcRect b="13304" l="12275" r="31927" t="30153"/>
          <a:stretch/>
        </p:blipFill>
        <p:spPr>
          <a:xfrm>
            <a:off x="437925" y="1211300"/>
            <a:ext cx="5102276" cy="290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53775" y="765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PREDICTOR_CORRECTOR METHOD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 b="17316" l="10585" r="33051" t="36569"/>
          <a:stretch/>
        </p:blipFill>
        <p:spPr>
          <a:xfrm>
            <a:off x="473150" y="1479275"/>
            <a:ext cx="5153798" cy="237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solving HH model</a:t>
            </a:r>
            <a:endParaRPr/>
          </a:p>
        </p:txBody>
      </p:sp>
      <p:sp>
        <p:nvSpPr>
          <p:cNvPr id="189" name="Google Shape;189;p31"/>
          <p:cNvSpPr txBox="1"/>
          <p:nvPr>
            <p:ph idx="2" type="body"/>
          </p:nvPr>
        </p:nvSpPr>
        <p:spPr>
          <a:xfrm>
            <a:off x="562425" y="3520200"/>
            <a:ext cx="28377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91919"/>
                </a:solidFill>
              </a:rPr>
              <a:t>For the ODE45,</a:t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91919"/>
                </a:solidFill>
              </a:rPr>
              <a:t>Define HH, alpha and beta functions </a:t>
            </a:r>
            <a:endParaRPr sz="13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 rotWithShape="1">
          <a:blip r:embed="rId3">
            <a:alphaModFix/>
          </a:blip>
          <a:srcRect b="17917" l="18138" r="5774" t="43788"/>
          <a:stretch/>
        </p:blipFill>
        <p:spPr>
          <a:xfrm>
            <a:off x="359750" y="1458650"/>
            <a:ext cx="6957649" cy="196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11300"/>
            <a:ext cx="8520600" cy="3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Hodgkin Huxley Model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Voltage clamp experiments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Numerical methods used to solve the model: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Euler’s method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Runge_Kutta method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Predictor- Corrector method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ODE45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Comparison of models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Results obtained using MATLAB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73150" y="335150"/>
            <a:ext cx="314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latin typeface="Source Code Pro"/>
                <a:ea typeface="Source Code Pro"/>
                <a:cs typeface="Source Code Pro"/>
                <a:sym typeface="Source Code Pro"/>
              </a:rPr>
              <a:t>WORKFLOW</a:t>
            </a:r>
            <a:endParaRPr sz="1700"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300" y="1228674"/>
            <a:ext cx="5163576" cy="25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326" y="1619331"/>
            <a:ext cx="3103523" cy="181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9900" y="1206713"/>
            <a:ext cx="6722124" cy="338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 rotWithShape="1">
          <a:blip r:embed="rId6">
            <a:alphaModFix/>
          </a:blip>
          <a:srcRect b="16713" l="10022" r="12763" t="12313"/>
          <a:stretch/>
        </p:blipFill>
        <p:spPr>
          <a:xfrm>
            <a:off x="998850" y="1074325"/>
            <a:ext cx="7060724" cy="36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 rotWithShape="1">
          <a:blip r:embed="rId3">
            <a:alphaModFix/>
          </a:blip>
          <a:srcRect b="18517" l="8783" r="19864" t="18327"/>
          <a:stretch/>
        </p:blipFill>
        <p:spPr>
          <a:xfrm>
            <a:off x="1225600" y="1093850"/>
            <a:ext cx="6524699" cy="3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038" y="387200"/>
            <a:ext cx="549592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9950" y="3686648"/>
            <a:ext cx="6427076" cy="11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/>
        </p:nvSpPr>
        <p:spPr>
          <a:xfrm>
            <a:off x="209425" y="720650"/>
            <a:ext cx="17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By setting conductances to zero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700" y="2404475"/>
            <a:ext cx="2655238" cy="4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650" y="1749975"/>
            <a:ext cx="14287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analysis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 txBox="1"/>
          <p:nvPr/>
        </p:nvSpPr>
        <p:spPr>
          <a:xfrm>
            <a:off x="5322750" y="426800"/>
            <a:ext cx="22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Channel impairment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 b="16910" l="7652" r="4988" t="12513"/>
          <a:stretch/>
        </p:blipFill>
        <p:spPr>
          <a:xfrm>
            <a:off x="431925" y="1783375"/>
            <a:ext cx="4127840" cy="228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 b="16273" l="7337" r="8903" t="13095"/>
          <a:stretch/>
        </p:blipFill>
        <p:spPr>
          <a:xfrm>
            <a:off x="4660075" y="1783375"/>
            <a:ext cx="4184902" cy="2283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current intensity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15558" l="9463" r="8810" t="12312"/>
          <a:stretch/>
        </p:blipFill>
        <p:spPr>
          <a:xfrm>
            <a:off x="144875" y="1434825"/>
            <a:ext cx="5049149" cy="28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4">
            <a:alphaModFix/>
          </a:blip>
          <a:srcRect b="17080" l="8945" r="12034" t="13600"/>
          <a:stretch/>
        </p:blipFill>
        <p:spPr>
          <a:xfrm>
            <a:off x="5389550" y="1682900"/>
            <a:ext cx="3442750" cy="234172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future work 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Information about neural signaling-all or none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Runge-Kutta and predictor-corrector methods gave the most accurate results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Relation between frequency and current intensity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Response to time varying stimuli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Learning algorithm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Neural networking and energy efficiency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References and citations </a:t>
            </a:r>
            <a:endParaRPr sz="3900"/>
          </a:p>
        </p:txBody>
      </p:sp>
      <p:sp>
        <p:nvSpPr>
          <p:cNvPr id="251" name="Google Shape;251;p38"/>
          <p:cNvSpPr txBox="1"/>
          <p:nvPr/>
        </p:nvSpPr>
        <p:spPr>
          <a:xfrm>
            <a:off x="440825" y="1396825"/>
            <a:ext cx="8214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AutoNum type="arabicPeriod"/>
            </a:pPr>
            <a:r>
              <a:rPr lang="en" sz="12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https://sci-hub.do/10.1113/jphysiol.1952.sp004764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AutoNum type="arabicPeriod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The Hodgkin-Huxley Model(Its Extensions,Analysis,Numerics)-RyanSiciliano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AutoNum type="arabicPeriod"/>
            </a:pPr>
            <a:r>
              <a:rPr lang="en" sz="12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https://neuronaldynamics.epfl.ch/online/Ch2.S2.html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AutoNum type="arabicPeriod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Butcher, J., Numerical Methods for Ordinary Differential Equations, 2003, J. Wiley: Chinchester, West Sussex, England Hoboken, NJ.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AutoNum type="arabicPeriod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Hodgkin, A.L. and A.F. Huxley, A quantitative description of membrane current and its application to conduction and excitation in nerve. J Physiol, 1952.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AutoNum type="arabicPeriod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Butera, R. and McCarthy, M., “Analysis of real-time numerical integration methods applied to dynamic clamp experiments,” J Neural Eng, vol.1, pp. 187– 194, 2004.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AutoNum type="arabicPeriod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Foster,W.,Ungar,L.,and Schwaber,J.,“Signiﬁcance of conductances in Hodgkin-Huxley  models,” J Neurophysiol, vol.70, no.6,pp.2502–2518,1993.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AutoNum type="arabicPeriod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Prinz,A.A.,“Neuronal parameter optimization,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”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Scholarpedia,vol.2,no.1,p.1903,  2007.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AutoNum type="arabicPeriod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Cronin,J.,Mathematics of cell electrophysiology.Marcel Dekker,Inc.,1981.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AutoNum type="arabicPeriod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Cronin,J.,Mathematical aspects of Hodgkin-Huxley neural  theory.Cambridge University Press,1987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2" name="Google Shape;25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607225" y="328350"/>
            <a:ext cx="32469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525" y="1097850"/>
            <a:ext cx="6650400" cy="37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607300"/>
            <a:ext cx="8520600" cy="3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model is a simulation of single neuron’s action potential using Matlab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model is developed using </a:t>
            </a:r>
            <a:r>
              <a:rPr lang="en" u="sng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Hudkin-Huxley model.</a:t>
            </a:r>
            <a:endParaRPr u="sng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275" y="2245800"/>
            <a:ext cx="5082375" cy="23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5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Hodgkin–Huxley model</a:t>
            </a:r>
            <a:endParaRPr b="0" sz="295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25" y="1471475"/>
            <a:ext cx="3852850" cy="27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446175"/>
            <a:ext cx="8364000" cy="4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700"/>
              </a:spcBef>
              <a:spcAft>
                <a:spcPts val="0"/>
              </a:spcAft>
              <a:buClr>
                <a:srgbClr val="202122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b="1" lang="en" sz="170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Hodgkin–Huxley model</a:t>
            </a:r>
            <a:r>
              <a:rPr lang="en" sz="170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, or </a:t>
            </a:r>
            <a:r>
              <a:rPr b="1" lang="en" sz="170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conductance-based model</a:t>
            </a:r>
            <a:r>
              <a:rPr lang="en" sz="170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, is a mathematical model that describes how action potentials in neurons are initiated and propagated. </a:t>
            </a:r>
            <a:endParaRPr sz="1700">
              <a:solidFill>
                <a:srgbClr val="2021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It is a set of nonlinear differential equations that approximates the electrical characteristics of excitable cells such as neurons and cardiac myocytes. </a:t>
            </a:r>
            <a:endParaRPr sz="1700">
              <a:solidFill>
                <a:srgbClr val="2021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It is a continuous-time dynamical system.</a:t>
            </a:r>
            <a:endParaRPr sz="1700">
              <a:solidFill>
                <a:srgbClr val="2021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00"/>
              <a:buFont typeface="Comic Sans MS"/>
              <a:buChar char="●"/>
            </a:pPr>
            <a:r>
              <a:rPr lang="en" sz="170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Alan Hodgkin and Andrew Huxley described the model in 1952 to explain the </a:t>
            </a:r>
            <a:r>
              <a:rPr lang="en" sz="1700">
                <a:solidFill>
                  <a:srgbClr val="202122"/>
                </a:solidFill>
                <a:highlight>
                  <a:schemeClr val="dk1"/>
                </a:highlight>
                <a:latin typeface="Comic Sans MS"/>
                <a:ea typeface="Comic Sans MS"/>
                <a:cs typeface="Comic Sans MS"/>
                <a:sym typeface="Comic Sans MS"/>
              </a:rPr>
              <a:t>ionic mechanisms</a:t>
            </a:r>
            <a:r>
              <a:rPr lang="en" sz="170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underlying the initiation and propagation of action potentials in the squid giant axon.</a:t>
            </a:r>
            <a:endParaRPr sz="1700">
              <a:solidFill>
                <a:srgbClr val="20212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76650" y="760125"/>
            <a:ext cx="3642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Char char="●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Conductivity is equivalent to </a:t>
            </a: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permeability and also it is variable with channel opening and closing.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Char char="●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 is equivalent to the electrostatic potential that drives during natural diffusion.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Char char="●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 is equivalent to the leakage of unspecific channels.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Char char="●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Ip represents the pumping of Na ions into the membrane during excitation.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Char char="●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Cm is the membrane capacitance</a:t>
            </a:r>
            <a:endParaRPr sz="1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625" y="1202200"/>
            <a:ext cx="4187224" cy="2967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9"/>
          <p:cNvCxnSpPr/>
          <p:nvPr/>
        </p:nvCxnSpPr>
        <p:spPr>
          <a:xfrm rot="10800000">
            <a:off x="8601400" y="1573925"/>
            <a:ext cx="37200" cy="22806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9"/>
          <p:cNvSpPr txBox="1"/>
          <p:nvPr/>
        </p:nvSpPr>
        <p:spPr>
          <a:xfrm>
            <a:off x="8601400" y="2404425"/>
            <a:ext cx="4587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arameters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m,n,h - gates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Cm- membrane capacitance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I- external current stimulus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gNa,gK,gl- conductances of sodium,potassium and leak channels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ENa,EK- equilibrium potentials of sodium and potassium 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Alpha,beta-rate constants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The voltage clamp experiment</a:t>
            </a:r>
            <a:endParaRPr sz="41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69625" y="9016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</a:t>
            </a:r>
            <a:r>
              <a:rPr lang="en" sz="1400">
                <a:solidFill>
                  <a:srgbClr val="000000"/>
                </a:solidFill>
              </a:rPr>
              <a:t>s they kept the voltage constant, </a:t>
            </a: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</a:rPr>
              <a:t>the conductance of the channel increased to a steady value dependant on the initial voltage . </a:t>
            </a:r>
            <a:endParaRPr sz="1400">
              <a:solidFill>
                <a:srgbClr val="000000"/>
              </a:solidFill>
              <a:highlight>
                <a:srgbClr val="FFE599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Their most significant finding was that the </a:t>
            </a:r>
            <a:r>
              <a:rPr lang="en" sz="1400">
                <a:solidFill>
                  <a:srgbClr val="000000"/>
                </a:solidFill>
                <a:highlight>
                  <a:srgbClr val="FFE599"/>
                </a:highlight>
              </a:rPr>
              <a:t>rate at which the conductance reached its maximum depended greatly on the clamped voltage. </a:t>
            </a:r>
            <a:endParaRPr sz="1400">
              <a:solidFill>
                <a:srgbClr val="000000"/>
              </a:solidFill>
              <a:highlight>
                <a:srgbClr val="FFE599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