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6" r:id="rId4"/>
    <p:sldId id="272" r:id="rId5"/>
    <p:sldId id="273" r:id="rId6"/>
    <p:sldId id="268" r:id="rId7"/>
    <p:sldId id="275" r:id="rId8"/>
    <p:sldId id="276" r:id="rId9"/>
    <p:sldId id="277" r:id="rId10"/>
    <p:sldId id="278" r:id="rId11"/>
    <p:sldId id="258" r:id="rId12"/>
    <p:sldId id="259" r:id="rId13"/>
    <p:sldId id="260" r:id="rId14"/>
    <p:sldId id="269" r:id="rId15"/>
    <p:sldId id="286" r:id="rId16"/>
    <p:sldId id="283" r:id="rId17"/>
    <p:sldId id="284" r:id="rId18"/>
    <p:sldId id="285" r:id="rId19"/>
    <p:sldId id="279" r:id="rId20"/>
    <p:sldId id="270" r:id="rId21"/>
    <p:sldId id="261" r:id="rId22"/>
    <p:sldId id="262" r:id="rId23"/>
    <p:sldId id="263" r:id="rId24"/>
    <p:sldId id="2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3/6/2020</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3/6/2020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3/6/2020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3/6/2020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3/6/2020</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3/6/2020</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43338" t="28125" r="5124" b="19792"/>
          <a:stretch>
            <a:fillRect/>
          </a:stretch>
        </p:blipFill>
        <p:spPr bwMode="auto">
          <a:xfrm>
            <a:off x="0" y="-1"/>
            <a:ext cx="9144000" cy="6876337"/>
          </a:xfrm>
          <a:prstGeom prst="rect">
            <a:avLst/>
          </a:prstGeom>
          <a:noFill/>
          <a:ln w="9525">
            <a:noFill/>
            <a:miter lim="800000"/>
            <a:headEnd/>
            <a:tailEnd/>
          </a:ln>
        </p:spPr>
      </p:pic>
      <p:sp>
        <p:nvSpPr>
          <p:cNvPr id="2" name="Title 1"/>
          <p:cNvSpPr>
            <a:spLocks noGrp="1"/>
          </p:cNvSpPr>
          <p:nvPr>
            <p:ph type="ctrTitle"/>
          </p:nvPr>
        </p:nvSpPr>
        <p:spPr>
          <a:xfrm>
            <a:off x="0" y="1219200"/>
            <a:ext cx="4953000" cy="1524000"/>
          </a:xfrm>
        </p:spPr>
        <p:txBody>
          <a:bodyPr>
            <a:normAutofit fontScale="90000"/>
          </a:bodyPr>
          <a:lstStyle/>
          <a:p>
            <a:r>
              <a:rPr lang="en-US" sz="3400" b="1" dirty="0" smtClean="0">
                <a:latin typeface="Times New Roman" pitchFamily="18" charset="0"/>
                <a:cs typeface="Times New Roman" pitchFamily="18" charset="0"/>
              </a:rPr>
              <a:t> </a:t>
            </a:r>
            <a:r>
              <a:rPr lang="en-US" sz="3600" b="1" dirty="0"/>
              <a:t>BITCOIN CRYPTO CURRENCY PREDICTION</a:t>
            </a:r>
            <a:r>
              <a:rPr lang="en-US" sz="3600" dirty="0"/>
              <a:t/>
            </a:r>
            <a:br>
              <a:rPr lang="en-US" sz="3600" dirty="0"/>
            </a:br>
            <a:endParaRPr lang="en-US" sz="3400" dirty="0">
              <a:latin typeface="Times New Roman" pitchFamily="18" charset="0"/>
              <a:cs typeface="Times New Roman" pitchFamily="18" charset="0"/>
            </a:endParaRPr>
          </a:p>
        </p:txBody>
      </p:sp>
      <p:sp>
        <p:nvSpPr>
          <p:cNvPr id="3" name="Subtitle 2"/>
          <p:cNvSpPr>
            <a:spLocks noGrp="1"/>
          </p:cNvSpPr>
          <p:nvPr>
            <p:ph type="subTitle" idx="1"/>
          </p:nvPr>
        </p:nvSpPr>
        <p:spPr>
          <a:xfrm>
            <a:off x="0" y="5334000"/>
            <a:ext cx="3581400" cy="1066799"/>
          </a:xfrm>
        </p:spPr>
        <p:txBody>
          <a:bodyPr>
            <a:normAutofit fontScale="62500" lnSpcReduction="20000"/>
          </a:bodyPr>
          <a:lstStyle/>
          <a:p>
            <a:r>
              <a:rPr lang="en-US" dirty="0" smtClean="0">
                <a:latin typeface="Microsoft Tai Le" pitchFamily="34" charset="0"/>
                <a:cs typeface="Microsoft Tai Le" pitchFamily="34" charset="0"/>
              </a:rPr>
              <a:t>C Sriya            :  1604-16-733-061</a:t>
            </a:r>
          </a:p>
          <a:p>
            <a:r>
              <a:rPr lang="en-US" dirty="0" smtClean="0">
                <a:latin typeface="Microsoft Tai Le" pitchFamily="34" charset="0"/>
                <a:cs typeface="Microsoft Tai Le" pitchFamily="34" charset="0"/>
              </a:rPr>
              <a:t>Mariam Hoor :   1604-16-733-076</a:t>
            </a:r>
          </a:p>
          <a:p>
            <a:r>
              <a:rPr lang="en-US" dirty="0" smtClean="0">
                <a:latin typeface="Microsoft Tai Le" pitchFamily="34" charset="0"/>
                <a:cs typeface="Microsoft Tai Le" pitchFamily="34" charset="0"/>
              </a:rPr>
              <a:t>Kausar Fatima :  1604-16-733-077</a:t>
            </a:r>
            <a:endParaRPr lang="en-US" dirty="0">
              <a:latin typeface="Microsoft Tai Le" pitchFamily="34" charset="0"/>
              <a:cs typeface="Microsoft Tai Le" pitchFamily="34" charset="0"/>
            </a:endParaRPr>
          </a:p>
        </p:txBody>
      </p:sp>
      <p:sp>
        <p:nvSpPr>
          <p:cNvPr id="5" name="TextBox 4"/>
          <p:cNvSpPr txBox="1"/>
          <p:nvPr/>
        </p:nvSpPr>
        <p:spPr>
          <a:xfrm>
            <a:off x="0" y="4572000"/>
            <a:ext cx="4419600" cy="677108"/>
          </a:xfrm>
          <a:prstGeom prst="rect">
            <a:avLst/>
          </a:prstGeom>
          <a:noFill/>
        </p:spPr>
        <p:txBody>
          <a:bodyPr wrap="square" rtlCol="0">
            <a:spAutoFit/>
          </a:bodyPr>
          <a:lstStyle/>
          <a:p>
            <a:r>
              <a:rPr lang="en-US" sz="2000" i="1" dirty="0" smtClean="0"/>
              <a:t>Project Guide: </a:t>
            </a:r>
            <a:r>
              <a:rPr lang="en-US" sz="2000" i="1" dirty="0" smtClean="0">
                <a:cs typeface="Times New Roman" pitchFamily="18" charset="0"/>
              </a:rPr>
              <a:t>Dr. Syed Shabbeer Ahmad</a:t>
            </a:r>
          </a:p>
          <a:p>
            <a:endParaRPr lang="en-US" dirty="0"/>
          </a:p>
        </p:txBody>
      </p:sp>
    </p:spTree>
    <p:extLst>
      <p:ext uri="{BB962C8B-B14F-4D97-AF65-F5344CB8AC3E}">
        <p14:creationId xmlns:p14="http://schemas.microsoft.com/office/powerpoint/2010/main" xmlns="" val="158092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lstStyle/>
          <a:p>
            <a:r>
              <a:rPr lang="en-US" dirty="0" smtClean="0"/>
              <a:t>Conclusion</a:t>
            </a:r>
            <a:endParaRPr lang="en-US" dirty="0"/>
          </a:p>
        </p:txBody>
      </p:sp>
      <p:pic>
        <p:nvPicPr>
          <p:cNvPr id="7170" name="Picture 2"/>
          <p:cNvPicPr>
            <a:picLocks noChangeAspect="1" noChangeArrowheads="1"/>
          </p:cNvPicPr>
          <p:nvPr/>
        </p:nvPicPr>
        <p:blipFill>
          <a:blip r:embed="rId2" cstate="print"/>
          <a:srcRect l="36310" t="59082" r="33822" b="16667"/>
          <a:stretch>
            <a:fillRect/>
          </a:stretch>
        </p:blipFill>
        <p:spPr bwMode="auto">
          <a:xfrm>
            <a:off x="609600" y="2590800"/>
            <a:ext cx="7678611" cy="3505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 Model built: Research </a:t>
            </a:r>
            <a:r>
              <a:rPr lang="en-US" sz="2000" dirty="0">
                <a:latin typeface="Times New Roman" pitchFamily="18" charset="0"/>
                <a:cs typeface="Times New Roman" pitchFamily="18" charset="0"/>
              </a:rPr>
              <a:t>on predicting the price of </a:t>
            </a:r>
            <a:r>
              <a:rPr lang="en-US" sz="2000" dirty="0" err="1">
                <a:latin typeface="Times New Roman" pitchFamily="18" charset="0"/>
                <a:cs typeface="Times New Roman" pitchFamily="18" charset="0"/>
              </a:rPr>
              <a:t>Bitcoin</a:t>
            </a:r>
            <a:r>
              <a:rPr lang="en-US" sz="2000" dirty="0">
                <a:latin typeface="Times New Roman" pitchFamily="18" charset="0"/>
                <a:cs typeface="Times New Roman" pitchFamily="18" charset="0"/>
              </a:rPr>
              <a:t> using machine learning algorithms specifically is lacking. </a:t>
            </a: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latent source </a:t>
            </a:r>
            <a:r>
              <a:rPr lang="en-US" sz="2000" dirty="0" smtClean="0">
                <a:latin typeface="Times New Roman" pitchFamily="18" charset="0"/>
                <a:cs typeface="Times New Roman" pitchFamily="18" charset="0"/>
              </a:rPr>
              <a:t>model built using Bayesian optimization developed </a:t>
            </a:r>
            <a:r>
              <a:rPr lang="en-US" sz="2000" dirty="0">
                <a:latin typeface="Times New Roman" pitchFamily="18" charset="0"/>
                <a:cs typeface="Times New Roman" pitchFamily="18" charset="0"/>
              </a:rPr>
              <a:t>to predict the price of </a:t>
            </a:r>
            <a:r>
              <a:rPr lang="en-US" sz="2000" dirty="0" smtClean="0">
                <a:latin typeface="Times New Roman" pitchFamily="18" charset="0"/>
                <a:cs typeface="Times New Roman" pitchFamily="18" charset="0"/>
              </a:rPr>
              <a:t>Bit coin </a:t>
            </a:r>
            <a:r>
              <a:rPr lang="en-US" sz="2000" dirty="0">
                <a:latin typeface="Times New Roman" pitchFamily="18" charset="0"/>
                <a:cs typeface="Times New Roman" pitchFamily="18" charset="0"/>
              </a:rPr>
              <a:t>noting 89% return in 50 days with a </a:t>
            </a:r>
            <a:r>
              <a:rPr lang="en-US" sz="2000" dirty="0" smtClean="0">
                <a:latin typeface="Times New Roman" pitchFamily="18" charset="0"/>
                <a:cs typeface="Times New Roman" pitchFamily="18" charset="0"/>
              </a:rPr>
              <a:t>Sharp ratio.</a:t>
            </a:r>
          </a:p>
          <a:p>
            <a:pPr algn="just"/>
            <a:r>
              <a:rPr lang="en-US" sz="2000" dirty="0" smtClean="0">
                <a:latin typeface="Times New Roman" pitchFamily="18" charset="0"/>
                <a:cs typeface="Times New Roman" pitchFamily="18" charset="0"/>
              </a:rPr>
              <a:t>Data taken: There </a:t>
            </a:r>
            <a:r>
              <a:rPr lang="en-US" sz="2000" dirty="0">
                <a:latin typeface="Times New Roman" pitchFamily="18" charset="0"/>
                <a:cs typeface="Times New Roman" pitchFamily="18" charset="0"/>
              </a:rPr>
              <a:t>has also been work using text data from social media platforms and other sources to predict </a:t>
            </a:r>
            <a:r>
              <a:rPr lang="en-US" sz="2000" dirty="0" err="1">
                <a:latin typeface="Times New Roman" pitchFamily="18" charset="0"/>
                <a:cs typeface="Times New Roman" pitchFamily="18" charset="0"/>
              </a:rPr>
              <a:t>Bitcoin</a:t>
            </a:r>
            <a:r>
              <a:rPr lang="en-US" sz="2000" dirty="0">
                <a:latin typeface="Times New Roman" pitchFamily="18" charset="0"/>
                <a:cs typeface="Times New Roman" pitchFamily="18" charset="0"/>
              </a:rPr>
              <a:t> prices. investigated sentiment analysis using support vector machines coupled with the frequency of Wikipedia views, and the network hash rate. investigated the relationship between </a:t>
            </a:r>
            <a:r>
              <a:rPr lang="en-US" sz="2000" dirty="0" err="1">
                <a:latin typeface="Times New Roman" pitchFamily="18" charset="0"/>
                <a:cs typeface="Times New Roman" pitchFamily="18" charset="0"/>
              </a:rPr>
              <a:t>Bitcoin</a:t>
            </a:r>
            <a:r>
              <a:rPr lang="en-US" sz="2000" dirty="0">
                <a:latin typeface="Times New Roman" pitchFamily="18" charset="0"/>
                <a:cs typeface="Times New Roman" pitchFamily="18" charset="0"/>
              </a:rPr>
              <a:t> price, tweets and views for </a:t>
            </a:r>
            <a:r>
              <a:rPr lang="en-US" sz="2000" dirty="0" err="1">
                <a:latin typeface="Times New Roman" pitchFamily="18" charset="0"/>
                <a:cs typeface="Times New Roman" pitchFamily="18" charset="0"/>
              </a:rPr>
              <a:t>Bitcoin</a:t>
            </a:r>
            <a:r>
              <a:rPr lang="en-US" sz="2000" dirty="0">
                <a:latin typeface="Times New Roman" pitchFamily="18" charset="0"/>
                <a:cs typeface="Times New Roman" pitchFamily="18" charset="0"/>
              </a:rPr>
              <a:t> on Google </a:t>
            </a:r>
            <a:r>
              <a:rPr lang="en-US" sz="2000" dirty="0" smtClean="0">
                <a:latin typeface="Times New Roman" pitchFamily="18" charset="0"/>
                <a:cs typeface="Times New Roman" pitchFamily="18" charset="0"/>
              </a:rPr>
              <a:t>Trend.</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xmlns="" val="36039571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sz="quarter" idx="1"/>
          </p:nvPr>
        </p:nvSpPr>
        <p:spPr/>
        <p:txBody>
          <a:bodyPr>
            <a:normAutofit/>
          </a:bodyPr>
          <a:lstStyle/>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However, one limitation of such studies is the often small sample size, and propensity for misinformation to spread through various (social) media channels such as Twitter or on message boards such as </a:t>
            </a:r>
            <a:r>
              <a:rPr lang="en-US" sz="2000" dirty="0" err="1">
                <a:latin typeface="Times New Roman" pitchFamily="18" charset="0"/>
                <a:cs typeface="Times New Roman" pitchFamily="18" charset="0"/>
              </a:rPr>
              <a:t>Reddit</a:t>
            </a:r>
            <a:r>
              <a:rPr lang="en-US" sz="2000" dirty="0">
                <a:latin typeface="Times New Roman" pitchFamily="18" charset="0"/>
                <a:cs typeface="Times New Roman" pitchFamily="18" charset="0"/>
              </a:rPr>
              <a:t>, which artificially inflate/deflate prices.</a:t>
            </a:r>
          </a:p>
          <a:p>
            <a:pPr marL="0" indent="0"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In the </a:t>
            </a:r>
            <a:r>
              <a:rPr lang="en-US" sz="2000" dirty="0" smtClean="0">
                <a:latin typeface="Times New Roman" pitchFamily="18" charset="0"/>
                <a:cs typeface="Times New Roman" pitchFamily="18" charset="0"/>
              </a:rPr>
              <a:t>Bit coin </a:t>
            </a:r>
            <a:r>
              <a:rPr lang="en-US" sz="2000" dirty="0">
                <a:latin typeface="Times New Roman" pitchFamily="18" charset="0"/>
                <a:cs typeface="Times New Roman" pitchFamily="18" charset="0"/>
              </a:rPr>
              <a:t>exchanges liquidity is considerably limited. As a result, the market suffers from a greater risk of manipulation. For this reason, sentiment from social media is not considered further</a:t>
            </a:r>
          </a:p>
        </p:txBody>
      </p:sp>
    </p:spTree>
    <p:extLst>
      <p:ext uri="{BB962C8B-B14F-4D97-AF65-F5344CB8AC3E}">
        <p14:creationId xmlns:p14="http://schemas.microsoft.com/office/powerpoint/2010/main" xmlns="" val="29511933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SYSTEM</a:t>
            </a:r>
            <a:endParaRPr lang="en-US" dirty="0"/>
          </a:p>
        </p:txBody>
      </p:sp>
      <p:sp>
        <p:nvSpPr>
          <p:cNvPr id="3" name="Content Placeholder 2"/>
          <p:cNvSpPr>
            <a:spLocks noGrp="1"/>
          </p:cNvSpPr>
          <p:nvPr>
            <p:ph sz="quarter" idx="1"/>
          </p:nvPr>
        </p:nvSpPr>
        <p:spPr/>
        <p:txBody>
          <a:bodyPr>
            <a:normAutofit/>
          </a:bodyPr>
          <a:lstStyle/>
          <a:p>
            <a:pPr algn="just"/>
            <a:r>
              <a:rPr lang="en-US" dirty="0" smtClean="0">
                <a:latin typeface="Times New Roman" pitchFamily="18" charset="0"/>
                <a:cs typeface="Times New Roman" pitchFamily="18" charset="0"/>
              </a:rPr>
              <a:t> Change in model: </a:t>
            </a: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approach was taken for parameters which were unsuitable for Bayesian </a:t>
            </a:r>
            <a:r>
              <a:rPr lang="en-US" sz="2000" dirty="0" smtClean="0">
                <a:latin typeface="Times New Roman" pitchFamily="18" charset="0"/>
                <a:cs typeface="Times New Roman" pitchFamily="18" charset="0"/>
              </a:rPr>
              <a:t>optimization. </a:t>
            </a:r>
            <a:r>
              <a:rPr lang="en-US" sz="2000" dirty="0">
                <a:latin typeface="Times New Roman" pitchFamily="18" charset="0"/>
                <a:cs typeface="Times New Roman" pitchFamily="18" charset="0"/>
              </a:rPr>
              <a:t>This model was built using </a:t>
            </a:r>
            <a:r>
              <a:rPr lang="en-US" sz="2000" dirty="0" err="1">
                <a:latin typeface="Times New Roman" pitchFamily="18" charset="0"/>
                <a:cs typeface="Times New Roman" pitchFamily="18" charset="0"/>
              </a:rPr>
              <a:t>Keras</a:t>
            </a:r>
            <a:r>
              <a:rPr lang="en-US" sz="2000" dirty="0">
                <a:latin typeface="Times New Roman" pitchFamily="18" charset="0"/>
                <a:cs typeface="Times New Roman" pitchFamily="18" charset="0"/>
              </a:rPr>
              <a:t> in the Python programming language . Similar to the RNN, Bayesian optimization was chosen for selecting LTSM parameters where possible.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expected improvement over the best result to pick hyper parameters for the next experiment. The performance of both the RNN and LSTM network are evaluated on validation data with measures to prevent </a:t>
            </a:r>
            <a:r>
              <a:rPr lang="en-US" sz="2000" dirty="0" smtClean="0">
                <a:latin typeface="Times New Roman" pitchFamily="18" charset="0"/>
                <a:cs typeface="Times New Roman" pitchFamily="18" charset="0"/>
              </a:rPr>
              <a:t>over fitting</a:t>
            </a:r>
            <a:r>
              <a:rPr lang="en-US" sz="2000" dirty="0">
                <a:latin typeface="Times New Roman" pitchFamily="18" charset="0"/>
                <a:cs typeface="Times New Roman" pitchFamily="18" charset="0"/>
              </a:rPr>
              <a:t>. Dropout is implemented in both layers, and we automatically stop model training if its validation loss hasn’t improved in 5 epochs.</a:t>
            </a:r>
          </a:p>
          <a:p>
            <a:pPr algn="just"/>
            <a:endParaRPr lang="en-US"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xmlns="" val="40236036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6" name="Picture 2" descr="https://cdn-images-1.medium.com/max/1600/0*mRHhGAbsKaJPbT21.png"/>
          <p:cNvPicPr>
            <a:picLocks noGrp="1" noChangeAspect="1" noChangeArrowheads="1"/>
          </p:cNvPicPr>
          <p:nvPr>
            <p:ph sz="quarter" idx="1"/>
          </p:nvPr>
        </p:nvPicPr>
        <p:blipFill>
          <a:blip r:embed="rId2" cstate="print"/>
          <a:srcRect/>
          <a:stretch>
            <a:fillRect/>
          </a:stretch>
        </p:blipFill>
        <p:spPr bwMode="auto">
          <a:xfrm>
            <a:off x="533400" y="1676399"/>
            <a:ext cx="7543800" cy="4669971"/>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304800"/>
            <a:ext cx="7921752" cy="914400"/>
          </a:xfrm>
        </p:spPr>
        <p:txBody>
          <a:bodyPr>
            <a:normAutofit/>
          </a:bodyPr>
          <a:lstStyle/>
          <a:p>
            <a:r>
              <a:rPr lang="en-US" dirty="0" smtClean="0"/>
              <a:t>ARCHITECTURE</a:t>
            </a:r>
            <a:endParaRPr lang="en-US" dirty="0"/>
          </a:p>
        </p:txBody>
      </p:sp>
      <p:pic>
        <p:nvPicPr>
          <p:cNvPr id="4" name="Picture 2" descr="An unrolled recurrent neural network."/>
          <p:cNvPicPr>
            <a:picLocks noChangeAspect="1" noChangeArrowheads="1"/>
          </p:cNvPicPr>
          <p:nvPr/>
        </p:nvPicPr>
        <p:blipFill>
          <a:blip r:embed="rId2" cstate="print"/>
          <a:srcRect/>
          <a:stretch>
            <a:fillRect/>
          </a:stretch>
        </p:blipFill>
        <p:spPr bwMode="auto">
          <a:xfrm>
            <a:off x="533400" y="2667000"/>
            <a:ext cx="8305800" cy="240120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8" name="Picture 2" descr="https://colah.github.io/posts/2015-08-Understanding-LSTMs/img/RNN-shorttermdepdencies.png"/>
          <p:cNvPicPr>
            <a:picLocks noChangeAspect="1" noChangeArrowheads="1"/>
          </p:cNvPicPr>
          <p:nvPr/>
        </p:nvPicPr>
        <p:blipFill>
          <a:blip r:embed="rId2" cstate="print"/>
          <a:srcRect/>
          <a:stretch>
            <a:fillRect/>
          </a:stretch>
        </p:blipFill>
        <p:spPr bwMode="auto">
          <a:xfrm>
            <a:off x="457200" y="1600201"/>
            <a:ext cx="4724400" cy="2177554"/>
          </a:xfrm>
          <a:prstGeom prst="rect">
            <a:avLst/>
          </a:prstGeom>
          <a:noFill/>
        </p:spPr>
      </p:pic>
      <p:pic>
        <p:nvPicPr>
          <p:cNvPr id="9" name="Picture 4" descr="Neural networks struggle with long term dependencies."/>
          <p:cNvPicPr>
            <a:picLocks noChangeAspect="1" noChangeArrowheads="1"/>
          </p:cNvPicPr>
          <p:nvPr/>
        </p:nvPicPr>
        <p:blipFill>
          <a:blip r:embed="rId3" cstate="print"/>
          <a:srcRect/>
          <a:stretch>
            <a:fillRect/>
          </a:stretch>
        </p:blipFill>
        <p:spPr bwMode="auto">
          <a:xfrm>
            <a:off x="3048000" y="4439896"/>
            <a:ext cx="5791200" cy="1994670"/>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2" descr="A LSTM neural network."/>
          <p:cNvPicPr>
            <a:picLocks noChangeAspect="1" noChangeArrowheads="1"/>
          </p:cNvPicPr>
          <p:nvPr/>
        </p:nvPicPr>
        <p:blipFill>
          <a:blip r:embed="rId2" cstate="print"/>
          <a:srcRect/>
          <a:stretch>
            <a:fillRect/>
          </a:stretch>
        </p:blipFill>
        <p:spPr bwMode="auto">
          <a:xfrm>
            <a:off x="1219200" y="2971800"/>
            <a:ext cx="7301030" cy="2743200"/>
          </a:xfrm>
          <a:prstGeom prst="rect">
            <a:avLst/>
          </a:prstGeom>
          <a:noFill/>
        </p:spPr>
      </p:pic>
      <p:sp>
        <p:nvSpPr>
          <p:cNvPr id="6" name="TextBox 5"/>
          <p:cNvSpPr txBox="1"/>
          <p:nvPr/>
        </p:nvSpPr>
        <p:spPr>
          <a:xfrm>
            <a:off x="990600" y="1905000"/>
            <a:ext cx="7162800" cy="523220"/>
          </a:xfrm>
          <a:prstGeom prst="rect">
            <a:avLst/>
          </a:prstGeom>
          <a:noFill/>
        </p:spPr>
        <p:txBody>
          <a:bodyPr wrap="square" rtlCol="0">
            <a:spAutoFit/>
          </a:bodyPr>
          <a:lstStyle/>
          <a:p>
            <a:r>
              <a:rPr lang="en-US" sz="2800" u="sng" dirty="0" smtClean="0">
                <a:latin typeface="+mj-lt"/>
              </a:rPr>
              <a:t>LSTM</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1026" name="Picture 2" descr="Model"/>
          <p:cNvPicPr>
            <a:picLocks noChangeAspect="1" noChangeArrowheads="1"/>
          </p:cNvPicPr>
          <p:nvPr/>
        </p:nvPicPr>
        <p:blipFill>
          <a:blip r:embed="rId2" cstate="print"/>
          <a:srcRect/>
          <a:stretch>
            <a:fillRect/>
          </a:stretch>
        </p:blipFill>
        <p:spPr bwMode="auto">
          <a:xfrm>
            <a:off x="530087" y="2057400"/>
            <a:ext cx="8093292" cy="434340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pPr algn="just"/>
            <a:r>
              <a:rPr lang="en-US" dirty="0" smtClean="0"/>
              <a:t>Data set selected: Live </a:t>
            </a:r>
            <a:r>
              <a:rPr lang="en-US" dirty="0" smtClean="0"/>
              <a:t>data </a:t>
            </a:r>
          </a:p>
          <a:p>
            <a:pPr algn="just">
              <a:buNone/>
            </a:pPr>
            <a:r>
              <a:rPr lang="en-US" dirty="0" smtClean="0"/>
              <a:t>&gt; </a:t>
            </a:r>
            <a:r>
              <a:rPr lang="en-US" dirty="0" smtClean="0"/>
              <a:t>import poloniex</a:t>
            </a:r>
            <a:endParaRPr lang="en-US" dirty="0" smtClean="0"/>
          </a:p>
          <a:p>
            <a:pPr algn="just">
              <a:buNone/>
            </a:pPr>
            <a:r>
              <a:rPr lang="en-US" dirty="0" smtClean="0"/>
              <a:t>        </a:t>
            </a:r>
            <a:r>
              <a:rPr lang="en-US" dirty="0" smtClean="0"/>
              <a:t>{ Concepts used on data: </a:t>
            </a:r>
            <a:r>
              <a:rPr lang="en-US" dirty="0" smtClean="0"/>
              <a:t>SMA, Boruta (boruta_py), Bayesian optimization (hyperlibrary2) and grid </a:t>
            </a:r>
            <a:r>
              <a:rPr lang="en-US" dirty="0" smtClean="0"/>
              <a:t>search } </a:t>
            </a:r>
            <a:endParaRPr lang="en-US" dirty="0" smtClean="0"/>
          </a:p>
          <a:p>
            <a:pPr algn="just"/>
            <a:r>
              <a:rPr lang="en-US" dirty="0" smtClean="0"/>
              <a:t>Test and train set </a:t>
            </a:r>
            <a:endParaRPr lang="en-US" dirty="0" smtClean="0"/>
          </a:p>
          <a:p>
            <a:pPr algn="just">
              <a:buNone/>
            </a:pPr>
            <a:r>
              <a:rPr lang="en-US" dirty="0" smtClean="0"/>
              <a:t>&gt;from </a:t>
            </a:r>
            <a:r>
              <a:rPr lang="en-US" dirty="0" smtClean="0"/>
              <a:t>sklearn.model_selection import </a:t>
            </a:r>
            <a:r>
              <a:rPr lang="en-US" dirty="0" smtClean="0"/>
              <a:t>train_test_split</a:t>
            </a:r>
            <a:endParaRPr lang="en-US" dirty="0" smtClean="0"/>
          </a:p>
          <a:p>
            <a:pPr algn="just"/>
            <a:r>
              <a:rPr lang="en-US" dirty="0" smtClean="0"/>
              <a:t>Fitting </a:t>
            </a:r>
            <a:endParaRPr lang="en-US" dirty="0" smtClean="0"/>
          </a:p>
          <a:p>
            <a:pPr>
              <a:buNone/>
            </a:pPr>
            <a:r>
              <a:rPr lang="en-US" dirty="0" smtClean="0"/>
              <a:t>&gt;model.fit()</a:t>
            </a:r>
            <a:endParaRPr lang="en-US" dirty="0" smtClean="0"/>
          </a:p>
          <a:p>
            <a:pPr algn="just"/>
            <a:r>
              <a:rPr lang="en-US" dirty="0" smtClean="0"/>
              <a:t>Predict the </a:t>
            </a:r>
            <a:r>
              <a:rPr lang="en-US" dirty="0" smtClean="0"/>
              <a:t>output</a:t>
            </a:r>
          </a:p>
          <a:p>
            <a:pPr>
              <a:buNone/>
            </a:pPr>
            <a:r>
              <a:rPr lang="en-US" dirty="0" smtClean="0"/>
              <a:t>&gt;import </a:t>
            </a:r>
            <a:r>
              <a:rPr lang="en-US" dirty="0" smtClean="0"/>
              <a:t>matplotlib.pyplot as plt</a:t>
            </a:r>
          </a:p>
          <a:p>
            <a:pPr algn="just">
              <a:buNone/>
            </a:pPr>
            <a:r>
              <a:rPr lang="en-US" dirty="0" smtClean="0"/>
              <a:t> </a:t>
            </a:r>
          </a:p>
          <a:p>
            <a:pPr algn="just">
              <a:buNone/>
            </a:pPr>
            <a:r>
              <a:rPr lang="en-US"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cs typeface="Times New Roman" pitchFamily="18" charset="0"/>
              </a:rPr>
              <a:t>ABSTRACT</a:t>
            </a:r>
            <a:endParaRPr lang="en-US" dirty="0">
              <a:cs typeface="Times New Roman" pitchFamily="18" charset="0"/>
            </a:endParaRPr>
          </a:p>
        </p:txBody>
      </p:sp>
      <p:sp>
        <p:nvSpPr>
          <p:cNvPr id="3" name="Content Placeholder 2"/>
          <p:cNvSpPr>
            <a:spLocks noGrp="1"/>
          </p:cNvSpPr>
          <p:nvPr>
            <p:ph sz="quarter" idx="1"/>
          </p:nvPr>
        </p:nvSpPr>
        <p:spPr/>
        <p:txBody>
          <a:bodyPr>
            <a:normAutofit/>
          </a:bodyPr>
          <a:lstStyle/>
          <a:p>
            <a:pPr algn="just"/>
            <a:r>
              <a:rPr lang="en-US" sz="2000" dirty="0" smtClean="0">
                <a:cs typeface="Times New Roman" pitchFamily="18" charset="0"/>
              </a:rPr>
              <a:t>To  </a:t>
            </a:r>
            <a:r>
              <a:rPr lang="en-US" sz="2000" dirty="0">
                <a:cs typeface="Times New Roman" pitchFamily="18" charset="0"/>
              </a:rPr>
              <a:t>estimate  the  </a:t>
            </a:r>
            <a:r>
              <a:rPr lang="en-US" sz="2000" dirty="0" smtClean="0">
                <a:cs typeface="Times New Roman" pitchFamily="18" charset="0"/>
              </a:rPr>
              <a:t>Bit coin </a:t>
            </a:r>
            <a:r>
              <a:rPr lang="en-US" sz="2000" dirty="0">
                <a:cs typeface="Times New Roman" pitchFamily="18" charset="0"/>
              </a:rPr>
              <a:t>price precisely taking into consideration various parameters that affect the Bit coin value. In our work, we  pointed to understand and identify daily changes in the  </a:t>
            </a:r>
            <a:r>
              <a:rPr lang="en-US" sz="2000" dirty="0" smtClean="0">
                <a:cs typeface="Times New Roman" pitchFamily="18" charset="0"/>
              </a:rPr>
              <a:t>Bit coin  </a:t>
            </a:r>
            <a:r>
              <a:rPr lang="en-US" sz="2000" dirty="0">
                <a:cs typeface="Times New Roman" pitchFamily="18" charset="0"/>
              </a:rPr>
              <a:t>market  while  obtaining  insight  into most  appropriate features surrounding Bit coin </a:t>
            </a:r>
            <a:r>
              <a:rPr lang="en-US" sz="2000" dirty="0" smtClean="0">
                <a:cs typeface="Times New Roman" pitchFamily="18" charset="0"/>
              </a:rPr>
              <a:t>price.</a:t>
            </a:r>
          </a:p>
          <a:p>
            <a:pPr algn="just"/>
            <a:r>
              <a:rPr lang="en-US" sz="2000" dirty="0">
                <a:cs typeface="Times New Roman" pitchFamily="18" charset="0"/>
              </a:rPr>
              <a:t>We will predict  the  daily  price  change  with  highest  possible  accuracy. The market capitalization  of publicly  traded  crypto currencies is currently above $230 billion</a:t>
            </a:r>
            <a:r>
              <a:rPr lang="en-US" sz="2000" dirty="0" smtClean="0">
                <a:cs typeface="Times New Roman" pitchFamily="18" charset="0"/>
              </a:rPr>
              <a:t>. Bit coin</a:t>
            </a:r>
            <a:r>
              <a:rPr lang="en-US" sz="2000" dirty="0">
                <a:cs typeface="Times New Roman" pitchFamily="18" charset="0"/>
              </a:rPr>
              <a:t>,  the most valuable crypto currency, serves primarily as a digital  store  of  value,  and  its  price  predictability  has  been well-studied. </a:t>
            </a:r>
          </a:p>
        </p:txBody>
      </p:sp>
    </p:spTree>
    <p:extLst>
      <p:ext uri="{BB962C8B-B14F-4D97-AF65-F5344CB8AC3E}">
        <p14:creationId xmlns:p14="http://schemas.microsoft.com/office/powerpoint/2010/main" xmlns="" val="833714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a:t>
            </a:r>
            <a:endParaRPr lang="en-US" dirty="0"/>
          </a:p>
        </p:txBody>
      </p:sp>
      <p:pic>
        <p:nvPicPr>
          <p:cNvPr id="8194" name="Picture 2"/>
          <p:cNvPicPr>
            <a:picLocks noGrp="1" noChangeAspect="1" noChangeArrowheads="1"/>
          </p:cNvPicPr>
          <p:nvPr>
            <p:ph sz="quarter" idx="1"/>
          </p:nvPr>
        </p:nvPicPr>
        <p:blipFill>
          <a:blip r:embed="rId2" cstate="print"/>
          <a:srcRect l="21571" t="59915" r="27044" b="20063"/>
          <a:stretch>
            <a:fillRect/>
          </a:stretch>
        </p:blipFill>
        <p:spPr bwMode="auto">
          <a:xfrm>
            <a:off x="0" y="2362200"/>
            <a:ext cx="8991600" cy="2438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sz="quarter" idx="1"/>
          </p:nvPr>
        </p:nvSpPr>
        <p:spPr/>
        <p:txBody>
          <a:bodyPr/>
          <a:lstStyle/>
          <a:p>
            <a:pPr algn="just"/>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Accuracy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Short code </a:t>
            </a:r>
            <a:endParaRPr lang="en-US"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Less time </a:t>
            </a:r>
          </a:p>
          <a:p>
            <a:pPr algn="just"/>
            <a:r>
              <a:rPr lang="en-US" sz="2400" dirty="0" smtClean="0">
                <a:latin typeface="Times New Roman" pitchFamily="18" charset="0"/>
                <a:cs typeface="Times New Roman" pitchFamily="18" charset="0"/>
              </a:rPr>
              <a:t>We automatically stop model training if its validation loss hasn’t improved in 5 epochs.</a:t>
            </a:r>
          </a:p>
          <a:p>
            <a:pPr algn="just"/>
            <a:r>
              <a:rPr lang="en-US" sz="2400" dirty="0" smtClean="0">
                <a:latin typeface="Times New Roman" pitchFamily="18" charset="0"/>
                <a:cs typeface="Times New Roman" pitchFamily="18" charset="0"/>
              </a:rPr>
              <a:t>Prevention of over fitting</a:t>
            </a:r>
          </a:p>
          <a:p>
            <a:pPr algn="just"/>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dirty="0"/>
          </a:p>
        </p:txBody>
      </p:sp>
    </p:spTree>
    <p:extLst>
      <p:ext uri="{BB962C8B-B14F-4D97-AF65-F5344CB8AC3E}">
        <p14:creationId xmlns:p14="http://schemas.microsoft.com/office/powerpoint/2010/main" xmlns="" val="26952972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sz="quarter" idx="1"/>
          </p:nvPr>
        </p:nvSpPr>
        <p:spPr/>
        <p:txBody>
          <a:bodyPr>
            <a:normAutofit/>
          </a:bodyPr>
          <a:lstStyle/>
          <a:p>
            <a:pPr marL="0" indent="0">
              <a:buNone/>
            </a:pPr>
            <a:r>
              <a:rPr lang="en-US" sz="2400" b="1" u="sng" dirty="0">
                <a:latin typeface="Times New Roman" pitchFamily="18" charset="0"/>
                <a:cs typeface="Times New Roman" pitchFamily="18" charset="0"/>
              </a:rPr>
              <a:t>HARDWARE REQUIREMENTS:</a:t>
            </a: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System			: 	Pentium Dual Core.</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Hard Disk 			: 	120 GB.</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Monitor			: 	15’’ LED</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Input Devices		: 	Keyboard, Mouse</a:t>
            </a:r>
            <a:endParaRPr lang="en-US" sz="2400" dirty="0">
              <a:latin typeface="Times New Roman" pitchFamily="18" charset="0"/>
              <a:cs typeface="Times New Roman" pitchFamily="18" charset="0"/>
            </a:endParaRPr>
          </a:p>
          <a:p>
            <a:pPr lvl="0"/>
            <a:r>
              <a:rPr lang="en-GB" sz="2400" dirty="0">
                <a:latin typeface="Times New Roman" pitchFamily="18" charset="0"/>
                <a:cs typeface="Times New Roman" pitchFamily="18" charset="0"/>
              </a:rPr>
              <a:t>Ram				: 	1GB.</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0868252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a:t>
            </a:r>
            <a:r>
              <a:rPr lang="en-US" b="1" dirty="0" smtClean="0"/>
              <a:t> </a:t>
            </a:r>
            <a:r>
              <a:rPr lang="en-US" dirty="0"/>
              <a:t>REQUIREMENTS</a:t>
            </a:r>
          </a:p>
        </p:txBody>
      </p:sp>
      <p:sp>
        <p:nvSpPr>
          <p:cNvPr id="3" name="Content Placeholder 2"/>
          <p:cNvSpPr>
            <a:spLocks noGrp="1"/>
          </p:cNvSpPr>
          <p:nvPr>
            <p:ph sz="quarter" idx="1"/>
          </p:nvPr>
        </p:nvSpPr>
        <p:spPr/>
        <p:txBody>
          <a:bodyPr/>
          <a:lstStyle/>
          <a:p>
            <a:pPr>
              <a:buNone/>
            </a:pPr>
            <a:r>
              <a:rPr lang="en-US" sz="2400" b="1" u="sng" dirty="0" smtClean="0">
                <a:latin typeface="Times New Roman" pitchFamily="18" charset="0"/>
                <a:cs typeface="Times New Roman" pitchFamily="18" charset="0"/>
              </a:rPr>
              <a:t>SOFTWARE REQUIREMENTS:</a:t>
            </a:r>
            <a:endParaRPr lang="en-US" sz="2400" dirty="0" smtClean="0">
              <a:latin typeface="Times New Roman" pitchFamily="18" charset="0"/>
              <a:cs typeface="Times New Roman" pitchFamily="18" charset="0"/>
            </a:endParaRPr>
          </a:p>
          <a:p>
            <a:pPr lvl="0"/>
            <a:endParaRPr lang="en-US" sz="2400" dirty="0" smtClean="0">
              <a:latin typeface="Times New Roman" pitchFamily="18" charset="0"/>
              <a:cs typeface="Times New Roman" pitchFamily="18" charset="0"/>
            </a:endParaRPr>
          </a:p>
          <a:p>
            <a:pPr lvl="0"/>
            <a:r>
              <a:rPr lang="en-US" sz="2400" dirty="0" smtClean="0">
                <a:latin typeface="Times New Roman" pitchFamily="18" charset="0"/>
                <a:cs typeface="Times New Roman" pitchFamily="18" charset="0"/>
              </a:rPr>
              <a:t>Operating </a:t>
            </a:r>
            <a:r>
              <a:rPr lang="en-US" sz="2400" dirty="0">
                <a:latin typeface="Times New Roman" pitchFamily="18" charset="0"/>
                <a:cs typeface="Times New Roman" pitchFamily="18" charset="0"/>
              </a:rPr>
              <a:t>system 		: 	Windows 7.</a:t>
            </a:r>
          </a:p>
          <a:p>
            <a:pPr lvl="0"/>
            <a:r>
              <a:rPr lang="en-US" sz="2400" dirty="0">
                <a:latin typeface="Times New Roman" pitchFamily="18" charset="0"/>
                <a:cs typeface="Times New Roman" pitchFamily="18" charset="0"/>
              </a:rPr>
              <a:t>Coding Language		:	python</a:t>
            </a:r>
          </a:p>
          <a:p>
            <a:pPr lvl="0"/>
            <a:r>
              <a:rPr lang="en-US" sz="2400" dirty="0">
                <a:latin typeface="Times New Roman" pitchFamily="18" charset="0"/>
                <a:cs typeface="Times New Roman" pitchFamily="18" charset="0"/>
              </a:rPr>
              <a:t>Environment		</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Anaconda, </a:t>
            </a:r>
          </a:p>
          <a:p>
            <a:pPr lvl="0"/>
            <a:r>
              <a:rPr lang="en-US" sz="2400" dirty="0">
                <a:latin typeface="Times New Roman" pitchFamily="18" charset="0"/>
                <a:cs typeface="Times New Roman" pitchFamily="18" charset="0"/>
              </a:rPr>
              <a:t>Tools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visual studio code</a:t>
            </a:r>
          </a:p>
          <a:p>
            <a:pPr lvl="0"/>
            <a:r>
              <a:rPr lang="en-US" sz="2400" dirty="0">
                <a:latin typeface="Times New Roman" pitchFamily="18" charset="0"/>
                <a:cs typeface="Times New Roman" pitchFamily="18" charset="0"/>
              </a:rPr>
              <a:t>Libraries			: 	</a:t>
            </a:r>
            <a:r>
              <a:rPr lang="en-US" sz="2400" dirty="0" err="1">
                <a:latin typeface="Times New Roman" pitchFamily="18" charset="0"/>
                <a:cs typeface="Times New Roman" pitchFamily="18" charset="0"/>
              </a:rPr>
              <a:t>Scipy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sklearn</a:t>
            </a:r>
            <a:r>
              <a:rPr lang="en-US" sz="2400" dirty="0" smtClean="0">
                <a:latin typeface="Times New Roman" pitchFamily="18" charset="0"/>
                <a:cs typeface="Times New Roman" pitchFamily="18" charset="0"/>
              </a:rPr>
              <a:t>,</a:t>
            </a:r>
          </a:p>
          <a:p>
            <a:pPr lvl="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seaborn</a:t>
            </a:r>
            <a:endParaRPr lang="en-US" sz="2400" dirty="0">
              <a:latin typeface="Times New Roman" pitchFamily="18" charset="0"/>
              <a:cs typeface="Times New Roman" pitchFamily="18" charset="0"/>
            </a:endParaRPr>
          </a:p>
          <a:p>
            <a:pPr marL="0" indent="0">
              <a:buNone/>
            </a:pPr>
            <a:endParaRPr lang="en-US" dirty="0"/>
          </a:p>
        </p:txBody>
      </p:sp>
    </p:spTree>
    <p:extLst>
      <p:ext uri="{BB962C8B-B14F-4D97-AF65-F5344CB8AC3E}">
        <p14:creationId xmlns:p14="http://schemas.microsoft.com/office/powerpoint/2010/main" xmlns="" val="41571315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sz="quarter" idx="1"/>
          </p:nvPr>
        </p:nvSpPr>
        <p:spPr/>
        <p:txBody>
          <a:bodyPr>
            <a:normAutofit/>
          </a:bodyPr>
          <a:lstStyle/>
          <a:p>
            <a:r>
              <a:rPr lang="en-US" dirty="0" smtClean="0"/>
              <a:t>Objectives:</a:t>
            </a:r>
          </a:p>
          <a:p>
            <a:pPr>
              <a:buNone/>
            </a:pPr>
            <a:r>
              <a:rPr lang="en-US" dirty="0" smtClean="0"/>
              <a:t>  Why predict price change? </a:t>
            </a:r>
          </a:p>
          <a:p>
            <a:pPr>
              <a:buNone/>
            </a:pPr>
            <a:r>
              <a:rPr lang="en-US" dirty="0" smtClean="0"/>
              <a:t>  </a:t>
            </a:r>
          </a:p>
          <a:p>
            <a:endParaRPr lang="en-US" dirty="0"/>
          </a:p>
        </p:txBody>
      </p:sp>
      <p:pic>
        <p:nvPicPr>
          <p:cNvPr id="2051" name="Picture 3"/>
          <p:cNvPicPr>
            <a:picLocks noChangeAspect="1" noChangeArrowheads="1"/>
          </p:cNvPicPr>
          <p:nvPr/>
        </p:nvPicPr>
        <p:blipFill>
          <a:blip r:embed="rId2" cstate="print"/>
          <a:srcRect l="33678" t="36458" r="42972" b="29121"/>
          <a:stretch>
            <a:fillRect/>
          </a:stretch>
        </p:blipFill>
        <p:spPr bwMode="auto">
          <a:xfrm>
            <a:off x="4572000" y="2971800"/>
            <a:ext cx="3677652" cy="3048000"/>
          </a:xfrm>
          <a:prstGeom prst="rect">
            <a:avLst/>
          </a:prstGeom>
          <a:noFill/>
          <a:ln w="9525">
            <a:noFill/>
            <a:miter lim="800000"/>
            <a:headEnd/>
            <a:tailEnd/>
          </a:ln>
        </p:spPr>
      </p:pic>
      <p:pic>
        <p:nvPicPr>
          <p:cNvPr id="6" name="Picture 3"/>
          <p:cNvPicPr>
            <a:picLocks noChangeAspect="1" noChangeArrowheads="1"/>
          </p:cNvPicPr>
          <p:nvPr/>
        </p:nvPicPr>
        <p:blipFill>
          <a:blip r:embed="rId2" cstate="print"/>
          <a:srcRect l="11347" t="36458" r="66322" b="43750"/>
          <a:stretch>
            <a:fillRect/>
          </a:stretch>
        </p:blipFill>
        <p:spPr bwMode="auto">
          <a:xfrm>
            <a:off x="1143000" y="3581400"/>
            <a:ext cx="3517233" cy="17526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buNone/>
            </a:pPr>
            <a:r>
              <a:rPr lang="en-US" dirty="0" smtClean="0"/>
              <a:t>Features of Bit coin: </a:t>
            </a:r>
          </a:p>
          <a:p>
            <a:pPr algn="just">
              <a:buNone/>
            </a:pPr>
            <a:r>
              <a:rPr lang="en-US" dirty="0" smtClean="0"/>
              <a:t>• Tax free</a:t>
            </a:r>
          </a:p>
          <a:p>
            <a:pPr algn="just">
              <a:buNone/>
            </a:pPr>
            <a:r>
              <a:rPr lang="en-US" dirty="0" smtClean="0"/>
              <a:t> • Unforgeable</a:t>
            </a:r>
          </a:p>
          <a:p>
            <a:pPr algn="just">
              <a:buNone/>
            </a:pPr>
            <a:r>
              <a:rPr lang="en-US" dirty="0" smtClean="0"/>
              <a:t> • Bordless and unbound from distance</a:t>
            </a:r>
          </a:p>
          <a:p>
            <a:pPr algn="just">
              <a:buNone/>
            </a:pPr>
            <a:r>
              <a:rPr lang="en-US" dirty="0" smtClean="0"/>
              <a:t> • Decentralized </a:t>
            </a:r>
          </a:p>
          <a:p>
            <a:pPr algn="just">
              <a:buNone/>
            </a:pPr>
            <a:r>
              <a:rPr lang="en-US" dirty="0" smtClean="0"/>
              <a:t>• Verifiable and secure </a:t>
            </a:r>
          </a:p>
          <a:p>
            <a:pPr algn="just">
              <a:buNone/>
            </a:pPr>
            <a:r>
              <a:rPr lang="en-US" dirty="0" smtClean="0"/>
              <a:t>• Normally, negligible transaction fees </a:t>
            </a:r>
          </a:p>
          <a:p>
            <a:pPr algn="just">
              <a:buNone/>
            </a:pPr>
            <a:r>
              <a:rPr lang="en-US" dirty="0" smtClean="0"/>
              <a:t>• Cannot be counterfeited </a:t>
            </a:r>
            <a:endParaRPr lang="en-US" dirty="0"/>
          </a:p>
        </p:txBody>
      </p:sp>
      <p:sp>
        <p:nvSpPr>
          <p:cNvPr id="6" name="TextBox 5"/>
          <p:cNvSpPr txBox="1"/>
          <p:nvPr/>
        </p:nvSpPr>
        <p:spPr>
          <a:xfrm>
            <a:off x="533400" y="381000"/>
            <a:ext cx="6019800" cy="769441"/>
          </a:xfrm>
          <a:prstGeom prst="rect">
            <a:avLst/>
          </a:prstGeom>
          <a:noFill/>
        </p:spPr>
        <p:txBody>
          <a:bodyPr wrap="square" rtlCol="0">
            <a:spAutoFit/>
          </a:bodyPr>
          <a:lstStyle/>
          <a:p>
            <a:r>
              <a:rPr lang="en-US" sz="4400" dirty="0" smtClean="0">
                <a:solidFill>
                  <a:schemeClr val="tx2"/>
                </a:solidFill>
                <a:latin typeface="+mj-lt"/>
              </a:rPr>
              <a:t>INTRODUCTION</a:t>
            </a:r>
            <a:endParaRPr lang="en-US" sz="4400" dirty="0">
              <a:solidFill>
                <a:schemeClr val="tx2"/>
              </a:solidFill>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lgn="just"/>
            <a:r>
              <a:rPr lang="en-US" dirty="0" smtClean="0"/>
              <a:t>Why is this topic of area important to study?</a:t>
            </a:r>
          </a:p>
          <a:p>
            <a:pPr algn="just">
              <a:buNone/>
            </a:pPr>
            <a:r>
              <a:rPr lang="en-US" dirty="0" smtClean="0"/>
              <a:t>&gt;To improve their economical position</a:t>
            </a:r>
          </a:p>
          <a:p>
            <a:pPr algn="just">
              <a:buNone/>
            </a:pPr>
            <a:r>
              <a:rPr lang="en-US" dirty="0" smtClean="0"/>
              <a:t>&gt;Its qualities as a software and a decentralized system, can not be beaten by banking systems, or a likes.</a:t>
            </a:r>
            <a:endParaRPr lang="en-US" dirty="0"/>
          </a:p>
        </p:txBody>
      </p:sp>
      <p:sp>
        <p:nvSpPr>
          <p:cNvPr id="4" name="TextBox 3"/>
          <p:cNvSpPr txBox="1"/>
          <p:nvPr/>
        </p:nvSpPr>
        <p:spPr>
          <a:xfrm>
            <a:off x="685800" y="457200"/>
            <a:ext cx="6019800" cy="1046440"/>
          </a:xfrm>
          <a:prstGeom prst="rect">
            <a:avLst/>
          </a:prstGeom>
          <a:noFill/>
        </p:spPr>
        <p:txBody>
          <a:bodyPr wrap="square" rtlCol="0">
            <a:spAutoFit/>
          </a:bodyPr>
          <a:lstStyle/>
          <a:p>
            <a:r>
              <a:rPr lang="en-US" sz="4400" dirty="0" smtClean="0">
                <a:solidFill>
                  <a:schemeClr val="tx2"/>
                </a:solidFill>
                <a:latin typeface="+mj-lt"/>
              </a:rPr>
              <a:t>INTRODUCTION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lstStyle/>
          <a:p>
            <a:r>
              <a:rPr lang="en-US" dirty="0" smtClean="0"/>
              <a:t>Method 1- Logistic Regression </a:t>
            </a:r>
            <a:endParaRPr lang="en-US" dirty="0"/>
          </a:p>
        </p:txBody>
      </p:sp>
      <p:pic>
        <p:nvPicPr>
          <p:cNvPr id="3074" name="Picture 2"/>
          <p:cNvPicPr>
            <a:picLocks noChangeAspect="1" noChangeArrowheads="1"/>
          </p:cNvPicPr>
          <p:nvPr/>
        </p:nvPicPr>
        <p:blipFill>
          <a:blip r:embed="rId2" cstate="print"/>
          <a:srcRect l="36896" t="62517" r="32650" b="16667"/>
          <a:stretch>
            <a:fillRect/>
          </a:stretch>
        </p:blipFill>
        <p:spPr bwMode="auto">
          <a:xfrm>
            <a:off x="1676400" y="2743200"/>
            <a:ext cx="5338519" cy="1905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lstStyle/>
          <a:p>
            <a:r>
              <a:rPr lang="en-US" dirty="0" smtClean="0"/>
              <a:t>Method 2- Support Vector Machine</a:t>
            </a:r>
            <a:endParaRPr lang="en-US" dirty="0"/>
          </a:p>
        </p:txBody>
      </p:sp>
      <p:pic>
        <p:nvPicPr>
          <p:cNvPr id="4098" name="Picture 2"/>
          <p:cNvPicPr>
            <a:picLocks noChangeAspect="1" noChangeArrowheads="1"/>
          </p:cNvPicPr>
          <p:nvPr/>
        </p:nvPicPr>
        <p:blipFill>
          <a:blip r:embed="rId2" cstate="print"/>
          <a:srcRect l="35725" t="47058" r="29722" b="29167"/>
          <a:stretch>
            <a:fillRect/>
          </a:stretch>
        </p:blipFill>
        <p:spPr bwMode="auto">
          <a:xfrm>
            <a:off x="1447800" y="2971800"/>
            <a:ext cx="7241241" cy="2801319"/>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lstStyle/>
          <a:p>
            <a:r>
              <a:rPr lang="en-US" dirty="0" smtClean="0"/>
              <a:t>Method 3- Auto Regressive Integrated Moving Average (ARIMA)</a:t>
            </a:r>
            <a:endParaRPr lang="en-US" dirty="0"/>
          </a:p>
        </p:txBody>
      </p:sp>
      <p:pic>
        <p:nvPicPr>
          <p:cNvPr id="5123" name="Picture 3"/>
          <p:cNvPicPr>
            <a:picLocks noChangeAspect="1" noChangeArrowheads="1"/>
          </p:cNvPicPr>
          <p:nvPr/>
        </p:nvPicPr>
        <p:blipFill>
          <a:blip r:embed="rId2" cstate="print"/>
          <a:srcRect l="6076" t="43750" r="63470" b="14583"/>
          <a:stretch>
            <a:fillRect/>
          </a:stretch>
        </p:blipFill>
        <p:spPr bwMode="auto">
          <a:xfrm>
            <a:off x="1676400" y="2725615"/>
            <a:ext cx="4876800" cy="375138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SURVEY</a:t>
            </a:r>
            <a:endParaRPr lang="en-US" dirty="0"/>
          </a:p>
        </p:txBody>
      </p:sp>
      <p:sp>
        <p:nvSpPr>
          <p:cNvPr id="3" name="Content Placeholder 2"/>
          <p:cNvSpPr>
            <a:spLocks noGrp="1"/>
          </p:cNvSpPr>
          <p:nvPr>
            <p:ph sz="quarter" idx="1"/>
          </p:nvPr>
        </p:nvSpPr>
        <p:spPr/>
        <p:txBody>
          <a:bodyPr/>
          <a:lstStyle/>
          <a:p>
            <a:r>
              <a:rPr lang="en-US" dirty="0" smtClean="0"/>
              <a:t>Method 4- Recurrent Neural Network</a:t>
            </a:r>
            <a:endParaRPr lang="en-US" dirty="0"/>
          </a:p>
        </p:txBody>
      </p:sp>
      <p:pic>
        <p:nvPicPr>
          <p:cNvPr id="6147" name="Picture 3"/>
          <p:cNvPicPr>
            <a:picLocks noChangeAspect="1" noChangeArrowheads="1"/>
          </p:cNvPicPr>
          <p:nvPr/>
        </p:nvPicPr>
        <p:blipFill>
          <a:blip r:embed="rId2" cstate="print"/>
          <a:srcRect l="8419" t="48958" r="64641" b="21875"/>
          <a:stretch>
            <a:fillRect/>
          </a:stretch>
        </p:blipFill>
        <p:spPr bwMode="auto">
          <a:xfrm>
            <a:off x="1083128" y="2133600"/>
            <a:ext cx="6885216" cy="4191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391</TotalTime>
  <Words>650</Words>
  <Application>Microsoft Office PowerPoint</Application>
  <PresentationFormat>On-screen Show (4:3)</PresentationFormat>
  <Paragraphs>89</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 BITCOIN CRYPTO CURRENCY PREDICTION </vt:lpstr>
      <vt:lpstr>ABSTRACT</vt:lpstr>
      <vt:lpstr>INTRODUCTION</vt:lpstr>
      <vt:lpstr>Slide 4</vt:lpstr>
      <vt:lpstr>Slide 5</vt:lpstr>
      <vt:lpstr>LITERATURE SURVEY</vt:lpstr>
      <vt:lpstr>LITERATURE SURVEY</vt:lpstr>
      <vt:lpstr>LITERATURE SURVEY</vt:lpstr>
      <vt:lpstr>LITERATURE SURVEY</vt:lpstr>
      <vt:lpstr>LITERATURE SURVEY</vt:lpstr>
      <vt:lpstr>EXISTING SYSTEM</vt:lpstr>
      <vt:lpstr>DISADVANTAGES</vt:lpstr>
      <vt:lpstr>PROPOSED SYSTEM</vt:lpstr>
      <vt:lpstr>ARCHITECTURE</vt:lpstr>
      <vt:lpstr>ARCHITECTURE</vt:lpstr>
      <vt:lpstr>ARCHITECTURE</vt:lpstr>
      <vt:lpstr>ARCHITECTURE</vt:lpstr>
      <vt:lpstr>ARCHITECTURE</vt:lpstr>
      <vt:lpstr>ALGORITHM</vt:lpstr>
      <vt:lpstr>FLOWCHART</vt:lpstr>
      <vt:lpstr>ADVANTAGES</vt:lpstr>
      <vt:lpstr>SYSTEM REQUIREMENTS</vt:lpstr>
      <vt:lpstr>SYSTEM REQUIREMENTS</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 Coin Anomaly Outliner Detection Using Machine Learning </dc:title>
  <dc:creator>Shanthan Reddy</dc:creator>
  <cp:lastModifiedBy>rahaman</cp:lastModifiedBy>
  <cp:revision>69</cp:revision>
  <dcterms:created xsi:type="dcterms:W3CDTF">2006-08-16T00:00:00Z</dcterms:created>
  <dcterms:modified xsi:type="dcterms:W3CDTF">2020-03-06T12:52:44Z</dcterms:modified>
</cp:coreProperties>
</file>