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6858000" cx="9144000"/>
  <p:notesSz cx="6858000" cy="9144000"/>
  <p:embeddedFontLst>
    <p:embeddedFont>
      <p:font typeface="IBM Plex Sans"/>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56" roundtripDataSignature="AMtx7mgUX71TSRwvJUDD2o6nWKpyI5TI4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IBMPlexSans-bold.fntdata"/><Relationship Id="rId52" Type="http://schemas.openxmlformats.org/officeDocument/2006/relationships/font" Target="fonts/IBMPlexSans-regular.fntdata"/><Relationship Id="rId11" Type="http://schemas.openxmlformats.org/officeDocument/2006/relationships/slide" Target="slides/slide6.xml"/><Relationship Id="rId55" Type="http://schemas.openxmlformats.org/officeDocument/2006/relationships/font" Target="fonts/IBMPlexSans-boldItalic.fntdata"/><Relationship Id="rId10" Type="http://schemas.openxmlformats.org/officeDocument/2006/relationships/slide" Target="slides/slide5.xml"/><Relationship Id="rId54" Type="http://schemas.openxmlformats.org/officeDocument/2006/relationships/font" Target="fonts/IBMPlexSans-italic.fntdata"/><Relationship Id="rId13" Type="http://schemas.openxmlformats.org/officeDocument/2006/relationships/slide" Target="slides/slide8.xml"/><Relationship Id="rId12" Type="http://schemas.openxmlformats.org/officeDocument/2006/relationships/slide" Target="slides/slide7.xml"/><Relationship Id="rId56"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7" name="Google Shape;97;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57"/>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58"/>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5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5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5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5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5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5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5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5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5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56"/>
          <p:cNvSpPr/>
          <p:nvPr>
            <p:ph idx="2" type="pic"/>
          </p:nvPr>
        </p:nvSpPr>
        <p:spPr>
          <a:xfrm>
            <a:off x="1792288" y="612775"/>
            <a:ext cx="5486400" cy="4114800"/>
          </a:xfrm>
          <a:prstGeom prst="rect">
            <a:avLst/>
          </a:prstGeom>
          <a:noFill/>
          <a:ln>
            <a:noFill/>
          </a:ln>
        </p:spPr>
      </p:sp>
      <p:sp>
        <p:nvSpPr>
          <p:cNvPr id="68" name="Google Shape;68;p5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18.png"/><Relationship Id="rId5" Type="http://schemas.openxmlformats.org/officeDocument/2006/relationships/image" Target="../media/image29.png"/><Relationship Id="rId6"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4.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36.png"/><Relationship Id="rId5" Type="http://schemas.openxmlformats.org/officeDocument/2006/relationships/image" Target="../media/image4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48.png"/><Relationship Id="rId5" Type="http://schemas.openxmlformats.org/officeDocument/2006/relationships/image" Target="../media/image4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39.png"/><Relationship Id="rId5"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png"/><Relationship Id="rId4" Type="http://schemas.openxmlformats.org/officeDocument/2006/relationships/image" Target="../media/image41.png"/><Relationship Id="rId5" Type="http://schemas.openxmlformats.org/officeDocument/2006/relationships/image" Target="../media/image4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43.png"/><Relationship Id="rId5" Type="http://schemas.openxmlformats.org/officeDocument/2006/relationships/image" Target="../media/image4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2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png"/><Relationship Id="rId4" Type="http://schemas.openxmlformats.org/officeDocument/2006/relationships/image" Target="../media/image47.png"/><Relationship Id="rId5" Type="http://schemas.openxmlformats.org/officeDocument/2006/relationships/image" Target="../media/image42.png"/><Relationship Id="rId6" Type="http://schemas.openxmlformats.org/officeDocument/2006/relationships/image" Target="../media/image4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56.png"/><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png"/><Relationship Id="rId4" Type="http://schemas.openxmlformats.org/officeDocument/2006/relationships/image" Target="../media/image5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png"/><Relationship Id="rId4" Type="http://schemas.openxmlformats.org/officeDocument/2006/relationships/image" Target="../media/image54.png"/><Relationship Id="rId5" Type="http://schemas.openxmlformats.org/officeDocument/2006/relationships/image" Target="../media/image51.png"/><Relationship Id="rId6" Type="http://schemas.openxmlformats.org/officeDocument/2006/relationships/image" Target="../media/image5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png"/><Relationship Id="rId4" Type="http://schemas.openxmlformats.org/officeDocument/2006/relationships/image" Target="../media/image52.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png"/><Relationship Id="rId4" Type="http://schemas.openxmlformats.org/officeDocument/2006/relationships/image" Target="../media/image53.jpg"/></Relationships>
</file>

<file path=ppt/slides/_rels/slide46.xml.rels><?xml version="1.0" encoding="UTF-8" standalone="yes"?><Relationships xmlns="http://schemas.openxmlformats.org/package/2006/relationships"><Relationship Id="rId11" Type="http://schemas.openxmlformats.org/officeDocument/2006/relationships/hyperlink" Target="https://pypi.org/project/win32gui/" TargetMode="External"/><Relationship Id="rId10" Type="http://schemas.openxmlformats.org/officeDocument/2006/relationships/hyperlink" Target="https://matplotlib.org/" TargetMode="External"/><Relationship Id="rId13" Type="http://schemas.openxmlformats.org/officeDocument/2006/relationships/image" Target="../media/image2.png"/><Relationship Id="rId12" Type="http://schemas.openxmlformats.org/officeDocument/2006/relationships/hyperlink" Target="https://pypi.org/project/Pillow/" TargetMode="External"/><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hyperlink" Target="https://www.skynettoday.com/overviews/neural-net-history" TargetMode="External"/><Relationship Id="rId4" Type="http://schemas.openxmlformats.org/officeDocument/2006/relationships/hyperlink" Target="https://parashift.io/en/the-evolution-of-document-capture/" TargetMode="External"/><Relationship Id="rId9" Type="http://schemas.openxmlformats.org/officeDocument/2006/relationships/hyperlink" Target="https://numpy.org/" TargetMode="External"/><Relationship Id="rId5" Type="http://schemas.openxmlformats.org/officeDocument/2006/relationships/hyperlink" Target="https://medium.com/swlh/handwritten-digit-recognition-using-nlp-986ab5525a05" TargetMode="External"/><Relationship Id="rId6" Type="http://schemas.openxmlformats.org/officeDocument/2006/relationships/hyperlink" Target="http://www.cse.iitm.ac.in/~miteshk/CS6910.html" TargetMode="External"/><Relationship Id="rId7" Type="http://schemas.openxmlformats.org/officeDocument/2006/relationships/hyperlink" Target="https://docs.python.org/3/library/tkinter.html" TargetMode="External"/><Relationship Id="rId8" Type="http://schemas.openxmlformats.org/officeDocument/2006/relationships/hyperlink" Target="https://keras.i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457200" y="1752600"/>
            <a:ext cx="8382000" cy="198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800"/>
              <a:buFont typeface="Times New Roman"/>
              <a:buNone/>
            </a:pPr>
            <a:r>
              <a:rPr b="1" lang="en-US" sz="1800">
                <a:latin typeface="Times New Roman"/>
                <a:ea typeface="Times New Roman"/>
                <a:cs typeface="Times New Roman"/>
                <a:sym typeface="Times New Roman"/>
              </a:rPr>
              <a:t>Engineering Exploration Project Seminar on</a:t>
            </a:r>
            <a:br>
              <a:rPr b="1" lang="en-US" sz="3000">
                <a:latin typeface="Times New Roman"/>
                <a:ea typeface="Times New Roman"/>
                <a:cs typeface="Times New Roman"/>
                <a:sym typeface="Times New Roman"/>
              </a:rPr>
            </a:br>
            <a:r>
              <a:rPr b="1" lang="en-US" sz="2800">
                <a:solidFill>
                  <a:srgbClr val="FF0000"/>
                </a:solidFill>
                <a:latin typeface="Times New Roman"/>
                <a:ea typeface="Times New Roman"/>
                <a:cs typeface="Times New Roman"/>
                <a:sym typeface="Times New Roman"/>
              </a:rPr>
              <a:t>Handwritten Digit Recognition</a:t>
            </a:r>
            <a:endParaRPr/>
          </a:p>
        </p:txBody>
      </p:sp>
      <p:sp>
        <p:nvSpPr>
          <p:cNvPr id="89" name="Google Shape;89;p1"/>
          <p:cNvSpPr txBox="1"/>
          <p:nvPr>
            <p:ph idx="1" type="subTitle"/>
          </p:nvPr>
        </p:nvSpPr>
        <p:spPr>
          <a:xfrm>
            <a:off x="3962400" y="3962400"/>
            <a:ext cx="4800600" cy="1764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n-US" sz="2000">
                <a:solidFill>
                  <a:schemeClr val="dk1"/>
                </a:solidFill>
                <a:latin typeface="Times New Roman"/>
                <a:ea typeface="Times New Roman"/>
                <a:cs typeface="Times New Roman"/>
                <a:sym typeface="Times New Roman"/>
              </a:rPr>
              <a:t>Bodagala Geethika – 160121733142</a:t>
            </a:r>
            <a:endParaRPr/>
          </a:p>
          <a:p>
            <a:pPr indent="0" lvl="0" marL="0" rtl="0" algn="l">
              <a:spcBef>
                <a:spcPts val="400"/>
              </a:spcBef>
              <a:spcAft>
                <a:spcPts val="0"/>
              </a:spcAft>
              <a:buClr>
                <a:schemeClr val="dk1"/>
              </a:buClr>
              <a:buSzPts val="2000"/>
              <a:buNone/>
            </a:pPr>
            <a:r>
              <a:rPr lang="en-US" sz="2000">
                <a:solidFill>
                  <a:schemeClr val="dk1"/>
                </a:solidFill>
                <a:latin typeface="Times New Roman"/>
                <a:ea typeface="Times New Roman"/>
                <a:cs typeface="Times New Roman"/>
                <a:sym typeface="Times New Roman"/>
              </a:rPr>
              <a:t>Chintha Sowjanya – 160121733144 	</a:t>
            </a:r>
            <a:endParaRPr/>
          </a:p>
          <a:p>
            <a:pPr indent="0" lvl="0" marL="0" rtl="0" algn="l">
              <a:spcBef>
                <a:spcPts val="400"/>
              </a:spcBef>
              <a:spcAft>
                <a:spcPts val="0"/>
              </a:spcAft>
              <a:buClr>
                <a:schemeClr val="dk1"/>
              </a:buClr>
              <a:buSzPts val="2000"/>
              <a:buNone/>
            </a:pPr>
            <a:r>
              <a:rPr lang="en-US" sz="2000">
                <a:solidFill>
                  <a:schemeClr val="dk1"/>
                </a:solidFill>
                <a:latin typeface="Times New Roman"/>
                <a:ea typeface="Times New Roman"/>
                <a:cs typeface="Times New Roman"/>
                <a:sym typeface="Times New Roman"/>
              </a:rPr>
              <a:t>Ega Sriya Reddy – 160121733147 	</a:t>
            </a:r>
            <a:endParaRPr/>
          </a:p>
          <a:p>
            <a:pPr indent="0" lvl="0" marL="0" rtl="0" algn="l">
              <a:spcBef>
                <a:spcPts val="400"/>
              </a:spcBef>
              <a:spcAft>
                <a:spcPts val="0"/>
              </a:spcAft>
              <a:buClr>
                <a:schemeClr val="dk1"/>
              </a:buClr>
              <a:buSzPts val="2000"/>
              <a:buNone/>
            </a:pPr>
            <a:r>
              <a:rPr lang="en-US" sz="2000">
                <a:solidFill>
                  <a:schemeClr val="dk1"/>
                </a:solidFill>
                <a:latin typeface="Times New Roman"/>
                <a:ea typeface="Times New Roman"/>
                <a:cs typeface="Times New Roman"/>
                <a:sym typeface="Times New Roman"/>
              </a:rPr>
              <a:t>Nandipati Abhitesh – 160121733186 </a:t>
            </a:r>
            <a:endParaRPr/>
          </a:p>
          <a:p>
            <a:pPr indent="0" lvl="0" marL="0" rtl="0" algn="l">
              <a:spcBef>
                <a:spcPts val="400"/>
              </a:spcBef>
              <a:spcAft>
                <a:spcPts val="0"/>
              </a:spcAft>
              <a:buClr>
                <a:srgbClr val="888888"/>
              </a:buClr>
              <a:buSzPts val="2000"/>
              <a:buNone/>
            </a:pPr>
            <a:r>
              <a:t/>
            </a:r>
            <a:endParaRPr sz="2000">
              <a:solidFill>
                <a:schemeClr val="dk1"/>
              </a:solidFill>
              <a:latin typeface="Times New Roman"/>
              <a:ea typeface="Times New Roman"/>
              <a:cs typeface="Times New Roman"/>
              <a:sym typeface="Times New Roman"/>
            </a:endParaRPr>
          </a:p>
        </p:txBody>
      </p:sp>
      <p:sp>
        <p:nvSpPr>
          <p:cNvPr id="90" name="Google Shape;90;p1"/>
          <p:cNvSpPr txBox="1"/>
          <p:nvPr/>
        </p:nvSpPr>
        <p:spPr>
          <a:xfrm>
            <a:off x="392017" y="6045510"/>
            <a:ext cx="8370983" cy="4500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800"/>
              <a:buFont typeface="Arial"/>
              <a:buNone/>
            </a:pPr>
            <a:r>
              <a:rPr b="1" i="0" lang="en-US" sz="1800" u="sng" cap="none" strike="noStrike">
                <a:solidFill>
                  <a:schemeClr val="dk1"/>
                </a:solidFill>
                <a:latin typeface="Times New Roman"/>
                <a:ea typeface="Times New Roman"/>
                <a:cs typeface="Times New Roman"/>
                <a:sym typeface="Times New Roman"/>
              </a:rPr>
              <a:t>Mentor:</a:t>
            </a:r>
            <a:r>
              <a:rPr b="0" i="0" lang="en-US" sz="1800" u="none" cap="none" strike="noStrike">
                <a:solidFill>
                  <a:schemeClr val="dk1"/>
                </a:solidFill>
                <a:latin typeface="Times New Roman"/>
                <a:ea typeface="Times New Roman"/>
                <a:cs typeface="Times New Roman"/>
                <a:sym typeface="Times New Roman"/>
              </a:rPr>
              <a:t> K. Sagar				</a:t>
            </a:r>
            <a:r>
              <a:rPr b="1" i="0" lang="en-US" sz="1800" u="sng" cap="none" strike="noStrike">
                <a:solidFill>
                  <a:schemeClr val="dk1"/>
                </a:solidFill>
                <a:latin typeface="Times New Roman"/>
                <a:ea typeface="Times New Roman"/>
                <a:cs typeface="Times New Roman"/>
                <a:sym typeface="Times New Roman"/>
              </a:rPr>
              <a:t>Designation:</a:t>
            </a:r>
            <a:r>
              <a:rPr b="0" i="0" lang="en-US" sz="1800" u="none" cap="none" strike="noStrike">
                <a:solidFill>
                  <a:schemeClr val="dk1"/>
                </a:solidFill>
                <a:latin typeface="Times New Roman"/>
                <a:ea typeface="Times New Roman"/>
                <a:cs typeface="Times New Roman"/>
                <a:sym typeface="Times New Roman"/>
              </a:rPr>
              <a:t> Professor</a:t>
            </a:r>
            <a:endParaRPr b="0" i="0" sz="1800" u="none" cap="none" strike="noStrike">
              <a:solidFill>
                <a:schemeClr val="dk1"/>
              </a:solidFill>
              <a:latin typeface="Times New Roman"/>
              <a:ea typeface="Times New Roman"/>
              <a:cs typeface="Times New Roman"/>
              <a:sym typeface="Times New Roman"/>
            </a:endParaRPr>
          </a:p>
        </p:txBody>
      </p:sp>
      <p:sp>
        <p:nvSpPr>
          <p:cNvPr id="91" name="Google Shape;91;p1"/>
          <p:cNvSpPr txBox="1"/>
          <p:nvPr/>
        </p:nvSpPr>
        <p:spPr>
          <a:xfrm>
            <a:off x="381000" y="4366353"/>
            <a:ext cx="2655984" cy="968565"/>
          </a:xfrm>
          <a:prstGeom prst="rect">
            <a:avLst/>
          </a:prstGeom>
          <a:noFill/>
          <a:ln>
            <a:noFill/>
          </a:ln>
        </p:spPr>
        <p:txBody>
          <a:bodyPr anchorCtr="0" anchor="t" bIns="45700" lIns="91425" spcFirstLastPara="1" rIns="91425" wrap="square" tIns="45700">
            <a:normAutofit/>
          </a:bodyPr>
          <a:lstStyle/>
          <a:p>
            <a:pPr indent="0" lvl="0" marL="0" marR="0" rtl="0" algn="just">
              <a:lnSpc>
                <a:spcPct val="100000"/>
              </a:lnSpc>
              <a:spcBef>
                <a:spcPts val="0"/>
              </a:spcBef>
              <a:spcAft>
                <a:spcPts val="0"/>
              </a:spcAft>
              <a:buClr>
                <a:schemeClr val="dk1"/>
              </a:buClr>
              <a:buSzPts val="1800"/>
              <a:buFont typeface="Arial"/>
              <a:buNone/>
            </a:pPr>
            <a:r>
              <a:rPr b="1" i="0" lang="en-US" sz="1800" u="sng" cap="none" strike="noStrike">
                <a:solidFill>
                  <a:schemeClr val="dk1"/>
                </a:solidFill>
                <a:latin typeface="Times New Roman"/>
                <a:ea typeface="Times New Roman"/>
                <a:cs typeface="Times New Roman"/>
                <a:sym typeface="Times New Roman"/>
              </a:rPr>
              <a:t>Core branch:</a:t>
            </a:r>
            <a:r>
              <a:rPr b="0" i="0" lang="en-US" sz="1800" u="none" cap="none" strike="noStrike">
                <a:solidFill>
                  <a:schemeClr val="dk1"/>
                </a:solidFill>
                <a:latin typeface="Times New Roman"/>
                <a:ea typeface="Times New Roman"/>
                <a:cs typeface="Times New Roman"/>
                <a:sym typeface="Times New Roman"/>
              </a:rPr>
              <a:t> CSE, C3</a:t>
            </a:r>
            <a:endParaRPr/>
          </a:p>
        </p:txBody>
      </p:sp>
      <p:sp>
        <p:nvSpPr>
          <p:cNvPr id="92" name="Google Shape;92;p1"/>
          <p:cNvSpPr txBox="1"/>
          <p:nvPr>
            <p:ph idx="11" type="ftr"/>
          </p:nvPr>
        </p:nvSpPr>
        <p:spPr>
          <a:xfrm>
            <a:off x="21516" y="6471359"/>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5F497A"/>
                </a:solidFill>
                <a:latin typeface="Times New Roman"/>
                <a:ea typeface="Times New Roman"/>
                <a:cs typeface="Times New Roman"/>
                <a:sym typeface="Times New Roman"/>
              </a:rPr>
              <a:t>Engineering Exploration (20ME C03)</a:t>
            </a:r>
            <a:endParaRPr/>
          </a:p>
        </p:txBody>
      </p:sp>
      <p:pic>
        <p:nvPicPr>
          <p:cNvPr id="93" name="Google Shape;93;p1"/>
          <p:cNvPicPr preferRelativeResize="0"/>
          <p:nvPr/>
        </p:nvPicPr>
        <p:blipFill rotWithShape="1">
          <a:blip r:embed="rId3">
            <a:alphaModFix/>
          </a:blip>
          <a:srcRect b="0" l="0" r="0" t="0"/>
          <a:stretch/>
        </p:blipFill>
        <p:spPr>
          <a:xfrm>
            <a:off x="1003599" y="362490"/>
            <a:ext cx="7136801" cy="136830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0"/>
          <p:cNvSpPr txBox="1"/>
          <p:nvPr/>
        </p:nvSpPr>
        <p:spPr>
          <a:xfrm>
            <a:off x="304800" y="207485"/>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Theory</a:t>
            </a:r>
            <a:endParaRPr/>
          </a:p>
        </p:txBody>
      </p:sp>
      <p:sp>
        <p:nvSpPr>
          <p:cNvPr id="175" name="Google Shape;175;p10"/>
          <p:cNvSpPr txBox="1"/>
          <p:nvPr>
            <p:ph idx="11" type="ftr"/>
          </p:nvPr>
        </p:nvSpPr>
        <p:spPr>
          <a:xfrm>
            <a:off x="21516" y="6471359"/>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5F497A"/>
                </a:solidFill>
                <a:latin typeface="Times New Roman"/>
                <a:ea typeface="Times New Roman"/>
                <a:cs typeface="Times New Roman"/>
                <a:sym typeface="Times New Roman"/>
              </a:rPr>
              <a:t>Engineering Exploration (20ME C03)</a:t>
            </a:r>
            <a:endParaRPr/>
          </a:p>
        </p:txBody>
      </p:sp>
      <p:sp>
        <p:nvSpPr>
          <p:cNvPr id="176" name="Google Shape;176;p10"/>
          <p:cNvSpPr txBox="1"/>
          <p:nvPr>
            <p:ph idx="12" type="sldNum"/>
          </p:nvPr>
        </p:nvSpPr>
        <p:spPr>
          <a:xfrm>
            <a:off x="6737874" y="6475212"/>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5F497A"/>
                </a:solidFill>
                <a:latin typeface="Times New Roman"/>
                <a:ea typeface="Times New Roman"/>
                <a:cs typeface="Times New Roman"/>
                <a:sym typeface="Times New Roman"/>
              </a:rPr>
              <a:t>‹#›</a:t>
            </a:fld>
            <a:endParaRPr sz="1400">
              <a:solidFill>
                <a:srgbClr val="5F497A"/>
              </a:solidFill>
              <a:latin typeface="Times New Roman"/>
              <a:ea typeface="Times New Roman"/>
              <a:cs typeface="Times New Roman"/>
              <a:sym typeface="Times New Roman"/>
            </a:endParaRPr>
          </a:p>
        </p:txBody>
      </p:sp>
      <p:pic>
        <p:nvPicPr>
          <p:cNvPr id="177" name="Google Shape;177;p10"/>
          <p:cNvPicPr preferRelativeResize="0"/>
          <p:nvPr/>
        </p:nvPicPr>
        <p:blipFill rotWithShape="1">
          <a:blip r:embed="rId3">
            <a:alphaModFix/>
          </a:blip>
          <a:srcRect b="0" l="0" r="0" t="0"/>
          <a:stretch/>
        </p:blipFill>
        <p:spPr>
          <a:xfrm>
            <a:off x="5070082" y="176943"/>
            <a:ext cx="3921518" cy="706915"/>
          </a:xfrm>
          <a:prstGeom prst="rect">
            <a:avLst/>
          </a:prstGeom>
          <a:noFill/>
          <a:ln>
            <a:noFill/>
          </a:ln>
        </p:spPr>
      </p:pic>
      <p:pic>
        <p:nvPicPr>
          <p:cNvPr id="178" name="Google Shape;178;p10"/>
          <p:cNvPicPr preferRelativeResize="0"/>
          <p:nvPr>
            <p:ph idx="1" type="body"/>
          </p:nvPr>
        </p:nvPicPr>
        <p:blipFill rotWithShape="1">
          <a:blip r:embed="rId4">
            <a:alphaModFix/>
          </a:blip>
          <a:srcRect b="0" l="0" r="0" t="0"/>
          <a:stretch/>
        </p:blipFill>
        <p:spPr>
          <a:xfrm>
            <a:off x="2407349" y="1100200"/>
            <a:ext cx="4321884" cy="51162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1"/>
          <p:cNvSpPr txBox="1"/>
          <p:nvPr/>
        </p:nvSpPr>
        <p:spPr>
          <a:xfrm>
            <a:off x="304800" y="207485"/>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Theory</a:t>
            </a:r>
            <a:endParaRPr/>
          </a:p>
        </p:txBody>
      </p:sp>
      <p:sp>
        <p:nvSpPr>
          <p:cNvPr id="184" name="Google Shape;184;p11"/>
          <p:cNvSpPr txBox="1"/>
          <p:nvPr>
            <p:ph idx="11" type="ftr"/>
          </p:nvPr>
        </p:nvSpPr>
        <p:spPr>
          <a:xfrm>
            <a:off x="21516" y="6471359"/>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5F497A"/>
                </a:solidFill>
                <a:latin typeface="Times New Roman"/>
                <a:ea typeface="Times New Roman"/>
                <a:cs typeface="Times New Roman"/>
                <a:sym typeface="Times New Roman"/>
              </a:rPr>
              <a:t>Engineering Exploration (20ME C03)</a:t>
            </a:r>
            <a:endParaRPr/>
          </a:p>
        </p:txBody>
      </p:sp>
      <p:sp>
        <p:nvSpPr>
          <p:cNvPr id="185" name="Google Shape;185;p11"/>
          <p:cNvSpPr txBox="1"/>
          <p:nvPr>
            <p:ph idx="12" type="sldNum"/>
          </p:nvPr>
        </p:nvSpPr>
        <p:spPr>
          <a:xfrm>
            <a:off x="6737874" y="6475212"/>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5F497A"/>
                </a:solidFill>
                <a:latin typeface="Times New Roman"/>
                <a:ea typeface="Times New Roman"/>
                <a:cs typeface="Times New Roman"/>
                <a:sym typeface="Times New Roman"/>
              </a:rPr>
              <a:t>‹#›</a:t>
            </a:fld>
            <a:endParaRPr sz="1400">
              <a:solidFill>
                <a:srgbClr val="5F497A"/>
              </a:solidFill>
              <a:latin typeface="Times New Roman"/>
              <a:ea typeface="Times New Roman"/>
              <a:cs typeface="Times New Roman"/>
              <a:sym typeface="Times New Roman"/>
            </a:endParaRPr>
          </a:p>
        </p:txBody>
      </p:sp>
      <p:pic>
        <p:nvPicPr>
          <p:cNvPr id="186" name="Google Shape;186;p11"/>
          <p:cNvPicPr preferRelativeResize="0"/>
          <p:nvPr/>
        </p:nvPicPr>
        <p:blipFill rotWithShape="1">
          <a:blip r:embed="rId3">
            <a:alphaModFix/>
          </a:blip>
          <a:srcRect b="0" l="0" r="0" t="0"/>
          <a:stretch/>
        </p:blipFill>
        <p:spPr>
          <a:xfrm>
            <a:off x="5070082" y="176943"/>
            <a:ext cx="3921518" cy="706915"/>
          </a:xfrm>
          <a:prstGeom prst="rect">
            <a:avLst/>
          </a:prstGeom>
          <a:noFill/>
          <a:ln>
            <a:noFill/>
          </a:ln>
        </p:spPr>
      </p:pic>
      <p:pic>
        <p:nvPicPr>
          <p:cNvPr id="187" name="Google Shape;187;p11"/>
          <p:cNvPicPr preferRelativeResize="0"/>
          <p:nvPr>
            <p:ph idx="1" type="body"/>
          </p:nvPr>
        </p:nvPicPr>
        <p:blipFill rotWithShape="1">
          <a:blip r:embed="rId4">
            <a:alphaModFix/>
          </a:blip>
          <a:srcRect b="0" l="0" r="0" t="0"/>
          <a:stretch/>
        </p:blipFill>
        <p:spPr>
          <a:xfrm>
            <a:off x="1156007" y="2133600"/>
            <a:ext cx="6831986" cy="318891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2"/>
          <p:cNvSpPr txBox="1"/>
          <p:nvPr/>
        </p:nvSpPr>
        <p:spPr>
          <a:xfrm>
            <a:off x="304800" y="207485"/>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Theory</a:t>
            </a:r>
            <a:endParaRPr/>
          </a:p>
        </p:txBody>
      </p:sp>
      <p:sp>
        <p:nvSpPr>
          <p:cNvPr id="193" name="Google Shape;193;p12"/>
          <p:cNvSpPr txBox="1"/>
          <p:nvPr>
            <p:ph idx="11" type="ftr"/>
          </p:nvPr>
        </p:nvSpPr>
        <p:spPr>
          <a:xfrm>
            <a:off x="21516" y="6471359"/>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5F497A"/>
                </a:solidFill>
                <a:latin typeface="Times New Roman"/>
                <a:ea typeface="Times New Roman"/>
                <a:cs typeface="Times New Roman"/>
                <a:sym typeface="Times New Roman"/>
              </a:rPr>
              <a:t>Engineering Exploration (20ME C03)</a:t>
            </a:r>
            <a:endParaRPr/>
          </a:p>
        </p:txBody>
      </p:sp>
      <p:sp>
        <p:nvSpPr>
          <p:cNvPr id="194" name="Google Shape;194;p12"/>
          <p:cNvSpPr txBox="1"/>
          <p:nvPr>
            <p:ph idx="12" type="sldNum"/>
          </p:nvPr>
        </p:nvSpPr>
        <p:spPr>
          <a:xfrm>
            <a:off x="6737874" y="6475212"/>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5F497A"/>
                </a:solidFill>
                <a:latin typeface="Times New Roman"/>
                <a:ea typeface="Times New Roman"/>
                <a:cs typeface="Times New Roman"/>
                <a:sym typeface="Times New Roman"/>
              </a:rPr>
              <a:t>‹#›</a:t>
            </a:fld>
            <a:endParaRPr sz="1400">
              <a:solidFill>
                <a:srgbClr val="5F497A"/>
              </a:solidFill>
              <a:latin typeface="Times New Roman"/>
              <a:ea typeface="Times New Roman"/>
              <a:cs typeface="Times New Roman"/>
              <a:sym typeface="Times New Roman"/>
            </a:endParaRPr>
          </a:p>
        </p:txBody>
      </p:sp>
      <p:pic>
        <p:nvPicPr>
          <p:cNvPr id="195" name="Google Shape;195;p12"/>
          <p:cNvPicPr preferRelativeResize="0"/>
          <p:nvPr/>
        </p:nvPicPr>
        <p:blipFill rotWithShape="1">
          <a:blip r:embed="rId3">
            <a:alphaModFix/>
          </a:blip>
          <a:srcRect b="0" l="0" r="0" t="0"/>
          <a:stretch/>
        </p:blipFill>
        <p:spPr>
          <a:xfrm>
            <a:off x="5070082" y="176943"/>
            <a:ext cx="3921518" cy="706915"/>
          </a:xfrm>
          <a:prstGeom prst="rect">
            <a:avLst/>
          </a:prstGeom>
          <a:noFill/>
          <a:ln>
            <a:noFill/>
          </a:ln>
        </p:spPr>
      </p:pic>
      <p:pic>
        <p:nvPicPr>
          <p:cNvPr id="196" name="Google Shape;196;p12"/>
          <p:cNvPicPr preferRelativeResize="0"/>
          <p:nvPr>
            <p:ph idx="1" type="body"/>
          </p:nvPr>
        </p:nvPicPr>
        <p:blipFill rotWithShape="1">
          <a:blip r:embed="rId4">
            <a:alphaModFix/>
          </a:blip>
          <a:srcRect b="0" l="0" r="0" t="0"/>
          <a:stretch/>
        </p:blipFill>
        <p:spPr>
          <a:xfrm>
            <a:off x="342259" y="2007914"/>
            <a:ext cx="8459481" cy="284217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3"/>
          <p:cNvSpPr txBox="1"/>
          <p:nvPr/>
        </p:nvSpPr>
        <p:spPr>
          <a:xfrm>
            <a:off x="304800" y="207485"/>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Theory</a:t>
            </a:r>
            <a:endParaRPr/>
          </a:p>
        </p:txBody>
      </p:sp>
      <p:sp>
        <p:nvSpPr>
          <p:cNvPr id="202" name="Google Shape;202;p13"/>
          <p:cNvSpPr txBox="1"/>
          <p:nvPr>
            <p:ph idx="11" type="ftr"/>
          </p:nvPr>
        </p:nvSpPr>
        <p:spPr>
          <a:xfrm>
            <a:off x="21516" y="6471359"/>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5F497A"/>
                </a:solidFill>
                <a:latin typeface="Times New Roman"/>
                <a:ea typeface="Times New Roman"/>
                <a:cs typeface="Times New Roman"/>
                <a:sym typeface="Times New Roman"/>
              </a:rPr>
              <a:t>Engineering Exploration (20ME C03)</a:t>
            </a:r>
            <a:endParaRPr/>
          </a:p>
        </p:txBody>
      </p:sp>
      <p:sp>
        <p:nvSpPr>
          <p:cNvPr id="203" name="Google Shape;203;p13"/>
          <p:cNvSpPr txBox="1"/>
          <p:nvPr>
            <p:ph idx="12" type="sldNum"/>
          </p:nvPr>
        </p:nvSpPr>
        <p:spPr>
          <a:xfrm>
            <a:off x="6737874" y="6475212"/>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5F497A"/>
                </a:solidFill>
                <a:latin typeface="Times New Roman"/>
                <a:ea typeface="Times New Roman"/>
                <a:cs typeface="Times New Roman"/>
                <a:sym typeface="Times New Roman"/>
              </a:rPr>
              <a:t>‹#›</a:t>
            </a:fld>
            <a:endParaRPr sz="1400">
              <a:solidFill>
                <a:srgbClr val="5F497A"/>
              </a:solidFill>
              <a:latin typeface="Times New Roman"/>
              <a:ea typeface="Times New Roman"/>
              <a:cs typeface="Times New Roman"/>
              <a:sym typeface="Times New Roman"/>
            </a:endParaRPr>
          </a:p>
        </p:txBody>
      </p:sp>
      <p:pic>
        <p:nvPicPr>
          <p:cNvPr id="204" name="Google Shape;204;p13"/>
          <p:cNvPicPr preferRelativeResize="0"/>
          <p:nvPr/>
        </p:nvPicPr>
        <p:blipFill rotWithShape="1">
          <a:blip r:embed="rId3">
            <a:alphaModFix/>
          </a:blip>
          <a:srcRect b="0" l="0" r="0" t="0"/>
          <a:stretch/>
        </p:blipFill>
        <p:spPr>
          <a:xfrm>
            <a:off x="5070082" y="176943"/>
            <a:ext cx="3921518" cy="706915"/>
          </a:xfrm>
          <a:prstGeom prst="rect">
            <a:avLst/>
          </a:prstGeom>
          <a:noFill/>
          <a:ln>
            <a:noFill/>
          </a:ln>
        </p:spPr>
      </p:pic>
      <p:pic>
        <p:nvPicPr>
          <p:cNvPr id="205" name="Google Shape;205;p13"/>
          <p:cNvPicPr preferRelativeResize="0"/>
          <p:nvPr>
            <p:ph idx="1" type="body"/>
          </p:nvPr>
        </p:nvPicPr>
        <p:blipFill rotWithShape="1">
          <a:blip r:embed="rId4">
            <a:alphaModFix/>
          </a:blip>
          <a:srcRect b="0" l="0" r="0" t="0"/>
          <a:stretch/>
        </p:blipFill>
        <p:spPr>
          <a:xfrm>
            <a:off x="897641" y="1503231"/>
            <a:ext cx="2019475" cy="1783235"/>
          </a:xfrm>
          <a:prstGeom prst="rect">
            <a:avLst/>
          </a:prstGeom>
          <a:noFill/>
          <a:ln>
            <a:noFill/>
          </a:ln>
        </p:spPr>
      </p:pic>
      <p:pic>
        <p:nvPicPr>
          <p:cNvPr id="206" name="Google Shape;206;p13"/>
          <p:cNvPicPr preferRelativeResize="0"/>
          <p:nvPr/>
        </p:nvPicPr>
        <p:blipFill rotWithShape="1">
          <a:blip r:embed="rId5">
            <a:alphaModFix/>
          </a:blip>
          <a:srcRect b="0" l="0" r="0" t="0"/>
          <a:stretch/>
        </p:blipFill>
        <p:spPr>
          <a:xfrm>
            <a:off x="3467100" y="3462779"/>
            <a:ext cx="4473936" cy="22936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4"/>
          <p:cNvSpPr txBox="1"/>
          <p:nvPr/>
        </p:nvSpPr>
        <p:spPr>
          <a:xfrm>
            <a:off x="304800" y="207485"/>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Theory</a:t>
            </a:r>
            <a:endParaRPr/>
          </a:p>
        </p:txBody>
      </p:sp>
      <p:sp>
        <p:nvSpPr>
          <p:cNvPr id="212" name="Google Shape;212;p14"/>
          <p:cNvSpPr txBox="1"/>
          <p:nvPr>
            <p:ph idx="11" type="ftr"/>
          </p:nvPr>
        </p:nvSpPr>
        <p:spPr>
          <a:xfrm>
            <a:off x="21516" y="6471359"/>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5F497A"/>
                </a:solidFill>
                <a:latin typeface="Times New Roman"/>
                <a:ea typeface="Times New Roman"/>
                <a:cs typeface="Times New Roman"/>
                <a:sym typeface="Times New Roman"/>
              </a:rPr>
              <a:t>Engineering Exploration (20ME C03)</a:t>
            </a:r>
            <a:endParaRPr/>
          </a:p>
        </p:txBody>
      </p:sp>
      <p:sp>
        <p:nvSpPr>
          <p:cNvPr id="213" name="Google Shape;213;p14"/>
          <p:cNvSpPr txBox="1"/>
          <p:nvPr>
            <p:ph idx="12" type="sldNum"/>
          </p:nvPr>
        </p:nvSpPr>
        <p:spPr>
          <a:xfrm>
            <a:off x="6737874" y="6475212"/>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5F497A"/>
                </a:solidFill>
                <a:latin typeface="Times New Roman"/>
                <a:ea typeface="Times New Roman"/>
                <a:cs typeface="Times New Roman"/>
                <a:sym typeface="Times New Roman"/>
              </a:rPr>
              <a:t>‹#›</a:t>
            </a:fld>
            <a:endParaRPr sz="1400">
              <a:solidFill>
                <a:srgbClr val="5F497A"/>
              </a:solidFill>
              <a:latin typeface="Times New Roman"/>
              <a:ea typeface="Times New Roman"/>
              <a:cs typeface="Times New Roman"/>
              <a:sym typeface="Times New Roman"/>
            </a:endParaRPr>
          </a:p>
        </p:txBody>
      </p:sp>
      <p:pic>
        <p:nvPicPr>
          <p:cNvPr id="214" name="Google Shape;214;p14"/>
          <p:cNvPicPr preferRelativeResize="0"/>
          <p:nvPr/>
        </p:nvPicPr>
        <p:blipFill rotWithShape="1">
          <a:blip r:embed="rId3">
            <a:alphaModFix/>
          </a:blip>
          <a:srcRect b="0" l="0" r="0" t="0"/>
          <a:stretch/>
        </p:blipFill>
        <p:spPr>
          <a:xfrm>
            <a:off x="5070082" y="176943"/>
            <a:ext cx="3921518" cy="706915"/>
          </a:xfrm>
          <a:prstGeom prst="rect">
            <a:avLst/>
          </a:prstGeom>
          <a:noFill/>
          <a:ln>
            <a:noFill/>
          </a:ln>
        </p:spPr>
      </p:pic>
      <p:pic>
        <p:nvPicPr>
          <p:cNvPr id="215" name="Google Shape;215;p14"/>
          <p:cNvPicPr preferRelativeResize="0"/>
          <p:nvPr>
            <p:ph idx="1" type="body"/>
          </p:nvPr>
        </p:nvPicPr>
        <p:blipFill rotWithShape="1">
          <a:blip r:embed="rId4">
            <a:alphaModFix/>
          </a:blip>
          <a:srcRect b="0" l="0" r="0" t="0"/>
          <a:stretch/>
        </p:blipFill>
        <p:spPr>
          <a:xfrm>
            <a:off x="1066800" y="1676400"/>
            <a:ext cx="3227171" cy="4278367"/>
          </a:xfrm>
          <a:prstGeom prst="rect">
            <a:avLst/>
          </a:prstGeom>
          <a:noFill/>
          <a:ln>
            <a:noFill/>
          </a:ln>
        </p:spPr>
      </p:pic>
      <p:pic>
        <p:nvPicPr>
          <p:cNvPr id="216" name="Google Shape;216;p14"/>
          <p:cNvPicPr preferRelativeResize="0"/>
          <p:nvPr/>
        </p:nvPicPr>
        <p:blipFill rotWithShape="1">
          <a:blip r:embed="rId5">
            <a:alphaModFix/>
          </a:blip>
          <a:srcRect b="0" l="0" r="0" t="0"/>
          <a:stretch/>
        </p:blipFill>
        <p:spPr>
          <a:xfrm>
            <a:off x="4850031" y="1669714"/>
            <a:ext cx="3074770" cy="428505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5"/>
          <p:cNvSpPr txBox="1"/>
          <p:nvPr/>
        </p:nvSpPr>
        <p:spPr>
          <a:xfrm>
            <a:off x="304800" y="207485"/>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Theory</a:t>
            </a:r>
            <a:endParaRPr/>
          </a:p>
        </p:txBody>
      </p:sp>
      <p:sp>
        <p:nvSpPr>
          <p:cNvPr id="222" name="Google Shape;222;p15"/>
          <p:cNvSpPr txBox="1"/>
          <p:nvPr>
            <p:ph idx="11" type="ftr"/>
          </p:nvPr>
        </p:nvSpPr>
        <p:spPr>
          <a:xfrm>
            <a:off x="21516" y="6471359"/>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5F497A"/>
                </a:solidFill>
                <a:latin typeface="Times New Roman"/>
                <a:ea typeface="Times New Roman"/>
                <a:cs typeface="Times New Roman"/>
                <a:sym typeface="Times New Roman"/>
              </a:rPr>
              <a:t>Engineering Exploration (20ME C03)</a:t>
            </a:r>
            <a:endParaRPr/>
          </a:p>
        </p:txBody>
      </p:sp>
      <p:sp>
        <p:nvSpPr>
          <p:cNvPr id="223" name="Google Shape;223;p15"/>
          <p:cNvSpPr txBox="1"/>
          <p:nvPr>
            <p:ph idx="12" type="sldNum"/>
          </p:nvPr>
        </p:nvSpPr>
        <p:spPr>
          <a:xfrm>
            <a:off x="6737874" y="6475212"/>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5F497A"/>
                </a:solidFill>
                <a:latin typeface="Times New Roman"/>
                <a:ea typeface="Times New Roman"/>
                <a:cs typeface="Times New Roman"/>
                <a:sym typeface="Times New Roman"/>
              </a:rPr>
              <a:t>‹#›</a:t>
            </a:fld>
            <a:endParaRPr sz="1400">
              <a:solidFill>
                <a:srgbClr val="5F497A"/>
              </a:solidFill>
              <a:latin typeface="Times New Roman"/>
              <a:ea typeface="Times New Roman"/>
              <a:cs typeface="Times New Roman"/>
              <a:sym typeface="Times New Roman"/>
            </a:endParaRPr>
          </a:p>
        </p:txBody>
      </p:sp>
      <p:pic>
        <p:nvPicPr>
          <p:cNvPr id="224" name="Google Shape;224;p15"/>
          <p:cNvPicPr preferRelativeResize="0"/>
          <p:nvPr/>
        </p:nvPicPr>
        <p:blipFill rotWithShape="1">
          <a:blip r:embed="rId3">
            <a:alphaModFix/>
          </a:blip>
          <a:srcRect b="0" l="0" r="0" t="0"/>
          <a:stretch/>
        </p:blipFill>
        <p:spPr>
          <a:xfrm>
            <a:off x="5070082" y="176943"/>
            <a:ext cx="3921518" cy="706915"/>
          </a:xfrm>
          <a:prstGeom prst="rect">
            <a:avLst/>
          </a:prstGeom>
          <a:noFill/>
          <a:ln>
            <a:noFill/>
          </a:ln>
        </p:spPr>
      </p:pic>
      <p:pic>
        <p:nvPicPr>
          <p:cNvPr id="225" name="Google Shape;225;p15"/>
          <p:cNvPicPr preferRelativeResize="0"/>
          <p:nvPr>
            <p:ph idx="1" type="body"/>
          </p:nvPr>
        </p:nvPicPr>
        <p:blipFill rotWithShape="1">
          <a:blip r:embed="rId4">
            <a:alphaModFix/>
          </a:blip>
          <a:srcRect b="0" l="0" r="0" t="0"/>
          <a:stretch/>
        </p:blipFill>
        <p:spPr>
          <a:xfrm>
            <a:off x="2657411" y="1926906"/>
            <a:ext cx="3829177" cy="40778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6"/>
          <p:cNvSpPr txBox="1"/>
          <p:nvPr/>
        </p:nvSpPr>
        <p:spPr>
          <a:xfrm>
            <a:off x="304800" y="207485"/>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Theory</a:t>
            </a:r>
            <a:endParaRPr/>
          </a:p>
        </p:txBody>
      </p:sp>
      <p:sp>
        <p:nvSpPr>
          <p:cNvPr id="231" name="Google Shape;231;p16"/>
          <p:cNvSpPr txBox="1"/>
          <p:nvPr>
            <p:ph idx="11" type="ftr"/>
          </p:nvPr>
        </p:nvSpPr>
        <p:spPr>
          <a:xfrm>
            <a:off x="21516" y="6471359"/>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5F497A"/>
                </a:solidFill>
                <a:latin typeface="Times New Roman"/>
                <a:ea typeface="Times New Roman"/>
                <a:cs typeface="Times New Roman"/>
                <a:sym typeface="Times New Roman"/>
              </a:rPr>
              <a:t>Engineering Exploration (20ME C03)</a:t>
            </a:r>
            <a:endParaRPr/>
          </a:p>
        </p:txBody>
      </p:sp>
      <p:sp>
        <p:nvSpPr>
          <p:cNvPr id="232" name="Google Shape;232;p16"/>
          <p:cNvSpPr txBox="1"/>
          <p:nvPr>
            <p:ph idx="12" type="sldNum"/>
          </p:nvPr>
        </p:nvSpPr>
        <p:spPr>
          <a:xfrm>
            <a:off x="6737874" y="6475212"/>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5F497A"/>
                </a:solidFill>
                <a:latin typeface="Times New Roman"/>
                <a:ea typeface="Times New Roman"/>
                <a:cs typeface="Times New Roman"/>
                <a:sym typeface="Times New Roman"/>
              </a:rPr>
              <a:t>‹#›</a:t>
            </a:fld>
            <a:endParaRPr sz="1400">
              <a:solidFill>
                <a:srgbClr val="5F497A"/>
              </a:solidFill>
              <a:latin typeface="Times New Roman"/>
              <a:ea typeface="Times New Roman"/>
              <a:cs typeface="Times New Roman"/>
              <a:sym typeface="Times New Roman"/>
            </a:endParaRPr>
          </a:p>
        </p:txBody>
      </p:sp>
      <p:pic>
        <p:nvPicPr>
          <p:cNvPr id="233" name="Google Shape;233;p16"/>
          <p:cNvPicPr preferRelativeResize="0"/>
          <p:nvPr/>
        </p:nvPicPr>
        <p:blipFill rotWithShape="1">
          <a:blip r:embed="rId3">
            <a:alphaModFix/>
          </a:blip>
          <a:srcRect b="0" l="0" r="0" t="0"/>
          <a:stretch/>
        </p:blipFill>
        <p:spPr>
          <a:xfrm>
            <a:off x="5070082" y="176943"/>
            <a:ext cx="3921518" cy="706915"/>
          </a:xfrm>
          <a:prstGeom prst="rect">
            <a:avLst/>
          </a:prstGeom>
          <a:noFill/>
          <a:ln>
            <a:noFill/>
          </a:ln>
        </p:spPr>
      </p:pic>
      <p:pic>
        <p:nvPicPr>
          <p:cNvPr id="234" name="Google Shape;234;p16"/>
          <p:cNvPicPr preferRelativeResize="0"/>
          <p:nvPr>
            <p:ph idx="1" type="body"/>
          </p:nvPr>
        </p:nvPicPr>
        <p:blipFill rotWithShape="1">
          <a:blip r:embed="rId4">
            <a:alphaModFix/>
          </a:blip>
          <a:srcRect b="0" l="0" r="0" t="0"/>
          <a:stretch/>
        </p:blipFill>
        <p:spPr>
          <a:xfrm>
            <a:off x="526337" y="2491471"/>
            <a:ext cx="8091326" cy="182868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7"/>
          <p:cNvSpPr txBox="1"/>
          <p:nvPr/>
        </p:nvSpPr>
        <p:spPr>
          <a:xfrm>
            <a:off x="304800" y="207485"/>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Theory</a:t>
            </a:r>
            <a:endParaRPr/>
          </a:p>
        </p:txBody>
      </p:sp>
      <p:sp>
        <p:nvSpPr>
          <p:cNvPr id="240" name="Google Shape;240;p17"/>
          <p:cNvSpPr txBox="1"/>
          <p:nvPr>
            <p:ph idx="11" type="ftr"/>
          </p:nvPr>
        </p:nvSpPr>
        <p:spPr>
          <a:xfrm>
            <a:off x="21516" y="6471359"/>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5F497A"/>
                </a:solidFill>
                <a:latin typeface="Times New Roman"/>
                <a:ea typeface="Times New Roman"/>
                <a:cs typeface="Times New Roman"/>
                <a:sym typeface="Times New Roman"/>
              </a:rPr>
              <a:t>Engineering Exploration (20ME C03)</a:t>
            </a:r>
            <a:endParaRPr/>
          </a:p>
        </p:txBody>
      </p:sp>
      <p:sp>
        <p:nvSpPr>
          <p:cNvPr id="241" name="Google Shape;241;p17"/>
          <p:cNvSpPr txBox="1"/>
          <p:nvPr>
            <p:ph idx="12" type="sldNum"/>
          </p:nvPr>
        </p:nvSpPr>
        <p:spPr>
          <a:xfrm>
            <a:off x="6737874" y="6475212"/>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5F497A"/>
                </a:solidFill>
                <a:latin typeface="Times New Roman"/>
                <a:ea typeface="Times New Roman"/>
                <a:cs typeface="Times New Roman"/>
                <a:sym typeface="Times New Roman"/>
              </a:rPr>
              <a:t>‹#›</a:t>
            </a:fld>
            <a:endParaRPr sz="1400">
              <a:solidFill>
                <a:srgbClr val="5F497A"/>
              </a:solidFill>
              <a:latin typeface="Times New Roman"/>
              <a:ea typeface="Times New Roman"/>
              <a:cs typeface="Times New Roman"/>
              <a:sym typeface="Times New Roman"/>
            </a:endParaRPr>
          </a:p>
        </p:txBody>
      </p:sp>
      <p:pic>
        <p:nvPicPr>
          <p:cNvPr id="242" name="Google Shape;242;p17"/>
          <p:cNvPicPr preferRelativeResize="0"/>
          <p:nvPr/>
        </p:nvPicPr>
        <p:blipFill rotWithShape="1">
          <a:blip r:embed="rId3">
            <a:alphaModFix/>
          </a:blip>
          <a:srcRect b="0" l="0" r="0" t="0"/>
          <a:stretch/>
        </p:blipFill>
        <p:spPr>
          <a:xfrm>
            <a:off x="5070082" y="176943"/>
            <a:ext cx="3921518" cy="706915"/>
          </a:xfrm>
          <a:prstGeom prst="rect">
            <a:avLst/>
          </a:prstGeom>
          <a:noFill/>
          <a:ln>
            <a:noFill/>
          </a:ln>
        </p:spPr>
      </p:pic>
      <p:pic>
        <p:nvPicPr>
          <p:cNvPr id="243" name="Google Shape;243;p17"/>
          <p:cNvPicPr preferRelativeResize="0"/>
          <p:nvPr>
            <p:ph idx="1" type="body"/>
          </p:nvPr>
        </p:nvPicPr>
        <p:blipFill rotWithShape="1">
          <a:blip r:embed="rId4">
            <a:alphaModFix/>
          </a:blip>
          <a:srcRect b="0" l="0" r="0" t="0"/>
          <a:stretch/>
        </p:blipFill>
        <p:spPr>
          <a:xfrm>
            <a:off x="736301" y="2360254"/>
            <a:ext cx="7671397" cy="243450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8"/>
          <p:cNvSpPr txBox="1"/>
          <p:nvPr/>
        </p:nvSpPr>
        <p:spPr>
          <a:xfrm>
            <a:off x="304800" y="207485"/>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Theory</a:t>
            </a:r>
            <a:endParaRPr/>
          </a:p>
        </p:txBody>
      </p:sp>
      <p:sp>
        <p:nvSpPr>
          <p:cNvPr id="249" name="Google Shape;249;p18"/>
          <p:cNvSpPr txBox="1"/>
          <p:nvPr>
            <p:ph idx="11" type="ftr"/>
          </p:nvPr>
        </p:nvSpPr>
        <p:spPr>
          <a:xfrm>
            <a:off x="21516" y="6471359"/>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5F497A"/>
                </a:solidFill>
                <a:latin typeface="Times New Roman"/>
                <a:ea typeface="Times New Roman"/>
                <a:cs typeface="Times New Roman"/>
                <a:sym typeface="Times New Roman"/>
              </a:rPr>
              <a:t>Engineering Exploration (20ME C03)</a:t>
            </a:r>
            <a:endParaRPr/>
          </a:p>
        </p:txBody>
      </p:sp>
      <p:sp>
        <p:nvSpPr>
          <p:cNvPr id="250" name="Google Shape;250;p18"/>
          <p:cNvSpPr txBox="1"/>
          <p:nvPr>
            <p:ph idx="12" type="sldNum"/>
          </p:nvPr>
        </p:nvSpPr>
        <p:spPr>
          <a:xfrm>
            <a:off x="6737874" y="6475212"/>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5F497A"/>
                </a:solidFill>
                <a:latin typeface="Times New Roman"/>
                <a:ea typeface="Times New Roman"/>
                <a:cs typeface="Times New Roman"/>
                <a:sym typeface="Times New Roman"/>
              </a:rPr>
              <a:t>‹#›</a:t>
            </a:fld>
            <a:endParaRPr sz="1400">
              <a:solidFill>
                <a:srgbClr val="5F497A"/>
              </a:solidFill>
              <a:latin typeface="Times New Roman"/>
              <a:ea typeface="Times New Roman"/>
              <a:cs typeface="Times New Roman"/>
              <a:sym typeface="Times New Roman"/>
            </a:endParaRPr>
          </a:p>
        </p:txBody>
      </p:sp>
      <p:pic>
        <p:nvPicPr>
          <p:cNvPr id="251" name="Google Shape;251;p18"/>
          <p:cNvPicPr preferRelativeResize="0"/>
          <p:nvPr/>
        </p:nvPicPr>
        <p:blipFill rotWithShape="1">
          <a:blip r:embed="rId3">
            <a:alphaModFix/>
          </a:blip>
          <a:srcRect b="0" l="0" r="0" t="0"/>
          <a:stretch/>
        </p:blipFill>
        <p:spPr>
          <a:xfrm>
            <a:off x="5070082" y="176943"/>
            <a:ext cx="3921518" cy="706915"/>
          </a:xfrm>
          <a:prstGeom prst="rect">
            <a:avLst/>
          </a:prstGeom>
          <a:noFill/>
          <a:ln>
            <a:noFill/>
          </a:ln>
        </p:spPr>
      </p:pic>
      <p:pic>
        <p:nvPicPr>
          <p:cNvPr id="252" name="Google Shape;252;p18"/>
          <p:cNvPicPr preferRelativeResize="0"/>
          <p:nvPr>
            <p:ph idx="1" type="body"/>
          </p:nvPr>
        </p:nvPicPr>
        <p:blipFill rotWithShape="1">
          <a:blip r:embed="rId4">
            <a:alphaModFix/>
          </a:blip>
          <a:srcRect b="0" l="0" r="0" t="0"/>
          <a:stretch/>
        </p:blipFill>
        <p:spPr>
          <a:xfrm>
            <a:off x="2362200" y="1477224"/>
            <a:ext cx="4191000" cy="4464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9"/>
          <p:cNvSpPr txBox="1"/>
          <p:nvPr/>
        </p:nvSpPr>
        <p:spPr>
          <a:xfrm>
            <a:off x="304800" y="207485"/>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Theory</a:t>
            </a:r>
            <a:endParaRPr/>
          </a:p>
        </p:txBody>
      </p:sp>
      <p:sp>
        <p:nvSpPr>
          <p:cNvPr id="258" name="Google Shape;258;p19"/>
          <p:cNvSpPr txBox="1"/>
          <p:nvPr>
            <p:ph idx="11" type="ftr"/>
          </p:nvPr>
        </p:nvSpPr>
        <p:spPr>
          <a:xfrm>
            <a:off x="21516" y="6471359"/>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5F497A"/>
                </a:solidFill>
                <a:latin typeface="Times New Roman"/>
                <a:ea typeface="Times New Roman"/>
                <a:cs typeface="Times New Roman"/>
                <a:sym typeface="Times New Roman"/>
              </a:rPr>
              <a:t>Engineering Exploration (20ME C03)</a:t>
            </a:r>
            <a:endParaRPr/>
          </a:p>
        </p:txBody>
      </p:sp>
      <p:sp>
        <p:nvSpPr>
          <p:cNvPr id="259" name="Google Shape;259;p19"/>
          <p:cNvSpPr txBox="1"/>
          <p:nvPr>
            <p:ph idx="12" type="sldNum"/>
          </p:nvPr>
        </p:nvSpPr>
        <p:spPr>
          <a:xfrm>
            <a:off x="6737874" y="6475212"/>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5F497A"/>
                </a:solidFill>
                <a:latin typeface="Times New Roman"/>
                <a:ea typeface="Times New Roman"/>
                <a:cs typeface="Times New Roman"/>
                <a:sym typeface="Times New Roman"/>
              </a:rPr>
              <a:t>‹#›</a:t>
            </a:fld>
            <a:endParaRPr sz="1400">
              <a:solidFill>
                <a:srgbClr val="5F497A"/>
              </a:solidFill>
              <a:latin typeface="Times New Roman"/>
              <a:ea typeface="Times New Roman"/>
              <a:cs typeface="Times New Roman"/>
              <a:sym typeface="Times New Roman"/>
            </a:endParaRPr>
          </a:p>
        </p:txBody>
      </p:sp>
      <p:pic>
        <p:nvPicPr>
          <p:cNvPr id="260" name="Google Shape;260;p19"/>
          <p:cNvPicPr preferRelativeResize="0"/>
          <p:nvPr/>
        </p:nvPicPr>
        <p:blipFill rotWithShape="1">
          <a:blip r:embed="rId3">
            <a:alphaModFix/>
          </a:blip>
          <a:srcRect b="0" l="0" r="0" t="0"/>
          <a:stretch/>
        </p:blipFill>
        <p:spPr>
          <a:xfrm>
            <a:off x="5070082" y="176943"/>
            <a:ext cx="3921518" cy="706915"/>
          </a:xfrm>
          <a:prstGeom prst="rect">
            <a:avLst/>
          </a:prstGeom>
          <a:noFill/>
          <a:ln>
            <a:noFill/>
          </a:ln>
        </p:spPr>
      </p:pic>
      <p:pic>
        <p:nvPicPr>
          <p:cNvPr id="261" name="Google Shape;261;p19"/>
          <p:cNvPicPr preferRelativeResize="0"/>
          <p:nvPr>
            <p:ph idx="1" type="body"/>
          </p:nvPr>
        </p:nvPicPr>
        <p:blipFill rotWithShape="1">
          <a:blip r:embed="rId4">
            <a:alphaModFix/>
          </a:blip>
          <a:srcRect b="0" l="0" r="0" t="0"/>
          <a:stretch/>
        </p:blipFill>
        <p:spPr>
          <a:xfrm>
            <a:off x="1881907" y="2244723"/>
            <a:ext cx="5380186" cy="29263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nvSpPr>
        <p:spPr>
          <a:xfrm>
            <a:off x="304800" y="207485"/>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Contents</a:t>
            </a:r>
            <a:endParaRPr b="0" i="0" sz="2800" u="none" cap="none" strike="noStrike">
              <a:solidFill>
                <a:schemeClr val="dk1"/>
              </a:solidFill>
              <a:latin typeface="Times New Roman"/>
              <a:ea typeface="Times New Roman"/>
              <a:cs typeface="Times New Roman"/>
              <a:sym typeface="Times New Roman"/>
            </a:endParaRPr>
          </a:p>
        </p:txBody>
      </p:sp>
      <p:sp>
        <p:nvSpPr>
          <p:cNvPr id="100" name="Google Shape;100;p2"/>
          <p:cNvSpPr txBox="1"/>
          <p:nvPr>
            <p:ph idx="1" type="body"/>
          </p:nvPr>
        </p:nvSpPr>
        <p:spPr>
          <a:xfrm>
            <a:off x="228600" y="1371600"/>
            <a:ext cx="87630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Background </a:t>
            </a:r>
            <a:endParaRPr sz="2000">
              <a:solidFill>
                <a:srgbClr val="E36C09"/>
              </a:solidFill>
              <a:latin typeface="Times New Roman"/>
              <a:ea typeface="Times New Roman"/>
              <a:cs typeface="Times New Roman"/>
              <a:sym typeface="Times New Roman"/>
            </a:endParaRPr>
          </a:p>
          <a:p>
            <a:pPr indent="-342900" lvl="0" marL="342900" rtl="0" algn="l">
              <a:lnSpc>
                <a:spcPct val="150000"/>
              </a:lnSpc>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Motivation </a:t>
            </a:r>
            <a:endParaRPr sz="2000">
              <a:solidFill>
                <a:srgbClr val="E36C09"/>
              </a:solidFill>
              <a:latin typeface="Times New Roman"/>
              <a:ea typeface="Times New Roman"/>
              <a:cs typeface="Times New Roman"/>
              <a:sym typeface="Times New Roman"/>
            </a:endParaRPr>
          </a:p>
          <a:p>
            <a:pPr indent="-342900" lvl="0" marL="342900" rtl="0" algn="l">
              <a:lnSpc>
                <a:spcPct val="150000"/>
              </a:lnSpc>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Problem Statement </a:t>
            </a:r>
            <a:endParaRPr sz="2000">
              <a:solidFill>
                <a:srgbClr val="E36C09"/>
              </a:solidFill>
              <a:latin typeface="Times New Roman"/>
              <a:ea typeface="Times New Roman"/>
              <a:cs typeface="Times New Roman"/>
              <a:sym typeface="Times New Roman"/>
            </a:endParaRPr>
          </a:p>
          <a:p>
            <a:pPr indent="-342900" lvl="0" marL="342900" rtl="0" algn="l">
              <a:lnSpc>
                <a:spcPct val="150000"/>
              </a:lnSpc>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Formulation</a:t>
            </a:r>
            <a:endParaRPr/>
          </a:p>
          <a:p>
            <a:pPr indent="-342900" lvl="0" marL="342900" rtl="0" algn="l">
              <a:lnSpc>
                <a:spcPct val="150000"/>
              </a:lnSpc>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Theory </a:t>
            </a:r>
            <a:endParaRPr/>
          </a:p>
          <a:p>
            <a:pPr indent="-342900" lvl="0" marL="342900" rtl="0" algn="l">
              <a:lnSpc>
                <a:spcPct val="150000"/>
              </a:lnSpc>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Implementation/Work Flow</a:t>
            </a:r>
            <a:endParaRPr/>
          </a:p>
          <a:p>
            <a:pPr indent="-342900" lvl="0" marL="342900" rtl="0" algn="l">
              <a:lnSpc>
                <a:spcPct val="150000"/>
              </a:lnSpc>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Results &amp; Discussion </a:t>
            </a:r>
            <a:endParaRPr sz="2000">
              <a:solidFill>
                <a:srgbClr val="E36C09"/>
              </a:solidFill>
              <a:latin typeface="Times New Roman"/>
              <a:ea typeface="Times New Roman"/>
              <a:cs typeface="Times New Roman"/>
              <a:sym typeface="Times New Roman"/>
            </a:endParaRPr>
          </a:p>
          <a:p>
            <a:pPr indent="-342900" lvl="0" marL="342900" rtl="0" algn="l">
              <a:lnSpc>
                <a:spcPct val="150000"/>
              </a:lnSpc>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Summary </a:t>
            </a:r>
            <a:endParaRPr sz="2000">
              <a:solidFill>
                <a:srgbClr val="E36C09"/>
              </a:solidFill>
              <a:latin typeface="Times New Roman"/>
              <a:ea typeface="Times New Roman"/>
              <a:cs typeface="Times New Roman"/>
              <a:sym typeface="Times New Roman"/>
            </a:endParaRPr>
          </a:p>
          <a:p>
            <a:pPr indent="-342900" lvl="0" marL="342900" rtl="0" algn="l">
              <a:lnSpc>
                <a:spcPct val="150000"/>
              </a:lnSpc>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Future scope </a:t>
            </a:r>
            <a:endParaRPr sz="2000">
              <a:solidFill>
                <a:srgbClr val="E36C09"/>
              </a:solidFill>
              <a:latin typeface="Times New Roman"/>
              <a:ea typeface="Times New Roman"/>
              <a:cs typeface="Times New Roman"/>
              <a:sym typeface="Times New Roman"/>
            </a:endParaRPr>
          </a:p>
          <a:p>
            <a:pPr indent="-342900" lvl="0" marL="342900" rtl="0" algn="l">
              <a:lnSpc>
                <a:spcPct val="150000"/>
              </a:lnSpc>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References</a:t>
            </a:r>
            <a:endParaRPr/>
          </a:p>
        </p:txBody>
      </p:sp>
      <p:sp>
        <p:nvSpPr>
          <p:cNvPr id="101" name="Google Shape;101;p2"/>
          <p:cNvSpPr txBox="1"/>
          <p:nvPr>
            <p:ph idx="11" type="ftr"/>
          </p:nvPr>
        </p:nvSpPr>
        <p:spPr>
          <a:xfrm>
            <a:off x="21516" y="6471359"/>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5F497A"/>
                </a:solidFill>
                <a:latin typeface="Times New Roman"/>
                <a:ea typeface="Times New Roman"/>
                <a:cs typeface="Times New Roman"/>
                <a:sym typeface="Times New Roman"/>
              </a:rPr>
              <a:t>Engineering Exploration (20ME C03)</a:t>
            </a:r>
            <a:endParaRPr/>
          </a:p>
        </p:txBody>
      </p:sp>
      <p:sp>
        <p:nvSpPr>
          <p:cNvPr id="102" name="Google Shape;102;p2"/>
          <p:cNvSpPr txBox="1"/>
          <p:nvPr>
            <p:ph idx="12" type="sldNum"/>
          </p:nvPr>
        </p:nvSpPr>
        <p:spPr>
          <a:xfrm>
            <a:off x="6737874" y="6475212"/>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5F497A"/>
                </a:solidFill>
                <a:latin typeface="Times New Roman"/>
                <a:ea typeface="Times New Roman"/>
                <a:cs typeface="Times New Roman"/>
                <a:sym typeface="Times New Roman"/>
              </a:rPr>
              <a:t>‹#›</a:t>
            </a:fld>
            <a:endParaRPr sz="1400">
              <a:solidFill>
                <a:srgbClr val="5F497A"/>
              </a:solidFill>
              <a:latin typeface="Times New Roman"/>
              <a:ea typeface="Times New Roman"/>
              <a:cs typeface="Times New Roman"/>
              <a:sym typeface="Times New Roman"/>
            </a:endParaRPr>
          </a:p>
        </p:txBody>
      </p:sp>
      <p:pic>
        <p:nvPicPr>
          <p:cNvPr id="103" name="Google Shape;103;p2"/>
          <p:cNvPicPr preferRelativeResize="0"/>
          <p:nvPr/>
        </p:nvPicPr>
        <p:blipFill rotWithShape="1">
          <a:blip r:embed="rId3">
            <a:alphaModFix/>
          </a:blip>
          <a:srcRect b="0" l="0" r="0" t="0"/>
          <a:stretch/>
        </p:blipFill>
        <p:spPr>
          <a:xfrm>
            <a:off x="5070082" y="176943"/>
            <a:ext cx="3921518" cy="70691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0"/>
          <p:cNvSpPr txBox="1"/>
          <p:nvPr/>
        </p:nvSpPr>
        <p:spPr>
          <a:xfrm>
            <a:off x="304800" y="207485"/>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Theory</a:t>
            </a:r>
            <a:endParaRPr/>
          </a:p>
        </p:txBody>
      </p:sp>
      <p:sp>
        <p:nvSpPr>
          <p:cNvPr id="267" name="Google Shape;267;p20"/>
          <p:cNvSpPr txBox="1"/>
          <p:nvPr>
            <p:ph idx="11" type="ftr"/>
          </p:nvPr>
        </p:nvSpPr>
        <p:spPr>
          <a:xfrm>
            <a:off x="21516" y="6471359"/>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5F497A"/>
                </a:solidFill>
                <a:latin typeface="Times New Roman"/>
                <a:ea typeface="Times New Roman"/>
                <a:cs typeface="Times New Roman"/>
                <a:sym typeface="Times New Roman"/>
              </a:rPr>
              <a:t>Engineering Exploration (20ME C03)</a:t>
            </a:r>
            <a:endParaRPr/>
          </a:p>
        </p:txBody>
      </p:sp>
      <p:sp>
        <p:nvSpPr>
          <p:cNvPr id="268" name="Google Shape;268;p20"/>
          <p:cNvSpPr txBox="1"/>
          <p:nvPr>
            <p:ph idx="12" type="sldNum"/>
          </p:nvPr>
        </p:nvSpPr>
        <p:spPr>
          <a:xfrm>
            <a:off x="6737874" y="6475212"/>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5F497A"/>
                </a:solidFill>
                <a:latin typeface="Times New Roman"/>
                <a:ea typeface="Times New Roman"/>
                <a:cs typeface="Times New Roman"/>
                <a:sym typeface="Times New Roman"/>
              </a:rPr>
              <a:t>‹#›</a:t>
            </a:fld>
            <a:endParaRPr sz="1400">
              <a:solidFill>
                <a:srgbClr val="5F497A"/>
              </a:solidFill>
              <a:latin typeface="Times New Roman"/>
              <a:ea typeface="Times New Roman"/>
              <a:cs typeface="Times New Roman"/>
              <a:sym typeface="Times New Roman"/>
            </a:endParaRPr>
          </a:p>
        </p:txBody>
      </p:sp>
      <p:pic>
        <p:nvPicPr>
          <p:cNvPr id="269" name="Google Shape;269;p20"/>
          <p:cNvPicPr preferRelativeResize="0"/>
          <p:nvPr/>
        </p:nvPicPr>
        <p:blipFill rotWithShape="1">
          <a:blip r:embed="rId3">
            <a:alphaModFix/>
          </a:blip>
          <a:srcRect b="0" l="0" r="0" t="0"/>
          <a:stretch/>
        </p:blipFill>
        <p:spPr>
          <a:xfrm>
            <a:off x="5070082" y="176943"/>
            <a:ext cx="3921518" cy="706915"/>
          </a:xfrm>
          <a:prstGeom prst="rect">
            <a:avLst/>
          </a:prstGeom>
          <a:noFill/>
          <a:ln>
            <a:noFill/>
          </a:ln>
        </p:spPr>
      </p:pic>
      <p:pic>
        <p:nvPicPr>
          <p:cNvPr id="270" name="Google Shape;270;p20"/>
          <p:cNvPicPr preferRelativeResize="0"/>
          <p:nvPr>
            <p:ph idx="1" type="body"/>
          </p:nvPr>
        </p:nvPicPr>
        <p:blipFill rotWithShape="1">
          <a:blip r:embed="rId4">
            <a:alphaModFix/>
          </a:blip>
          <a:srcRect b="0" l="0" r="0" t="0"/>
          <a:stretch/>
        </p:blipFill>
        <p:spPr>
          <a:xfrm>
            <a:off x="1885717" y="2510514"/>
            <a:ext cx="5372566" cy="270533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1"/>
          <p:cNvSpPr txBox="1"/>
          <p:nvPr/>
        </p:nvSpPr>
        <p:spPr>
          <a:xfrm>
            <a:off x="304800" y="207485"/>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Theory</a:t>
            </a:r>
            <a:endParaRPr/>
          </a:p>
        </p:txBody>
      </p:sp>
      <p:sp>
        <p:nvSpPr>
          <p:cNvPr id="276" name="Google Shape;276;p21"/>
          <p:cNvSpPr txBox="1"/>
          <p:nvPr>
            <p:ph idx="11" type="ftr"/>
          </p:nvPr>
        </p:nvSpPr>
        <p:spPr>
          <a:xfrm>
            <a:off x="21516" y="6471359"/>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5F497A"/>
                </a:solidFill>
                <a:latin typeface="Times New Roman"/>
                <a:ea typeface="Times New Roman"/>
                <a:cs typeface="Times New Roman"/>
                <a:sym typeface="Times New Roman"/>
              </a:rPr>
              <a:t>Engineering Exploration (20ME C03)</a:t>
            </a:r>
            <a:endParaRPr/>
          </a:p>
        </p:txBody>
      </p:sp>
      <p:sp>
        <p:nvSpPr>
          <p:cNvPr id="277" name="Google Shape;277;p21"/>
          <p:cNvSpPr txBox="1"/>
          <p:nvPr>
            <p:ph idx="12" type="sldNum"/>
          </p:nvPr>
        </p:nvSpPr>
        <p:spPr>
          <a:xfrm>
            <a:off x="6737874" y="6475212"/>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5F497A"/>
                </a:solidFill>
                <a:latin typeface="Times New Roman"/>
                <a:ea typeface="Times New Roman"/>
                <a:cs typeface="Times New Roman"/>
                <a:sym typeface="Times New Roman"/>
              </a:rPr>
              <a:t>‹#›</a:t>
            </a:fld>
            <a:endParaRPr sz="1400">
              <a:solidFill>
                <a:srgbClr val="5F497A"/>
              </a:solidFill>
              <a:latin typeface="Times New Roman"/>
              <a:ea typeface="Times New Roman"/>
              <a:cs typeface="Times New Roman"/>
              <a:sym typeface="Times New Roman"/>
            </a:endParaRPr>
          </a:p>
        </p:txBody>
      </p:sp>
      <p:pic>
        <p:nvPicPr>
          <p:cNvPr id="278" name="Google Shape;278;p21"/>
          <p:cNvPicPr preferRelativeResize="0"/>
          <p:nvPr/>
        </p:nvPicPr>
        <p:blipFill rotWithShape="1">
          <a:blip r:embed="rId3">
            <a:alphaModFix/>
          </a:blip>
          <a:srcRect b="0" l="0" r="0" t="0"/>
          <a:stretch/>
        </p:blipFill>
        <p:spPr>
          <a:xfrm>
            <a:off x="5070082" y="176943"/>
            <a:ext cx="3921518" cy="706915"/>
          </a:xfrm>
          <a:prstGeom prst="rect">
            <a:avLst/>
          </a:prstGeom>
          <a:noFill/>
          <a:ln>
            <a:noFill/>
          </a:ln>
        </p:spPr>
      </p:pic>
      <p:pic>
        <p:nvPicPr>
          <p:cNvPr id="279" name="Google Shape;279;p21"/>
          <p:cNvPicPr preferRelativeResize="0"/>
          <p:nvPr>
            <p:ph idx="1" type="body"/>
          </p:nvPr>
        </p:nvPicPr>
        <p:blipFill rotWithShape="1">
          <a:blip r:embed="rId4">
            <a:alphaModFix/>
          </a:blip>
          <a:srcRect b="0" l="0" r="0" t="0"/>
          <a:stretch/>
        </p:blipFill>
        <p:spPr>
          <a:xfrm>
            <a:off x="1878096" y="2220929"/>
            <a:ext cx="5387807" cy="328450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2"/>
          <p:cNvSpPr txBox="1"/>
          <p:nvPr/>
        </p:nvSpPr>
        <p:spPr>
          <a:xfrm>
            <a:off x="304800" y="207485"/>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Theory</a:t>
            </a:r>
            <a:endParaRPr/>
          </a:p>
        </p:txBody>
      </p:sp>
      <p:sp>
        <p:nvSpPr>
          <p:cNvPr id="285" name="Google Shape;285;p22"/>
          <p:cNvSpPr txBox="1"/>
          <p:nvPr>
            <p:ph idx="11" type="ftr"/>
          </p:nvPr>
        </p:nvSpPr>
        <p:spPr>
          <a:xfrm>
            <a:off x="21516" y="6471359"/>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5F497A"/>
                </a:solidFill>
                <a:latin typeface="Times New Roman"/>
                <a:ea typeface="Times New Roman"/>
                <a:cs typeface="Times New Roman"/>
                <a:sym typeface="Times New Roman"/>
              </a:rPr>
              <a:t>Engineering Exploration (20ME C03)</a:t>
            </a:r>
            <a:endParaRPr/>
          </a:p>
        </p:txBody>
      </p:sp>
      <p:sp>
        <p:nvSpPr>
          <p:cNvPr id="286" name="Google Shape;286;p22"/>
          <p:cNvSpPr txBox="1"/>
          <p:nvPr>
            <p:ph idx="12" type="sldNum"/>
          </p:nvPr>
        </p:nvSpPr>
        <p:spPr>
          <a:xfrm>
            <a:off x="6737874" y="6475212"/>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5F497A"/>
                </a:solidFill>
                <a:latin typeface="Times New Roman"/>
                <a:ea typeface="Times New Roman"/>
                <a:cs typeface="Times New Roman"/>
                <a:sym typeface="Times New Roman"/>
              </a:rPr>
              <a:t>‹#›</a:t>
            </a:fld>
            <a:endParaRPr sz="1400">
              <a:solidFill>
                <a:srgbClr val="5F497A"/>
              </a:solidFill>
              <a:latin typeface="Times New Roman"/>
              <a:ea typeface="Times New Roman"/>
              <a:cs typeface="Times New Roman"/>
              <a:sym typeface="Times New Roman"/>
            </a:endParaRPr>
          </a:p>
        </p:txBody>
      </p:sp>
      <p:pic>
        <p:nvPicPr>
          <p:cNvPr id="287" name="Google Shape;287;p22"/>
          <p:cNvPicPr preferRelativeResize="0"/>
          <p:nvPr/>
        </p:nvPicPr>
        <p:blipFill rotWithShape="1">
          <a:blip r:embed="rId3">
            <a:alphaModFix/>
          </a:blip>
          <a:srcRect b="0" l="0" r="0" t="0"/>
          <a:stretch/>
        </p:blipFill>
        <p:spPr>
          <a:xfrm>
            <a:off x="5070082" y="176943"/>
            <a:ext cx="3921518" cy="706915"/>
          </a:xfrm>
          <a:prstGeom prst="rect">
            <a:avLst/>
          </a:prstGeom>
          <a:noFill/>
          <a:ln>
            <a:noFill/>
          </a:ln>
        </p:spPr>
      </p:pic>
      <p:pic>
        <p:nvPicPr>
          <p:cNvPr id="288" name="Google Shape;288;p22"/>
          <p:cNvPicPr preferRelativeResize="0"/>
          <p:nvPr>
            <p:ph idx="1" type="body"/>
          </p:nvPr>
        </p:nvPicPr>
        <p:blipFill rotWithShape="1">
          <a:blip r:embed="rId4">
            <a:alphaModFix/>
          </a:blip>
          <a:srcRect b="0" l="0" r="0" t="0"/>
          <a:stretch/>
        </p:blipFill>
        <p:spPr>
          <a:xfrm>
            <a:off x="622010" y="2057400"/>
            <a:ext cx="7899980" cy="300221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3"/>
          <p:cNvSpPr txBox="1"/>
          <p:nvPr/>
        </p:nvSpPr>
        <p:spPr>
          <a:xfrm>
            <a:off x="304800" y="207485"/>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Theory</a:t>
            </a:r>
            <a:endParaRPr/>
          </a:p>
        </p:txBody>
      </p:sp>
      <p:sp>
        <p:nvSpPr>
          <p:cNvPr id="294" name="Google Shape;294;p23"/>
          <p:cNvSpPr txBox="1"/>
          <p:nvPr>
            <p:ph idx="11" type="ftr"/>
          </p:nvPr>
        </p:nvSpPr>
        <p:spPr>
          <a:xfrm>
            <a:off x="21516" y="6471359"/>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5F497A"/>
                </a:solidFill>
                <a:latin typeface="Times New Roman"/>
                <a:ea typeface="Times New Roman"/>
                <a:cs typeface="Times New Roman"/>
                <a:sym typeface="Times New Roman"/>
              </a:rPr>
              <a:t>Engineering Exploration (20ME C03)</a:t>
            </a:r>
            <a:endParaRPr/>
          </a:p>
        </p:txBody>
      </p:sp>
      <p:sp>
        <p:nvSpPr>
          <p:cNvPr id="295" name="Google Shape;295;p23"/>
          <p:cNvSpPr txBox="1"/>
          <p:nvPr>
            <p:ph idx="12" type="sldNum"/>
          </p:nvPr>
        </p:nvSpPr>
        <p:spPr>
          <a:xfrm>
            <a:off x="6737874" y="6475212"/>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5F497A"/>
                </a:solidFill>
                <a:latin typeface="Times New Roman"/>
                <a:ea typeface="Times New Roman"/>
                <a:cs typeface="Times New Roman"/>
                <a:sym typeface="Times New Roman"/>
              </a:rPr>
              <a:t>‹#›</a:t>
            </a:fld>
            <a:endParaRPr sz="1400">
              <a:solidFill>
                <a:srgbClr val="5F497A"/>
              </a:solidFill>
              <a:latin typeface="Times New Roman"/>
              <a:ea typeface="Times New Roman"/>
              <a:cs typeface="Times New Roman"/>
              <a:sym typeface="Times New Roman"/>
            </a:endParaRPr>
          </a:p>
        </p:txBody>
      </p:sp>
      <p:pic>
        <p:nvPicPr>
          <p:cNvPr id="296" name="Google Shape;296;p23"/>
          <p:cNvPicPr preferRelativeResize="0"/>
          <p:nvPr/>
        </p:nvPicPr>
        <p:blipFill rotWithShape="1">
          <a:blip r:embed="rId3">
            <a:alphaModFix/>
          </a:blip>
          <a:srcRect b="0" l="0" r="0" t="0"/>
          <a:stretch/>
        </p:blipFill>
        <p:spPr>
          <a:xfrm>
            <a:off x="5070082" y="176943"/>
            <a:ext cx="3921518" cy="706915"/>
          </a:xfrm>
          <a:prstGeom prst="rect">
            <a:avLst/>
          </a:prstGeom>
          <a:noFill/>
          <a:ln>
            <a:noFill/>
          </a:ln>
        </p:spPr>
      </p:pic>
      <p:pic>
        <p:nvPicPr>
          <p:cNvPr id="297" name="Google Shape;297;p23"/>
          <p:cNvPicPr preferRelativeResize="0"/>
          <p:nvPr>
            <p:ph idx="1" type="body"/>
          </p:nvPr>
        </p:nvPicPr>
        <p:blipFill rotWithShape="1">
          <a:blip r:embed="rId4">
            <a:alphaModFix/>
          </a:blip>
          <a:srcRect b="0" l="0" r="0" t="0"/>
          <a:stretch/>
        </p:blipFill>
        <p:spPr>
          <a:xfrm>
            <a:off x="1068668" y="1981200"/>
            <a:ext cx="7006663" cy="3581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4"/>
          <p:cNvSpPr txBox="1"/>
          <p:nvPr/>
        </p:nvSpPr>
        <p:spPr>
          <a:xfrm>
            <a:off x="304800" y="207485"/>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Theory</a:t>
            </a:r>
            <a:endParaRPr/>
          </a:p>
        </p:txBody>
      </p:sp>
      <p:sp>
        <p:nvSpPr>
          <p:cNvPr id="303" name="Google Shape;303;p24"/>
          <p:cNvSpPr txBox="1"/>
          <p:nvPr>
            <p:ph idx="11" type="ftr"/>
          </p:nvPr>
        </p:nvSpPr>
        <p:spPr>
          <a:xfrm>
            <a:off x="21516" y="6471359"/>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5F497A"/>
                </a:solidFill>
                <a:latin typeface="Times New Roman"/>
                <a:ea typeface="Times New Roman"/>
                <a:cs typeface="Times New Roman"/>
                <a:sym typeface="Times New Roman"/>
              </a:rPr>
              <a:t>Engineering Exploration (20ME C03)</a:t>
            </a:r>
            <a:endParaRPr/>
          </a:p>
        </p:txBody>
      </p:sp>
      <p:sp>
        <p:nvSpPr>
          <p:cNvPr id="304" name="Google Shape;304;p24"/>
          <p:cNvSpPr txBox="1"/>
          <p:nvPr>
            <p:ph idx="12" type="sldNum"/>
          </p:nvPr>
        </p:nvSpPr>
        <p:spPr>
          <a:xfrm>
            <a:off x="6737874" y="6475212"/>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5F497A"/>
                </a:solidFill>
                <a:latin typeface="Times New Roman"/>
                <a:ea typeface="Times New Roman"/>
                <a:cs typeface="Times New Roman"/>
                <a:sym typeface="Times New Roman"/>
              </a:rPr>
              <a:t>‹#›</a:t>
            </a:fld>
            <a:endParaRPr sz="1400">
              <a:solidFill>
                <a:srgbClr val="5F497A"/>
              </a:solidFill>
              <a:latin typeface="Times New Roman"/>
              <a:ea typeface="Times New Roman"/>
              <a:cs typeface="Times New Roman"/>
              <a:sym typeface="Times New Roman"/>
            </a:endParaRPr>
          </a:p>
        </p:txBody>
      </p:sp>
      <p:pic>
        <p:nvPicPr>
          <p:cNvPr id="305" name="Google Shape;305;p24"/>
          <p:cNvPicPr preferRelativeResize="0"/>
          <p:nvPr/>
        </p:nvPicPr>
        <p:blipFill rotWithShape="1">
          <a:blip r:embed="rId3">
            <a:alphaModFix/>
          </a:blip>
          <a:srcRect b="0" l="0" r="0" t="0"/>
          <a:stretch/>
        </p:blipFill>
        <p:spPr>
          <a:xfrm>
            <a:off x="5070082" y="176943"/>
            <a:ext cx="3921518" cy="706915"/>
          </a:xfrm>
          <a:prstGeom prst="rect">
            <a:avLst/>
          </a:prstGeom>
          <a:noFill/>
          <a:ln>
            <a:noFill/>
          </a:ln>
        </p:spPr>
      </p:pic>
      <p:pic>
        <p:nvPicPr>
          <p:cNvPr id="306" name="Google Shape;306;p24"/>
          <p:cNvPicPr preferRelativeResize="0"/>
          <p:nvPr>
            <p:ph idx="1" type="body"/>
          </p:nvPr>
        </p:nvPicPr>
        <p:blipFill rotWithShape="1">
          <a:blip r:embed="rId4">
            <a:alphaModFix/>
          </a:blip>
          <a:srcRect b="0" l="0" r="0" t="0"/>
          <a:stretch/>
        </p:blipFill>
        <p:spPr>
          <a:xfrm>
            <a:off x="2532146" y="1846329"/>
            <a:ext cx="4076829" cy="41395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5"/>
          <p:cNvSpPr txBox="1"/>
          <p:nvPr/>
        </p:nvSpPr>
        <p:spPr>
          <a:xfrm>
            <a:off x="304800" y="207485"/>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Theory</a:t>
            </a:r>
            <a:endParaRPr/>
          </a:p>
        </p:txBody>
      </p:sp>
      <p:sp>
        <p:nvSpPr>
          <p:cNvPr id="312" name="Google Shape;312;p25"/>
          <p:cNvSpPr txBox="1"/>
          <p:nvPr>
            <p:ph idx="11" type="ftr"/>
          </p:nvPr>
        </p:nvSpPr>
        <p:spPr>
          <a:xfrm>
            <a:off x="21516" y="6471359"/>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5F497A"/>
                </a:solidFill>
                <a:latin typeface="Times New Roman"/>
                <a:ea typeface="Times New Roman"/>
                <a:cs typeface="Times New Roman"/>
                <a:sym typeface="Times New Roman"/>
              </a:rPr>
              <a:t>Engineering Exploration (20ME C03)</a:t>
            </a:r>
            <a:endParaRPr/>
          </a:p>
        </p:txBody>
      </p:sp>
      <p:sp>
        <p:nvSpPr>
          <p:cNvPr id="313" name="Google Shape;313;p25"/>
          <p:cNvSpPr txBox="1"/>
          <p:nvPr>
            <p:ph idx="12" type="sldNum"/>
          </p:nvPr>
        </p:nvSpPr>
        <p:spPr>
          <a:xfrm>
            <a:off x="6737874" y="6475212"/>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5F497A"/>
                </a:solidFill>
                <a:latin typeface="Times New Roman"/>
                <a:ea typeface="Times New Roman"/>
                <a:cs typeface="Times New Roman"/>
                <a:sym typeface="Times New Roman"/>
              </a:rPr>
              <a:t>‹#›</a:t>
            </a:fld>
            <a:endParaRPr sz="1400">
              <a:solidFill>
                <a:srgbClr val="5F497A"/>
              </a:solidFill>
              <a:latin typeface="Times New Roman"/>
              <a:ea typeface="Times New Roman"/>
              <a:cs typeface="Times New Roman"/>
              <a:sym typeface="Times New Roman"/>
            </a:endParaRPr>
          </a:p>
        </p:txBody>
      </p:sp>
      <p:pic>
        <p:nvPicPr>
          <p:cNvPr id="314" name="Google Shape;314;p25"/>
          <p:cNvPicPr preferRelativeResize="0"/>
          <p:nvPr/>
        </p:nvPicPr>
        <p:blipFill rotWithShape="1">
          <a:blip r:embed="rId3">
            <a:alphaModFix/>
          </a:blip>
          <a:srcRect b="0" l="0" r="0" t="0"/>
          <a:stretch/>
        </p:blipFill>
        <p:spPr>
          <a:xfrm>
            <a:off x="5070082" y="176943"/>
            <a:ext cx="3921518" cy="706915"/>
          </a:xfrm>
          <a:prstGeom prst="rect">
            <a:avLst/>
          </a:prstGeom>
          <a:noFill/>
          <a:ln>
            <a:noFill/>
          </a:ln>
        </p:spPr>
      </p:pic>
      <p:pic>
        <p:nvPicPr>
          <p:cNvPr id="315" name="Google Shape;315;p25"/>
          <p:cNvPicPr preferRelativeResize="0"/>
          <p:nvPr>
            <p:ph idx="1" type="body"/>
          </p:nvPr>
        </p:nvPicPr>
        <p:blipFill rotWithShape="1">
          <a:blip r:embed="rId4">
            <a:alphaModFix/>
          </a:blip>
          <a:srcRect b="0" l="0" r="0" t="0"/>
          <a:stretch/>
        </p:blipFill>
        <p:spPr>
          <a:xfrm>
            <a:off x="2218286" y="1215252"/>
            <a:ext cx="4229467" cy="1440305"/>
          </a:xfrm>
          <a:prstGeom prst="rect">
            <a:avLst/>
          </a:prstGeom>
          <a:noFill/>
          <a:ln>
            <a:noFill/>
          </a:ln>
        </p:spPr>
      </p:pic>
      <p:pic>
        <p:nvPicPr>
          <p:cNvPr id="316" name="Google Shape;316;p25"/>
          <p:cNvPicPr preferRelativeResize="0"/>
          <p:nvPr/>
        </p:nvPicPr>
        <p:blipFill rotWithShape="1">
          <a:blip r:embed="rId5">
            <a:alphaModFix/>
          </a:blip>
          <a:srcRect b="0" l="0" r="0" t="0"/>
          <a:stretch/>
        </p:blipFill>
        <p:spPr>
          <a:xfrm>
            <a:off x="2157321" y="4509981"/>
            <a:ext cx="4290432" cy="1508891"/>
          </a:xfrm>
          <a:prstGeom prst="rect">
            <a:avLst/>
          </a:prstGeom>
          <a:noFill/>
          <a:ln>
            <a:noFill/>
          </a:ln>
        </p:spPr>
      </p:pic>
      <p:pic>
        <p:nvPicPr>
          <p:cNvPr id="317" name="Google Shape;317;p25"/>
          <p:cNvPicPr preferRelativeResize="0"/>
          <p:nvPr/>
        </p:nvPicPr>
        <p:blipFill rotWithShape="1">
          <a:blip r:embed="rId6">
            <a:alphaModFix/>
          </a:blip>
          <a:srcRect b="0" l="0" r="0" t="0"/>
          <a:stretch/>
        </p:blipFill>
        <p:spPr>
          <a:xfrm>
            <a:off x="2218286" y="2809822"/>
            <a:ext cx="4259949" cy="153175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6"/>
          <p:cNvSpPr txBox="1"/>
          <p:nvPr/>
        </p:nvSpPr>
        <p:spPr>
          <a:xfrm>
            <a:off x="304800" y="207485"/>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Theory</a:t>
            </a:r>
            <a:endParaRPr/>
          </a:p>
        </p:txBody>
      </p:sp>
      <p:sp>
        <p:nvSpPr>
          <p:cNvPr id="323" name="Google Shape;323;p26"/>
          <p:cNvSpPr txBox="1"/>
          <p:nvPr>
            <p:ph idx="11" type="ftr"/>
          </p:nvPr>
        </p:nvSpPr>
        <p:spPr>
          <a:xfrm>
            <a:off x="21516" y="6471359"/>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5F497A"/>
                </a:solidFill>
                <a:latin typeface="Times New Roman"/>
                <a:ea typeface="Times New Roman"/>
                <a:cs typeface="Times New Roman"/>
                <a:sym typeface="Times New Roman"/>
              </a:rPr>
              <a:t>Engineering Exploration (20ME C03)</a:t>
            </a:r>
            <a:endParaRPr/>
          </a:p>
        </p:txBody>
      </p:sp>
      <p:sp>
        <p:nvSpPr>
          <p:cNvPr id="324" name="Google Shape;324;p26"/>
          <p:cNvSpPr txBox="1"/>
          <p:nvPr>
            <p:ph idx="12" type="sldNum"/>
          </p:nvPr>
        </p:nvSpPr>
        <p:spPr>
          <a:xfrm>
            <a:off x="6737874" y="6475212"/>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5F497A"/>
                </a:solidFill>
                <a:latin typeface="Times New Roman"/>
                <a:ea typeface="Times New Roman"/>
                <a:cs typeface="Times New Roman"/>
                <a:sym typeface="Times New Roman"/>
              </a:rPr>
              <a:t>‹#›</a:t>
            </a:fld>
            <a:endParaRPr sz="1400">
              <a:solidFill>
                <a:srgbClr val="5F497A"/>
              </a:solidFill>
              <a:latin typeface="Times New Roman"/>
              <a:ea typeface="Times New Roman"/>
              <a:cs typeface="Times New Roman"/>
              <a:sym typeface="Times New Roman"/>
            </a:endParaRPr>
          </a:p>
        </p:txBody>
      </p:sp>
      <p:pic>
        <p:nvPicPr>
          <p:cNvPr id="325" name="Google Shape;325;p26"/>
          <p:cNvPicPr preferRelativeResize="0"/>
          <p:nvPr/>
        </p:nvPicPr>
        <p:blipFill rotWithShape="1">
          <a:blip r:embed="rId3">
            <a:alphaModFix/>
          </a:blip>
          <a:srcRect b="0" l="0" r="0" t="0"/>
          <a:stretch/>
        </p:blipFill>
        <p:spPr>
          <a:xfrm>
            <a:off x="5070082" y="176943"/>
            <a:ext cx="3921518" cy="706915"/>
          </a:xfrm>
          <a:prstGeom prst="rect">
            <a:avLst/>
          </a:prstGeom>
          <a:noFill/>
          <a:ln>
            <a:noFill/>
          </a:ln>
        </p:spPr>
      </p:pic>
      <p:pic>
        <p:nvPicPr>
          <p:cNvPr id="326" name="Google Shape;326;p26"/>
          <p:cNvPicPr preferRelativeResize="0"/>
          <p:nvPr>
            <p:ph idx="1" type="body"/>
          </p:nvPr>
        </p:nvPicPr>
        <p:blipFill rotWithShape="1">
          <a:blip r:embed="rId4">
            <a:alphaModFix/>
          </a:blip>
          <a:srcRect b="0" l="0" r="0" t="0"/>
          <a:stretch/>
        </p:blipFill>
        <p:spPr>
          <a:xfrm>
            <a:off x="631753" y="1676400"/>
            <a:ext cx="7880493" cy="413000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7"/>
          <p:cNvSpPr txBox="1"/>
          <p:nvPr/>
        </p:nvSpPr>
        <p:spPr>
          <a:xfrm>
            <a:off x="304800" y="207485"/>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Theory</a:t>
            </a:r>
            <a:endParaRPr/>
          </a:p>
        </p:txBody>
      </p:sp>
      <p:sp>
        <p:nvSpPr>
          <p:cNvPr id="332" name="Google Shape;332;p27"/>
          <p:cNvSpPr txBox="1"/>
          <p:nvPr>
            <p:ph idx="11" type="ftr"/>
          </p:nvPr>
        </p:nvSpPr>
        <p:spPr>
          <a:xfrm>
            <a:off x="21516" y="6471359"/>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5F497A"/>
                </a:solidFill>
                <a:latin typeface="Times New Roman"/>
                <a:ea typeface="Times New Roman"/>
                <a:cs typeface="Times New Roman"/>
                <a:sym typeface="Times New Roman"/>
              </a:rPr>
              <a:t>Engineering Exploration (20ME C03)</a:t>
            </a:r>
            <a:endParaRPr/>
          </a:p>
        </p:txBody>
      </p:sp>
      <p:sp>
        <p:nvSpPr>
          <p:cNvPr id="333" name="Google Shape;333;p27"/>
          <p:cNvSpPr txBox="1"/>
          <p:nvPr>
            <p:ph idx="12" type="sldNum"/>
          </p:nvPr>
        </p:nvSpPr>
        <p:spPr>
          <a:xfrm>
            <a:off x="6737874" y="6475212"/>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5F497A"/>
                </a:solidFill>
                <a:latin typeface="Times New Roman"/>
                <a:ea typeface="Times New Roman"/>
                <a:cs typeface="Times New Roman"/>
                <a:sym typeface="Times New Roman"/>
              </a:rPr>
              <a:t>‹#›</a:t>
            </a:fld>
            <a:endParaRPr sz="1400">
              <a:solidFill>
                <a:srgbClr val="5F497A"/>
              </a:solidFill>
              <a:latin typeface="Times New Roman"/>
              <a:ea typeface="Times New Roman"/>
              <a:cs typeface="Times New Roman"/>
              <a:sym typeface="Times New Roman"/>
            </a:endParaRPr>
          </a:p>
        </p:txBody>
      </p:sp>
      <p:pic>
        <p:nvPicPr>
          <p:cNvPr id="334" name="Google Shape;334;p27"/>
          <p:cNvPicPr preferRelativeResize="0"/>
          <p:nvPr/>
        </p:nvPicPr>
        <p:blipFill rotWithShape="1">
          <a:blip r:embed="rId3">
            <a:alphaModFix/>
          </a:blip>
          <a:srcRect b="0" l="0" r="0" t="0"/>
          <a:stretch/>
        </p:blipFill>
        <p:spPr>
          <a:xfrm>
            <a:off x="5070082" y="176943"/>
            <a:ext cx="3921518" cy="706915"/>
          </a:xfrm>
          <a:prstGeom prst="rect">
            <a:avLst/>
          </a:prstGeom>
          <a:noFill/>
          <a:ln>
            <a:noFill/>
          </a:ln>
        </p:spPr>
      </p:pic>
      <p:pic>
        <p:nvPicPr>
          <p:cNvPr id="335" name="Google Shape;335;p27"/>
          <p:cNvPicPr preferRelativeResize="0"/>
          <p:nvPr>
            <p:ph idx="1" type="body"/>
          </p:nvPr>
        </p:nvPicPr>
        <p:blipFill rotWithShape="1">
          <a:blip r:embed="rId4">
            <a:alphaModFix/>
          </a:blip>
          <a:srcRect b="0" l="0" r="0" t="0"/>
          <a:stretch/>
        </p:blipFill>
        <p:spPr>
          <a:xfrm>
            <a:off x="837057" y="1828800"/>
            <a:ext cx="7469885" cy="38328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8"/>
          <p:cNvSpPr txBox="1"/>
          <p:nvPr/>
        </p:nvSpPr>
        <p:spPr>
          <a:xfrm>
            <a:off x="304800" y="207485"/>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Theory</a:t>
            </a:r>
            <a:endParaRPr/>
          </a:p>
        </p:txBody>
      </p:sp>
      <p:sp>
        <p:nvSpPr>
          <p:cNvPr id="341" name="Google Shape;341;p28"/>
          <p:cNvSpPr txBox="1"/>
          <p:nvPr>
            <p:ph idx="11" type="ftr"/>
          </p:nvPr>
        </p:nvSpPr>
        <p:spPr>
          <a:xfrm>
            <a:off x="21516" y="6471359"/>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5F497A"/>
                </a:solidFill>
                <a:latin typeface="Times New Roman"/>
                <a:ea typeface="Times New Roman"/>
                <a:cs typeface="Times New Roman"/>
                <a:sym typeface="Times New Roman"/>
              </a:rPr>
              <a:t>Engineering Exploration (20ME C03)</a:t>
            </a:r>
            <a:endParaRPr/>
          </a:p>
        </p:txBody>
      </p:sp>
      <p:sp>
        <p:nvSpPr>
          <p:cNvPr id="342" name="Google Shape;342;p28"/>
          <p:cNvSpPr txBox="1"/>
          <p:nvPr>
            <p:ph idx="12" type="sldNum"/>
          </p:nvPr>
        </p:nvSpPr>
        <p:spPr>
          <a:xfrm>
            <a:off x="6737874" y="6475212"/>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5F497A"/>
                </a:solidFill>
                <a:latin typeface="Times New Roman"/>
                <a:ea typeface="Times New Roman"/>
                <a:cs typeface="Times New Roman"/>
                <a:sym typeface="Times New Roman"/>
              </a:rPr>
              <a:t>‹#›</a:t>
            </a:fld>
            <a:endParaRPr sz="1400">
              <a:solidFill>
                <a:srgbClr val="5F497A"/>
              </a:solidFill>
              <a:latin typeface="Times New Roman"/>
              <a:ea typeface="Times New Roman"/>
              <a:cs typeface="Times New Roman"/>
              <a:sym typeface="Times New Roman"/>
            </a:endParaRPr>
          </a:p>
        </p:txBody>
      </p:sp>
      <p:pic>
        <p:nvPicPr>
          <p:cNvPr id="343" name="Google Shape;343;p28"/>
          <p:cNvPicPr preferRelativeResize="0"/>
          <p:nvPr/>
        </p:nvPicPr>
        <p:blipFill rotWithShape="1">
          <a:blip r:embed="rId3">
            <a:alphaModFix/>
          </a:blip>
          <a:srcRect b="0" l="0" r="0" t="0"/>
          <a:stretch/>
        </p:blipFill>
        <p:spPr>
          <a:xfrm>
            <a:off x="5070082" y="176943"/>
            <a:ext cx="3921518" cy="706915"/>
          </a:xfrm>
          <a:prstGeom prst="rect">
            <a:avLst/>
          </a:prstGeom>
          <a:noFill/>
          <a:ln>
            <a:noFill/>
          </a:ln>
        </p:spPr>
      </p:pic>
      <p:pic>
        <p:nvPicPr>
          <p:cNvPr id="344" name="Google Shape;344;p28"/>
          <p:cNvPicPr preferRelativeResize="0"/>
          <p:nvPr>
            <p:ph idx="1" type="body"/>
          </p:nvPr>
        </p:nvPicPr>
        <p:blipFill rotWithShape="1">
          <a:blip r:embed="rId4">
            <a:alphaModFix/>
          </a:blip>
          <a:srcRect b="0" l="0" r="0" t="0"/>
          <a:stretch/>
        </p:blipFill>
        <p:spPr>
          <a:xfrm>
            <a:off x="479294" y="1735342"/>
            <a:ext cx="8185411" cy="429531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9"/>
          <p:cNvSpPr txBox="1"/>
          <p:nvPr/>
        </p:nvSpPr>
        <p:spPr>
          <a:xfrm>
            <a:off x="304800" y="207485"/>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Theory</a:t>
            </a:r>
            <a:endParaRPr/>
          </a:p>
        </p:txBody>
      </p:sp>
      <p:sp>
        <p:nvSpPr>
          <p:cNvPr id="350" name="Google Shape;350;p29"/>
          <p:cNvSpPr txBox="1"/>
          <p:nvPr>
            <p:ph idx="11" type="ftr"/>
          </p:nvPr>
        </p:nvSpPr>
        <p:spPr>
          <a:xfrm>
            <a:off x="21516" y="6471359"/>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5F497A"/>
                </a:solidFill>
                <a:latin typeface="Times New Roman"/>
                <a:ea typeface="Times New Roman"/>
                <a:cs typeface="Times New Roman"/>
                <a:sym typeface="Times New Roman"/>
              </a:rPr>
              <a:t>Engineering Exploration (20ME C03)</a:t>
            </a:r>
            <a:endParaRPr/>
          </a:p>
        </p:txBody>
      </p:sp>
      <p:sp>
        <p:nvSpPr>
          <p:cNvPr id="351" name="Google Shape;351;p29"/>
          <p:cNvSpPr txBox="1"/>
          <p:nvPr>
            <p:ph idx="12" type="sldNum"/>
          </p:nvPr>
        </p:nvSpPr>
        <p:spPr>
          <a:xfrm>
            <a:off x="6737874" y="6475212"/>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5F497A"/>
                </a:solidFill>
                <a:latin typeface="Times New Roman"/>
                <a:ea typeface="Times New Roman"/>
                <a:cs typeface="Times New Roman"/>
                <a:sym typeface="Times New Roman"/>
              </a:rPr>
              <a:t>‹#›</a:t>
            </a:fld>
            <a:endParaRPr sz="1400">
              <a:solidFill>
                <a:srgbClr val="5F497A"/>
              </a:solidFill>
              <a:latin typeface="Times New Roman"/>
              <a:ea typeface="Times New Roman"/>
              <a:cs typeface="Times New Roman"/>
              <a:sym typeface="Times New Roman"/>
            </a:endParaRPr>
          </a:p>
        </p:txBody>
      </p:sp>
      <p:pic>
        <p:nvPicPr>
          <p:cNvPr id="352" name="Google Shape;352;p29"/>
          <p:cNvPicPr preferRelativeResize="0"/>
          <p:nvPr/>
        </p:nvPicPr>
        <p:blipFill rotWithShape="1">
          <a:blip r:embed="rId3">
            <a:alphaModFix/>
          </a:blip>
          <a:srcRect b="0" l="0" r="0" t="0"/>
          <a:stretch/>
        </p:blipFill>
        <p:spPr>
          <a:xfrm>
            <a:off x="5070082" y="176943"/>
            <a:ext cx="3921518" cy="706915"/>
          </a:xfrm>
          <a:prstGeom prst="rect">
            <a:avLst/>
          </a:prstGeom>
          <a:noFill/>
          <a:ln>
            <a:noFill/>
          </a:ln>
        </p:spPr>
      </p:pic>
      <p:pic>
        <p:nvPicPr>
          <p:cNvPr id="353" name="Google Shape;353;p29"/>
          <p:cNvPicPr preferRelativeResize="0"/>
          <p:nvPr>
            <p:ph idx="1" type="body"/>
          </p:nvPr>
        </p:nvPicPr>
        <p:blipFill rotWithShape="1">
          <a:blip r:embed="rId4">
            <a:alphaModFix/>
          </a:blip>
          <a:srcRect b="0" l="0" r="0" t="0"/>
          <a:stretch/>
        </p:blipFill>
        <p:spPr>
          <a:xfrm>
            <a:off x="943827" y="1676400"/>
            <a:ext cx="7256346" cy="423286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nvSpPr>
        <p:spPr>
          <a:xfrm>
            <a:off x="304800" y="207485"/>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Background</a:t>
            </a:r>
            <a:endParaRPr/>
          </a:p>
        </p:txBody>
      </p:sp>
      <p:sp>
        <p:nvSpPr>
          <p:cNvPr id="109" name="Google Shape;109;p3"/>
          <p:cNvSpPr txBox="1"/>
          <p:nvPr>
            <p:ph idx="1" type="body"/>
          </p:nvPr>
        </p:nvSpPr>
        <p:spPr>
          <a:xfrm>
            <a:off x="228600" y="1371600"/>
            <a:ext cx="87630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200000"/>
              </a:lnSpc>
              <a:spcBef>
                <a:spcPts val="0"/>
              </a:spcBef>
              <a:spcAft>
                <a:spcPts val="0"/>
              </a:spcAft>
              <a:buClr>
                <a:schemeClr val="dk1"/>
              </a:buClr>
              <a:buSzPts val="1400"/>
              <a:buFont typeface="Noto Sans Symbols"/>
              <a:buChar char="▪"/>
            </a:pPr>
            <a:r>
              <a:rPr b="0" i="0" lang="en-US" sz="1400">
                <a:latin typeface="Times New Roman"/>
                <a:ea typeface="Times New Roman"/>
                <a:cs typeface="Times New Roman"/>
                <a:sym typeface="Times New Roman"/>
              </a:rPr>
              <a:t>Countless documents such as orders, delivery notes and invoices are issued on a daily basis. These documents must then be captured in corporate IT systems in some way.</a:t>
            </a:r>
            <a:endParaRPr b="1" i="0" sz="1400">
              <a:latin typeface="Times New Roman"/>
              <a:ea typeface="Times New Roman"/>
              <a:cs typeface="Times New Roman"/>
              <a:sym typeface="Times New Roman"/>
            </a:endParaRPr>
          </a:p>
          <a:p>
            <a:pPr indent="-342900" lvl="0" marL="342900" rtl="0" algn="l">
              <a:lnSpc>
                <a:spcPct val="200000"/>
              </a:lnSpc>
              <a:spcBef>
                <a:spcPts val="280"/>
              </a:spcBef>
              <a:spcAft>
                <a:spcPts val="0"/>
              </a:spcAft>
              <a:buClr>
                <a:schemeClr val="dk1"/>
              </a:buClr>
              <a:buSzPts val="1400"/>
              <a:buFont typeface="Noto Sans Symbols"/>
              <a:buChar char="▪"/>
            </a:pPr>
            <a:r>
              <a:rPr b="0" i="0" lang="en-US" sz="1400">
                <a:latin typeface="Times New Roman"/>
                <a:ea typeface="Times New Roman"/>
                <a:cs typeface="Times New Roman"/>
                <a:sym typeface="Times New Roman"/>
              </a:rPr>
              <a:t>Scientists have always dreamed of using machines to replicate human capabilities. This includes reading and categorizing what is read. The origins of optical character recognition (OCR) date back to 1870 an American inventor, invented the retina scanner – an image transfer system that uses a mosaic of photocells.</a:t>
            </a:r>
            <a:endParaRPr b="1" sz="1400">
              <a:latin typeface="Times New Roman"/>
              <a:ea typeface="Times New Roman"/>
              <a:cs typeface="Times New Roman"/>
              <a:sym typeface="Times New Roman"/>
            </a:endParaRPr>
          </a:p>
          <a:p>
            <a:pPr indent="-342900" lvl="0" marL="342900" rtl="0" algn="l">
              <a:lnSpc>
                <a:spcPct val="200000"/>
              </a:lnSpc>
              <a:spcBef>
                <a:spcPts val="280"/>
              </a:spcBef>
              <a:spcAft>
                <a:spcPts val="0"/>
              </a:spcAft>
              <a:buClr>
                <a:schemeClr val="dk1"/>
              </a:buClr>
              <a:buSzPts val="1400"/>
              <a:buFont typeface="Noto Sans Symbols"/>
              <a:buChar char="▪"/>
            </a:pPr>
            <a:r>
              <a:rPr b="0" i="0" lang="en-US" sz="1400">
                <a:latin typeface="Times New Roman"/>
                <a:ea typeface="Times New Roman"/>
                <a:cs typeface="Times New Roman"/>
                <a:sym typeface="Times New Roman"/>
              </a:rPr>
              <a:t>It was not until the 1950s and the invention of the Optacon that the potential applications that OCR can have in the business world were recognized. From that time on, the focus of development was also on the possible applications of OCR for businesses.</a:t>
            </a:r>
            <a:endParaRPr b="1" i="0" sz="1400">
              <a:latin typeface="Times New Roman"/>
              <a:ea typeface="Times New Roman"/>
              <a:cs typeface="Times New Roman"/>
              <a:sym typeface="Times New Roman"/>
            </a:endParaRPr>
          </a:p>
        </p:txBody>
      </p:sp>
      <p:sp>
        <p:nvSpPr>
          <p:cNvPr id="110" name="Google Shape;110;p3"/>
          <p:cNvSpPr txBox="1"/>
          <p:nvPr>
            <p:ph idx="11" type="ftr"/>
          </p:nvPr>
        </p:nvSpPr>
        <p:spPr>
          <a:xfrm>
            <a:off x="21516" y="6471359"/>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5F497A"/>
                </a:solidFill>
                <a:latin typeface="Times New Roman"/>
                <a:ea typeface="Times New Roman"/>
                <a:cs typeface="Times New Roman"/>
                <a:sym typeface="Times New Roman"/>
              </a:rPr>
              <a:t>Engineering Exploration (20ME C03)</a:t>
            </a:r>
            <a:endParaRPr/>
          </a:p>
        </p:txBody>
      </p:sp>
      <p:sp>
        <p:nvSpPr>
          <p:cNvPr id="111" name="Google Shape;111;p3"/>
          <p:cNvSpPr txBox="1"/>
          <p:nvPr>
            <p:ph idx="12" type="sldNum"/>
          </p:nvPr>
        </p:nvSpPr>
        <p:spPr>
          <a:xfrm>
            <a:off x="6737874" y="6475212"/>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5F497A"/>
                </a:solidFill>
                <a:latin typeface="Times New Roman"/>
                <a:ea typeface="Times New Roman"/>
                <a:cs typeface="Times New Roman"/>
                <a:sym typeface="Times New Roman"/>
              </a:rPr>
              <a:t>‹#›</a:t>
            </a:fld>
            <a:endParaRPr sz="1400">
              <a:solidFill>
                <a:srgbClr val="5F497A"/>
              </a:solidFill>
              <a:latin typeface="Times New Roman"/>
              <a:ea typeface="Times New Roman"/>
              <a:cs typeface="Times New Roman"/>
              <a:sym typeface="Times New Roman"/>
            </a:endParaRPr>
          </a:p>
        </p:txBody>
      </p:sp>
      <p:pic>
        <p:nvPicPr>
          <p:cNvPr id="112" name="Google Shape;112;p3"/>
          <p:cNvPicPr preferRelativeResize="0"/>
          <p:nvPr/>
        </p:nvPicPr>
        <p:blipFill rotWithShape="1">
          <a:blip r:embed="rId3">
            <a:alphaModFix/>
          </a:blip>
          <a:srcRect b="0" l="0" r="0" t="0"/>
          <a:stretch/>
        </p:blipFill>
        <p:spPr>
          <a:xfrm>
            <a:off x="5070082" y="176943"/>
            <a:ext cx="3921518" cy="70691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0"/>
          <p:cNvSpPr txBox="1"/>
          <p:nvPr/>
        </p:nvSpPr>
        <p:spPr>
          <a:xfrm>
            <a:off x="304800" y="207485"/>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Theory</a:t>
            </a:r>
            <a:endParaRPr/>
          </a:p>
        </p:txBody>
      </p:sp>
      <p:sp>
        <p:nvSpPr>
          <p:cNvPr id="359" name="Google Shape;359;p30"/>
          <p:cNvSpPr txBox="1"/>
          <p:nvPr>
            <p:ph idx="11" type="ftr"/>
          </p:nvPr>
        </p:nvSpPr>
        <p:spPr>
          <a:xfrm>
            <a:off x="21516" y="6471359"/>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5F497A"/>
                </a:solidFill>
                <a:latin typeface="Times New Roman"/>
                <a:ea typeface="Times New Roman"/>
                <a:cs typeface="Times New Roman"/>
                <a:sym typeface="Times New Roman"/>
              </a:rPr>
              <a:t>Engineering Exploration (20ME C03)</a:t>
            </a:r>
            <a:endParaRPr/>
          </a:p>
        </p:txBody>
      </p:sp>
      <p:sp>
        <p:nvSpPr>
          <p:cNvPr id="360" name="Google Shape;360;p30"/>
          <p:cNvSpPr txBox="1"/>
          <p:nvPr>
            <p:ph idx="12" type="sldNum"/>
          </p:nvPr>
        </p:nvSpPr>
        <p:spPr>
          <a:xfrm>
            <a:off x="6737874" y="6475212"/>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5F497A"/>
                </a:solidFill>
                <a:latin typeface="Times New Roman"/>
                <a:ea typeface="Times New Roman"/>
                <a:cs typeface="Times New Roman"/>
                <a:sym typeface="Times New Roman"/>
              </a:rPr>
              <a:t>‹#›</a:t>
            </a:fld>
            <a:endParaRPr sz="1400">
              <a:solidFill>
                <a:srgbClr val="5F497A"/>
              </a:solidFill>
              <a:latin typeface="Times New Roman"/>
              <a:ea typeface="Times New Roman"/>
              <a:cs typeface="Times New Roman"/>
              <a:sym typeface="Times New Roman"/>
            </a:endParaRPr>
          </a:p>
        </p:txBody>
      </p:sp>
      <p:pic>
        <p:nvPicPr>
          <p:cNvPr id="361" name="Google Shape;361;p30"/>
          <p:cNvPicPr preferRelativeResize="0"/>
          <p:nvPr/>
        </p:nvPicPr>
        <p:blipFill rotWithShape="1">
          <a:blip r:embed="rId3">
            <a:alphaModFix/>
          </a:blip>
          <a:srcRect b="0" l="0" r="0" t="0"/>
          <a:stretch/>
        </p:blipFill>
        <p:spPr>
          <a:xfrm>
            <a:off x="5070082" y="176943"/>
            <a:ext cx="3921518" cy="706915"/>
          </a:xfrm>
          <a:prstGeom prst="rect">
            <a:avLst/>
          </a:prstGeom>
          <a:noFill/>
          <a:ln>
            <a:noFill/>
          </a:ln>
        </p:spPr>
      </p:pic>
      <p:pic>
        <p:nvPicPr>
          <p:cNvPr id="362" name="Google Shape;362;p30"/>
          <p:cNvPicPr preferRelativeResize="0"/>
          <p:nvPr>
            <p:ph idx="1" type="body"/>
          </p:nvPr>
        </p:nvPicPr>
        <p:blipFill rotWithShape="1">
          <a:blip r:embed="rId4">
            <a:alphaModFix/>
          </a:blip>
          <a:srcRect b="0" l="0" r="0" t="0"/>
          <a:stretch/>
        </p:blipFill>
        <p:spPr>
          <a:xfrm>
            <a:off x="126570" y="1676400"/>
            <a:ext cx="8890860" cy="419669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1"/>
          <p:cNvSpPr txBox="1"/>
          <p:nvPr/>
        </p:nvSpPr>
        <p:spPr>
          <a:xfrm>
            <a:off x="304800" y="207485"/>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Theory</a:t>
            </a:r>
            <a:endParaRPr/>
          </a:p>
        </p:txBody>
      </p:sp>
      <p:sp>
        <p:nvSpPr>
          <p:cNvPr id="368" name="Google Shape;368;p31"/>
          <p:cNvSpPr txBox="1"/>
          <p:nvPr>
            <p:ph idx="11" type="ftr"/>
          </p:nvPr>
        </p:nvSpPr>
        <p:spPr>
          <a:xfrm>
            <a:off x="21516" y="6471359"/>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5F497A"/>
                </a:solidFill>
                <a:latin typeface="Times New Roman"/>
                <a:ea typeface="Times New Roman"/>
                <a:cs typeface="Times New Roman"/>
                <a:sym typeface="Times New Roman"/>
              </a:rPr>
              <a:t>Engineering Exploration (20ME C03)</a:t>
            </a:r>
            <a:endParaRPr/>
          </a:p>
        </p:txBody>
      </p:sp>
      <p:sp>
        <p:nvSpPr>
          <p:cNvPr id="369" name="Google Shape;369;p31"/>
          <p:cNvSpPr txBox="1"/>
          <p:nvPr>
            <p:ph idx="12" type="sldNum"/>
          </p:nvPr>
        </p:nvSpPr>
        <p:spPr>
          <a:xfrm>
            <a:off x="6737874" y="6475212"/>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5F497A"/>
                </a:solidFill>
                <a:latin typeface="Times New Roman"/>
                <a:ea typeface="Times New Roman"/>
                <a:cs typeface="Times New Roman"/>
                <a:sym typeface="Times New Roman"/>
              </a:rPr>
              <a:t>‹#›</a:t>
            </a:fld>
            <a:endParaRPr sz="1400">
              <a:solidFill>
                <a:srgbClr val="5F497A"/>
              </a:solidFill>
              <a:latin typeface="Times New Roman"/>
              <a:ea typeface="Times New Roman"/>
              <a:cs typeface="Times New Roman"/>
              <a:sym typeface="Times New Roman"/>
            </a:endParaRPr>
          </a:p>
        </p:txBody>
      </p:sp>
      <p:pic>
        <p:nvPicPr>
          <p:cNvPr id="370" name="Google Shape;370;p31"/>
          <p:cNvPicPr preferRelativeResize="0"/>
          <p:nvPr/>
        </p:nvPicPr>
        <p:blipFill rotWithShape="1">
          <a:blip r:embed="rId3">
            <a:alphaModFix/>
          </a:blip>
          <a:srcRect b="0" l="0" r="0" t="0"/>
          <a:stretch/>
        </p:blipFill>
        <p:spPr>
          <a:xfrm>
            <a:off x="5070082" y="176943"/>
            <a:ext cx="3921518" cy="706915"/>
          </a:xfrm>
          <a:prstGeom prst="rect">
            <a:avLst/>
          </a:prstGeom>
          <a:noFill/>
          <a:ln>
            <a:noFill/>
          </a:ln>
        </p:spPr>
      </p:pic>
      <p:pic>
        <p:nvPicPr>
          <p:cNvPr id="371" name="Google Shape;371;p31"/>
          <p:cNvPicPr preferRelativeResize="0"/>
          <p:nvPr>
            <p:ph idx="1" type="body"/>
          </p:nvPr>
        </p:nvPicPr>
        <p:blipFill rotWithShape="1">
          <a:blip r:embed="rId4">
            <a:alphaModFix/>
          </a:blip>
          <a:srcRect b="0" l="0" r="0" t="0"/>
          <a:stretch/>
        </p:blipFill>
        <p:spPr>
          <a:xfrm>
            <a:off x="301891" y="1511460"/>
            <a:ext cx="8540217" cy="432844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2"/>
          <p:cNvSpPr txBox="1"/>
          <p:nvPr/>
        </p:nvSpPr>
        <p:spPr>
          <a:xfrm>
            <a:off x="304800" y="207485"/>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Theory</a:t>
            </a:r>
            <a:endParaRPr/>
          </a:p>
        </p:txBody>
      </p:sp>
      <p:sp>
        <p:nvSpPr>
          <p:cNvPr id="377" name="Google Shape;377;p32"/>
          <p:cNvSpPr txBox="1"/>
          <p:nvPr>
            <p:ph idx="11" type="ftr"/>
          </p:nvPr>
        </p:nvSpPr>
        <p:spPr>
          <a:xfrm>
            <a:off x="21516" y="6471359"/>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5F497A"/>
                </a:solidFill>
                <a:latin typeface="Times New Roman"/>
                <a:ea typeface="Times New Roman"/>
                <a:cs typeface="Times New Roman"/>
                <a:sym typeface="Times New Roman"/>
              </a:rPr>
              <a:t>Engineering Exploration (20ME C03)</a:t>
            </a:r>
            <a:endParaRPr/>
          </a:p>
        </p:txBody>
      </p:sp>
      <p:sp>
        <p:nvSpPr>
          <p:cNvPr id="378" name="Google Shape;378;p32"/>
          <p:cNvSpPr txBox="1"/>
          <p:nvPr>
            <p:ph idx="12" type="sldNum"/>
          </p:nvPr>
        </p:nvSpPr>
        <p:spPr>
          <a:xfrm>
            <a:off x="6737874" y="6475212"/>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5F497A"/>
                </a:solidFill>
                <a:latin typeface="Times New Roman"/>
                <a:ea typeface="Times New Roman"/>
                <a:cs typeface="Times New Roman"/>
                <a:sym typeface="Times New Roman"/>
              </a:rPr>
              <a:t>‹#›</a:t>
            </a:fld>
            <a:endParaRPr sz="1400">
              <a:solidFill>
                <a:srgbClr val="5F497A"/>
              </a:solidFill>
              <a:latin typeface="Times New Roman"/>
              <a:ea typeface="Times New Roman"/>
              <a:cs typeface="Times New Roman"/>
              <a:sym typeface="Times New Roman"/>
            </a:endParaRPr>
          </a:p>
        </p:txBody>
      </p:sp>
      <p:pic>
        <p:nvPicPr>
          <p:cNvPr id="379" name="Google Shape;379;p32"/>
          <p:cNvPicPr preferRelativeResize="0"/>
          <p:nvPr/>
        </p:nvPicPr>
        <p:blipFill rotWithShape="1">
          <a:blip r:embed="rId3">
            <a:alphaModFix/>
          </a:blip>
          <a:srcRect b="0" l="0" r="0" t="0"/>
          <a:stretch/>
        </p:blipFill>
        <p:spPr>
          <a:xfrm>
            <a:off x="5070082" y="176943"/>
            <a:ext cx="3921518" cy="706915"/>
          </a:xfrm>
          <a:prstGeom prst="rect">
            <a:avLst/>
          </a:prstGeom>
          <a:noFill/>
          <a:ln>
            <a:noFill/>
          </a:ln>
        </p:spPr>
      </p:pic>
      <p:pic>
        <p:nvPicPr>
          <p:cNvPr id="380" name="Google Shape;380;p32"/>
          <p:cNvPicPr preferRelativeResize="0"/>
          <p:nvPr>
            <p:ph idx="1" type="body"/>
          </p:nvPr>
        </p:nvPicPr>
        <p:blipFill rotWithShape="1">
          <a:blip r:embed="rId4">
            <a:alphaModFix/>
          </a:blip>
          <a:srcRect b="0" l="0" r="0" t="0"/>
          <a:stretch/>
        </p:blipFill>
        <p:spPr>
          <a:xfrm>
            <a:off x="570090" y="1676400"/>
            <a:ext cx="8003820" cy="4267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3"/>
          <p:cNvSpPr txBox="1"/>
          <p:nvPr/>
        </p:nvSpPr>
        <p:spPr>
          <a:xfrm>
            <a:off x="304800" y="207485"/>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Implementation/Work Flow</a:t>
            </a:r>
            <a:endParaRPr/>
          </a:p>
        </p:txBody>
      </p:sp>
      <p:pic>
        <p:nvPicPr>
          <p:cNvPr id="386" name="Google Shape;386;p33"/>
          <p:cNvPicPr preferRelativeResize="0"/>
          <p:nvPr>
            <p:ph idx="1" type="body"/>
          </p:nvPr>
        </p:nvPicPr>
        <p:blipFill rotWithShape="1">
          <a:blip r:embed="rId3">
            <a:alphaModFix/>
          </a:blip>
          <a:srcRect b="0" l="0" r="0" t="0"/>
          <a:stretch/>
        </p:blipFill>
        <p:spPr>
          <a:xfrm>
            <a:off x="914400" y="2362200"/>
            <a:ext cx="7315200" cy="2368651"/>
          </a:xfrm>
          <a:prstGeom prst="rect">
            <a:avLst/>
          </a:prstGeom>
          <a:noFill/>
          <a:ln>
            <a:noFill/>
          </a:ln>
        </p:spPr>
      </p:pic>
      <p:sp>
        <p:nvSpPr>
          <p:cNvPr id="387" name="Google Shape;387;p33"/>
          <p:cNvSpPr txBox="1"/>
          <p:nvPr>
            <p:ph idx="11" type="ftr"/>
          </p:nvPr>
        </p:nvSpPr>
        <p:spPr>
          <a:xfrm>
            <a:off x="21516" y="6471359"/>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5F497A"/>
                </a:solidFill>
                <a:latin typeface="Times New Roman"/>
                <a:ea typeface="Times New Roman"/>
                <a:cs typeface="Times New Roman"/>
                <a:sym typeface="Times New Roman"/>
              </a:rPr>
              <a:t>Engineering Exploration (20ME C03)</a:t>
            </a:r>
            <a:endParaRPr/>
          </a:p>
        </p:txBody>
      </p:sp>
      <p:sp>
        <p:nvSpPr>
          <p:cNvPr id="388" name="Google Shape;388;p33"/>
          <p:cNvSpPr txBox="1"/>
          <p:nvPr>
            <p:ph idx="12" type="sldNum"/>
          </p:nvPr>
        </p:nvSpPr>
        <p:spPr>
          <a:xfrm>
            <a:off x="6737874" y="6475212"/>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5F497A"/>
                </a:solidFill>
                <a:latin typeface="Times New Roman"/>
                <a:ea typeface="Times New Roman"/>
                <a:cs typeface="Times New Roman"/>
                <a:sym typeface="Times New Roman"/>
              </a:rPr>
              <a:t>‹#›</a:t>
            </a:fld>
            <a:endParaRPr sz="1400">
              <a:solidFill>
                <a:srgbClr val="5F497A"/>
              </a:solidFill>
              <a:latin typeface="Times New Roman"/>
              <a:ea typeface="Times New Roman"/>
              <a:cs typeface="Times New Roman"/>
              <a:sym typeface="Times New Roman"/>
            </a:endParaRPr>
          </a:p>
        </p:txBody>
      </p:sp>
      <p:pic>
        <p:nvPicPr>
          <p:cNvPr id="389" name="Google Shape;389;p33"/>
          <p:cNvPicPr preferRelativeResize="0"/>
          <p:nvPr/>
        </p:nvPicPr>
        <p:blipFill rotWithShape="1">
          <a:blip r:embed="rId4">
            <a:alphaModFix/>
          </a:blip>
          <a:srcRect b="0" l="0" r="0" t="0"/>
          <a:stretch/>
        </p:blipFill>
        <p:spPr>
          <a:xfrm>
            <a:off x="5070082" y="176943"/>
            <a:ext cx="3921518" cy="70691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4"/>
          <p:cNvSpPr txBox="1"/>
          <p:nvPr/>
        </p:nvSpPr>
        <p:spPr>
          <a:xfrm>
            <a:off x="304800" y="207485"/>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Results &amp; Discussion</a:t>
            </a:r>
            <a:endParaRPr/>
          </a:p>
        </p:txBody>
      </p:sp>
      <p:sp>
        <p:nvSpPr>
          <p:cNvPr id="395" name="Google Shape;395;p34"/>
          <p:cNvSpPr txBox="1"/>
          <p:nvPr>
            <p:ph idx="11" type="ftr"/>
          </p:nvPr>
        </p:nvSpPr>
        <p:spPr>
          <a:xfrm>
            <a:off x="21516" y="6471359"/>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5F497A"/>
                </a:solidFill>
                <a:latin typeface="Times New Roman"/>
                <a:ea typeface="Times New Roman"/>
                <a:cs typeface="Times New Roman"/>
                <a:sym typeface="Times New Roman"/>
              </a:rPr>
              <a:t>Engineering Exploration (20ME C03)</a:t>
            </a:r>
            <a:endParaRPr/>
          </a:p>
        </p:txBody>
      </p:sp>
      <p:sp>
        <p:nvSpPr>
          <p:cNvPr id="396" name="Google Shape;396;p34"/>
          <p:cNvSpPr txBox="1"/>
          <p:nvPr>
            <p:ph idx="12" type="sldNum"/>
          </p:nvPr>
        </p:nvSpPr>
        <p:spPr>
          <a:xfrm>
            <a:off x="6737874" y="6475212"/>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5F497A"/>
                </a:solidFill>
                <a:latin typeface="Times New Roman"/>
                <a:ea typeface="Times New Roman"/>
                <a:cs typeface="Times New Roman"/>
                <a:sym typeface="Times New Roman"/>
              </a:rPr>
              <a:t>‹#›</a:t>
            </a:fld>
            <a:endParaRPr sz="1400">
              <a:solidFill>
                <a:srgbClr val="5F497A"/>
              </a:solidFill>
              <a:latin typeface="Times New Roman"/>
              <a:ea typeface="Times New Roman"/>
              <a:cs typeface="Times New Roman"/>
              <a:sym typeface="Times New Roman"/>
            </a:endParaRPr>
          </a:p>
        </p:txBody>
      </p:sp>
      <p:pic>
        <p:nvPicPr>
          <p:cNvPr id="397" name="Google Shape;397;p34"/>
          <p:cNvPicPr preferRelativeResize="0"/>
          <p:nvPr/>
        </p:nvPicPr>
        <p:blipFill rotWithShape="1">
          <a:blip r:embed="rId3">
            <a:alphaModFix/>
          </a:blip>
          <a:srcRect b="0" l="0" r="0" t="0"/>
          <a:stretch/>
        </p:blipFill>
        <p:spPr>
          <a:xfrm>
            <a:off x="5070082" y="176943"/>
            <a:ext cx="3921518" cy="706915"/>
          </a:xfrm>
          <a:prstGeom prst="rect">
            <a:avLst/>
          </a:prstGeom>
          <a:noFill/>
          <a:ln>
            <a:noFill/>
          </a:ln>
        </p:spPr>
      </p:pic>
      <p:pic>
        <p:nvPicPr>
          <p:cNvPr id="398" name="Google Shape;398;p34"/>
          <p:cNvPicPr preferRelativeResize="0"/>
          <p:nvPr>
            <p:ph idx="1" type="body"/>
          </p:nvPr>
        </p:nvPicPr>
        <p:blipFill rotWithShape="1">
          <a:blip r:embed="rId4">
            <a:alphaModFix/>
          </a:blip>
          <a:srcRect b="0" l="0" r="0" t="0"/>
          <a:stretch/>
        </p:blipFill>
        <p:spPr>
          <a:xfrm>
            <a:off x="417539" y="1447800"/>
            <a:ext cx="4999153" cy="1707028"/>
          </a:xfrm>
          <a:prstGeom prst="rect">
            <a:avLst/>
          </a:prstGeom>
          <a:noFill/>
          <a:ln>
            <a:noFill/>
          </a:ln>
        </p:spPr>
      </p:pic>
      <p:pic>
        <p:nvPicPr>
          <p:cNvPr id="399" name="Google Shape;399;p34"/>
          <p:cNvPicPr preferRelativeResize="0"/>
          <p:nvPr/>
        </p:nvPicPr>
        <p:blipFill rotWithShape="1">
          <a:blip r:embed="rId5">
            <a:alphaModFix/>
          </a:blip>
          <a:srcRect b="0" l="0" r="0" t="0"/>
          <a:stretch/>
        </p:blipFill>
        <p:spPr>
          <a:xfrm>
            <a:off x="3569158" y="3886200"/>
            <a:ext cx="4237087" cy="138696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5"/>
          <p:cNvSpPr txBox="1"/>
          <p:nvPr/>
        </p:nvSpPr>
        <p:spPr>
          <a:xfrm>
            <a:off x="304800" y="207485"/>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Results &amp; Discussion</a:t>
            </a:r>
            <a:endParaRPr/>
          </a:p>
        </p:txBody>
      </p:sp>
      <p:sp>
        <p:nvSpPr>
          <p:cNvPr id="405" name="Google Shape;405;p35"/>
          <p:cNvSpPr txBox="1"/>
          <p:nvPr>
            <p:ph idx="11" type="ftr"/>
          </p:nvPr>
        </p:nvSpPr>
        <p:spPr>
          <a:xfrm>
            <a:off x="21516" y="6471359"/>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5F497A"/>
                </a:solidFill>
                <a:latin typeface="Times New Roman"/>
                <a:ea typeface="Times New Roman"/>
                <a:cs typeface="Times New Roman"/>
                <a:sym typeface="Times New Roman"/>
              </a:rPr>
              <a:t>Engineering Exploration (20ME C03)</a:t>
            </a:r>
            <a:endParaRPr/>
          </a:p>
        </p:txBody>
      </p:sp>
      <p:sp>
        <p:nvSpPr>
          <p:cNvPr id="406" name="Google Shape;406;p35"/>
          <p:cNvSpPr txBox="1"/>
          <p:nvPr>
            <p:ph idx="12" type="sldNum"/>
          </p:nvPr>
        </p:nvSpPr>
        <p:spPr>
          <a:xfrm>
            <a:off x="6737874" y="6475212"/>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5F497A"/>
                </a:solidFill>
                <a:latin typeface="Times New Roman"/>
                <a:ea typeface="Times New Roman"/>
                <a:cs typeface="Times New Roman"/>
                <a:sym typeface="Times New Roman"/>
              </a:rPr>
              <a:t>‹#›</a:t>
            </a:fld>
            <a:endParaRPr sz="1400">
              <a:solidFill>
                <a:srgbClr val="5F497A"/>
              </a:solidFill>
              <a:latin typeface="Times New Roman"/>
              <a:ea typeface="Times New Roman"/>
              <a:cs typeface="Times New Roman"/>
              <a:sym typeface="Times New Roman"/>
            </a:endParaRPr>
          </a:p>
        </p:txBody>
      </p:sp>
      <p:pic>
        <p:nvPicPr>
          <p:cNvPr id="407" name="Google Shape;407;p35"/>
          <p:cNvPicPr preferRelativeResize="0"/>
          <p:nvPr/>
        </p:nvPicPr>
        <p:blipFill rotWithShape="1">
          <a:blip r:embed="rId3">
            <a:alphaModFix/>
          </a:blip>
          <a:srcRect b="0" l="0" r="0" t="0"/>
          <a:stretch/>
        </p:blipFill>
        <p:spPr>
          <a:xfrm>
            <a:off x="5070082" y="176943"/>
            <a:ext cx="3921518" cy="706915"/>
          </a:xfrm>
          <a:prstGeom prst="rect">
            <a:avLst/>
          </a:prstGeom>
          <a:noFill/>
          <a:ln>
            <a:noFill/>
          </a:ln>
        </p:spPr>
      </p:pic>
      <p:pic>
        <p:nvPicPr>
          <p:cNvPr id="408" name="Google Shape;408;p35"/>
          <p:cNvPicPr preferRelativeResize="0"/>
          <p:nvPr>
            <p:ph idx="1" type="body"/>
          </p:nvPr>
        </p:nvPicPr>
        <p:blipFill rotWithShape="1">
          <a:blip r:embed="rId4">
            <a:alphaModFix/>
          </a:blip>
          <a:srcRect b="0" l="0" r="0" t="0"/>
          <a:stretch/>
        </p:blipFill>
        <p:spPr>
          <a:xfrm>
            <a:off x="914179" y="1447800"/>
            <a:ext cx="2552921" cy="2697714"/>
          </a:xfrm>
          <a:prstGeom prst="rect">
            <a:avLst/>
          </a:prstGeom>
          <a:noFill/>
          <a:ln>
            <a:noFill/>
          </a:ln>
        </p:spPr>
      </p:pic>
      <p:pic>
        <p:nvPicPr>
          <p:cNvPr id="409" name="Google Shape;409;p35"/>
          <p:cNvPicPr preferRelativeResize="0"/>
          <p:nvPr/>
        </p:nvPicPr>
        <p:blipFill rotWithShape="1">
          <a:blip r:embed="rId5">
            <a:alphaModFix/>
          </a:blip>
          <a:srcRect b="0" l="0" r="0" t="0"/>
          <a:stretch/>
        </p:blipFill>
        <p:spPr>
          <a:xfrm>
            <a:off x="5181600" y="3352800"/>
            <a:ext cx="2537680" cy="266723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6"/>
          <p:cNvSpPr txBox="1"/>
          <p:nvPr/>
        </p:nvSpPr>
        <p:spPr>
          <a:xfrm>
            <a:off x="304800" y="207485"/>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Results &amp; Discussion</a:t>
            </a:r>
            <a:endParaRPr/>
          </a:p>
        </p:txBody>
      </p:sp>
      <p:sp>
        <p:nvSpPr>
          <p:cNvPr id="415" name="Google Shape;415;p36"/>
          <p:cNvSpPr txBox="1"/>
          <p:nvPr>
            <p:ph idx="11" type="ftr"/>
          </p:nvPr>
        </p:nvSpPr>
        <p:spPr>
          <a:xfrm>
            <a:off x="21516" y="6471359"/>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5F497A"/>
                </a:solidFill>
                <a:latin typeface="Times New Roman"/>
                <a:ea typeface="Times New Roman"/>
                <a:cs typeface="Times New Roman"/>
                <a:sym typeface="Times New Roman"/>
              </a:rPr>
              <a:t>Engineering Exploration (20ME C03)</a:t>
            </a:r>
            <a:endParaRPr/>
          </a:p>
        </p:txBody>
      </p:sp>
      <p:sp>
        <p:nvSpPr>
          <p:cNvPr id="416" name="Google Shape;416;p36"/>
          <p:cNvSpPr txBox="1"/>
          <p:nvPr>
            <p:ph idx="12" type="sldNum"/>
          </p:nvPr>
        </p:nvSpPr>
        <p:spPr>
          <a:xfrm>
            <a:off x="6737874" y="6475212"/>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5F497A"/>
                </a:solidFill>
                <a:latin typeface="Times New Roman"/>
                <a:ea typeface="Times New Roman"/>
                <a:cs typeface="Times New Roman"/>
                <a:sym typeface="Times New Roman"/>
              </a:rPr>
              <a:t>‹#›</a:t>
            </a:fld>
            <a:endParaRPr sz="1400">
              <a:solidFill>
                <a:srgbClr val="5F497A"/>
              </a:solidFill>
              <a:latin typeface="Times New Roman"/>
              <a:ea typeface="Times New Roman"/>
              <a:cs typeface="Times New Roman"/>
              <a:sym typeface="Times New Roman"/>
            </a:endParaRPr>
          </a:p>
        </p:txBody>
      </p:sp>
      <p:pic>
        <p:nvPicPr>
          <p:cNvPr id="417" name="Google Shape;417;p36"/>
          <p:cNvPicPr preferRelativeResize="0"/>
          <p:nvPr/>
        </p:nvPicPr>
        <p:blipFill rotWithShape="1">
          <a:blip r:embed="rId3">
            <a:alphaModFix/>
          </a:blip>
          <a:srcRect b="0" l="0" r="0" t="0"/>
          <a:stretch/>
        </p:blipFill>
        <p:spPr>
          <a:xfrm>
            <a:off x="5070082" y="176943"/>
            <a:ext cx="3921518" cy="706915"/>
          </a:xfrm>
          <a:prstGeom prst="rect">
            <a:avLst/>
          </a:prstGeom>
          <a:noFill/>
          <a:ln>
            <a:noFill/>
          </a:ln>
        </p:spPr>
      </p:pic>
      <p:pic>
        <p:nvPicPr>
          <p:cNvPr id="418" name="Google Shape;418;p36"/>
          <p:cNvPicPr preferRelativeResize="0"/>
          <p:nvPr>
            <p:ph idx="1" type="body"/>
          </p:nvPr>
        </p:nvPicPr>
        <p:blipFill rotWithShape="1">
          <a:blip r:embed="rId4">
            <a:alphaModFix/>
          </a:blip>
          <a:srcRect b="0" l="0" r="0" t="0"/>
          <a:stretch/>
        </p:blipFill>
        <p:spPr>
          <a:xfrm>
            <a:off x="304801" y="1063028"/>
            <a:ext cx="2988946" cy="2594572"/>
          </a:xfrm>
          <a:prstGeom prst="rect">
            <a:avLst/>
          </a:prstGeom>
          <a:noFill/>
          <a:ln>
            <a:noFill/>
          </a:ln>
        </p:spPr>
      </p:pic>
      <p:pic>
        <p:nvPicPr>
          <p:cNvPr id="419" name="Google Shape;419;p36"/>
          <p:cNvPicPr preferRelativeResize="0"/>
          <p:nvPr/>
        </p:nvPicPr>
        <p:blipFill rotWithShape="1">
          <a:blip r:embed="rId5">
            <a:alphaModFix/>
          </a:blip>
          <a:srcRect b="0" l="0" r="0" t="0"/>
          <a:stretch/>
        </p:blipFill>
        <p:spPr>
          <a:xfrm>
            <a:off x="3267823" y="3857592"/>
            <a:ext cx="5200709" cy="247819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7"/>
          <p:cNvSpPr txBox="1"/>
          <p:nvPr/>
        </p:nvSpPr>
        <p:spPr>
          <a:xfrm>
            <a:off x="304800" y="207485"/>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Results &amp; Discussion</a:t>
            </a:r>
            <a:endParaRPr/>
          </a:p>
        </p:txBody>
      </p:sp>
      <p:sp>
        <p:nvSpPr>
          <p:cNvPr id="425" name="Google Shape;425;p37"/>
          <p:cNvSpPr txBox="1"/>
          <p:nvPr>
            <p:ph idx="11" type="ftr"/>
          </p:nvPr>
        </p:nvSpPr>
        <p:spPr>
          <a:xfrm>
            <a:off x="21516" y="6471359"/>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5F497A"/>
                </a:solidFill>
                <a:latin typeface="Times New Roman"/>
                <a:ea typeface="Times New Roman"/>
                <a:cs typeface="Times New Roman"/>
                <a:sym typeface="Times New Roman"/>
              </a:rPr>
              <a:t>Engineering Exploration (20ME C03)</a:t>
            </a:r>
            <a:endParaRPr/>
          </a:p>
        </p:txBody>
      </p:sp>
      <p:sp>
        <p:nvSpPr>
          <p:cNvPr id="426" name="Google Shape;426;p37"/>
          <p:cNvSpPr txBox="1"/>
          <p:nvPr>
            <p:ph idx="12" type="sldNum"/>
          </p:nvPr>
        </p:nvSpPr>
        <p:spPr>
          <a:xfrm>
            <a:off x="6737874" y="6475212"/>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5F497A"/>
                </a:solidFill>
                <a:latin typeface="Times New Roman"/>
                <a:ea typeface="Times New Roman"/>
                <a:cs typeface="Times New Roman"/>
                <a:sym typeface="Times New Roman"/>
              </a:rPr>
              <a:t>‹#›</a:t>
            </a:fld>
            <a:endParaRPr sz="1400">
              <a:solidFill>
                <a:srgbClr val="5F497A"/>
              </a:solidFill>
              <a:latin typeface="Times New Roman"/>
              <a:ea typeface="Times New Roman"/>
              <a:cs typeface="Times New Roman"/>
              <a:sym typeface="Times New Roman"/>
            </a:endParaRPr>
          </a:p>
        </p:txBody>
      </p:sp>
      <p:pic>
        <p:nvPicPr>
          <p:cNvPr id="427" name="Google Shape;427;p37"/>
          <p:cNvPicPr preferRelativeResize="0"/>
          <p:nvPr/>
        </p:nvPicPr>
        <p:blipFill rotWithShape="1">
          <a:blip r:embed="rId3">
            <a:alphaModFix/>
          </a:blip>
          <a:srcRect b="0" l="0" r="0" t="0"/>
          <a:stretch/>
        </p:blipFill>
        <p:spPr>
          <a:xfrm>
            <a:off x="5070082" y="176943"/>
            <a:ext cx="3921518" cy="706915"/>
          </a:xfrm>
          <a:prstGeom prst="rect">
            <a:avLst/>
          </a:prstGeom>
          <a:noFill/>
          <a:ln>
            <a:noFill/>
          </a:ln>
        </p:spPr>
      </p:pic>
      <p:pic>
        <p:nvPicPr>
          <p:cNvPr id="428" name="Google Shape;428;p37"/>
          <p:cNvPicPr preferRelativeResize="0"/>
          <p:nvPr>
            <p:ph idx="1" type="body"/>
          </p:nvPr>
        </p:nvPicPr>
        <p:blipFill rotWithShape="1">
          <a:blip r:embed="rId4">
            <a:alphaModFix/>
          </a:blip>
          <a:srcRect b="0" l="0" r="0" t="0"/>
          <a:stretch/>
        </p:blipFill>
        <p:spPr>
          <a:xfrm>
            <a:off x="2444270" y="1600200"/>
            <a:ext cx="4293604" cy="456653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8"/>
          <p:cNvSpPr txBox="1"/>
          <p:nvPr/>
        </p:nvSpPr>
        <p:spPr>
          <a:xfrm>
            <a:off x="304800" y="207485"/>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Results &amp; Discussion</a:t>
            </a:r>
            <a:endParaRPr/>
          </a:p>
        </p:txBody>
      </p:sp>
      <p:sp>
        <p:nvSpPr>
          <p:cNvPr id="434" name="Google Shape;434;p38"/>
          <p:cNvSpPr txBox="1"/>
          <p:nvPr>
            <p:ph idx="11" type="ftr"/>
          </p:nvPr>
        </p:nvSpPr>
        <p:spPr>
          <a:xfrm>
            <a:off x="21516" y="6471359"/>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5F497A"/>
                </a:solidFill>
                <a:latin typeface="Times New Roman"/>
                <a:ea typeface="Times New Roman"/>
                <a:cs typeface="Times New Roman"/>
                <a:sym typeface="Times New Roman"/>
              </a:rPr>
              <a:t>Engineering Exploration (20ME C03)</a:t>
            </a:r>
            <a:endParaRPr/>
          </a:p>
        </p:txBody>
      </p:sp>
      <p:sp>
        <p:nvSpPr>
          <p:cNvPr id="435" name="Google Shape;435;p38"/>
          <p:cNvSpPr txBox="1"/>
          <p:nvPr>
            <p:ph idx="12" type="sldNum"/>
          </p:nvPr>
        </p:nvSpPr>
        <p:spPr>
          <a:xfrm>
            <a:off x="6737874" y="6475212"/>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5F497A"/>
                </a:solidFill>
                <a:latin typeface="Times New Roman"/>
                <a:ea typeface="Times New Roman"/>
                <a:cs typeface="Times New Roman"/>
                <a:sym typeface="Times New Roman"/>
              </a:rPr>
              <a:t>‹#›</a:t>
            </a:fld>
            <a:endParaRPr sz="1400">
              <a:solidFill>
                <a:srgbClr val="5F497A"/>
              </a:solidFill>
              <a:latin typeface="Times New Roman"/>
              <a:ea typeface="Times New Roman"/>
              <a:cs typeface="Times New Roman"/>
              <a:sym typeface="Times New Roman"/>
            </a:endParaRPr>
          </a:p>
        </p:txBody>
      </p:sp>
      <p:pic>
        <p:nvPicPr>
          <p:cNvPr id="436" name="Google Shape;436;p38"/>
          <p:cNvPicPr preferRelativeResize="0"/>
          <p:nvPr/>
        </p:nvPicPr>
        <p:blipFill rotWithShape="1">
          <a:blip r:embed="rId3">
            <a:alphaModFix/>
          </a:blip>
          <a:srcRect b="0" l="0" r="0" t="0"/>
          <a:stretch/>
        </p:blipFill>
        <p:spPr>
          <a:xfrm>
            <a:off x="5070082" y="176943"/>
            <a:ext cx="3921518" cy="706915"/>
          </a:xfrm>
          <a:prstGeom prst="rect">
            <a:avLst/>
          </a:prstGeom>
          <a:noFill/>
          <a:ln>
            <a:noFill/>
          </a:ln>
        </p:spPr>
      </p:pic>
      <p:pic>
        <p:nvPicPr>
          <p:cNvPr id="437" name="Google Shape;437;p38"/>
          <p:cNvPicPr preferRelativeResize="0"/>
          <p:nvPr>
            <p:ph idx="1" type="body"/>
          </p:nvPr>
        </p:nvPicPr>
        <p:blipFill rotWithShape="1">
          <a:blip r:embed="rId4">
            <a:alphaModFix/>
          </a:blip>
          <a:srcRect b="0" l="0" r="0" t="0"/>
          <a:stretch/>
        </p:blipFill>
        <p:spPr>
          <a:xfrm>
            <a:off x="761998" y="1766287"/>
            <a:ext cx="7262489" cy="266723"/>
          </a:xfrm>
          <a:prstGeom prst="rect">
            <a:avLst/>
          </a:prstGeom>
          <a:noFill/>
          <a:ln>
            <a:noFill/>
          </a:ln>
        </p:spPr>
      </p:pic>
      <p:pic>
        <p:nvPicPr>
          <p:cNvPr id="438" name="Google Shape;438;p38"/>
          <p:cNvPicPr preferRelativeResize="0"/>
          <p:nvPr/>
        </p:nvPicPr>
        <p:blipFill rotWithShape="1">
          <a:blip r:embed="rId5">
            <a:alphaModFix/>
          </a:blip>
          <a:srcRect b="0" l="0" r="0" t="0"/>
          <a:stretch/>
        </p:blipFill>
        <p:spPr>
          <a:xfrm>
            <a:off x="1093497" y="2715536"/>
            <a:ext cx="6599492" cy="246147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9"/>
          <p:cNvSpPr txBox="1"/>
          <p:nvPr/>
        </p:nvSpPr>
        <p:spPr>
          <a:xfrm>
            <a:off x="304800" y="207485"/>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Results &amp; Discussion</a:t>
            </a:r>
            <a:endParaRPr/>
          </a:p>
        </p:txBody>
      </p:sp>
      <p:sp>
        <p:nvSpPr>
          <p:cNvPr id="444" name="Google Shape;444;p39"/>
          <p:cNvSpPr txBox="1"/>
          <p:nvPr>
            <p:ph idx="11" type="ftr"/>
          </p:nvPr>
        </p:nvSpPr>
        <p:spPr>
          <a:xfrm>
            <a:off x="21516" y="6471359"/>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5F497A"/>
                </a:solidFill>
                <a:latin typeface="Times New Roman"/>
                <a:ea typeface="Times New Roman"/>
                <a:cs typeface="Times New Roman"/>
                <a:sym typeface="Times New Roman"/>
              </a:rPr>
              <a:t>Engineering Exploration (20ME C03)</a:t>
            </a:r>
            <a:endParaRPr/>
          </a:p>
        </p:txBody>
      </p:sp>
      <p:sp>
        <p:nvSpPr>
          <p:cNvPr id="445" name="Google Shape;445;p39"/>
          <p:cNvSpPr txBox="1"/>
          <p:nvPr>
            <p:ph idx="12" type="sldNum"/>
          </p:nvPr>
        </p:nvSpPr>
        <p:spPr>
          <a:xfrm>
            <a:off x="6737874" y="6475212"/>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5F497A"/>
                </a:solidFill>
                <a:latin typeface="Times New Roman"/>
                <a:ea typeface="Times New Roman"/>
                <a:cs typeface="Times New Roman"/>
                <a:sym typeface="Times New Roman"/>
              </a:rPr>
              <a:t>‹#›</a:t>
            </a:fld>
            <a:endParaRPr sz="1400">
              <a:solidFill>
                <a:srgbClr val="5F497A"/>
              </a:solidFill>
              <a:latin typeface="Times New Roman"/>
              <a:ea typeface="Times New Roman"/>
              <a:cs typeface="Times New Roman"/>
              <a:sym typeface="Times New Roman"/>
            </a:endParaRPr>
          </a:p>
        </p:txBody>
      </p:sp>
      <p:pic>
        <p:nvPicPr>
          <p:cNvPr id="446" name="Google Shape;446;p39"/>
          <p:cNvPicPr preferRelativeResize="0"/>
          <p:nvPr/>
        </p:nvPicPr>
        <p:blipFill rotWithShape="1">
          <a:blip r:embed="rId3">
            <a:alphaModFix/>
          </a:blip>
          <a:srcRect b="0" l="0" r="0" t="0"/>
          <a:stretch/>
        </p:blipFill>
        <p:spPr>
          <a:xfrm>
            <a:off x="5070082" y="176943"/>
            <a:ext cx="3921518" cy="706915"/>
          </a:xfrm>
          <a:prstGeom prst="rect">
            <a:avLst/>
          </a:prstGeom>
          <a:noFill/>
          <a:ln>
            <a:noFill/>
          </a:ln>
        </p:spPr>
      </p:pic>
      <p:pic>
        <p:nvPicPr>
          <p:cNvPr id="447" name="Google Shape;447;p39"/>
          <p:cNvPicPr preferRelativeResize="0"/>
          <p:nvPr>
            <p:ph idx="1" type="body"/>
          </p:nvPr>
        </p:nvPicPr>
        <p:blipFill rotWithShape="1">
          <a:blip r:embed="rId4">
            <a:alphaModFix/>
          </a:blip>
          <a:srcRect b="0" l="0" r="0" t="0"/>
          <a:stretch/>
        </p:blipFill>
        <p:spPr>
          <a:xfrm>
            <a:off x="457200" y="2147001"/>
            <a:ext cx="5723116" cy="640135"/>
          </a:xfrm>
          <a:prstGeom prst="rect">
            <a:avLst/>
          </a:prstGeom>
          <a:noFill/>
          <a:ln>
            <a:noFill/>
          </a:ln>
        </p:spPr>
      </p:pic>
      <p:pic>
        <p:nvPicPr>
          <p:cNvPr id="448" name="Google Shape;448;p39"/>
          <p:cNvPicPr preferRelativeResize="0"/>
          <p:nvPr/>
        </p:nvPicPr>
        <p:blipFill rotWithShape="1">
          <a:blip r:embed="rId5">
            <a:alphaModFix/>
          </a:blip>
          <a:srcRect b="0" l="0" r="0" t="0"/>
          <a:stretch/>
        </p:blipFill>
        <p:spPr>
          <a:xfrm>
            <a:off x="1807122" y="4070865"/>
            <a:ext cx="7064352" cy="35817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nvSpPr>
        <p:spPr>
          <a:xfrm>
            <a:off x="232528" y="228600"/>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 Background</a:t>
            </a:r>
            <a:endParaRPr/>
          </a:p>
        </p:txBody>
      </p:sp>
      <p:sp>
        <p:nvSpPr>
          <p:cNvPr id="118" name="Google Shape;118;p4"/>
          <p:cNvSpPr txBox="1"/>
          <p:nvPr>
            <p:ph idx="1" type="body"/>
          </p:nvPr>
        </p:nvSpPr>
        <p:spPr>
          <a:xfrm>
            <a:off x="228600" y="1371600"/>
            <a:ext cx="87630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200000"/>
              </a:lnSpc>
              <a:spcBef>
                <a:spcPts val="0"/>
              </a:spcBef>
              <a:spcAft>
                <a:spcPts val="0"/>
              </a:spcAft>
              <a:buClr>
                <a:schemeClr val="dk1"/>
              </a:buClr>
              <a:buSzPts val="1400"/>
              <a:buFont typeface="Noto Sans Symbols"/>
              <a:buChar char="▪"/>
            </a:pPr>
            <a:r>
              <a:rPr b="0" i="0" lang="en-US" sz="1400">
                <a:latin typeface="Times New Roman"/>
                <a:ea typeface="Times New Roman"/>
                <a:cs typeface="Times New Roman"/>
                <a:sym typeface="Times New Roman"/>
              </a:rPr>
              <a:t>The first OCR was</a:t>
            </a:r>
            <a:r>
              <a:rPr i="0" lang="en-US" sz="1400">
                <a:latin typeface="Times New Roman"/>
                <a:ea typeface="Times New Roman"/>
                <a:cs typeface="Times New Roman"/>
                <a:sym typeface="Times New Roman"/>
              </a:rPr>
              <a:t> </a:t>
            </a:r>
            <a:r>
              <a:rPr b="0" i="0" lang="en-US" sz="1400">
                <a:latin typeface="Times New Roman"/>
                <a:ea typeface="Times New Roman"/>
                <a:cs typeface="Times New Roman"/>
                <a:sym typeface="Times New Roman"/>
              </a:rPr>
              <a:t>at the American magazine Reader’s Digest. This device was used to convert typewritten sales reports into punch cards that could be read and searched by computers.</a:t>
            </a:r>
            <a:endParaRPr sz="1400">
              <a:latin typeface="Times New Roman"/>
              <a:ea typeface="Times New Roman"/>
              <a:cs typeface="Times New Roman"/>
              <a:sym typeface="Times New Roman"/>
            </a:endParaRPr>
          </a:p>
          <a:p>
            <a:pPr indent="-342900" lvl="0" marL="342900" rtl="0" algn="l">
              <a:lnSpc>
                <a:spcPct val="200000"/>
              </a:lnSpc>
              <a:spcBef>
                <a:spcPts val="280"/>
              </a:spcBef>
              <a:spcAft>
                <a:spcPts val="0"/>
              </a:spcAft>
              <a:buClr>
                <a:schemeClr val="dk1"/>
              </a:buClr>
              <a:buSzPts val="1400"/>
              <a:buFont typeface="Noto Sans Symbols"/>
              <a:buChar char="▪"/>
            </a:pPr>
            <a:r>
              <a:rPr b="0" i="0" lang="en-US" sz="1400">
                <a:latin typeface="Times New Roman"/>
                <a:ea typeface="Times New Roman"/>
                <a:cs typeface="Times New Roman"/>
                <a:sym typeface="Times New Roman"/>
              </a:rPr>
              <a:t>A few years ago, the first attempts to combine OCR with machine learning were made. In 2013 the famous </a:t>
            </a:r>
            <a:r>
              <a:rPr b="1" i="0" lang="en-US" sz="1400" u="none" strike="noStrike">
                <a:latin typeface="Times New Roman"/>
                <a:ea typeface="Times New Roman"/>
                <a:cs typeface="Times New Roman"/>
                <a:sym typeface="Times New Roman"/>
              </a:rPr>
              <a:t>MNIST (Modified National Institute of Standards and Technology database) </a:t>
            </a:r>
            <a:r>
              <a:rPr b="0" i="0" lang="en-US" sz="1400">
                <a:latin typeface="Times New Roman"/>
                <a:ea typeface="Times New Roman"/>
                <a:cs typeface="Times New Roman"/>
                <a:sym typeface="Times New Roman"/>
              </a:rPr>
              <a:t>was established. This database consists of handwritten letters and numbers and is used for machine learning training. With this, document capture has made the step into the latest digital revolution and the focus has been on complete automation since then.</a:t>
            </a:r>
            <a:endParaRPr/>
          </a:p>
          <a:p>
            <a:pPr indent="-254000" lvl="0" marL="342900" rtl="0" algn="l">
              <a:lnSpc>
                <a:spcPct val="200000"/>
              </a:lnSpc>
              <a:spcBef>
                <a:spcPts val="280"/>
              </a:spcBef>
              <a:spcAft>
                <a:spcPts val="0"/>
              </a:spcAft>
              <a:buClr>
                <a:schemeClr val="dk1"/>
              </a:buClr>
              <a:buSzPts val="1400"/>
              <a:buFont typeface="Noto Sans Symbols"/>
              <a:buNone/>
            </a:pPr>
            <a:r>
              <a:t/>
            </a:r>
            <a:endParaRPr sz="1400">
              <a:latin typeface="Times New Roman"/>
              <a:ea typeface="Times New Roman"/>
              <a:cs typeface="Times New Roman"/>
              <a:sym typeface="Times New Roman"/>
            </a:endParaRPr>
          </a:p>
        </p:txBody>
      </p:sp>
      <p:sp>
        <p:nvSpPr>
          <p:cNvPr id="119" name="Google Shape;119;p4"/>
          <p:cNvSpPr txBox="1"/>
          <p:nvPr>
            <p:ph idx="11" type="ftr"/>
          </p:nvPr>
        </p:nvSpPr>
        <p:spPr>
          <a:xfrm>
            <a:off x="21516" y="6471359"/>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5F497A"/>
                </a:solidFill>
                <a:latin typeface="Times New Roman"/>
                <a:ea typeface="Times New Roman"/>
                <a:cs typeface="Times New Roman"/>
                <a:sym typeface="Times New Roman"/>
              </a:rPr>
              <a:t>Engineering Exploration (20ME C03)</a:t>
            </a:r>
            <a:endParaRPr/>
          </a:p>
        </p:txBody>
      </p:sp>
      <p:sp>
        <p:nvSpPr>
          <p:cNvPr id="120" name="Google Shape;120;p4"/>
          <p:cNvSpPr txBox="1"/>
          <p:nvPr>
            <p:ph idx="12" type="sldNum"/>
          </p:nvPr>
        </p:nvSpPr>
        <p:spPr>
          <a:xfrm>
            <a:off x="6737874" y="6475212"/>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5F497A"/>
                </a:solidFill>
                <a:latin typeface="Times New Roman"/>
                <a:ea typeface="Times New Roman"/>
                <a:cs typeface="Times New Roman"/>
                <a:sym typeface="Times New Roman"/>
              </a:rPr>
              <a:t>‹#›</a:t>
            </a:fld>
            <a:endParaRPr sz="1400">
              <a:solidFill>
                <a:srgbClr val="5F497A"/>
              </a:solidFill>
              <a:latin typeface="Times New Roman"/>
              <a:ea typeface="Times New Roman"/>
              <a:cs typeface="Times New Roman"/>
              <a:sym typeface="Times New Roman"/>
            </a:endParaRPr>
          </a:p>
        </p:txBody>
      </p:sp>
      <p:pic>
        <p:nvPicPr>
          <p:cNvPr id="121" name="Google Shape;121;p4"/>
          <p:cNvPicPr preferRelativeResize="0"/>
          <p:nvPr/>
        </p:nvPicPr>
        <p:blipFill rotWithShape="1">
          <a:blip r:embed="rId3">
            <a:alphaModFix/>
          </a:blip>
          <a:srcRect b="0" l="0" r="0" t="0"/>
          <a:stretch/>
        </p:blipFill>
        <p:spPr>
          <a:xfrm>
            <a:off x="5070082" y="176943"/>
            <a:ext cx="3921518" cy="706915"/>
          </a:xfrm>
          <a:prstGeom prst="rect">
            <a:avLst/>
          </a:prstGeom>
          <a:noFill/>
          <a:ln>
            <a:noFill/>
          </a:ln>
        </p:spPr>
      </p:pic>
      <p:pic>
        <p:nvPicPr>
          <p:cNvPr descr="Student of the Perkins School for the Blind uses the Kurzweil Reading Machine" id="122" name="Google Shape;122;p4"/>
          <p:cNvPicPr preferRelativeResize="0"/>
          <p:nvPr/>
        </p:nvPicPr>
        <p:blipFill rotWithShape="1">
          <a:blip r:embed="rId4">
            <a:alphaModFix/>
          </a:blip>
          <a:srcRect b="0" l="0" r="0" t="0"/>
          <a:stretch/>
        </p:blipFill>
        <p:spPr>
          <a:xfrm>
            <a:off x="3684829" y="4191000"/>
            <a:ext cx="1774341" cy="2147887"/>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0"/>
          <p:cNvSpPr txBox="1"/>
          <p:nvPr/>
        </p:nvSpPr>
        <p:spPr>
          <a:xfrm>
            <a:off x="304800" y="207485"/>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Results &amp; Discussion</a:t>
            </a:r>
            <a:endParaRPr/>
          </a:p>
        </p:txBody>
      </p:sp>
      <p:sp>
        <p:nvSpPr>
          <p:cNvPr id="454" name="Google Shape;454;p40"/>
          <p:cNvSpPr txBox="1"/>
          <p:nvPr>
            <p:ph idx="11" type="ftr"/>
          </p:nvPr>
        </p:nvSpPr>
        <p:spPr>
          <a:xfrm>
            <a:off x="21516" y="6471359"/>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5F497A"/>
                </a:solidFill>
                <a:latin typeface="Times New Roman"/>
                <a:ea typeface="Times New Roman"/>
                <a:cs typeface="Times New Roman"/>
                <a:sym typeface="Times New Roman"/>
              </a:rPr>
              <a:t>Engineering Exploration (20ME C03)</a:t>
            </a:r>
            <a:endParaRPr/>
          </a:p>
        </p:txBody>
      </p:sp>
      <p:sp>
        <p:nvSpPr>
          <p:cNvPr id="455" name="Google Shape;455;p40"/>
          <p:cNvSpPr txBox="1"/>
          <p:nvPr>
            <p:ph idx="12" type="sldNum"/>
          </p:nvPr>
        </p:nvSpPr>
        <p:spPr>
          <a:xfrm>
            <a:off x="6737874" y="6475212"/>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5F497A"/>
                </a:solidFill>
                <a:latin typeface="Times New Roman"/>
                <a:ea typeface="Times New Roman"/>
                <a:cs typeface="Times New Roman"/>
                <a:sym typeface="Times New Roman"/>
              </a:rPr>
              <a:t>‹#›</a:t>
            </a:fld>
            <a:endParaRPr sz="1400">
              <a:solidFill>
                <a:srgbClr val="5F497A"/>
              </a:solidFill>
              <a:latin typeface="Times New Roman"/>
              <a:ea typeface="Times New Roman"/>
              <a:cs typeface="Times New Roman"/>
              <a:sym typeface="Times New Roman"/>
            </a:endParaRPr>
          </a:p>
        </p:txBody>
      </p:sp>
      <p:pic>
        <p:nvPicPr>
          <p:cNvPr id="456" name="Google Shape;456;p40"/>
          <p:cNvPicPr preferRelativeResize="0"/>
          <p:nvPr/>
        </p:nvPicPr>
        <p:blipFill rotWithShape="1">
          <a:blip r:embed="rId3">
            <a:alphaModFix/>
          </a:blip>
          <a:srcRect b="0" l="0" r="0" t="0"/>
          <a:stretch/>
        </p:blipFill>
        <p:spPr>
          <a:xfrm>
            <a:off x="5070082" y="176943"/>
            <a:ext cx="3921518" cy="706915"/>
          </a:xfrm>
          <a:prstGeom prst="rect">
            <a:avLst/>
          </a:prstGeom>
          <a:noFill/>
          <a:ln>
            <a:noFill/>
          </a:ln>
        </p:spPr>
      </p:pic>
      <p:pic>
        <p:nvPicPr>
          <p:cNvPr id="457" name="Google Shape;457;p40"/>
          <p:cNvPicPr preferRelativeResize="0"/>
          <p:nvPr/>
        </p:nvPicPr>
        <p:blipFill rotWithShape="1">
          <a:blip r:embed="rId4">
            <a:alphaModFix/>
          </a:blip>
          <a:srcRect b="0" l="0" r="0" t="0"/>
          <a:stretch/>
        </p:blipFill>
        <p:spPr>
          <a:xfrm>
            <a:off x="1981200" y="5181600"/>
            <a:ext cx="6782388" cy="419136"/>
          </a:xfrm>
          <a:prstGeom prst="rect">
            <a:avLst/>
          </a:prstGeom>
          <a:noFill/>
          <a:ln>
            <a:noFill/>
          </a:ln>
        </p:spPr>
      </p:pic>
      <p:pic>
        <p:nvPicPr>
          <p:cNvPr id="458" name="Google Shape;458;p40"/>
          <p:cNvPicPr preferRelativeResize="0"/>
          <p:nvPr>
            <p:ph idx="1" type="body"/>
          </p:nvPr>
        </p:nvPicPr>
        <p:blipFill rotWithShape="1">
          <a:blip r:embed="rId5">
            <a:alphaModFix/>
          </a:blip>
          <a:srcRect b="0" l="0" r="0" t="0"/>
          <a:stretch/>
        </p:blipFill>
        <p:spPr>
          <a:xfrm>
            <a:off x="375409" y="1676400"/>
            <a:ext cx="6363251" cy="388654"/>
          </a:xfrm>
          <a:prstGeom prst="rect">
            <a:avLst/>
          </a:prstGeom>
          <a:noFill/>
          <a:ln>
            <a:noFill/>
          </a:ln>
        </p:spPr>
      </p:pic>
      <p:pic>
        <p:nvPicPr>
          <p:cNvPr id="459" name="Google Shape;459;p40"/>
          <p:cNvPicPr preferRelativeResize="0"/>
          <p:nvPr/>
        </p:nvPicPr>
        <p:blipFill rotWithShape="1">
          <a:blip r:embed="rId6">
            <a:alphaModFix/>
          </a:blip>
          <a:srcRect b="0" l="0" r="0" t="0"/>
          <a:stretch/>
        </p:blipFill>
        <p:spPr>
          <a:xfrm>
            <a:off x="1087797" y="2863881"/>
            <a:ext cx="6716877" cy="87620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1"/>
          <p:cNvSpPr txBox="1"/>
          <p:nvPr/>
        </p:nvSpPr>
        <p:spPr>
          <a:xfrm>
            <a:off x="304800" y="207485"/>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Results &amp; Discussion</a:t>
            </a:r>
            <a:endParaRPr/>
          </a:p>
        </p:txBody>
      </p:sp>
      <p:pic>
        <p:nvPicPr>
          <p:cNvPr id="465" name="Google Shape;465;p41"/>
          <p:cNvPicPr preferRelativeResize="0"/>
          <p:nvPr>
            <p:ph idx="1" type="body"/>
          </p:nvPr>
        </p:nvPicPr>
        <p:blipFill rotWithShape="1">
          <a:blip r:embed="rId3">
            <a:alphaModFix/>
          </a:blip>
          <a:srcRect b="0" l="0" r="0" t="0"/>
          <a:stretch/>
        </p:blipFill>
        <p:spPr>
          <a:xfrm>
            <a:off x="1074113" y="1771463"/>
            <a:ext cx="7071973" cy="4305673"/>
          </a:xfrm>
          <a:prstGeom prst="rect">
            <a:avLst/>
          </a:prstGeom>
          <a:noFill/>
          <a:ln>
            <a:noFill/>
          </a:ln>
        </p:spPr>
      </p:pic>
      <p:sp>
        <p:nvSpPr>
          <p:cNvPr id="466" name="Google Shape;466;p41"/>
          <p:cNvSpPr txBox="1"/>
          <p:nvPr>
            <p:ph idx="11" type="ftr"/>
          </p:nvPr>
        </p:nvSpPr>
        <p:spPr>
          <a:xfrm>
            <a:off x="21516" y="6471359"/>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5F497A"/>
                </a:solidFill>
                <a:latin typeface="Times New Roman"/>
                <a:ea typeface="Times New Roman"/>
                <a:cs typeface="Times New Roman"/>
                <a:sym typeface="Times New Roman"/>
              </a:rPr>
              <a:t>Engineering Exploration (20ME C03)</a:t>
            </a:r>
            <a:endParaRPr/>
          </a:p>
        </p:txBody>
      </p:sp>
      <p:sp>
        <p:nvSpPr>
          <p:cNvPr id="467" name="Google Shape;467;p41"/>
          <p:cNvSpPr txBox="1"/>
          <p:nvPr>
            <p:ph idx="12" type="sldNum"/>
          </p:nvPr>
        </p:nvSpPr>
        <p:spPr>
          <a:xfrm>
            <a:off x="6737874" y="6475212"/>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5F497A"/>
                </a:solidFill>
                <a:latin typeface="Times New Roman"/>
                <a:ea typeface="Times New Roman"/>
                <a:cs typeface="Times New Roman"/>
                <a:sym typeface="Times New Roman"/>
              </a:rPr>
              <a:t>‹#›</a:t>
            </a:fld>
            <a:endParaRPr sz="1400">
              <a:solidFill>
                <a:srgbClr val="5F497A"/>
              </a:solidFill>
              <a:latin typeface="Times New Roman"/>
              <a:ea typeface="Times New Roman"/>
              <a:cs typeface="Times New Roman"/>
              <a:sym typeface="Times New Roman"/>
            </a:endParaRPr>
          </a:p>
        </p:txBody>
      </p:sp>
      <p:pic>
        <p:nvPicPr>
          <p:cNvPr id="468" name="Google Shape;468;p41"/>
          <p:cNvPicPr preferRelativeResize="0"/>
          <p:nvPr/>
        </p:nvPicPr>
        <p:blipFill rotWithShape="1">
          <a:blip r:embed="rId4">
            <a:alphaModFix/>
          </a:blip>
          <a:srcRect b="0" l="0" r="0" t="0"/>
          <a:stretch/>
        </p:blipFill>
        <p:spPr>
          <a:xfrm>
            <a:off x="5070082" y="176943"/>
            <a:ext cx="3921518" cy="70691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2"/>
          <p:cNvSpPr txBox="1"/>
          <p:nvPr/>
        </p:nvSpPr>
        <p:spPr>
          <a:xfrm>
            <a:off x="304800" y="207485"/>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Results &amp; Discussion</a:t>
            </a:r>
            <a:endParaRPr/>
          </a:p>
        </p:txBody>
      </p:sp>
      <p:sp>
        <p:nvSpPr>
          <p:cNvPr id="474" name="Google Shape;474;p42"/>
          <p:cNvSpPr txBox="1"/>
          <p:nvPr>
            <p:ph idx="11" type="ftr"/>
          </p:nvPr>
        </p:nvSpPr>
        <p:spPr>
          <a:xfrm>
            <a:off x="21516" y="6471359"/>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5F497A"/>
                </a:solidFill>
                <a:latin typeface="Times New Roman"/>
                <a:ea typeface="Times New Roman"/>
                <a:cs typeface="Times New Roman"/>
                <a:sym typeface="Times New Roman"/>
              </a:rPr>
              <a:t>Engineering Exploration (20ME C03)</a:t>
            </a:r>
            <a:endParaRPr/>
          </a:p>
        </p:txBody>
      </p:sp>
      <p:sp>
        <p:nvSpPr>
          <p:cNvPr id="475" name="Google Shape;475;p42"/>
          <p:cNvSpPr txBox="1"/>
          <p:nvPr>
            <p:ph idx="12" type="sldNum"/>
          </p:nvPr>
        </p:nvSpPr>
        <p:spPr>
          <a:xfrm>
            <a:off x="6737874" y="6475212"/>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5F497A"/>
                </a:solidFill>
                <a:latin typeface="Times New Roman"/>
                <a:ea typeface="Times New Roman"/>
                <a:cs typeface="Times New Roman"/>
                <a:sym typeface="Times New Roman"/>
              </a:rPr>
              <a:t>‹#›</a:t>
            </a:fld>
            <a:endParaRPr sz="1400">
              <a:solidFill>
                <a:srgbClr val="5F497A"/>
              </a:solidFill>
              <a:latin typeface="Times New Roman"/>
              <a:ea typeface="Times New Roman"/>
              <a:cs typeface="Times New Roman"/>
              <a:sym typeface="Times New Roman"/>
            </a:endParaRPr>
          </a:p>
        </p:txBody>
      </p:sp>
      <p:pic>
        <p:nvPicPr>
          <p:cNvPr id="476" name="Google Shape;476;p42"/>
          <p:cNvPicPr preferRelativeResize="0"/>
          <p:nvPr/>
        </p:nvPicPr>
        <p:blipFill rotWithShape="1">
          <a:blip r:embed="rId3">
            <a:alphaModFix/>
          </a:blip>
          <a:srcRect b="0" l="0" r="0" t="0"/>
          <a:stretch/>
        </p:blipFill>
        <p:spPr>
          <a:xfrm>
            <a:off x="5070082" y="176943"/>
            <a:ext cx="3921518" cy="706915"/>
          </a:xfrm>
          <a:prstGeom prst="rect">
            <a:avLst/>
          </a:prstGeom>
          <a:noFill/>
          <a:ln>
            <a:noFill/>
          </a:ln>
        </p:spPr>
      </p:pic>
      <p:pic>
        <p:nvPicPr>
          <p:cNvPr id="477" name="Google Shape;477;p42"/>
          <p:cNvPicPr preferRelativeResize="0"/>
          <p:nvPr>
            <p:ph idx="1" type="body"/>
          </p:nvPr>
        </p:nvPicPr>
        <p:blipFill rotWithShape="1">
          <a:blip r:embed="rId4">
            <a:alphaModFix/>
          </a:blip>
          <a:srcRect b="0" l="0" r="0" t="0"/>
          <a:stretch/>
        </p:blipFill>
        <p:spPr>
          <a:xfrm>
            <a:off x="586750" y="1600200"/>
            <a:ext cx="7970500" cy="4525963"/>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3"/>
          <p:cNvSpPr txBox="1"/>
          <p:nvPr/>
        </p:nvSpPr>
        <p:spPr>
          <a:xfrm>
            <a:off x="304800" y="207485"/>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Results &amp; Discussion</a:t>
            </a:r>
            <a:endParaRPr/>
          </a:p>
        </p:txBody>
      </p:sp>
      <p:sp>
        <p:nvSpPr>
          <p:cNvPr id="483" name="Google Shape;483;p43"/>
          <p:cNvSpPr txBox="1"/>
          <p:nvPr>
            <p:ph idx="11" type="ftr"/>
          </p:nvPr>
        </p:nvSpPr>
        <p:spPr>
          <a:xfrm>
            <a:off x="21516" y="6471359"/>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5F497A"/>
                </a:solidFill>
                <a:latin typeface="Times New Roman"/>
                <a:ea typeface="Times New Roman"/>
                <a:cs typeface="Times New Roman"/>
                <a:sym typeface="Times New Roman"/>
              </a:rPr>
              <a:t>Engineering Exploration (20ME C03)</a:t>
            </a:r>
            <a:endParaRPr/>
          </a:p>
        </p:txBody>
      </p:sp>
      <p:sp>
        <p:nvSpPr>
          <p:cNvPr id="484" name="Google Shape;484;p43"/>
          <p:cNvSpPr txBox="1"/>
          <p:nvPr>
            <p:ph idx="12" type="sldNum"/>
          </p:nvPr>
        </p:nvSpPr>
        <p:spPr>
          <a:xfrm>
            <a:off x="6737874" y="6475212"/>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5F497A"/>
                </a:solidFill>
                <a:latin typeface="Times New Roman"/>
                <a:ea typeface="Times New Roman"/>
                <a:cs typeface="Times New Roman"/>
                <a:sym typeface="Times New Roman"/>
              </a:rPr>
              <a:t>‹#›</a:t>
            </a:fld>
            <a:endParaRPr sz="1400">
              <a:solidFill>
                <a:srgbClr val="5F497A"/>
              </a:solidFill>
              <a:latin typeface="Times New Roman"/>
              <a:ea typeface="Times New Roman"/>
              <a:cs typeface="Times New Roman"/>
              <a:sym typeface="Times New Roman"/>
            </a:endParaRPr>
          </a:p>
        </p:txBody>
      </p:sp>
      <p:pic>
        <p:nvPicPr>
          <p:cNvPr id="485" name="Google Shape;485;p43"/>
          <p:cNvPicPr preferRelativeResize="0"/>
          <p:nvPr/>
        </p:nvPicPr>
        <p:blipFill rotWithShape="1">
          <a:blip r:embed="rId3">
            <a:alphaModFix/>
          </a:blip>
          <a:srcRect b="0" l="0" r="0" t="0"/>
          <a:stretch/>
        </p:blipFill>
        <p:spPr>
          <a:xfrm>
            <a:off x="5070082" y="176943"/>
            <a:ext cx="3921518" cy="706915"/>
          </a:xfrm>
          <a:prstGeom prst="rect">
            <a:avLst/>
          </a:prstGeom>
          <a:noFill/>
          <a:ln>
            <a:noFill/>
          </a:ln>
        </p:spPr>
      </p:pic>
      <p:pic>
        <p:nvPicPr>
          <p:cNvPr id="486" name="Google Shape;486;p43"/>
          <p:cNvPicPr preferRelativeResize="0"/>
          <p:nvPr>
            <p:ph idx="1" type="body"/>
          </p:nvPr>
        </p:nvPicPr>
        <p:blipFill rotWithShape="1">
          <a:blip r:embed="rId4">
            <a:alphaModFix/>
          </a:blip>
          <a:srcRect b="0" l="0" r="0" t="0"/>
          <a:stretch/>
        </p:blipFill>
        <p:spPr>
          <a:xfrm>
            <a:off x="1423548" y="1667362"/>
            <a:ext cx="2744423" cy="1914038"/>
          </a:xfrm>
          <a:prstGeom prst="rect">
            <a:avLst/>
          </a:prstGeom>
          <a:noFill/>
          <a:ln>
            <a:noFill/>
          </a:ln>
        </p:spPr>
      </p:pic>
      <p:pic>
        <p:nvPicPr>
          <p:cNvPr id="487" name="Google Shape;487;p43"/>
          <p:cNvPicPr preferRelativeResize="0"/>
          <p:nvPr/>
        </p:nvPicPr>
        <p:blipFill rotWithShape="1">
          <a:blip r:embed="rId5">
            <a:alphaModFix/>
          </a:blip>
          <a:srcRect b="0" l="0" r="0" t="0"/>
          <a:stretch/>
        </p:blipFill>
        <p:spPr>
          <a:xfrm>
            <a:off x="5077938" y="2624381"/>
            <a:ext cx="2844165" cy="1994829"/>
          </a:xfrm>
          <a:prstGeom prst="rect">
            <a:avLst/>
          </a:prstGeom>
          <a:noFill/>
          <a:ln>
            <a:noFill/>
          </a:ln>
        </p:spPr>
      </p:pic>
      <p:pic>
        <p:nvPicPr>
          <p:cNvPr id="488" name="Google Shape;488;p43"/>
          <p:cNvPicPr preferRelativeResize="0"/>
          <p:nvPr/>
        </p:nvPicPr>
        <p:blipFill rotWithShape="1">
          <a:blip r:embed="rId6">
            <a:alphaModFix/>
          </a:blip>
          <a:srcRect b="0" l="0" r="0" t="0"/>
          <a:stretch/>
        </p:blipFill>
        <p:spPr>
          <a:xfrm>
            <a:off x="1469316" y="4114800"/>
            <a:ext cx="2744423" cy="2027857"/>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4"/>
          <p:cNvSpPr txBox="1"/>
          <p:nvPr/>
        </p:nvSpPr>
        <p:spPr>
          <a:xfrm>
            <a:off x="304800" y="207485"/>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Summary</a:t>
            </a:r>
            <a:endParaRPr/>
          </a:p>
        </p:txBody>
      </p:sp>
      <p:sp>
        <p:nvSpPr>
          <p:cNvPr id="494" name="Google Shape;494;p44"/>
          <p:cNvSpPr txBox="1"/>
          <p:nvPr>
            <p:ph idx="1" type="body"/>
          </p:nvPr>
        </p:nvSpPr>
        <p:spPr>
          <a:xfrm>
            <a:off x="228600" y="1371600"/>
            <a:ext cx="87630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200000"/>
              </a:lnSpc>
              <a:spcBef>
                <a:spcPts val="0"/>
              </a:spcBef>
              <a:spcAft>
                <a:spcPts val="0"/>
              </a:spcAft>
              <a:buClr>
                <a:schemeClr val="dk1"/>
              </a:buClr>
              <a:buSzPts val="1400"/>
              <a:buFont typeface="Noto Sans Symbols"/>
              <a:buChar char="▪"/>
            </a:pPr>
            <a:r>
              <a:rPr lang="en-US" sz="1400">
                <a:latin typeface="Times New Roman"/>
                <a:ea typeface="Times New Roman"/>
                <a:cs typeface="Times New Roman"/>
                <a:sym typeface="Times New Roman"/>
              </a:rPr>
              <a:t>W</a:t>
            </a:r>
            <a:r>
              <a:rPr b="0" i="0" lang="en-US" sz="1400">
                <a:latin typeface="Times New Roman"/>
                <a:ea typeface="Times New Roman"/>
                <a:cs typeface="Times New Roman"/>
                <a:sym typeface="Times New Roman"/>
              </a:rPr>
              <a:t>e have successfully built a Python deep learning project on handwritten digit recognition app. We have built and trained the Convolutional neural network which is very effective for image classification purposes. Later on, we build the GUI where we draw a digit on the canvas then we classify the digit and show the results.</a:t>
            </a:r>
            <a:endParaRPr/>
          </a:p>
          <a:p>
            <a:pPr indent="-342900" lvl="0" marL="342900" rtl="0" algn="l">
              <a:lnSpc>
                <a:spcPct val="200000"/>
              </a:lnSpc>
              <a:spcBef>
                <a:spcPts val="280"/>
              </a:spcBef>
              <a:spcAft>
                <a:spcPts val="0"/>
              </a:spcAft>
              <a:buClr>
                <a:schemeClr val="dk1"/>
              </a:buClr>
              <a:buSzPts val="1400"/>
              <a:buFont typeface="Noto Sans Symbols"/>
              <a:buChar char="▪"/>
            </a:pPr>
            <a:r>
              <a:rPr lang="en-US" sz="1400">
                <a:latin typeface="Times New Roman"/>
                <a:ea typeface="Times New Roman"/>
                <a:cs typeface="Times New Roman"/>
                <a:sym typeface="Times New Roman"/>
              </a:rPr>
              <a:t>Utilizing these deep learning techniques, a high amount of accuracy can be obtained. Compared to other research methods, this method focuses on which classifier works better by improving the accuracy of classification models by more than 99%. Using Keras a CNN model is able to give accuracy of about 99.09%.</a:t>
            </a:r>
            <a:endParaRPr/>
          </a:p>
          <a:p>
            <a:pPr indent="0" lvl="0" marL="0" rtl="0" algn="l">
              <a:lnSpc>
                <a:spcPct val="200000"/>
              </a:lnSpc>
              <a:spcBef>
                <a:spcPts val="280"/>
              </a:spcBef>
              <a:spcAft>
                <a:spcPts val="0"/>
              </a:spcAft>
              <a:buClr>
                <a:schemeClr val="dk1"/>
              </a:buClr>
              <a:buSzPts val="1400"/>
              <a:buNone/>
            </a:pPr>
            <a:r>
              <a:t/>
            </a:r>
            <a:endParaRPr sz="1400">
              <a:latin typeface="Times New Roman"/>
              <a:ea typeface="Times New Roman"/>
              <a:cs typeface="Times New Roman"/>
              <a:sym typeface="Times New Roman"/>
            </a:endParaRPr>
          </a:p>
        </p:txBody>
      </p:sp>
      <p:sp>
        <p:nvSpPr>
          <p:cNvPr id="495" name="Google Shape;495;p44"/>
          <p:cNvSpPr txBox="1"/>
          <p:nvPr>
            <p:ph idx="11" type="ftr"/>
          </p:nvPr>
        </p:nvSpPr>
        <p:spPr>
          <a:xfrm>
            <a:off x="21516" y="6471359"/>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5F497A"/>
                </a:solidFill>
                <a:latin typeface="Times New Roman"/>
                <a:ea typeface="Times New Roman"/>
                <a:cs typeface="Times New Roman"/>
                <a:sym typeface="Times New Roman"/>
              </a:rPr>
              <a:t>Engineering Exploration (20ME C03)</a:t>
            </a:r>
            <a:endParaRPr/>
          </a:p>
        </p:txBody>
      </p:sp>
      <p:sp>
        <p:nvSpPr>
          <p:cNvPr id="496" name="Google Shape;496;p44"/>
          <p:cNvSpPr txBox="1"/>
          <p:nvPr>
            <p:ph idx="12" type="sldNum"/>
          </p:nvPr>
        </p:nvSpPr>
        <p:spPr>
          <a:xfrm>
            <a:off x="6737874" y="6475212"/>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5F497A"/>
                </a:solidFill>
                <a:latin typeface="Times New Roman"/>
                <a:ea typeface="Times New Roman"/>
                <a:cs typeface="Times New Roman"/>
                <a:sym typeface="Times New Roman"/>
              </a:rPr>
              <a:t>‹#›</a:t>
            </a:fld>
            <a:endParaRPr sz="1400">
              <a:solidFill>
                <a:srgbClr val="5F497A"/>
              </a:solidFill>
              <a:latin typeface="Times New Roman"/>
              <a:ea typeface="Times New Roman"/>
              <a:cs typeface="Times New Roman"/>
              <a:sym typeface="Times New Roman"/>
            </a:endParaRPr>
          </a:p>
        </p:txBody>
      </p:sp>
      <p:pic>
        <p:nvPicPr>
          <p:cNvPr id="497" name="Google Shape;497;p44"/>
          <p:cNvPicPr preferRelativeResize="0"/>
          <p:nvPr/>
        </p:nvPicPr>
        <p:blipFill rotWithShape="1">
          <a:blip r:embed="rId3">
            <a:alphaModFix/>
          </a:blip>
          <a:srcRect b="0" l="0" r="0" t="0"/>
          <a:stretch/>
        </p:blipFill>
        <p:spPr>
          <a:xfrm>
            <a:off x="5070082" y="176943"/>
            <a:ext cx="3921518" cy="706915"/>
          </a:xfrm>
          <a:prstGeom prst="rect">
            <a:avLst/>
          </a:prstGeom>
          <a:noFill/>
          <a:ln>
            <a:noFill/>
          </a:ln>
        </p:spPr>
      </p:pic>
      <p:pic>
        <p:nvPicPr>
          <p:cNvPr descr="5 Main Things You Should NOT Include in Your Summary Writing – Helpful Test" id="498" name="Google Shape;498;p44"/>
          <p:cNvPicPr preferRelativeResize="0"/>
          <p:nvPr/>
        </p:nvPicPr>
        <p:blipFill rotWithShape="1">
          <a:blip r:embed="rId4">
            <a:alphaModFix/>
          </a:blip>
          <a:srcRect b="0" l="0" r="0" t="0"/>
          <a:stretch/>
        </p:blipFill>
        <p:spPr>
          <a:xfrm>
            <a:off x="3137019" y="4191000"/>
            <a:ext cx="2869961" cy="215471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45"/>
          <p:cNvSpPr txBox="1"/>
          <p:nvPr/>
        </p:nvSpPr>
        <p:spPr>
          <a:xfrm>
            <a:off x="304800" y="207485"/>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Future scope</a:t>
            </a:r>
            <a:endParaRPr/>
          </a:p>
        </p:txBody>
      </p:sp>
      <p:sp>
        <p:nvSpPr>
          <p:cNvPr id="504" name="Google Shape;504;p45"/>
          <p:cNvSpPr txBox="1"/>
          <p:nvPr>
            <p:ph idx="1" type="body"/>
          </p:nvPr>
        </p:nvSpPr>
        <p:spPr>
          <a:xfrm>
            <a:off x="228600" y="1371600"/>
            <a:ext cx="87630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200000"/>
              </a:lnSpc>
              <a:spcBef>
                <a:spcPts val="0"/>
              </a:spcBef>
              <a:spcAft>
                <a:spcPts val="0"/>
              </a:spcAft>
              <a:buClr>
                <a:schemeClr val="dk1"/>
              </a:buClr>
              <a:buSzPts val="1400"/>
              <a:buChar char="•"/>
            </a:pPr>
            <a:r>
              <a:rPr b="0" i="0" lang="en-US" sz="1400">
                <a:latin typeface="Times New Roman"/>
                <a:ea typeface="Times New Roman"/>
                <a:cs typeface="Times New Roman"/>
                <a:sym typeface="Times New Roman"/>
              </a:rPr>
              <a:t>Recently, the new generation of engineers revived OCR by the integration with Machine Learning built on Artificial Intelligence (AI). This new technology is not limited by the comparison between characters based on the rules of traditional OCR software.</a:t>
            </a:r>
            <a:endParaRPr/>
          </a:p>
          <a:p>
            <a:pPr indent="-342900" lvl="0" marL="342900" rtl="0" algn="l">
              <a:lnSpc>
                <a:spcPct val="200000"/>
              </a:lnSpc>
              <a:spcBef>
                <a:spcPts val="280"/>
              </a:spcBef>
              <a:spcAft>
                <a:spcPts val="0"/>
              </a:spcAft>
              <a:buClr>
                <a:schemeClr val="dk1"/>
              </a:buClr>
              <a:buSzPts val="1400"/>
              <a:buChar char="•"/>
            </a:pPr>
            <a:r>
              <a:rPr b="0" i="0" lang="en-US" sz="1400">
                <a:latin typeface="Times New Roman"/>
                <a:ea typeface="Times New Roman"/>
                <a:cs typeface="Times New Roman"/>
                <a:sym typeface="Times New Roman"/>
              </a:rPr>
              <a:t>Covid-19 has made digital transformation increasingly important for many organizations across the world, and technologies will continue to develop and help automate business processes. Whilst these technologies are already heavily relied upon today, in the next few years there will be a much higher demand to deliver remote working solutions.</a:t>
            </a:r>
            <a:endParaRPr sz="1400">
              <a:latin typeface="Times New Roman"/>
              <a:ea typeface="Times New Roman"/>
              <a:cs typeface="Times New Roman"/>
              <a:sym typeface="Times New Roman"/>
            </a:endParaRPr>
          </a:p>
          <a:p>
            <a:pPr indent="-266700" lvl="0" marL="342900" rtl="0" algn="l">
              <a:spcBef>
                <a:spcPts val="240"/>
              </a:spcBef>
              <a:spcAft>
                <a:spcPts val="0"/>
              </a:spcAft>
              <a:buClr>
                <a:schemeClr val="dk1"/>
              </a:buClr>
              <a:buSzPts val="1200"/>
              <a:buNone/>
            </a:pPr>
            <a:r>
              <a:t/>
            </a:r>
            <a:endParaRPr b="0" i="0" sz="1200">
              <a:solidFill>
                <a:srgbClr val="1F1F1F"/>
              </a:solidFill>
              <a:latin typeface="IBM Plex Sans"/>
              <a:ea typeface="IBM Plex Sans"/>
              <a:cs typeface="IBM Plex Sans"/>
              <a:sym typeface="IBM Plex Sans"/>
            </a:endParaRPr>
          </a:p>
          <a:p>
            <a:pPr indent="-215900" lvl="0" marL="342900" rtl="0" algn="l">
              <a:lnSpc>
                <a:spcPct val="150000"/>
              </a:lnSpc>
              <a:spcBef>
                <a:spcPts val="400"/>
              </a:spcBef>
              <a:spcAft>
                <a:spcPts val="0"/>
              </a:spcAft>
              <a:buClr>
                <a:schemeClr val="dk1"/>
              </a:buClr>
              <a:buSzPts val="2000"/>
              <a:buFont typeface="Noto Sans Symbols"/>
              <a:buNone/>
            </a:pPr>
            <a:r>
              <a:t/>
            </a:r>
            <a:endParaRPr sz="2000">
              <a:latin typeface="Times New Roman"/>
              <a:ea typeface="Times New Roman"/>
              <a:cs typeface="Times New Roman"/>
              <a:sym typeface="Times New Roman"/>
            </a:endParaRPr>
          </a:p>
        </p:txBody>
      </p:sp>
      <p:sp>
        <p:nvSpPr>
          <p:cNvPr id="505" name="Google Shape;505;p45"/>
          <p:cNvSpPr txBox="1"/>
          <p:nvPr>
            <p:ph idx="11" type="ftr"/>
          </p:nvPr>
        </p:nvSpPr>
        <p:spPr>
          <a:xfrm>
            <a:off x="21516" y="6471359"/>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5F497A"/>
                </a:solidFill>
                <a:latin typeface="Times New Roman"/>
                <a:ea typeface="Times New Roman"/>
                <a:cs typeface="Times New Roman"/>
                <a:sym typeface="Times New Roman"/>
              </a:rPr>
              <a:t>Engineering Exploration (20ME C03)</a:t>
            </a:r>
            <a:endParaRPr/>
          </a:p>
        </p:txBody>
      </p:sp>
      <p:sp>
        <p:nvSpPr>
          <p:cNvPr id="506" name="Google Shape;506;p45"/>
          <p:cNvSpPr txBox="1"/>
          <p:nvPr>
            <p:ph idx="12" type="sldNum"/>
          </p:nvPr>
        </p:nvSpPr>
        <p:spPr>
          <a:xfrm>
            <a:off x="6737874" y="6475212"/>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5F497A"/>
                </a:solidFill>
                <a:latin typeface="Times New Roman"/>
                <a:ea typeface="Times New Roman"/>
                <a:cs typeface="Times New Roman"/>
                <a:sym typeface="Times New Roman"/>
              </a:rPr>
              <a:t>‹#›</a:t>
            </a:fld>
            <a:endParaRPr sz="1400">
              <a:solidFill>
                <a:srgbClr val="5F497A"/>
              </a:solidFill>
              <a:latin typeface="Times New Roman"/>
              <a:ea typeface="Times New Roman"/>
              <a:cs typeface="Times New Roman"/>
              <a:sym typeface="Times New Roman"/>
            </a:endParaRPr>
          </a:p>
        </p:txBody>
      </p:sp>
      <p:pic>
        <p:nvPicPr>
          <p:cNvPr id="507" name="Google Shape;507;p45"/>
          <p:cNvPicPr preferRelativeResize="0"/>
          <p:nvPr/>
        </p:nvPicPr>
        <p:blipFill rotWithShape="1">
          <a:blip r:embed="rId3">
            <a:alphaModFix/>
          </a:blip>
          <a:srcRect b="0" l="0" r="0" t="0"/>
          <a:stretch/>
        </p:blipFill>
        <p:spPr>
          <a:xfrm>
            <a:off x="5070082" y="176943"/>
            <a:ext cx="3921518" cy="706915"/>
          </a:xfrm>
          <a:prstGeom prst="rect">
            <a:avLst/>
          </a:prstGeom>
          <a:noFill/>
          <a:ln>
            <a:noFill/>
          </a:ln>
        </p:spPr>
      </p:pic>
      <p:pic>
        <p:nvPicPr>
          <p:cNvPr descr="OCR FPT.AI Vision" id="508" name="Google Shape;508;p45"/>
          <p:cNvPicPr preferRelativeResize="0"/>
          <p:nvPr/>
        </p:nvPicPr>
        <p:blipFill rotWithShape="1">
          <a:blip r:embed="rId4">
            <a:alphaModFix/>
          </a:blip>
          <a:srcRect b="0" l="0" r="0" t="0"/>
          <a:stretch/>
        </p:blipFill>
        <p:spPr>
          <a:xfrm>
            <a:off x="2667000" y="4419600"/>
            <a:ext cx="3810000" cy="1871663"/>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6"/>
          <p:cNvSpPr txBox="1"/>
          <p:nvPr/>
        </p:nvSpPr>
        <p:spPr>
          <a:xfrm>
            <a:off x="304800" y="207485"/>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7142"/>
              </a:lnSpc>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References</a:t>
            </a:r>
            <a:endParaRPr/>
          </a:p>
        </p:txBody>
      </p:sp>
      <p:sp>
        <p:nvSpPr>
          <p:cNvPr id="514" name="Google Shape;514;p46"/>
          <p:cNvSpPr txBox="1"/>
          <p:nvPr>
            <p:ph idx="1" type="body"/>
          </p:nvPr>
        </p:nvSpPr>
        <p:spPr>
          <a:xfrm>
            <a:off x="228600" y="1371600"/>
            <a:ext cx="87630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2000"/>
              <a:buFont typeface="Noto Sans Symbols"/>
              <a:buChar char="▪"/>
            </a:pPr>
            <a:r>
              <a:rPr lang="en-US" sz="2000" u="sng">
                <a:solidFill>
                  <a:schemeClr val="hlink"/>
                </a:solidFill>
                <a:latin typeface="Times New Roman"/>
                <a:ea typeface="Times New Roman"/>
                <a:cs typeface="Times New Roman"/>
                <a:sym typeface="Times New Roman"/>
                <a:hlinkClick r:id="rId3"/>
              </a:rPr>
              <a:t>https://www.skynettoday.com/overviews/neural-net-history</a:t>
            </a:r>
            <a:endParaRPr sz="2000">
              <a:latin typeface="Times New Roman"/>
              <a:ea typeface="Times New Roman"/>
              <a:cs typeface="Times New Roman"/>
              <a:sym typeface="Times New Roman"/>
            </a:endParaRPr>
          </a:p>
          <a:p>
            <a:pPr indent="-342900" lvl="0" marL="342900" rtl="0" algn="l">
              <a:lnSpc>
                <a:spcPct val="150000"/>
              </a:lnSpc>
              <a:spcBef>
                <a:spcPts val="400"/>
              </a:spcBef>
              <a:spcAft>
                <a:spcPts val="0"/>
              </a:spcAft>
              <a:buClr>
                <a:schemeClr val="dk1"/>
              </a:buClr>
              <a:buSzPts val="2000"/>
              <a:buFont typeface="Noto Sans Symbols"/>
              <a:buChar char="▪"/>
            </a:pPr>
            <a:r>
              <a:rPr lang="en-US" sz="2000" u="sng">
                <a:solidFill>
                  <a:schemeClr val="hlink"/>
                </a:solidFill>
                <a:latin typeface="Times New Roman"/>
                <a:ea typeface="Times New Roman"/>
                <a:cs typeface="Times New Roman"/>
                <a:sym typeface="Times New Roman"/>
                <a:hlinkClick r:id="rId4"/>
              </a:rPr>
              <a:t>https://parashift.io/en/the-evolution-of-document-capture/</a:t>
            </a:r>
            <a:endParaRPr sz="2000">
              <a:latin typeface="Times New Roman"/>
              <a:ea typeface="Times New Roman"/>
              <a:cs typeface="Times New Roman"/>
              <a:sym typeface="Times New Roman"/>
            </a:endParaRPr>
          </a:p>
          <a:p>
            <a:pPr indent="-342900" lvl="0" marL="342900" rtl="0" algn="l">
              <a:lnSpc>
                <a:spcPct val="150000"/>
              </a:lnSpc>
              <a:spcBef>
                <a:spcPts val="400"/>
              </a:spcBef>
              <a:spcAft>
                <a:spcPts val="0"/>
              </a:spcAft>
              <a:buClr>
                <a:schemeClr val="dk1"/>
              </a:buClr>
              <a:buSzPts val="2000"/>
              <a:buFont typeface="Noto Sans Symbols"/>
              <a:buChar char="▪"/>
            </a:pPr>
            <a:r>
              <a:rPr lang="en-US" sz="2000" u="sng">
                <a:solidFill>
                  <a:schemeClr val="hlink"/>
                </a:solidFill>
                <a:latin typeface="Times New Roman"/>
                <a:ea typeface="Times New Roman"/>
                <a:cs typeface="Times New Roman"/>
                <a:sym typeface="Times New Roman"/>
                <a:hlinkClick r:id="rId5"/>
              </a:rPr>
              <a:t>https://medium.com/swlh/handwritten-digit-recognition-using-nlp-986ab5525a05</a:t>
            </a:r>
            <a:endParaRPr sz="2000">
              <a:latin typeface="Times New Roman"/>
              <a:ea typeface="Times New Roman"/>
              <a:cs typeface="Times New Roman"/>
              <a:sym typeface="Times New Roman"/>
            </a:endParaRPr>
          </a:p>
          <a:p>
            <a:pPr indent="-342900" lvl="0" marL="342900" rtl="0" algn="l">
              <a:lnSpc>
                <a:spcPct val="150000"/>
              </a:lnSpc>
              <a:spcBef>
                <a:spcPts val="400"/>
              </a:spcBef>
              <a:spcAft>
                <a:spcPts val="0"/>
              </a:spcAft>
              <a:buClr>
                <a:schemeClr val="dk1"/>
              </a:buClr>
              <a:buSzPts val="2000"/>
              <a:buFont typeface="Noto Sans Symbols"/>
              <a:buChar char="▪"/>
            </a:pPr>
            <a:r>
              <a:rPr lang="en-US" sz="2000" u="sng">
                <a:solidFill>
                  <a:schemeClr val="hlink"/>
                </a:solidFill>
                <a:latin typeface="Times New Roman"/>
                <a:ea typeface="Times New Roman"/>
                <a:cs typeface="Times New Roman"/>
                <a:sym typeface="Times New Roman"/>
                <a:hlinkClick r:id="rId6"/>
              </a:rPr>
              <a:t>http://www.cse.iitm.ac.in/~miteshk/CS6910.html</a:t>
            </a:r>
            <a:endParaRPr sz="2000">
              <a:latin typeface="Times New Roman"/>
              <a:ea typeface="Times New Roman"/>
              <a:cs typeface="Times New Roman"/>
              <a:sym typeface="Times New Roman"/>
            </a:endParaRPr>
          </a:p>
          <a:p>
            <a:pPr indent="-342900" lvl="0" marL="342900" rtl="0" algn="l">
              <a:lnSpc>
                <a:spcPct val="150000"/>
              </a:lnSpc>
              <a:spcBef>
                <a:spcPts val="400"/>
              </a:spcBef>
              <a:spcAft>
                <a:spcPts val="0"/>
              </a:spcAft>
              <a:buClr>
                <a:schemeClr val="dk1"/>
              </a:buClr>
              <a:buSzPts val="2000"/>
              <a:buFont typeface="Noto Sans Symbols"/>
              <a:buChar char="▪"/>
            </a:pPr>
            <a:r>
              <a:rPr lang="en-US" sz="2000" u="sng">
                <a:solidFill>
                  <a:schemeClr val="hlink"/>
                </a:solidFill>
                <a:latin typeface="Times New Roman"/>
                <a:ea typeface="Times New Roman"/>
                <a:cs typeface="Times New Roman"/>
                <a:sym typeface="Times New Roman"/>
                <a:hlinkClick r:id="rId7"/>
              </a:rPr>
              <a:t>https://docs.python.org/3/library/tkinter.html</a:t>
            </a:r>
            <a:endParaRPr sz="2000">
              <a:latin typeface="Times New Roman"/>
              <a:ea typeface="Times New Roman"/>
              <a:cs typeface="Times New Roman"/>
              <a:sym typeface="Times New Roman"/>
            </a:endParaRPr>
          </a:p>
          <a:p>
            <a:pPr indent="-342900" lvl="0" marL="342900" rtl="0" algn="l">
              <a:lnSpc>
                <a:spcPct val="150000"/>
              </a:lnSpc>
              <a:spcBef>
                <a:spcPts val="400"/>
              </a:spcBef>
              <a:spcAft>
                <a:spcPts val="0"/>
              </a:spcAft>
              <a:buClr>
                <a:schemeClr val="dk1"/>
              </a:buClr>
              <a:buSzPts val="2000"/>
              <a:buFont typeface="Noto Sans Symbols"/>
              <a:buChar char="▪"/>
            </a:pPr>
            <a:r>
              <a:rPr lang="en-US" sz="2000" u="sng">
                <a:solidFill>
                  <a:schemeClr val="hlink"/>
                </a:solidFill>
                <a:latin typeface="Times New Roman"/>
                <a:ea typeface="Times New Roman"/>
                <a:cs typeface="Times New Roman"/>
                <a:sym typeface="Times New Roman"/>
                <a:hlinkClick r:id="rId8"/>
              </a:rPr>
              <a:t>https://keras.io/</a:t>
            </a:r>
            <a:endParaRPr sz="2000">
              <a:latin typeface="Times New Roman"/>
              <a:ea typeface="Times New Roman"/>
              <a:cs typeface="Times New Roman"/>
              <a:sym typeface="Times New Roman"/>
            </a:endParaRPr>
          </a:p>
          <a:p>
            <a:pPr indent="-342900" lvl="0" marL="342900" rtl="0" algn="l">
              <a:lnSpc>
                <a:spcPct val="150000"/>
              </a:lnSpc>
              <a:spcBef>
                <a:spcPts val="400"/>
              </a:spcBef>
              <a:spcAft>
                <a:spcPts val="0"/>
              </a:spcAft>
              <a:buClr>
                <a:schemeClr val="dk1"/>
              </a:buClr>
              <a:buSzPts val="2000"/>
              <a:buFont typeface="Noto Sans Symbols"/>
              <a:buChar char="▪"/>
            </a:pPr>
            <a:r>
              <a:rPr lang="en-US" sz="2000" u="sng">
                <a:solidFill>
                  <a:schemeClr val="hlink"/>
                </a:solidFill>
                <a:latin typeface="Times New Roman"/>
                <a:ea typeface="Times New Roman"/>
                <a:cs typeface="Times New Roman"/>
                <a:sym typeface="Times New Roman"/>
                <a:hlinkClick r:id="rId9"/>
              </a:rPr>
              <a:t>https://numpy.org/</a:t>
            </a:r>
            <a:endParaRPr sz="2000">
              <a:latin typeface="Times New Roman"/>
              <a:ea typeface="Times New Roman"/>
              <a:cs typeface="Times New Roman"/>
              <a:sym typeface="Times New Roman"/>
            </a:endParaRPr>
          </a:p>
          <a:p>
            <a:pPr indent="-342900" lvl="0" marL="342900" rtl="0" algn="l">
              <a:lnSpc>
                <a:spcPct val="150000"/>
              </a:lnSpc>
              <a:spcBef>
                <a:spcPts val="400"/>
              </a:spcBef>
              <a:spcAft>
                <a:spcPts val="0"/>
              </a:spcAft>
              <a:buClr>
                <a:schemeClr val="dk1"/>
              </a:buClr>
              <a:buSzPts val="2000"/>
              <a:buFont typeface="Noto Sans Symbols"/>
              <a:buChar char="▪"/>
            </a:pPr>
            <a:r>
              <a:rPr lang="en-US" sz="2000" u="sng">
                <a:solidFill>
                  <a:schemeClr val="hlink"/>
                </a:solidFill>
                <a:latin typeface="Times New Roman"/>
                <a:ea typeface="Times New Roman"/>
                <a:cs typeface="Times New Roman"/>
                <a:sym typeface="Times New Roman"/>
                <a:hlinkClick r:id="rId10"/>
              </a:rPr>
              <a:t>https://matplotlib.org/</a:t>
            </a:r>
            <a:endParaRPr sz="2000">
              <a:latin typeface="Times New Roman"/>
              <a:ea typeface="Times New Roman"/>
              <a:cs typeface="Times New Roman"/>
              <a:sym typeface="Times New Roman"/>
            </a:endParaRPr>
          </a:p>
          <a:p>
            <a:pPr indent="-342900" lvl="0" marL="342900" rtl="0" algn="l">
              <a:lnSpc>
                <a:spcPct val="150000"/>
              </a:lnSpc>
              <a:spcBef>
                <a:spcPts val="400"/>
              </a:spcBef>
              <a:spcAft>
                <a:spcPts val="0"/>
              </a:spcAft>
              <a:buClr>
                <a:schemeClr val="dk1"/>
              </a:buClr>
              <a:buSzPts val="2000"/>
              <a:buFont typeface="Noto Sans Symbols"/>
              <a:buChar char="▪"/>
            </a:pPr>
            <a:r>
              <a:rPr lang="en-US" sz="2000" u="sng">
                <a:solidFill>
                  <a:schemeClr val="hlink"/>
                </a:solidFill>
                <a:latin typeface="Times New Roman"/>
                <a:ea typeface="Times New Roman"/>
                <a:cs typeface="Times New Roman"/>
                <a:sym typeface="Times New Roman"/>
                <a:hlinkClick r:id="rId11"/>
              </a:rPr>
              <a:t>https://pypi.org/project/win32gui/</a:t>
            </a:r>
            <a:endParaRPr sz="2000">
              <a:latin typeface="Times New Roman"/>
              <a:ea typeface="Times New Roman"/>
              <a:cs typeface="Times New Roman"/>
              <a:sym typeface="Times New Roman"/>
            </a:endParaRPr>
          </a:p>
          <a:p>
            <a:pPr indent="-342900" lvl="0" marL="342900" rtl="0" algn="l">
              <a:lnSpc>
                <a:spcPct val="150000"/>
              </a:lnSpc>
              <a:spcBef>
                <a:spcPts val="400"/>
              </a:spcBef>
              <a:spcAft>
                <a:spcPts val="0"/>
              </a:spcAft>
              <a:buClr>
                <a:schemeClr val="dk1"/>
              </a:buClr>
              <a:buSzPts val="2000"/>
              <a:buFont typeface="Noto Sans Symbols"/>
              <a:buChar char="▪"/>
            </a:pPr>
            <a:r>
              <a:rPr lang="en-US" sz="2000" u="sng">
                <a:solidFill>
                  <a:schemeClr val="hlink"/>
                </a:solidFill>
                <a:latin typeface="Times New Roman"/>
                <a:ea typeface="Times New Roman"/>
                <a:cs typeface="Times New Roman"/>
                <a:sym typeface="Times New Roman"/>
                <a:hlinkClick r:id="rId12"/>
              </a:rPr>
              <a:t>https://pypi.org/project/Pillow/</a:t>
            </a:r>
            <a:endParaRPr sz="2000">
              <a:latin typeface="Times New Roman"/>
              <a:ea typeface="Times New Roman"/>
              <a:cs typeface="Times New Roman"/>
              <a:sym typeface="Times New Roman"/>
            </a:endParaRPr>
          </a:p>
          <a:p>
            <a:pPr indent="-215900" lvl="0" marL="342900" rtl="0" algn="l">
              <a:lnSpc>
                <a:spcPct val="150000"/>
              </a:lnSpc>
              <a:spcBef>
                <a:spcPts val="400"/>
              </a:spcBef>
              <a:spcAft>
                <a:spcPts val="0"/>
              </a:spcAft>
              <a:buClr>
                <a:schemeClr val="dk1"/>
              </a:buClr>
              <a:buSzPts val="2000"/>
              <a:buFont typeface="Noto Sans Symbols"/>
              <a:buNone/>
            </a:pPr>
            <a:r>
              <a:t/>
            </a:r>
            <a:endParaRPr sz="2000">
              <a:latin typeface="Times New Roman"/>
              <a:ea typeface="Times New Roman"/>
              <a:cs typeface="Times New Roman"/>
              <a:sym typeface="Times New Roman"/>
            </a:endParaRPr>
          </a:p>
        </p:txBody>
      </p:sp>
      <p:sp>
        <p:nvSpPr>
          <p:cNvPr id="515" name="Google Shape;515;p46"/>
          <p:cNvSpPr txBox="1"/>
          <p:nvPr>
            <p:ph idx="11" type="ftr"/>
          </p:nvPr>
        </p:nvSpPr>
        <p:spPr>
          <a:xfrm>
            <a:off x="21516" y="6471359"/>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5F497A"/>
                </a:solidFill>
                <a:latin typeface="Times New Roman"/>
                <a:ea typeface="Times New Roman"/>
                <a:cs typeface="Times New Roman"/>
                <a:sym typeface="Times New Roman"/>
              </a:rPr>
              <a:t>Engineering Exploration (20ME C03)</a:t>
            </a:r>
            <a:endParaRPr/>
          </a:p>
        </p:txBody>
      </p:sp>
      <p:sp>
        <p:nvSpPr>
          <p:cNvPr id="516" name="Google Shape;516;p46"/>
          <p:cNvSpPr txBox="1"/>
          <p:nvPr>
            <p:ph idx="12" type="sldNum"/>
          </p:nvPr>
        </p:nvSpPr>
        <p:spPr>
          <a:xfrm>
            <a:off x="6737874" y="6475212"/>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5F497A"/>
                </a:solidFill>
                <a:latin typeface="Times New Roman"/>
                <a:ea typeface="Times New Roman"/>
                <a:cs typeface="Times New Roman"/>
                <a:sym typeface="Times New Roman"/>
              </a:rPr>
              <a:t>‹#›</a:t>
            </a:fld>
            <a:endParaRPr sz="1400">
              <a:solidFill>
                <a:srgbClr val="5F497A"/>
              </a:solidFill>
              <a:latin typeface="Times New Roman"/>
              <a:ea typeface="Times New Roman"/>
              <a:cs typeface="Times New Roman"/>
              <a:sym typeface="Times New Roman"/>
            </a:endParaRPr>
          </a:p>
        </p:txBody>
      </p:sp>
      <p:pic>
        <p:nvPicPr>
          <p:cNvPr id="517" name="Google Shape;517;p46"/>
          <p:cNvPicPr preferRelativeResize="0"/>
          <p:nvPr/>
        </p:nvPicPr>
        <p:blipFill rotWithShape="1">
          <a:blip r:embed="rId13">
            <a:alphaModFix/>
          </a:blip>
          <a:srcRect b="0" l="0" r="0" t="0"/>
          <a:stretch/>
        </p:blipFill>
        <p:spPr>
          <a:xfrm>
            <a:off x="5070082" y="176943"/>
            <a:ext cx="3921518" cy="70691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nvSpPr>
        <p:spPr>
          <a:xfrm>
            <a:off x="304800" y="207485"/>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Motivation</a:t>
            </a:r>
            <a:endParaRPr/>
          </a:p>
        </p:txBody>
      </p:sp>
      <p:sp>
        <p:nvSpPr>
          <p:cNvPr id="128" name="Google Shape;128;p5"/>
          <p:cNvSpPr txBox="1"/>
          <p:nvPr>
            <p:ph idx="1" type="body"/>
          </p:nvPr>
        </p:nvSpPr>
        <p:spPr>
          <a:xfrm>
            <a:off x="228600" y="1371600"/>
            <a:ext cx="87630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200000"/>
              </a:lnSpc>
              <a:spcBef>
                <a:spcPts val="0"/>
              </a:spcBef>
              <a:spcAft>
                <a:spcPts val="0"/>
              </a:spcAft>
              <a:buClr>
                <a:schemeClr val="dk1"/>
              </a:buClr>
              <a:buSzPts val="1400"/>
              <a:buChar char="•"/>
            </a:pPr>
            <a:r>
              <a:rPr lang="en-US" sz="1400">
                <a:latin typeface="Times New Roman"/>
                <a:ea typeface="Times New Roman"/>
                <a:cs typeface="Times New Roman"/>
                <a:sym typeface="Times New Roman"/>
              </a:rPr>
              <a:t>There are many OCR based applications available that can extract text from an image but they lack the accuracy to provide the same function for handwritten text. In addition, the process of typing every word would be a time consuming and daunting task. Another benefit of converting handwritten notes into a computerized text document is that we do not need to worry about the maintenance of the book. In addition, new information can be added and modified something that cannot be done on a simple scanned text document.</a:t>
            </a:r>
            <a:endParaRPr/>
          </a:p>
          <a:p>
            <a:pPr indent="-254000" lvl="0" marL="342900" rtl="0" algn="l">
              <a:lnSpc>
                <a:spcPct val="200000"/>
              </a:lnSpc>
              <a:spcBef>
                <a:spcPts val="280"/>
              </a:spcBef>
              <a:spcAft>
                <a:spcPts val="0"/>
              </a:spcAft>
              <a:buClr>
                <a:schemeClr val="dk1"/>
              </a:buClr>
              <a:buSzPts val="1400"/>
              <a:buNone/>
            </a:pPr>
            <a:r>
              <a:t/>
            </a:r>
            <a:endParaRPr sz="1400">
              <a:latin typeface="Times New Roman"/>
              <a:ea typeface="Times New Roman"/>
              <a:cs typeface="Times New Roman"/>
              <a:sym typeface="Times New Roman"/>
            </a:endParaRPr>
          </a:p>
          <a:p>
            <a:pPr indent="-254000" lvl="0" marL="342900" rtl="0" algn="l">
              <a:lnSpc>
                <a:spcPct val="200000"/>
              </a:lnSpc>
              <a:spcBef>
                <a:spcPts val="280"/>
              </a:spcBef>
              <a:spcAft>
                <a:spcPts val="0"/>
              </a:spcAft>
              <a:buClr>
                <a:schemeClr val="dk1"/>
              </a:buClr>
              <a:buSzPts val="1400"/>
              <a:buNone/>
            </a:pPr>
            <a:r>
              <a:t/>
            </a:r>
            <a:endParaRPr sz="1400">
              <a:latin typeface="Times New Roman"/>
              <a:ea typeface="Times New Roman"/>
              <a:cs typeface="Times New Roman"/>
              <a:sym typeface="Times New Roman"/>
            </a:endParaRPr>
          </a:p>
        </p:txBody>
      </p:sp>
      <p:sp>
        <p:nvSpPr>
          <p:cNvPr id="129" name="Google Shape;129;p5"/>
          <p:cNvSpPr txBox="1"/>
          <p:nvPr>
            <p:ph idx="11" type="ftr"/>
          </p:nvPr>
        </p:nvSpPr>
        <p:spPr>
          <a:xfrm>
            <a:off x="21516" y="6471359"/>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5F497A"/>
                </a:solidFill>
                <a:latin typeface="Times New Roman"/>
                <a:ea typeface="Times New Roman"/>
                <a:cs typeface="Times New Roman"/>
                <a:sym typeface="Times New Roman"/>
              </a:rPr>
              <a:t>Engineering Exploration (20ME C03)</a:t>
            </a:r>
            <a:endParaRPr/>
          </a:p>
        </p:txBody>
      </p:sp>
      <p:sp>
        <p:nvSpPr>
          <p:cNvPr id="130" name="Google Shape;130;p5"/>
          <p:cNvSpPr txBox="1"/>
          <p:nvPr>
            <p:ph idx="12" type="sldNum"/>
          </p:nvPr>
        </p:nvSpPr>
        <p:spPr>
          <a:xfrm>
            <a:off x="6737874" y="6475212"/>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5F497A"/>
                </a:solidFill>
                <a:latin typeface="Times New Roman"/>
                <a:ea typeface="Times New Roman"/>
                <a:cs typeface="Times New Roman"/>
                <a:sym typeface="Times New Roman"/>
              </a:rPr>
              <a:t>‹#›</a:t>
            </a:fld>
            <a:endParaRPr sz="1400">
              <a:solidFill>
                <a:srgbClr val="5F497A"/>
              </a:solidFill>
              <a:latin typeface="Times New Roman"/>
              <a:ea typeface="Times New Roman"/>
              <a:cs typeface="Times New Roman"/>
              <a:sym typeface="Times New Roman"/>
            </a:endParaRPr>
          </a:p>
        </p:txBody>
      </p:sp>
      <p:pic>
        <p:nvPicPr>
          <p:cNvPr id="131" name="Google Shape;131;p5"/>
          <p:cNvPicPr preferRelativeResize="0"/>
          <p:nvPr/>
        </p:nvPicPr>
        <p:blipFill rotWithShape="1">
          <a:blip r:embed="rId3">
            <a:alphaModFix/>
          </a:blip>
          <a:srcRect b="0" l="0" r="0" t="0"/>
          <a:stretch/>
        </p:blipFill>
        <p:spPr>
          <a:xfrm>
            <a:off x="5070082" y="176943"/>
            <a:ext cx="3921518" cy="706915"/>
          </a:xfrm>
          <a:prstGeom prst="rect">
            <a:avLst/>
          </a:prstGeom>
          <a:noFill/>
          <a:ln>
            <a:noFill/>
          </a:ln>
        </p:spPr>
      </p:pic>
      <p:pic>
        <p:nvPicPr>
          <p:cNvPr descr="Genuine motivation" id="132" name="Google Shape;132;p5"/>
          <p:cNvPicPr preferRelativeResize="0"/>
          <p:nvPr/>
        </p:nvPicPr>
        <p:blipFill rotWithShape="1">
          <a:blip r:embed="rId4">
            <a:alphaModFix/>
          </a:blip>
          <a:srcRect b="0" l="0" r="0" t="0"/>
          <a:stretch/>
        </p:blipFill>
        <p:spPr>
          <a:xfrm>
            <a:off x="3257550" y="3962400"/>
            <a:ext cx="2628900" cy="1743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txBox="1"/>
          <p:nvPr/>
        </p:nvSpPr>
        <p:spPr>
          <a:xfrm>
            <a:off x="304800" y="207485"/>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Problem Statement</a:t>
            </a:r>
            <a:endParaRPr/>
          </a:p>
        </p:txBody>
      </p:sp>
      <p:sp>
        <p:nvSpPr>
          <p:cNvPr id="138" name="Google Shape;138;p6"/>
          <p:cNvSpPr txBox="1"/>
          <p:nvPr>
            <p:ph idx="1" type="body"/>
          </p:nvPr>
        </p:nvSpPr>
        <p:spPr>
          <a:xfrm>
            <a:off x="228600" y="1371600"/>
            <a:ext cx="87630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200000"/>
              </a:lnSpc>
              <a:spcBef>
                <a:spcPts val="0"/>
              </a:spcBef>
              <a:spcAft>
                <a:spcPts val="0"/>
              </a:spcAft>
              <a:buClr>
                <a:srgbClr val="292929"/>
              </a:buClr>
              <a:buSzPts val="1400"/>
              <a:buChar char="•"/>
            </a:pPr>
            <a:r>
              <a:rPr b="0" i="0" lang="en-US" sz="1400">
                <a:solidFill>
                  <a:srgbClr val="292929"/>
                </a:solidFill>
                <a:latin typeface="Times New Roman"/>
                <a:ea typeface="Times New Roman"/>
                <a:cs typeface="Times New Roman"/>
                <a:sym typeface="Times New Roman"/>
              </a:rPr>
              <a:t>It is easy for the human to perform a task accurately by practicing it repeatedly and memorizing it for the next time. Human brain can process and analyze images easily. Also, recognize the different elements present in the images.</a:t>
            </a:r>
            <a:endParaRPr/>
          </a:p>
          <a:p>
            <a:pPr indent="-342900" lvl="0" marL="342900" rtl="0" algn="l">
              <a:lnSpc>
                <a:spcPct val="200000"/>
              </a:lnSpc>
              <a:spcBef>
                <a:spcPts val="280"/>
              </a:spcBef>
              <a:spcAft>
                <a:spcPts val="0"/>
              </a:spcAft>
              <a:buClr>
                <a:srgbClr val="292929"/>
              </a:buClr>
              <a:buSzPts val="1400"/>
              <a:buChar char="•"/>
            </a:pPr>
            <a:r>
              <a:rPr b="0" i="0" lang="en-US" sz="1400">
                <a:solidFill>
                  <a:srgbClr val="292929"/>
                </a:solidFill>
                <a:latin typeface="Times New Roman"/>
                <a:ea typeface="Times New Roman"/>
                <a:cs typeface="Times New Roman"/>
                <a:sym typeface="Times New Roman"/>
              </a:rPr>
              <a:t>In this competition, the goal is to correctly identify digits from a dataset of tens of thousands of handwritten images and experiment with different algorithms to learn first-hand what works well and how techniques compare.</a:t>
            </a:r>
            <a:endParaRPr/>
          </a:p>
          <a:p>
            <a:pPr indent="-254000" lvl="0" marL="342900" rtl="0" algn="l">
              <a:lnSpc>
                <a:spcPct val="200000"/>
              </a:lnSpc>
              <a:spcBef>
                <a:spcPts val="280"/>
              </a:spcBef>
              <a:spcAft>
                <a:spcPts val="0"/>
              </a:spcAft>
              <a:buClr>
                <a:schemeClr val="dk1"/>
              </a:buClr>
              <a:buSzPts val="1400"/>
              <a:buNone/>
            </a:pPr>
            <a:r>
              <a:t/>
            </a:r>
            <a:endParaRPr b="0" i="0" sz="1400">
              <a:solidFill>
                <a:srgbClr val="292929"/>
              </a:solidFill>
              <a:latin typeface="Times New Roman"/>
              <a:ea typeface="Times New Roman"/>
              <a:cs typeface="Times New Roman"/>
              <a:sym typeface="Times New Roman"/>
            </a:endParaRPr>
          </a:p>
          <a:p>
            <a:pPr indent="-254000" lvl="0" marL="342900" rtl="0" algn="l">
              <a:lnSpc>
                <a:spcPct val="214285"/>
              </a:lnSpc>
              <a:spcBef>
                <a:spcPts val="280"/>
              </a:spcBef>
              <a:spcAft>
                <a:spcPts val="0"/>
              </a:spcAft>
              <a:buClr>
                <a:schemeClr val="dk1"/>
              </a:buClr>
              <a:buSzPts val="1400"/>
              <a:buFont typeface="Noto Sans Symbols"/>
              <a:buNone/>
            </a:pPr>
            <a:r>
              <a:t/>
            </a:r>
            <a:endParaRPr b="1" sz="1400">
              <a:latin typeface="Times New Roman"/>
              <a:ea typeface="Times New Roman"/>
              <a:cs typeface="Times New Roman"/>
              <a:sym typeface="Times New Roman"/>
            </a:endParaRPr>
          </a:p>
        </p:txBody>
      </p:sp>
      <p:sp>
        <p:nvSpPr>
          <p:cNvPr id="139" name="Google Shape;139;p6"/>
          <p:cNvSpPr txBox="1"/>
          <p:nvPr>
            <p:ph idx="11" type="ftr"/>
          </p:nvPr>
        </p:nvSpPr>
        <p:spPr>
          <a:xfrm>
            <a:off x="21516" y="6471359"/>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5F497A"/>
                </a:solidFill>
                <a:latin typeface="Times New Roman"/>
                <a:ea typeface="Times New Roman"/>
                <a:cs typeface="Times New Roman"/>
                <a:sym typeface="Times New Roman"/>
              </a:rPr>
              <a:t>Engineering Exploration (20ME C03)</a:t>
            </a:r>
            <a:endParaRPr/>
          </a:p>
        </p:txBody>
      </p:sp>
      <p:sp>
        <p:nvSpPr>
          <p:cNvPr id="140" name="Google Shape;140;p6"/>
          <p:cNvSpPr txBox="1"/>
          <p:nvPr>
            <p:ph idx="12" type="sldNum"/>
          </p:nvPr>
        </p:nvSpPr>
        <p:spPr>
          <a:xfrm>
            <a:off x="6737874" y="6475212"/>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5F497A"/>
                </a:solidFill>
                <a:latin typeface="Times New Roman"/>
                <a:ea typeface="Times New Roman"/>
                <a:cs typeface="Times New Roman"/>
                <a:sym typeface="Times New Roman"/>
              </a:rPr>
              <a:t>‹#›</a:t>
            </a:fld>
            <a:endParaRPr sz="1400">
              <a:solidFill>
                <a:srgbClr val="5F497A"/>
              </a:solidFill>
              <a:latin typeface="Times New Roman"/>
              <a:ea typeface="Times New Roman"/>
              <a:cs typeface="Times New Roman"/>
              <a:sym typeface="Times New Roman"/>
            </a:endParaRPr>
          </a:p>
        </p:txBody>
      </p:sp>
      <p:pic>
        <p:nvPicPr>
          <p:cNvPr id="141" name="Google Shape;141;p6"/>
          <p:cNvPicPr preferRelativeResize="0"/>
          <p:nvPr/>
        </p:nvPicPr>
        <p:blipFill rotWithShape="1">
          <a:blip r:embed="rId3">
            <a:alphaModFix/>
          </a:blip>
          <a:srcRect b="0" l="0" r="0" t="0"/>
          <a:stretch/>
        </p:blipFill>
        <p:spPr>
          <a:xfrm>
            <a:off x="5070082" y="176943"/>
            <a:ext cx="3921518" cy="706915"/>
          </a:xfrm>
          <a:prstGeom prst="rect">
            <a:avLst/>
          </a:prstGeom>
          <a:noFill/>
          <a:ln>
            <a:noFill/>
          </a:ln>
        </p:spPr>
      </p:pic>
      <p:pic>
        <p:nvPicPr>
          <p:cNvPr descr="Have we solved the problem of handwriting recognition? | by Rachel Wiles |  Towards Data Science" id="142" name="Google Shape;142;p6"/>
          <p:cNvPicPr preferRelativeResize="0"/>
          <p:nvPr/>
        </p:nvPicPr>
        <p:blipFill rotWithShape="1">
          <a:blip r:embed="rId4">
            <a:alphaModFix/>
          </a:blip>
          <a:srcRect b="0" l="0" r="0" t="0"/>
          <a:stretch/>
        </p:blipFill>
        <p:spPr>
          <a:xfrm>
            <a:off x="2172265" y="3245146"/>
            <a:ext cx="4799469" cy="31988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7"/>
          <p:cNvSpPr txBox="1"/>
          <p:nvPr/>
        </p:nvSpPr>
        <p:spPr>
          <a:xfrm>
            <a:off x="304800" y="207485"/>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Formulation</a:t>
            </a:r>
            <a:endParaRPr/>
          </a:p>
        </p:txBody>
      </p:sp>
      <p:sp>
        <p:nvSpPr>
          <p:cNvPr id="148" name="Google Shape;148;p7"/>
          <p:cNvSpPr txBox="1"/>
          <p:nvPr>
            <p:ph idx="1" type="body"/>
          </p:nvPr>
        </p:nvSpPr>
        <p:spPr>
          <a:xfrm>
            <a:off x="228600" y="1371600"/>
            <a:ext cx="87630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Importing Libraries</a:t>
            </a:r>
            <a:endParaRPr/>
          </a:p>
          <a:p>
            <a:pPr indent="-342900" lvl="0" marL="342900" rtl="0" algn="l">
              <a:lnSpc>
                <a:spcPct val="150000"/>
              </a:lnSpc>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Preprocessing and getting Data</a:t>
            </a:r>
            <a:endParaRPr/>
          </a:p>
          <a:p>
            <a:pPr indent="-342900" lvl="0" marL="342900" rtl="0" algn="l">
              <a:lnSpc>
                <a:spcPct val="150000"/>
              </a:lnSpc>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Shrinking/Normalizing Images</a:t>
            </a:r>
            <a:endParaRPr/>
          </a:p>
          <a:p>
            <a:pPr indent="-342900" lvl="0" marL="342900" rtl="0" algn="l">
              <a:lnSpc>
                <a:spcPct val="150000"/>
              </a:lnSpc>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Expanding Dimensions of Images</a:t>
            </a:r>
            <a:endParaRPr/>
          </a:p>
          <a:p>
            <a:pPr indent="-342900" lvl="0" marL="342900" rtl="0" algn="l">
              <a:lnSpc>
                <a:spcPct val="150000"/>
              </a:lnSpc>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Specifying the values to the CNN Model</a:t>
            </a:r>
            <a:endParaRPr/>
          </a:p>
          <a:p>
            <a:pPr indent="-342900" lvl="0" marL="342900" rtl="0" algn="l">
              <a:lnSpc>
                <a:spcPct val="150000"/>
              </a:lnSpc>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Optimizing the model</a:t>
            </a:r>
            <a:endParaRPr/>
          </a:p>
          <a:p>
            <a:pPr indent="-342900" lvl="0" marL="342900" rtl="0" algn="l">
              <a:lnSpc>
                <a:spcPct val="150000"/>
              </a:lnSpc>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Callbacks (Early Stopping, Model Checkpoint)</a:t>
            </a:r>
            <a:endParaRPr/>
          </a:p>
          <a:p>
            <a:pPr indent="-342900" lvl="0" marL="342900" rtl="0" algn="l">
              <a:lnSpc>
                <a:spcPct val="150000"/>
              </a:lnSpc>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Model Training</a:t>
            </a:r>
            <a:endParaRPr/>
          </a:p>
          <a:p>
            <a:pPr indent="-342900" lvl="0" marL="342900" rtl="0" algn="l">
              <a:lnSpc>
                <a:spcPct val="150000"/>
              </a:lnSpc>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Making GUI</a:t>
            </a:r>
            <a:endParaRPr/>
          </a:p>
          <a:p>
            <a:pPr indent="-215900" lvl="0" marL="342900" rtl="0" algn="l">
              <a:lnSpc>
                <a:spcPct val="150000"/>
              </a:lnSpc>
              <a:spcBef>
                <a:spcPts val="400"/>
              </a:spcBef>
              <a:spcAft>
                <a:spcPts val="0"/>
              </a:spcAft>
              <a:buClr>
                <a:schemeClr val="dk1"/>
              </a:buClr>
              <a:buSzPts val="2000"/>
              <a:buFont typeface="Noto Sans Symbols"/>
              <a:buNone/>
            </a:pPr>
            <a:r>
              <a:t/>
            </a:r>
            <a:endParaRPr sz="2000">
              <a:latin typeface="Times New Roman"/>
              <a:ea typeface="Times New Roman"/>
              <a:cs typeface="Times New Roman"/>
              <a:sym typeface="Times New Roman"/>
            </a:endParaRPr>
          </a:p>
        </p:txBody>
      </p:sp>
      <p:sp>
        <p:nvSpPr>
          <p:cNvPr id="149" name="Google Shape;149;p7"/>
          <p:cNvSpPr txBox="1"/>
          <p:nvPr>
            <p:ph idx="11" type="ftr"/>
          </p:nvPr>
        </p:nvSpPr>
        <p:spPr>
          <a:xfrm>
            <a:off x="21516" y="6471359"/>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5F497A"/>
                </a:solidFill>
                <a:latin typeface="Times New Roman"/>
                <a:ea typeface="Times New Roman"/>
                <a:cs typeface="Times New Roman"/>
                <a:sym typeface="Times New Roman"/>
              </a:rPr>
              <a:t>Engineering Exploration (20ME C03)</a:t>
            </a:r>
            <a:endParaRPr/>
          </a:p>
        </p:txBody>
      </p:sp>
      <p:sp>
        <p:nvSpPr>
          <p:cNvPr id="150" name="Google Shape;150;p7"/>
          <p:cNvSpPr txBox="1"/>
          <p:nvPr>
            <p:ph idx="12" type="sldNum"/>
          </p:nvPr>
        </p:nvSpPr>
        <p:spPr>
          <a:xfrm>
            <a:off x="6737874" y="6475212"/>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5F497A"/>
                </a:solidFill>
                <a:latin typeface="Times New Roman"/>
                <a:ea typeface="Times New Roman"/>
                <a:cs typeface="Times New Roman"/>
                <a:sym typeface="Times New Roman"/>
              </a:rPr>
              <a:t>‹#›</a:t>
            </a:fld>
            <a:endParaRPr sz="1400">
              <a:solidFill>
                <a:srgbClr val="5F497A"/>
              </a:solidFill>
              <a:latin typeface="Times New Roman"/>
              <a:ea typeface="Times New Roman"/>
              <a:cs typeface="Times New Roman"/>
              <a:sym typeface="Times New Roman"/>
            </a:endParaRPr>
          </a:p>
        </p:txBody>
      </p:sp>
      <p:pic>
        <p:nvPicPr>
          <p:cNvPr id="151" name="Google Shape;151;p7"/>
          <p:cNvPicPr preferRelativeResize="0"/>
          <p:nvPr/>
        </p:nvPicPr>
        <p:blipFill rotWithShape="1">
          <a:blip r:embed="rId3">
            <a:alphaModFix/>
          </a:blip>
          <a:srcRect b="0" l="0" r="0" t="0"/>
          <a:stretch/>
        </p:blipFill>
        <p:spPr>
          <a:xfrm>
            <a:off x="5070082" y="176943"/>
            <a:ext cx="3921518" cy="7069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8"/>
          <p:cNvSpPr txBox="1"/>
          <p:nvPr/>
        </p:nvSpPr>
        <p:spPr>
          <a:xfrm>
            <a:off x="304800" y="207485"/>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Theory</a:t>
            </a:r>
            <a:endParaRPr/>
          </a:p>
        </p:txBody>
      </p:sp>
      <p:sp>
        <p:nvSpPr>
          <p:cNvPr id="157" name="Google Shape;157;p8"/>
          <p:cNvSpPr txBox="1"/>
          <p:nvPr>
            <p:ph idx="11" type="ftr"/>
          </p:nvPr>
        </p:nvSpPr>
        <p:spPr>
          <a:xfrm>
            <a:off x="21516" y="6471359"/>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5F497A"/>
                </a:solidFill>
                <a:latin typeface="Times New Roman"/>
                <a:ea typeface="Times New Roman"/>
                <a:cs typeface="Times New Roman"/>
                <a:sym typeface="Times New Roman"/>
              </a:rPr>
              <a:t>Engineering Exploration (20ME C03)</a:t>
            </a:r>
            <a:endParaRPr/>
          </a:p>
        </p:txBody>
      </p:sp>
      <p:sp>
        <p:nvSpPr>
          <p:cNvPr id="158" name="Google Shape;158;p8"/>
          <p:cNvSpPr txBox="1"/>
          <p:nvPr>
            <p:ph idx="12" type="sldNum"/>
          </p:nvPr>
        </p:nvSpPr>
        <p:spPr>
          <a:xfrm>
            <a:off x="6737874" y="6475212"/>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5F497A"/>
                </a:solidFill>
                <a:latin typeface="Times New Roman"/>
                <a:ea typeface="Times New Roman"/>
                <a:cs typeface="Times New Roman"/>
                <a:sym typeface="Times New Roman"/>
              </a:rPr>
              <a:t>‹#›</a:t>
            </a:fld>
            <a:endParaRPr sz="1400">
              <a:solidFill>
                <a:srgbClr val="5F497A"/>
              </a:solidFill>
              <a:latin typeface="Times New Roman"/>
              <a:ea typeface="Times New Roman"/>
              <a:cs typeface="Times New Roman"/>
              <a:sym typeface="Times New Roman"/>
            </a:endParaRPr>
          </a:p>
        </p:txBody>
      </p:sp>
      <p:pic>
        <p:nvPicPr>
          <p:cNvPr id="159" name="Google Shape;159;p8"/>
          <p:cNvPicPr preferRelativeResize="0"/>
          <p:nvPr/>
        </p:nvPicPr>
        <p:blipFill rotWithShape="1">
          <a:blip r:embed="rId3">
            <a:alphaModFix/>
          </a:blip>
          <a:srcRect b="0" l="0" r="0" t="0"/>
          <a:stretch/>
        </p:blipFill>
        <p:spPr>
          <a:xfrm>
            <a:off x="5070082" y="176943"/>
            <a:ext cx="3921518" cy="706915"/>
          </a:xfrm>
          <a:prstGeom prst="rect">
            <a:avLst/>
          </a:prstGeom>
          <a:noFill/>
          <a:ln>
            <a:noFill/>
          </a:ln>
        </p:spPr>
      </p:pic>
      <p:pic>
        <p:nvPicPr>
          <p:cNvPr id="160" name="Google Shape;160;p8"/>
          <p:cNvPicPr preferRelativeResize="0"/>
          <p:nvPr>
            <p:ph idx="1" type="body"/>
          </p:nvPr>
        </p:nvPicPr>
        <p:blipFill rotWithShape="1">
          <a:blip r:embed="rId4">
            <a:alphaModFix/>
          </a:blip>
          <a:srcRect b="0" l="0" r="0" t="0"/>
          <a:stretch/>
        </p:blipFill>
        <p:spPr>
          <a:xfrm>
            <a:off x="1378372" y="2404068"/>
            <a:ext cx="6277723" cy="23697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9"/>
          <p:cNvSpPr txBox="1"/>
          <p:nvPr/>
        </p:nvSpPr>
        <p:spPr>
          <a:xfrm>
            <a:off x="304800" y="207485"/>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2800" u="none" cap="none" strike="noStrike">
                <a:solidFill>
                  <a:srgbClr val="FF0000"/>
                </a:solidFill>
                <a:latin typeface="Times New Roman"/>
                <a:ea typeface="Times New Roman"/>
                <a:cs typeface="Times New Roman"/>
                <a:sym typeface="Times New Roman"/>
              </a:rPr>
              <a:t>Theory</a:t>
            </a:r>
            <a:endParaRPr/>
          </a:p>
        </p:txBody>
      </p:sp>
      <p:sp>
        <p:nvSpPr>
          <p:cNvPr id="166" name="Google Shape;166;p9"/>
          <p:cNvSpPr txBox="1"/>
          <p:nvPr>
            <p:ph idx="11" type="ftr"/>
          </p:nvPr>
        </p:nvSpPr>
        <p:spPr>
          <a:xfrm>
            <a:off x="21516" y="6471359"/>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a:solidFill>
                  <a:srgbClr val="5F497A"/>
                </a:solidFill>
                <a:latin typeface="Times New Roman"/>
                <a:ea typeface="Times New Roman"/>
                <a:cs typeface="Times New Roman"/>
                <a:sym typeface="Times New Roman"/>
              </a:rPr>
              <a:t>Engineering Exploration (20ME C03)</a:t>
            </a:r>
            <a:endParaRPr/>
          </a:p>
        </p:txBody>
      </p:sp>
      <p:sp>
        <p:nvSpPr>
          <p:cNvPr id="167" name="Google Shape;167;p9"/>
          <p:cNvSpPr txBox="1"/>
          <p:nvPr>
            <p:ph idx="12" type="sldNum"/>
          </p:nvPr>
        </p:nvSpPr>
        <p:spPr>
          <a:xfrm>
            <a:off x="6737874" y="6475212"/>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5F497A"/>
                </a:solidFill>
                <a:latin typeface="Times New Roman"/>
                <a:ea typeface="Times New Roman"/>
                <a:cs typeface="Times New Roman"/>
                <a:sym typeface="Times New Roman"/>
              </a:rPr>
              <a:t>‹#›</a:t>
            </a:fld>
            <a:endParaRPr sz="1400">
              <a:solidFill>
                <a:srgbClr val="5F497A"/>
              </a:solidFill>
              <a:latin typeface="Times New Roman"/>
              <a:ea typeface="Times New Roman"/>
              <a:cs typeface="Times New Roman"/>
              <a:sym typeface="Times New Roman"/>
            </a:endParaRPr>
          </a:p>
        </p:txBody>
      </p:sp>
      <p:pic>
        <p:nvPicPr>
          <p:cNvPr id="168" name="Google Shape;168;p9"/>
          <p:cNvPicPr preferRelativeResize="0"/>
          <p:nvPr/>
        </p:nvPicPr>
        <p:blipFill rotWithShape="1">
          <a:blip r:embed="rId3">
            <a:alphaModFix/>
          </a:blip>
          <a:srcRect b="0" l="0" r="0" t="0"/>
          <a:stretch/>
        </p:blipFill>
        <p:spPr>
          <a:xfrm>
            <a:off x="5070082" y="176943"/>
            <a:ext cx="3921518" cy="706915"/>
          </a:xfrm>
          <a:prstGeom prst="rect">
            <a:avLst/>
          </a:prstGeom>
          <a:noFill/>
          <a:ln>
            <a:noFill/>
          </a:ln>
        </p:spPr>
      </p:pic>
      <p:pic>
        <p:nvPicPr>
          <p:cNvPr id="169" name="Google Shape;169;p9"/>
          <p:cNvPicPr preferRelativeResize="0"/>
          <p:nvPr>
            <p:ph idx="1" type="body"/>
          </p:nvPr>
        </p:nvPicPr>
        <p:blipFill rotWithShape="1">
          <a:blip r:embed="rId4">
            <a:alphaModFix/>
          </a:blip>
          <a:srcRect b="0" l="0" r="0" t="0"/>
          <a:stretch/>
        </p:blipFill>
        <p:spPr>
          <a:xfrm>
            <a:off x="1153535" y="2209800"/>
            <a:ext cx="6836929" cy="278504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CBIT</dc:creator>
</cp:coreProperties>
</file>