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1"/>
  </p:notesMasterIdLst>
  <p:sldIdLst>
    <p:sldId id="271" r:id="rId2"/>
    <p:sldId id="289" r:id="rId3"/>
    <p:sldId id="257" r:id="rId4"/>
    <p:sldId id="258" r:id="rId5"/>
    <p:sldId id="259" r:id="rId6"/>
    <p:sldId id="269" r:id="rId7"/>
    <p:sldId id="261" r:id="rId8"/>
    <p:sldId id="264" r:id="rId9"/>
    <p:sldId id="262" r:id="rId10"/>
    <p:sldId id="265" r:id="rId11"/>
    <p:sldId id="291" r:id="rId12"/>
    <p:sldId id="267" r:id="rId13"/>
    <p:sldId id="272" r:id="rId14"/>
    <p:sldId id="274" r:id="rId15"/>
    <p:sldId id="273" r:id="rId16"/>
    <p:sldId id="275" r:id="rId17"/>
    <p:sldId id="276" r:id="rId18"/>
    <p:sldId id="278" r:id="rId19"/>
    <p:sldId id="277" r:id="rId20"/>
    <p:sldId id="279" r:id="rId21"/>
    <p:sldId id="280" r:id="rId22"/>
    <p:sldId id="283" r:id="rId23"/>
    <p:sldId id="281" r:id="rId24"/>
    <p:sldId id="282" r:id="rId25"/>
    <p:sldId id="284" r:id="rId26"/>
    <p:sldId id="286" r:id="rId27"/>
    <p:sldId id="287" r:id="rId28"/>
    <p:sldId id="288" r:id="rId29"/>
    <p:sldId id="29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81" autoAdjust="0"/>
    <p:restoredTop sz="94660"/>
  </p:normalViewPr>
  <p:slideViewPr>
    <p:cSldViewPr snapToGrid="0">
      <p:cViewPr>
        <p:scale>
          <a:sx n="84" d="100"/>
          <a:sy n="84" d="100"/>
        </p:scale>
        <p:origin x="-18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731EB1-103F-461A-A200-03142AA00129}" type="datetimeFigureOut">
              <a:rPr lang="en-US" smtClean="0"/>
              <a:t>22/01/2023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311BE8-2E75-472B-9852-47A17DE01262}" type="slidenum">
              <a:rPr lang="en-US" smtClean="0"/>
              <a:t>‹#›</a:t>
            </a:fld>
            <a:endParaRPr lang="en-US"/>
          </a:p>
        </p:txBody>
      </p:sp>
    </p:spTree>
    <p:extLst>
      <p:ext uri="{BB962C8B-B14F-4D97-AF65-F5344CB8AC3E}">
        <p14:creationId xmlns:p14="http://schemas.microsoft.com/office/powerpoint/2010/main" val="1452250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05C012-9134-40F6-B7D1-998FE4192048}" type="slidenum">
              <a:rPr lang="en-US" smtClean="0"/>
              <a:t>2</a:t>
            </a:fld>
            <a:endParaRPr lang="en-US"/>
          </a:p>
        </p:txBody>
      </p:sp>
    </p:spTree>
    <p:extLst>
      <p:ext uri="{BB962C8B-B14F-4D97-AF65-F5344CB8AC3E}">
        <p14:creationId xmlns:p14="http://schemas.microsoft.com/office/powerpoint/2010/main" val="2717436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92FBA0-655F-4294-98E7-2E011B8A1578}"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09DEC-2A20-448B-917F-18DED8736924}" type="slidenum">
              <a:rPr lang="en-IN" smtClean="0"/>
              <a:t>‹#›</a:t>
            </a:fld>
            <a:endParaRPr lang="en-IN"/>
          </a:p>
        </p:txBody>
      </p:sp>
      <p:sp>
        <p:nvSpPr>
          <p:cNvPr id="2" name="Title 1"/>
          <p:cNvSpPr>
            <a:spLocks noGrp="1"/>
          </p:cNvSpPr>
          <p:nvPr>
            <p:ph type="ctrTitle"/>
          </p:nvPr>
        </p:nvSpPr>
        <p:spPr>
          <a:xfrm>
            <a:off x="1090109" y="3132290"/>
            <a:ext cx="9567135"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92FBA0-655F-4294-98E7-2E011B8A1578}"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09DEC-2A20-448B-917F-18DED8736924}"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8"/>
            <a:ext cx="27432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432151" y="731520"/>
            <a:ext cx="6439049"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92FBA0-655F-4294-98E7-2E011B8A1578}"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09DEC-2A20-448B-917F-18DED8736924}"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92FBA0-655F-4294-98E7-2E011B8A1578}"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09DEC-2A20-448B-917F-18DED8736924}"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524000" y="731520"/>
            <a:ext cx="85344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92FBA0-655F-4294-98E7-2E011B8A1578}"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09DEC-2A20-448B-917F-18DED8736924}"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A92FBA0-655F-4294-98E7-2E011B8A1578}" type="datetimeFigureOut">
              <a:rPr lang="en-IN" smtClean="0"/>
              <a:t>22-01-2023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09DEC-2A20-448B-917F-18DED8736924}"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523999" y="731519"/>
            <a:ext cx="4462272"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3536" y="731520"/>
            <a:ext cx="4462272"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92FBA0-655F-4294-98E7-2E011B8A1578}" type="datetimeFigureOut">
              <a:rPr lang="en-IN" smtClean="0"/>
              <a:t>22-01-2023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209DEC-2A20-448B-917F-18DED8736924}"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92FBA0-655F-4294-98E7-2E011B8A1578}" type="datetimeFigureOut">
              <a:rPr lang="en-IN" smtClean="0"/>
              <a:t>22-01-2023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209DEC-2A20-448B-917F-18DED8736924}"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92FBA0-655F-4294-98E7-2E011B8A1578}" type="datetimeFigureOut">
              <a:rPr lang="en-IN" smtClean="0"/>
              <a:t>22-01-2023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209DEC-2A20-448B-917F-18DED8736924}"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34354"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92FBA0-655F-4294-98E7-2E011B8A1578}" type="datetimeFigureOut">
              <a:rPr lang="en-IN" smtClean="0"/>
              <a:t>22-01-2023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09DEC-2A20-448B-917F-18DED8736924}"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92FBA0-655F-4294-98E7-2E011B8A1578}" type="datetimeFigureOut">
              <a:rPr lang="en-IN" smtClean="0"/>
              <a:t>22-01-2023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09DEC-2A20-448B-917F-18DED8736924}" type="slidenum">
              <a:rPr lang="en-IN" smtClean="0"/>
              <a:t>‹#›</a:t>
            </a:fld>
            <a:endParaRPr lang="en-IN"/>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8A92FBA0-655F-4294-98E7-2E011B8A1578}" type="datetimeFigureOut">
              <a:rPr lang="en-IN" smtClean="0"/>
              <a:t>22-01-2023</a:t>
            </a:fld>
            <a:endParaRPr lang="en-IN"/>
          </a:p>
        </p:txBody>
      </p:sp>
      <p:sp>
        <p:nvSpPr>
          <p:cNvPr id="5"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91209DEC-2A20-448B-917F-18DED873692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352800" y="152400"/>
            <a:ext cx="6096000" cy="1323439"/>
          </a:xfrm>
          <a:prstGeom prst="rect">
            <a:avLst/>
          </a:prstGeom>
        </p:spPr>
        <p:txBody>
          <a:bodyPr>
            <a:spAutoFit/>
          </a:bodyPr>
          <a:lstStyle/>
          <a:p>
            <a:pPr algn="ctr"/>
            <a:r>
              <a:rPr lang="en-IN" sz="3200" dirty="0">
                <a:solidFill>
                  <a:schemeClr val="tx2">
                    <a:lumMod val="50000"/>
                  </a:schemeClr>
                </a:solidFill>
                <a:latin typeface="Arial Black" panose="020B0A04020102020204" pitchFamily="34" charset="0"/>
              </a:rPr>
              <a:t>SNJB</a:t>
            </a:r>
            <a:endParaRPr lang="en-US" sz="2400" dirty="0">
              <a:solidFill>
                <a:schemeClr val="tx2">
                  <a:lumMod val="50000"/>
                </a:schemeClr>
              </a:solidFill>
            </a:endParaRPr>
          </a:p>
          <a:p>
            <a:pPr algn="ctr"/>
            <a:r>
              <a:rPr lang="en-IN" sz="2400" b="1" dirty="0">
                <a:solidFill>
                  <a:schemeClr val="tx2">
                    <a:lumMod val="50000"/>
                  </a:schemeClr>
                </a:solidFill>
                <a:latin typeface="Bahnschrift SemiBold" pitchFamily="34" charset="0"/>
              </a:rPr>
              <a:t>Late </a:t>
            </a:r>
            <a:r>
              <a:rPr lang="en-IN" sz="2400" b="1" dirty="0" err="1">
                <a:solidFill>
                  <a:schemeClr val="tx2">
                    <a:lumMod val="50000"/>
                  </a:schemeClr>
                </a:solidFill>
                <a:latin typeface="Bahnschrift SemiBold" pitchFamily="34" charset="0"/>
              </a:rPr>
              <a:t>sau</a:t>
            </a:r>
            <a:r>
              <a:rPr lang="en-IN" sz="2400" b="1" dirty="0">
                <a:solidFill>
                  <a:schemeClr val="tx2">
                    <a:lumMod val="50000"/>
                  </a:schemeClr>
                </a:solidFill>
                <a:latin typeface="Bahnschrift SemiBold" pitchFamily="34" charset="0"/>
              </a:rPr>
              <a:t> </a:t>
            </a:r>
            <a:r>
              <a:rPr lang="en-IN" sz="2400" b="1" dirty="0" err="1">
                <a:solidFill>
                  <a:schemeClr val="tx2">
                    <a:lumMod val="50000"/>
                  </a:schemeClr>
                </a:solidFill>
                <a:latin typeface="Bahnschrift SemiBold" pitchFamily="34" charset="0"/>
              </a:rPr>
              <a:t>kantabai</a:t>
            </a:r>
            <a:r>
              <a:rPr lang="en-IN" sz="2400" b="1" dirty="0">
                <a:solidFill>
                  <a:schemeClr val="tx2">
                    <a:lumMod val="50000"/>
                  </a:schemeClr>
                </a:solidFill>
                <a:latin typeface="Bahnschrift SemiBold" pitchFamily="34" charset="0"/>
              </a:rPr>
              <a:t> </a:t>
            </a:r>
            <a:r>
              <a:rPr lang="en-IN" sz="2400" b="1" dirty="0" err="1">
                <a:solidFill>
                  <a:schemeClr val="tx2">
                    <a:lumMod val="50000"/>
                  </a:schemeClr>
                </a:solidFill>
                <a:latin typeface="Bahnschrift SemiBold" pitchFamily="34" charset="0"/>
              </a:rPr>
              <a:t>bhavarlalji</a:t>
            </a:r>
            <a:r>
              <a:rPr lang="en-IN" sz="2400" b="1" dirty="0">
                <a:solidFill>
                  <a:schemeClr val="tx2">
                    <a:lumMod val="50000"/>
                  </a:schemeClr>
                </a:solidFill>
                <a:latin typeface="Bahnschrift SemiBold" pitchFamily="34" charset="0"/>
              </a:rPr>
              <a:t> </a:t>
            </a:r>
            <a:r>
              <a:rPr lang="en-IN" sz="2400" b="1" dirty="0" err="1">
                <a:solidFill>
                  <a:schemeClr val="tx2">
                    <a:lumMod val="50000"/>
                  </a:schemeClr>
                </a:solidFill>
                <a:latin typeface="Bahnschrift SemiBold" pitchFamily="34" charset="0"/>
              </a:rPr>
              <a:t>jain</a:t>
            </a:r>
            <a:r>
              <a:rPr lang="en-IN" sz="2400" b="1" dirty="0">
                <a:solidFill>
                  <a:schemeClr val="tx2">
                    <a:lumMod val="50000"/>
                  </a:schemeClr>
                </a:solidFill>
                <a:latin typeface="Bahnschrift SemiBold" pitchFamily="34" charset="0"/>
              </a:rPr>
              <a:t> collage of engineering, </a:t>
            </a:r>
            <a:r>
              <a:rPr lang="en-IN" sz="2400" b="1" dirty="0" err="1">
                <a:solidFill>
                  <a:schemeClr val="tx2">
                    <a:lumMod val="50000"/>
                  </a:schemeClr>
                </a:solidFill>
                <a:latin typeface="Bahnschrift SemiBold" pitchFamily="34" charset="0"/>
              </a:rPr>
              <a:t>chandwad</a:t>
            </a:r>
            <a:r>
              <a:rPr lang="en-IN" sz="2400" b="1" dirty="0">
                <a:solidFill>
                  <a:schemeClr val="tx2">
                    <a:lumMod val="50000"/>
                  </a:schemeClr>
                </a:solidFill>
                <a:latin typeface="Bahnschrift SemiBold" pitchFamily="34" charset="0"/>
              </a:rPr>
              <a:t> </a:t>
            </a:r>
            <a:endParaRPr lang="en-US" sz="2400" dirty="0">
              <a:solidFill>
                <a:schemeClr val="tx2">
                  <a:lumMod val="50000"/>
                </a:schemeClr>
              </a:solidFill>
            </a:endParaRPr>
          </a:p>
        </p:txBody>
      </p:sp>
      <p:pic>
        <p:nvPicPr>
          <p:cNvPr id="1028" name="Picture 4" descr="SNJB's College of Engineering Chandw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152400"/>
            <a:ext cx="1722967" cy="118049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469502" y="1845170"/>
            <a:ext cx="3219151" cy="584775"/>
          </a:xfrm>
          <a:prstGeom prst="rect">
            <a:avLst/>
          </a:prstGeom>
        </p:spPr>
        <p:txBody>
          <a:bodyPr wrap="none">
            <a:spAutoFit/>
          </a:bodyPr>
          <a:lstStyle/>
          <a:p>
            <a:r>
              <a:rPr lang="en-US" sz="2800" u="sng" dirty="0" smtClean="0">
                <a:solidFill>
                  <a:schemeClr val="tx1">
                    <a:lumMod val="95000"/>
                    <a:lumOff val="5000"/>
                  </a:schemeClr>
                </a:solidFill>
                <a:latin typeface="Bahnschrift SemiBold" pitchFamily="34" charset="0"/>
              </a:rPr>
              <a:t>( </a:t>
            </a:r>
            <a:r>
              <a:rPr lang="en-US" sz="2400" u="sng" dirty="0" smtClean="0">
                <a:solidFill>
                  <a:schemeClr val="tx1">
                    <a:lumMod val="95000"/>
                    <a:lumOff val="5000"/>
                  </a:schemeClr>
                </a:solidFill>
                <a:latin typeface="Bahnschrift SemiBold" pitchFamily="34" charset="0"/>
              </a:rPr>
              <a:t>Department</a:t>
            </a:r>
            <a:r>
              <a:rPr lang="en-US" u="sng" dirty="0" smtClean="0">
                <a:solidFill>
                  <a:schemeClr val="tx1">
                    <a:lumMod val="95000"/>
                    <a:lumOff val="5000"/>
                  </a:schemeClr>
                </a:solidFill>
                <a:latin typeface="Bahnschrift SemiBold" pitchFamily="34" charset="0"/>
              </a:rPr>
              <a:t> </a:t>
            </a:r>
            <a:r>
              <a:rPr lang="en-US" sz="2000" u="sng" dirty="0">
                <a:solidFill>
                  <a:schemeClr val="tx1">
                    <a:lumMod val="95000"/>
                    <a:lumOff val="5000"/>
                  </a:schemeClr>
                </a:solidFill>
                <a:latin typeface="Bahnschrift SemiBold" pitchFamily="34" charset="0"/>
              </a:rPr>
              <a:t>of </a:t>
            </a:r>
            <a:r>
              <a:rPr lang="en-US" sz="2000" u="sng" dirty="0" smtClean="0">
                <a:solidFill>
                  <a:schemeClr val="tx1">
                    <a:lumMod val="95000"/>
                    <a:lumOff val="5000"/>
                  </a:schemeClr>
                </a:solidFill>
                <a:latin typeface="Bahnschrift SemiBold" pitchFamily="34" charset="0"/>
              </a:rPr>
              <a:t>MBA </a:t>
            </a:r>
            <a:r>
              <a:rPr lang="en-US" sz="2800" u="sng" dirty="0" smtClean="0">
                <a:solidFill>
                  <a:schemeClr val="tx1">
                    <a:lumMod val="95000"/>
                    <a:lumOff val="5000"/>
                  </a:schemeClr>
                </a:solidFill>
                <a:latin typeface="Bahnschrift SemiBold" pitchFamily="34" charset="0"/>
              </a:rPr>
              <a:t>)</a:t>
            </a:r>
            <a:r>
              <a:rPr lang="en-IN" sz="3200" u="sng" dirty="0" smtClean="0">
                <a:solidFill>
                  <a:schemeClr val="tx1">
                    <a:lumMod val="95000"/>
                    <a:lumOff val="5000"/>
                  </a:schemeClr>
                </a:solidFill>
                <a:latin typeface="Bahnschrift SemiBold" pitchFamily="34" charset="0"/>
              </a:rPr>
              <a:t> </a:t>
            </a:r>
            <a:endParaRPr lang="en-US" sz="2000" u="sng" dirty="0">
              <a:solidFill>
                <a:schemeClr val="tx1">
                  <a:lumMod val="95000"/>
                  <a:lumOff val="5000"/>
                </a:schemeClr>
              </a:solidFill>
            </a:endParaRPr>
          </a:p>
        </p:txBody>
      </p:sp>
      <p:sp>
        <p:nvSpPr>
          <p:cNvPr id="4" name="Rectangle 3"/>
          <p:cNvSpPr/>
          <p:nvPr/>
        </p:nvSpPr>
        <p:spPr>
          <a:xfrm>
            <a:off x="2447921" y="2429945"/>
            <a:ext cx="6251520" cy="461665"/>
          </a:xfrm>
          <a:prstGeom prst="rect">
            <a:avLst/>
          </a:prstGeom>
        </p:spPr>
        <p:txBody>
          <a:bodyPr wrap="none">
            <a:spAutoFit/>
          </a:bodyPr>
          <a:lstStyle/>
          <a:p>
            <a:r>
              <a:rPr lang="en-US" sz="2400" b="1" dirty="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A Presentation Related To </a:t>
            </a:r>
            <a:r>
              <a:rPr lang="en-US" sz="2400" b="1" dirty="0" smtClean="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IOCL Ltd.</a:t>
            </a:r>
            <a:endParaRPr lang="en-US" sz="2400" dirty="0"/>
          </a:p>
        </p:txBody>
      </p:sp>
      <p:pic>
        <p:nvPicPr>
          <p:cNvPr id="1030" name="Picture 6" descr="https://tse1.mm.bing.net/th?id=OIP.xK5smFRU0-7rpbiR_kCtxgAAAA&amp;pid=Api&amp;P=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76" y="5682302"/>
            <a:ext cx="505460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61025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2E34EA-9033-4B77-AAF7-DD1039A12EC1}"/>
              </a:ext>
            </a:extLst>
          </p:cNvPr>
          <p:cNvSpPr>
            <a:spLocks noGrp="1"/>
          </p:cNvSpPr>
          <p:nvPr>
            <p:ph type="title"/>
          </p:nvPr>
        </p:nvSpPr>
        <p:spPr>
          <a:xfrm>
            <a:off x="445000" y="118454"/>
            <a:ext cx="4906281" cy="1325563"/>
          </a:xfrm>
        </p:spPr>
        <p:txBody>
          <a:bodyPr>
            <a:normAutofit fontScale="90000"/>
          </a:bodyPr>
          <a:lstStyle/>
          <a:p>
            <a:r>
              <a:rPr lang="en-US" sz="2800" b="1" dirty="0"/>
              <a:t>Indian Oil Corporation Logo and Tagline</a:t>
            </a:r>
            <a:r>
              <a:rPr lang="en-US" sz="2800" b="1" u="sng" dirty="0"/>
              <a:t/>
            </a:r>
            <a:br>
              <a:rPr lang="en-US" sz="2800" b="1" u="sng" dirty="0"/>
            </a:br>
            <a:endParaRPr lang="en-IN" sz="2800" b="1" u="sng" dirty="0"/>
          </a:p>
        </p:txBody>
      </p:sp>
      <p:sp>
        <p:nvSpPr>
          <p:cNvPr id="3" name="Content Placeholder 2">
            <a:extLst>
              <a:ext uri="{FF2B5EF4-FFF2-40B4-BE49-F238E27FC236}">
                <a16:creationId xmlns:a16="http://schemas.microsoft.com/office/drawing/2014/main" xmlns="" id="{96DE2BF0-E68D-48D8-B5C4-4FE083A58F87}"/>
              </a:ext>
            </a:extLst>
          </p:cNvPr>
          <p:cNvSpPr>
            <a:spLocks noGrp="1"/>
          </p:cNvSpPr>
          <p:nvPr>
            <p:ph sz="quarter" idx="13"/>
          </p:nvPr>
        </p:nvSpPr>
        <p:spPr>
          <a:xfrm>
            <a:off x="112014" y="1562470"/>
            <a:ext cx="6300075" cy="4234826"/>
          </a:xfrm>
        </p:spPr>
        <p:txBody>
          <a:bodyPr anchor="t">
            <a:normAutofit fontScale="77500" lnSpcReduction="20000"/>
          </a:bodyPr>
          <a:lstStyle/>
          <a:p>
            <a:r>
              <a:rPr lang="en-IN" b="1" dirty="0">
                <a:solidFill>
                  <a:srgbClr val="FF0000"/>
                </a:solidFill>
              </a:rPr>
              <a:t>Tagline</a:t>
            </a:r>
          </a:p>
          <a:p>
            <a:pPr marL="0" indent="0" fontAlgn="base">
              <a:buNone/>
            </a:pPr>
            <a:r>
              <a:rPr lang="en-IN" sz="1500" dirty="0"/>
              <a:t>                   “</a:t>
            </a:r>
            <a:r>
              <a:rPr lang="en-US" sz="1800" b="1" dirty="0"/>
              <a:t>The Energy of India</a:t>
            </a:r>
            <a:endParaRPr lang="en-US" sz="1800" dirty="0"/>
          </a:p>
          <a:p>
            <a:pPr marL="0" indent="0" fontAlgn="base">
              <a:buNone/>
            </a:pPr>
            <a:r>
              <a:rPr lang="en-US" sz="1800" b="1" dirty="0"/>
              <a:t>                   Indian Inspired</a:t>
            </a:r>
            <a:endParaRPr lang="en-US" sz="1800" dirty="0"/>
          </a:p>
          <a:p>
            <a:pPr marL="0" indent="0" fontAlgn="base">
              <a:buNone/>
            </a:pPr>
            <a:r>
              <a:rPr lang="en-US" sz="1800" b="1" dirty="0"/>
              <a:t>                   Bringing Energy to Life”</a:t>
            </a:r>
          </a:p>
          <a:p>
            <a:pPr marL="0" indent="0" fontAlgn="base">
              <a:buNone/>
            </a:pPr>
            <a:endParaRPr lang="en-US" sz="1500" dirty="0"/>
          </a:p>
          <a:p>
            <a:pPr fontAlgn="base"/>
            <a:r>
              <a:rPr lang="en-US" sz="2000" b="1" dirty="0">
                <a:solidFill>
                  <a:srgbClr val="FF0000"/>
                </a:solidFill>
              </a:rPr>
              <a:t>Logo of Indian Oil Corporation</a:t>
            </a:r>
          </a:p>
          <a:p>
            <a:pPr marL="0" indent="0" fontAlgn="base">
              <a:lnSpc>
                <a:spcPct val="160000"/>
              </a:lnSpc>
              <a:buNone/>
            </a:pPr>
            <a:r>
              <a:rPr lang="en-US" sz="1900" dirty="0"/>
              <a:t>      This is the registered logo of </a:t>
            </a:r>
            <a:r>
              <a:rPr lang="en-US" sz="1900" dirty="0" smtClean="0"/>
              <a:t>Indian Oil</a:t>
            </a:r>
            <a:r>
              <a:rPr lang="en-US" sz="1900" dirty="0"/>
              <a:t>. However, whenever the logo is not accompanied by the full name "Indian Oil Corporation Limited", the lettering "</a:t>
            </a:r>
            <a:r>
              <a:rPr lang="en-US" sz="1900" dirty="0" smtClean="0"/>
              <a:t>Indian Oil</a:t>
            </a:r>
            <a:r>
              <a:rPr lang="en-US" sz="1900" dirty="0"/>
              <a:t>" in dark blue </a:t>
            </a:r>
            <a:r>
              <a:rPr lang="en-US" sz="1900" dirty="0" err="1" smtClean="0"/>
              <a:t>colour</a:t>
            </a:r>
            <a:r>
              <a:rPr lang="en-US" sz="1900" dirty="0" smtClean="0"/>
              <a:t> </a:t>
            </a:r>
            <a:r>
              <a:rPr lang="en-US" sz="1900" dirty="0"/>
              <a:t>may be incorporated under the logo. The word "</a:t>
            </a:r>
            <a:r>
              <a:rPr lang="en-US" sz="1900" dirty="0" smtClean="0"/>
              <a:t>Indian Oil</a:t>
            </a:r>
            <a:r>
              <a:rPr lang="en-US" sz="1900" dirty="0"/>
              <a:t>" should be used as one word with the letter "I" and "O" in capitals as shown. It should be in a single </a:t>
            </a:r>
            <a:r>
              <a:rPr lang="en-US" sz="1900" dirty="0" err="1" smtClean="0"/>
              <a:t>colour</a:t>
            </a:r>
            <a:r>
              <a:rPr lang="en-US" sz="1900" dirty="0" smtClean="0"/>
              <a:t> </a:t>
            </a:r>
            <a:r>
              <a:rPr lang="en-US" sz="1900" dirty="0"/>
              <a:t>(Dark Blue) and not in two </a:t>
            </a:r>
            <a:r>
              <a:rPr lang="en-US" sz="1900" dirty="0" err="1" smtClean="0"/>
              <a:t>colours</a:t>
            </a:r>
            <a:r>
              <a:rPr lang="en-US" sz="1900" dirty="0"/>
              <a:t>.</a:t>
            </a:r>
            <a:br>
              <a:rPr lang="en-US" sz="1900" dirty="0"/>
            </a:br>
            <a:endParaRPr lang="en-US" sz="1900" b="1" dirty="0"/>
          </a:p>
        </p:txBody>
      </p:sp>
      <p:sp>
        <p:nvSpPr>
          <p:cNvPr id="16" name="Freeform: Shape 11">
            <a:extLst>
              <a:ext uri="{FF2B5EF4-FFF2-40B4-BE49-F238E27FC236}">
                <a16:creationId xmlns:a16="http://schemas.microsoft.com/office/drawing/2014/main" xmlns="" id="{4F74D28C-3268-4E35-8EE1-D92CB4A85A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3">
            <a:extLst>
              <a:ext uri="{FF2B5EF4-FFF2-40B4-BE49-F238E27FC236}">
                <a16:creationId xmlns:a16="http://schemas.microsoft.com/office/drawing/2014/main" xmlns="" id="{58D44E42-C462-4105-BC86-FE75B4E3C4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67846"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xmlns="" id="{69F1C5F5-D709-43BB-B4B2-428E66883DC8}"/>
              </a:ext>
            </a:extLst>
          </p:cNvPr>
          <p:cNvSpPr/>
          <p:nvPr/>
        </p:nvSpPr>
        <p:spPr>
          <a:xfrm>
            <a:off x="8057769" y="4910580"/>
            <a:ext cx="3848481" cy="4816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lgn="ctr">
              <a:buFont typeface="Wingdings" panose="05000000000000000000" pitchFamily="2" charset="2"/>
              <a:buChar char="v"/>
            </a:pPr>
            <a:r>
              <a:rPr lang="en-IN" dirty="0"/>
              <a:t>Logo of Indian oil </a:t>
            </a:r>
          </a:p>
        </p:txBody>
      </p:sp>
      <p:pic>
        <p:nvPicPr>
          <p:cNvPr id="5" name="Picture 4" descr="A picture containing text, orange&#10;&#10;Description automatically generated">
            <a:extLst>
              <a:ext uri="{FF2B5EF4-FFF2-40B4-BE49-F238E27FC236}">
                <a16:creationId xmlns:a16="http://schemas.microsoft.com/office/drawing/2014/main" xmlns="" id="{F5FFD7BC-E34C-46BE-B13B-984E9E2AF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769" y="410104"/>
            <a:ext cx="3810000" cy="3810000"/>
          </a:xfrm>
          <a:prstGeom prst="rect">
            <a:avLst/>
          </a:prstGeom>
        </p:spPr>
      </p:pic>
      <p:sp>
        <p:nvSpPr>
          <p:cNvPr id="9" name="Oval 8"/>
          <p:cNvSpPr/>
          <p:nvPr/>
        </p:nvSpPr>
        <p:spPr>
          <a:xfrm>
            <a:off x="11906250" y="19452"/>
            <a:ext cx="240595" cy="2853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Tree>
    <p:extLst>
      <p:ext uri="{BB962C8B-B14F-4D97-AF65-F5344CB8AC3E}">
        <p14:creationId xmlns:p14="http://schemas.microsoft.com/office/powerpoint/2010/main" val="13557137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9820" y="2359083"/>
            <a:ext cx="9177867" cy="2400657"/>
          </a:xfrm>
          <a:prstGeom prst="rect">
            <a:avLst/>
          </a:prstGeom>
        </p:spPr>
        <p:txBody>
          <a:bodyPr wrap="square">
            <a:spAutoFit/>
          </a:bodyPr>
          <a:lstStyle/>
          <a:p>
            <a:pPr marL="45720" indent="0" algn="just">
              <a:lnSpc>
                <a:spcPct val="150000"/>
              </a:lnSpc>
              <a:buNone/>
            </a:pPr>
            <a:r>
              <a:rPr lang="en-US" sz="2000" b="1" dirty="0" smtClean="0"/>
              <a:t>Indian </a:t>
            </a:r>
            <a:r>
              <a:rPr lang="en-US" sz="2000" b="1" dirty="0"/>
              <a:t>Oil has a basket of technologies in the areas of lubricants and grease formulations, fuels, refining processes, biotechnology, additives, pipeline transportation, engine evaluation, </a:t>
            </a:r>
            <a:r>
              <a:rPr lang="en-US" sz="2000" b="1" dirty="0" err="1"/>
              <a:t>tribiological</a:t>
            </a:r>
            <a:r>
              <a:rPr lang="en-US" sz="2000" b="1" dirty="0"/>
              <a:t> &amp; emission studies, and applied metallurgy. being the market leader in the oil &amp; gas sector in the country</a:t>
            </a:r>
            <a:r>
              <a:rPr lang="en-US" dirty="0"/>
              <a:t>.</a:t>
            </a:r>
            <a:endParaRPr lang="en-IN" dirty="0"/>
          </a:p>
        </p:txBody>
      </p:sp>
      <p:sp>
        <p:nvSpPr>
          <p:cNvPr id="3" name="Rectangle 2"/>
          <p:cNvSpPr/>
          <p:nvPr/>
        </p:nvSpPr>
        <p:spPr>
          <a:xfrm>
            <a:off x="-440269" y="1382216"/>
            <a:ext cx="7811912" cy="523220"/>
          </a:xfrm>
          <a:prstGeom prst="rect">
            <a:avLst/>
          </a:prstGeom>
        </p:spPr>
        <p:txBody>
          <a:bodyPr wrap="square">
            <a:spAutoFit/>
          </a:bodyPr>
          <a:lstStyle/>
          <a:p>
            <a:pPr algn="r"/>
            <a:r>
              <a:rPr lang="en-IN" sz="2400" b="1" u="sng" dirty="0"/>
              <a:t>Technological </a:t>
            </a:r>
            <a:r>
              <a:rPr lang="en-IN" sz="2800" b="1" u="sng" dirty="0" err="1"/>
              <a:t>deveopments</a:t>
            </a:r>
            <a:r>
              <a:rPr lang="en-IN" sz="2400" b="1" u="sng" dirty="0"/>
              <a:t> of I.O.C.L </a:t>
            </a:r>
            <a:endParaRPr lang="en-IN" sz="2400" b="1" u="sng" dirty="0"/>
          </a:p>
        </p:txBody>
      </p:sp>
      <p:sp>
        <p:nvSpPr>
          <p:cNvPr id="4" name="Oval 3"/>
          <p:cNvSpPr/>
          <p:nvPr/>
        </p:nvSpPr>
        <p:spPr>
          <a:xfrm>
            <a:off x="11938000" y="112962"/>
            <a:ext cx="208844" cy="19532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2793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8FCAA4C-E1D3-4529-899D-5DA8A3FC9D64}"/>
              </a:ext>
            </a:extLst>
          </p:cNvPr>
          <p:cNvPicPr>
            <a:picLocks noChangeAspect="1"/>
          </p:cNvPicPr>
          <p:nvPr/>
        </p:nvPicPr>
        <p:blipFill rotWithShape="1">
          <a:blip r:embed="rId2">
            <a:extLst>
              <a:ext uri="{28A0092B-C50C-407E-A947-70E740481C1C}">
                <a14:useLocalDpi xmlns:a14="http://schemas.microsoft.com/office/drawing/2010/main" val="0"/>
              </a:ext>
            </a:extLst>
          </a:blip>
          <a:srcRect t="5462"/>
          <a:stretch/>
        </p:blipFill>
        <p:spPr>
          <a:xfrm>
            <a:off x="20" y="10"/>
            <a:ext cx="12191980" cy="6857990"/>
          </a:xfrm>
          <a:prstGeom prst="rect">
            <a:avLst/>
          </a:prstGeom>
        </p:spPr>
      </p:pic>
      <p:sp>
        <p:nvSpPr>
          <p:cNvPr id="72" name="Rectangle 69">
            <a:extLst>
              <a:ext uri="{FF2B5EF4-FFF2-40B4-BE49-F238E27FC236}">
                <a16:creationId xmlns:a16="http://schemas.microsoft.com/office/drawing/2014/main" xmlns="" id="{724CD679-7405-4CD3-A92A-9469F279A5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67AC15D-A844-4465-B194-1C387E93CB81}"/>
              </a:ext>
            </a:extLst>
          </p:cNvPr>
          <p:cNvSpPr>
            <a:spLocks noGrp="1"/>
          </p:cNvSpPr>
          <p:nvPr>
            <p:ph type="title"/>
          </p:nvPr>
        </p:nvSpPr>
        <p:spPr>
          <a:xfrm>
            <a:off x="-361225" y="453642"/>
            <a:ext cx="6585623" cy="1344975"/>
          </a:xfrm>
        </p:spPr>
        <p:txBody>
          <a:bodyPr>
            <a:normAutofit/>
          </a:bodyPr>
          <a:lstStyle/>
          <a:p>
            <a:pPr marL="0" indent="0">
              <a:buNone/>
            </a:pPr>
            <a:r>
              <a:rPr lang="en-IN" sz="3600" b="1" dirty="0"/>
              <a:t>Labour unrest at I.O.C.L.</a:t>
            </a:r>
            <a:r>
              <a:rPr lang="en-IN" sz="4000" b="1" dirty="0"/>
              <a:t/>
            </a:r>
            <a:br>
              <a:rPr lang="en-IN" sz="4000" b="1" dirty="0"/>
            </a:br>
            <a:endParaRPr lang="en-IN" sz="4000" b="1" dirty="0"/>
          </a:p>
        </p:txBody>
      </p:sp>
      <p:sp>
        <p:nvSpPr>
          <p:cNvPr id="3" name="Content Placeholder 2">
            <a:extLst>
              <a:ext uri="{FF2B5EF4-FFF2-40B4-BE49-F238E27FC236}">
                <a16:creationId xmlns:a16="http://schemas.microsoft.com/office/drawing/2014/main" xmlns="" id="{D7A237BE-C865-4A59-B07C-B295BF899238}"/>
              </a:ext>
            </a:extLst>
          </p:cNvPr>
          <p:cNvSpPr>
            <a:spLocks noGrp="1"/>
          </p:cNvSpPr>
          <p:nvPr>
            <p:ph sz="quarter" idx="13"/>
          </p:nvPr>
        </p:nvSpPr>
        <p:spPr>
          <a:xfrm>
            <a:off x="594110" y="1383042"/>
            <a:ext cx="5235490" cy="4732008"/>
          </a:xfrm>
        </p:spPr>
        <p:txBody>
          <a:bodyPr>
            <a:normAutofit fontScale="85000" lnSpcReduction="10000"/>
          </a:bodyPr>
          <a:lstStyle/>
          <a:p>
            <a:pPr>
              <a:lnSpc>
                <a:spcPct val="150000"/>
              </a:lnSpc>
            </a:pPr>
            <a:r>
              <a:rPr lang="en-US" sz="2400" b="1" dirty="0"/>
              <a:t>The agitators then protested against the construction work of the project being carried out by a contract agency. Subsequently, </a:t>
            </a:r>
            <a:r>
              <a:rPr lang="en-US" sz="2400" b="1" dirty="0" err="1"/>
              <a:t>labourers</a:t>
            </a:r>
            <a:r>
              <a:rPr lang="en-US" sz="2400" b="1" dirty="0"/>
              <a:t> working under the agency protested the agitation by the </a:t>
            </a:r>
            <a:r>
              <a:rPr lang="en-US" sz="2400" b="1" dirty="0" err="1"/>
              <a:t>oustees</a:t>
            </a:r>
            <a:r>
              <a:rPr lang="en-US" sz="2400" b="1" dirty="0"/>
              <a:t> leading to clash between the two groups that left 12 persons from both the groups injured. Office of the contract agency was also ransacked and vehicles at the spot damaged.</a:t>
            </a:r>
            <a:endParaRPr lang="en-IN" sz="2400" b="1" dirty="0"/>
          </a:p>
        </p:txBody>
      </p:sp>
      <p:sp>
        <p:nvSpPr>
          <p:cNvPr id="7" name="Rectangle 6"/>
          <p:cNvSpPr/>
          <p:nvPr/>
        </p:nvSpPr>
        <p:spPr>
          <a:xfrm>
            <a:off x="7537692" y="1979979"/>
            <a:ext cx="300082" cy="369332"/>
          </a:xfrm>
          <a:prstGeom prst="rect">
            <a:avLst/>
          </a:prstGeom>
        </p:spPr>
        <p:txBody>
          <a:bodyPr wrap="none">
            <a:spAutoFit/>
          </a:bodyPr>
          <a:lstStyle/>
          <a:p>
            <a:r>
              <a:rPr lang="en-US" b="1" dirty="0"/>
              <a:t>🔵</a:t>
            </a:r>
          </a:p>
        </p:txBody>
      </p:sp>
      <p:sp>
        <p:nvSpPr>
          <p:cNvPr id="9" name="Oval 8"/>
          <p:cNvSpPr/>
          <p:nvPr/>
        </p:nvSpPr>
        <p:spPr>
          <a:xfrm>
            <a:off x="11938000" y="56517"/>
            <a:ext cx="208844" cy="19532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224984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81001"/>
            <a:ext cx="4978400" cy="4401205"/>
          </a:xfrm>
          <a:prstGeom prst="rect">
            <a:avLst/>
          </a:prstGeom>
        </p:spPr>
        <p:txBody>
          <a:bodyPr wrap="square">
            <a:spAutoFit/>
          </a:bodyPr>
          <a:lstStyle/>
          <a:p>
            <a:pPr algn="just"/>
            <a:r>
              <a:rPr lang="en-US" sz="2800" b="1" dirty="0" smtClean="0"/>
              <a:t>Market capitalization of Indian Oil (IOC.NS)</a:t>
            </a:r>
          </a:p>
          <a:p>
            <a:pPr algn="just"/>
            <a:r>
              <a:rPr lang="en-US" sz="2400" b="1" dirty="0" smtClean="0"/>
              <a:t>Market cap: $14.40 Billion</a:t>
            </a:r>
          </a:p>
          <a:p>
            <a:pPr algn="just"/>
            <a:endParaRPr lang="en-US" sz="2000" dirty="0" smtClean="0"/>
          </a:p>
          <a:p>
            <a:pPr algn="just"/>
            <a:r>
              <a:rPr lang="en-US" sz="2000" dirty="0" smtClean="0"/>
              <a:t>As of January 2023 Indian Oil has a market cap of $14.40 Billion. This makes Indian Oil the world's 1131th most valuable company by market cap according to our data. The market capitalization, commonly called market cap, is the total market value of a publicly traded company's outstanding shares and is commonly used to measure how much a company is worth.</a:t>
            </a:r>
            <a:endParaRPr lang="en-US" sz="2000" dirty="0"/>
          </a:p>
        </p:txBody>
      </p:sp>
      <p:sp>
        <p:nvSpPr>
          <p:cNvPr id="5" name="AutoShape 2" descr="blob:https://web.whatsapp.com/7b7c016e-be89-4a55-b9d2-838225cdeb20"/>
          <p:cNvSpPr>
            <a:spLocks noChangeAspect="1" noChangeArrowheads="1"/>
          </p:cNvSpPr>
          <p:nvPr/>
        </p:nvSpPr>
        <p:spPr bwMode="auto">
          <a:xfrm>
            <a:off x="207433" y="-144463"/>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160338"/>
            <a:ext cx="6197600" cy="6469062"/>
          </a:xfrm>
          <a:prstGeom prst="rect">
            <a:avLst/>
          </a:prstGeom>
        </p:spPr>
      </p:pic>
      <p:sp>
        <p:nvSpPr>
          <p:cNvPr id="7" name="Oval 6"/>
          <p:cNvSpPr/>
          <p:nvPr/>
        </p:nvSpPr>
        <p:spPr>
          <a:xfrm>
            <a:off x="11909779" y="67896"/>
            <a:ext cx="208845" cy="28205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9741547"/>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674675"/>
            <a:ext cx="4368800" cy="2739211"/>
          </a:xfrm>
          <a:prstGeom prst="rect">
            <a:avLst/>
          </a:prstGeom>
        </p:spPr>
        <p:txBody>
          <a:bodyPr wrap="square">
            <a:spAutoFit/>
          </a:bodyPr>
          <a:lstStyle/>
          <a:p>
            <a:pPr algn="just"/>
            <a:r>
              <a:rPr lang="en-US" sz="2400" dirty="0" smtClean="0"/>
              <a:t>See FII, DII, MF, Institutional, Promoter and individuals shareholding changes, pledges, historical increases and decreases of shareholding for Indian Oil Corporation </a:t>
            </a:r>
            <a:r>
              <a:rPr lang="en-US" sz="2800" dirty="0" smtClean="0"/>
              <a:t>Ltd</a:t>
            </a:r>
            <a:r>
              <a:rPr lang="en-US" sz="2400" dirty="0" smtClean="0"/>
              <a:t>. for latest quarter in a single page.</a:t>
            </a:r>
            <a:endParaRPr lang="en-US" sz="2400" dirty="0"/>
          </a:p>
        </p:txBody>
      </p:sp>
      <p:sp>
        <p:nvSpPr>
          <p:cNvPr id="3" name="Rectangle 2"/>
          <p:cNvSpPr/>
          <p:nvPr/>
        </p:nvSpPr>
        <p:spPr>
          <a:xfrm>
            <a:off x="304800" y="420385"/>
            <a:ext cx="11582400" cy="461665"/>
          </a:xfrm>
          <a:prstGeom prst="rect">
            <a:avLst/>
          </a:prstGeom>
        </p:spPr>
        <p:txBody>
          <a:bodyPr wrap="square">
            <a:spAutoFit/>
          </a:bodyPr>
          <a:lstStyle/>
          <a:p>
            <a:pPr algn="just"/>
            <a:r>
              <a:rPr lang="en-US" sz="2400" b="1" dirty="0" smtClean="0"/>
              <a:t>Latest Shareholding pattern and details for Indian Oil Corporation Ltd.</a:t>
            </a:r>
          </a:p>
        </p:txBody>
      </p:sp>
      <p:sp>
        <p:nvSpPr>
          <p:cNvPr id="5" name="AutoShape 4" descr="blob:https://web.whatsapp.com/299718bd-a8d6-46f0-8244-3661621639bd"/>
          <p:cNvSpPr>
            <a:spLocks noChangeAspect="1" noChangeArrowheads="1"/>
          </p:cNvSpPr>
          <p:nvPr/>
        </p:nvSpPr>
        <p:spPr bwMode="auto">
          <a:xfrm>
            <a:off x="207433" y="-144463"/>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3600" y="1064627"/>
            <a:ext cx="7518400" cy="5488573"/>
          </a:xfrm>
          <a:prstGeom prst="rect">
            <a:avLst/>
          </a:prstGeom>
        </p:spPr>
      </p:pic>
      <p:sp>
        <p:nvSpPr>
          <p:cNvPr id="7" name="Oval 6"/>
          <p:cNvSpPr/>
          <p:nvPr/>
        </p:nvSpPr>
        <p:spPr>
          <a:xfrm>
            <a:off x="11938000" y="112962"/>
            <a:ext cx="208844" cy="19532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7161373"/>
      </p:ext>
    </p:extLst>
  </p:cSld>
  <p:clrMapOvr>
    <a:masterClrMapping/>
  </p:clrMapOvr>
  <p:transition spd="slow">
    <p:wheel spokes="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200" y="2133600"/>
            <a:ext cx="6096000" cy="3046988"/>
          </a:xfrm>
          <a:prstGeom prst="rect">
            <a:avLst/>
          </a:prstGeom>
        </p:spPr>
        <p:txBody>
          <a:bodyPr>
            <a:spAutoFit/>
          </a:bodyPr>
          <a:lstStyle/>
          <a:p>
            <a:pPr algn="just"/>
            <a:r>
              <a:rPr lang="en-US" sz="2400" dirty="0" smtClean="0"/>
              <a:t>During the financial year 2022, the petroleum segment, with over 269 billion Indian rupees was the leading revenue generator for Indian Oil Corporation Limited. In comparison, the petrochemical segment reported over 46 billion Indian rupees in revenue. The cumulative operating revenue generated in 2022 was around 7.3 trillion rupees.</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400" y="457200"/>
            <a:ext cx="5551680" cy="6096000"/>
          </a:xfrm>
          <a:prstGeom prst="rect">
            <a:avLst/>
          </a:prstGeom>
        </p:spPr>
      </p:pic>
      <p:sp>
        <p:nvSpPr>
          <p:cNvPr id="4" name="Rectangle 3"/>
          <p:cNvSpPr/>
          <p:nvPr/>
        </p:nvSpPr>
        <p:spPr>
          <a:xfrm>
            <a:off x="203200" y="462887"/>
            <a:ext cx="4673600" cy="523220"/>
          </a:xfrm>
          <a:prstGeom prst="rect">
            <a:avLst/>
          </a:prstGeom>
        </p:spPr>
        <p:txBody>
          <a:bodyPr wrap="square">
            <a:spAutoFit/>
          </a:bodyPr>
          <a:lstStyle/>
          <a:p>
            <a:r>
              <a:rPr lang="en-US" sz="2800" b="1" u="sng" dirty="0" smtClean="0"/>
              <a:t>Segmented Revenues</a:t>
            </a:r>
            <a:endParaRPr lang="en-US" sz="2800" b="1" u="sng" dirty="0"/>
          </a:p>
        </p:txBody>
      </p:sp>
      <p:sp>
        <p:nvSpPr>
          <p:cNvPr id="5" name="Oval 4"/>
          <p:cNvSpPr/>
          <p:nvPr/>
        </p:nvSpPr>
        <p:spPr>
          <a:xfrm>
            <a:off x="11906250" y="19452"/>
            <a:ext cx="240595" cy="2853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Tree>
    <p:extLst>
      <p:ext uri="{BB962C8B-B14F-4D97-AF65-F5344CB8AC3E}">
        <p14:creationId xmlns:p14="http://schemas.microsoft.com/office/powerpoint/2010/main" val="376418873"/>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0" y="0"/>
            <a:ext cx="7416800" cy="6858000"/>
          </a:xfrm>
          <a:prstGeom prst="rect">
            <a:avLst/>
          </a:prstGeom>
        </p:spPr>
      </p:pic>
      <p:sp>
        <p:nvSpPr>
          <p:cNvPr id="4" name="Oval 3"/>
          <p:cNvSpPr/>
          <p:nvPr/>
        </p:nvSpPr>
        <p:spPr>
          <a:xfrm>
            <a:off x="11835764" y="43084"/>
            <a:ext cx="306072" cy="27984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586962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381000"/>
            <a:ext cx="11277600" cy="6324600"/>
          </a:xfrm>
          <a:prstGeom prst="rect">
            <a:avLst/>
          </a:prstGeom>
        </p:spPr>
      </p:pic>
      <p:sp>
        <p:nvSpPr>
          <p:cNvPr id="3" name="Oval 2"/>
          <p:cNvSpPr/>
          <p:nvPr/>
        </p:nvSpPr>
        <p:spPr>
          <a:xfrm>
            <a:off x="11835764" y="43084"/>
            <a:ext cx="306072" cy="27984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919706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801" y="152400"/>
            <a:ext cx="7481455" cy="6477000"/>
          </a:xfrm>
          <a:prstGeom prst="rect">
            <a:avLst/>
          </a:prstGeom>
        </p:spPr>
      </p:pic>
      <p:sp>
        <p:nvSpPr>
          <p:cNvPr id="3" name="Oval 2"/>
          <p:cNvSpPr/>
          <p:nvPr/>
        </p:nvSpPr>
        <p:spPr>
          <a:xfrm>
            <a:off x="11938000" y="101083"/>
            <a:ext cx="208845" cy="195326"/>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49811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1" y="304800"/>
            <a:ext cx="6901132" cy="6324600"/>
          </a:xfrm>
          <a:prstGeom prst="rect">
            <a:avLst/>
          </a:prstGeom>
        </p:spPr>
      </p:pic>
      <p:sp>
        <p:nvSpPr>
          <p:cNvPr id="3" name="Oval 2"/>
          <p:cNvSpPr/>
          <p:nvPr/>
        </p:nvSpPr>
        <p:spPr>
          <a:xfrm>
            <a:off x="11938000" y="101083"/>
            <a:ext cx="208845" cy="195326"/>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649520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15750"/>
            <a:ext cx="11887200" cy="461665"/>
          </a:xfrm>
          <a:prstGeom prst="rect">
            <a:avLst/>
          </a:prstGeom>
        </p:spPr>
        <p:txBody>
          <a:bodyPr wrap="square">
            <a:spAutoFit/>
          </a:bodyPr>
          <a:lstStyle/>
          <a:p>
            <a:pPr algn="ctr"/>
            <a:r>
              <a:rPr lang="en-US" sz="2400" b="1" dirty="0">
                <a:latin typeface="Times New Roman" pitchFamily="18" charset="0"/>
                <a:ea typeface="Arial Unicode MS" panose="020B0604020202020204" pitchFamily="34" charset="-128"/>
                <a:cs typeface="Times New Roman" pitchFamily="18" charset="0"/>
              </a:rPr>
              <a:t>Subject Name:- </a:t>
            </a:r>
            <a:r>
              <a:rPr lang="en-US" sz="2400" b="1" dirty="0">
                <a:latin typeface="Times New Roman" pitchFamily="18" charset="0"/>
                <a:ea typeface="Arial Unicode MS" panose="020B0604020202020204" pitchFamily="34" charset="-128"/>
                <a:cs typeface="Times New Roman" pitchFamily="18" charset="0"/>
                <a:sym typeface="Wingdings" panose="05000000000000000000" pitchFamily="2" charset="2"/>
              </a:rPr>
              <a:t>(114)Enterprise Analysis &amp; Desk Research</a:t>
            </a:r>
            <a:endParaRPr lang="en-IN" sz="2400" b="1" dirty="0"/>
          </a:p>
        </p:txBody>
      </p:sp>
      <p:sp>
        <p:nvSpPr>
          <p:cNvPr id="3" name="Rectangle 2"/>
          <p:cNvSpPr/>
          <p:nvPr/>
        </p:nvSpPr>
        <p:spPr>
          <a:xfrm>
            <a:off x="5122648" y="3256625"/>
            <a:ext cx="2045752" cy="400110"/>
          </a:xfrm>
          <a:prstGeom prst="rect">
            <a:avLst/>
          </a:prstGeom>
        </p:spPr>
        <p:txBody>
          <a:bodyPr wrap="none">
            <a:spAutoFit/>
          </a:bodyPr>
          <a:lstStyle/>
          <a:p>
            <a:pPr lvl="0" algn="ctr">
              <a:buClr>
                <a:srgbClr val="EBEBEB">
                  <a:lumMod val="40000"/>
                  <a:lumOff val="60000"/>
                </a:srgbClr>
              </a:buClr>
            </a:pPr>
            <a:r>
              <a:rPr lang="en-IN" sz="2000" u="sng" dirty="0">
                <a:solidFill>
                  <a:srgbClr val="FF0000"/>
                </a:solidFill>
                <a:latin typeface="Bahnschrift SemiBold" pitchFamily="34" charset="0"/>
              </a:rPr>
              <a:t>PRESENTED</a:t>
            </a:r>
            <a:r>
              <a:rPr lang="en-IN" u="sng" dirty="0">
                <a:solidFill>
                  <a:srgbClr val="FF0000"/>
                </a:solidFill>
                <a:latin typeface="Bahnschrift SemiBold" pitchFamily="34" charset="0"/>
              </a:rPr>
              <a:t> BY :</a:t>
            </a:r>
          </a:p>
        </p:txBody>
      </p:sp>
      <p:sp>
        <p:nvSpPr>
          <p:cNvPr id="4" name="Rectangle 3"/>
          <p:cNvSpPr/>
          <p:nvPr/>
        </p:nvSpPr>
        <p:spPr>
          <a:xfrm>
            <a:off x="2437123" y="2288279"/>
            <a:ext cx="7416800" cy="400110"/>
          </a:xfrm>
          <a:prstGeom prst="rect">
            <a:avLst/>
          </a:prstGeom>
        </p:spPr>
        <p:txBody>
          <a:bodyPr wrap="square">
            <a:spAutoFit/>
          </a:bodyPr>
          <a:lstStyle/>
          <a:p>
            <a:pPr algn="ctr"/>
            <a:r>
              <a:rPr lang="en-US" sz="2000" b="1" dirty="0">
                <a:ln w="9525">
                  <a:solidFill>
                    <a:schemeClr val="bg1"/>
                  </a:solidFill>
                  <a:prstDash val="solid"/>
                </a:ln>
                <a:latin typeface="Arial Black" panose="020B0A04020102020204" pitchFamily="34" charset="0"/>
              </a:rPr>
              <a:t>A Presentation Related To IOCL Ltd.</a:t>
            </a:r>
            <a:endParaRPr lang="en-US" sz="20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037" y="1999139"/>
            <a:ext cx="4267200" cy="219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387211" y="3962401"/>
            <a:ext cx="2832827" cy="2031325"/>
          </a:xfrm>
          <a:prstGeom prst="rect">
            <a:avLst/>
          </a:prstGeom>
        </p:spPr>
        <p:txBody>
          <a:bodyPr wrap="none">
            <a:spAutoFit/>
          </a:bodyPr>
          <a:lstStyle/>
          <a:p>
            <a:pPr lvl="0">
              <a:lnSpc>
                <a:spcPct val="150000"/>
              </a:lnSpc>
              <a:buClr>
                <a:srgbClr val="EBEBEB">
                  <a:lumMod val="40000"/>
                  <a:lumOff val="60000"/>
                </a:srgbClr>
              </a:buClr>
            </a:pPr>
            <a:r>
              <a:rPr lang="en-IN" sz="2800" u="sng" dirty="0" err="1" smtClean="0">
                <a:latin typeface="Bahnschrift SemiBold" pitchFamily="34" charset="0"/>
              </a:rPr>
              <a:t>Shubham</a:t>
            </a:r>
            <a:r>
              <a:rPr lang="en-IN" sz="2800" u="sng" dirty="0" smtClean="0">
                <a:latin typeface="Bahnschrift SemiBold" pitchFamily="34" charset="0"/>
              </a:rPr>
              <a:t> </a:t>
            </a:r>
            <a:r>
              <a:rPr lang="en-IN" sz="2800" u="sng" dirty="0" err="1" smtClean="0">
                <a:latin typeface="Bahnschrift SemiBold" pitchFamily="34" charset="0"/>
              </a:rPr>
              <a:t>Pawar</a:t>
            </a:r>
            <a:endParaRPr lang="en-IN" sz="2800" u="sng" dirty="0" smtClean="0">
              <a:latin typeface="Bahnschrift SemiBold" pitchFamily="34" charset="0"/>
            </a:endParaRPr>
          </a:p>
          <a:p>
            <a:pPr lvl="0">
              <a:lnSpc>
                <a:spcPct val="150000"/>
              </a:lnSpc>
              <a:buClr>
                <a:srgbClr val="EBEBEB">
                  <a:lumMod val="40000"/>
                  <a:lumOff val="60000"/>
                </a:srgbClr>
              </a:buClr>
            </a:pPr>
            <a:r>
              <a:rPr lang="en-IN" sz="2800" u="sng" dirty="0" err="1" smtClean="0">
                <a:latin typeface="Bahnschrift SemiBold" pitchFamily="34" charset="0"/>
              </a:rPr>
              <a:t>Jayashree</a:t>
            </a:r>
            <a:r>
              <a:rPr lang="en-IN" sz="2800" u="sng" dirty="0" smtClean="0">
                <a:latin typeface="Bahnschrift SemiBold" pitchFamily="34" charset="0"/>
              </a:rPr>
              <a:t> More</a:t>
            </a:r>
          </a:p>
          <a:p>
            <a:pPr lvl="0">
              <a:lnSpc>
                <a:spcPct val="150000"/>
              </a:lnSpc>
              <a:buClr>
                <a:srgbClr val="EBEBEB">
                  <a:lumMod val="40000"/>
                  <a:lumOff val="60000"/>
                </a:srgbClr>
              </a:buClr>
            </a:pPr>
            <a:r>
              <a:rPr lang="en-IN" sz="2800" u="sng" dirty="0" err="1" smtClean="0">
                <a:latin typeface="Bahnschrift SemiBold" pitchFamily="34" charset="0"/>
              </a:rPr>
              <a:t>Shruti</a:t>
            </a:r>
            <a:r>
              <a:rPr lang="en-IN" sz="2800" u="sng" dirty="0" smtClean="0">
                <a:latin typeface="Bahnschrift SemiBold" pitchFamily="34" charset="0"/>
              </a:rPr>
              <a:t> </a:t>
            </a:r>
            <a:r>
              <a:rPr lang="en-IN" sz="2800" u="sng" dirty="0" err="1" smtClean="0">
                <a:latin typeface="Bahnschrift SemiBold" pitchFamily="34" charset="0"/>
              </a:rPr>
              <a:t>Sonwane</a:t>
            </a:r>
            <a:endParaRPr lang="en-IN" sz="2800" u="sng" dirty="0">
              <a:latin typeface="Bahnschrift SemiBold" pitchFamily="34" charset="0"/>
            </a:endParaRPr>
          </a:p>
        </p:txBody>
      </p:sp>
      <p:sp>
        <p:nvSpPr>
          <p:cNvPr id="7" name="Rectangle 6"/>
          <p:cNvSpPr/>
          <p:nvPr/>
        </p:nvSpPr>
        <p:spPr>
          <a:xfrm>
            <a:off x="7112001" y="3962401"/>
            <a:ext cx="2845651" cy="1384995"/>
          </a:xfrm>
          <a:prstGeom prst="rect">
            <a:avLst/>
          </a:prstGeom>
        </p:spPr>
        <p:txBody>
          <a:bodyPr wrap="none">
            <a:spAutoFit/>
          </a:bodyPr>
          <a:lstStyle/>
          <a:p>
            <a:pPr lvl="0">
              <a:lnSpc>
                <a:spcPct val="150000"/>
              </a:lnSpc>
              <a:buClr>
                <a:srgbClr val="EBEBEB">
                  <a:lumMod val="40000"/>
                  <a:lumOff val="60000"/>
                </a:srgbClr>
              </a:buClr>
            </a:pPr>
            <a:r>
              <a:rPr lang="en-IN" sz="2800" u="sng" dirty="0" smtClean="0">
                <a:latin typeface="Bahnschrift SemiBold" pitchFamily="34" charset="0"/>
              </a:rPr>
              <a:t>Monica </a:t>
            </a:r>
            <a:r>
              <a:rPr lang="en-IN" sz="2800" u="sng" dirty="0" err="1" smtClean="0">
                <a:latin typeface="Bahnschrift SemiBold" pitchFamily="34" charset="0"/>
              </a:rPr>
              <a:t>Patil</a:t>
            </a:r>
            <a:endParaRPr lang="en-IN" sz="2800" u="sng" dirty="0" smtClean="0">
              <a:latin typeface="Bahnschrift SemiBold" pitchFamily="34" charset="0"/>
            </a:endParaRPr>
          </a:p>
          <a:p>
            <a:pPr lvl="0">
              <a:lnSpc>
                <a:spcPct val="150000"/>
              </a:lnSpc>
              <a:buClr>
                <a:srgbClr val="EBEBEB">
                  <a:lumMod val="40000"/>
                  <a:lumOff val="60000"/>
                </a:srgbClr>
              </a:buClr>
            </a:pPr>
            <a:r>
              <a:rPr lang="en-IN" sz="2800" u="sng" dirty="0" err="1" smtClean="0">
                <a:latin typeface="Bahnschrift SemiBold" pitchFamily="34" charset="0"/>
              </a:rPr>
              <a:t>Dheeraj</a:t>
            </a:r>
            <a:r>
              <a:rPr lang="en-IN" sz="2800" u="sng" dirty="0" smtClean="0">
                <a:latin typeface="Bahnschrift SemiBold" pitchFamily="34" charset="0"/>
              </a:rPr>
              <a:t> </a:t>
            </a:r>
            <a:r>
              <a:rPr lang="en-IN" sz="2800" u="sng" dirty="0" err="1" smtClean="0">
                <a:latin typeface="Bahnschrift SemiBold" pitchFamily="34" charset="0"/>
              </a:rPr>
              <a:t>Solunke</a:t>
            </a:r>
            <a:endParaRPr lang="en-IN" sz="2800" u="sng" dirty="0">
              <a:latin typeface="Bahnschrift SemiBold" pitchFamily="34" charset="0"/>
            </a:endParaRPr>
          </a:p>
        </p:txBody>
      </p:sp>
      <p:pic>
        <p:nvPicPr>
          <p:cNvPr id="3074" name="Picture 2" descr="https://tse1.mm.bing.net/th?id=OIP.xK5smFRU0-7rpbiR_kCtxgAAAA&amp;pid=Api&amp;P=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199" y="228600"/>
            <a:ext cx="7010401" cy="148714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NJB's College of Engineering Chandwa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52400"/>
            <a:ext cx="2113104" cy="14478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251737" y="6324600"/>
            <a:ext cx="4510850" cy="369332"/>
          </a:xfrm>
          <a:prstGeom prst="rect">
            <a:avLst/>
          </a:prstGeom>
        </p:spPr>
        <p:txBody>
          <a:bodyPr wrap="none">
            <a:spAutoFit/>
          </a:bodyPr>
          <a:lstStyle/>
          <a:p>
            <a:pPr algn="just"/>
            <a:r>
              <a:rPr lang="en-IN" b="1" u="sng" dirty="0">
                <a:latin typeface="Times New Roman" pitchFamily="18" charset="0"/>
                <a:ea typeface="Arial Unicode MS" panose="020B0604020202020204" pitchFamily="34" charset="-128"/>
                <a:cs typeface="Times New Roman" pitchFamily="18" charset="0"/>
              </a:rPr>
              <a:t>Guided By </a:t>
            </a:r>
            <a:r>
              <a:rPr lang="en-IN" b="1" dirty="0">
                <a:latin typeface="Times New Roman" pitchFamily="18" charset="0"/>
                <a:ea typeface="Arial Unicode MS" panose="020B0604020202020204" pitchFamily="34" charset="-128"/>
                <a:cs typeface="Times New Roman" pitchFamily="18" charset="0"/>
              </a:rPr>
              <a:t>:- </a:t>
            </a:r>
            <a:r>
              <a:rPr lang="en-IN" b="1" dirty="0" smtClean="0">
                <a:latin typeface="Times New Roman" pitchFamily="18" charset="0"/>
                <a:ea typeface="Arial Unicode MS" panose="020B0604020202020204" pitchFamily="34" charset="-128"/>
                <a:cs typeface="Times New Roman" pitchFamily="18" charset="0"/>
              </a:rPr>
              <a:t>  PROF</a:t>
            </a:r>
            <a:r>
              <a:rPr lang="en-IN" b="1" dirty="0">
                <a:latin typeface="Times New Roman" pitchFamily="18" charset="0"/>
                <a:ea typeface="Arial Unicode MS" panose="020B0604020202020204" pitchFamily="34" charset="-128"/>
                <a:cs typeface="Times New Roman" pitchFamily="18" charset="0"/>
              </a:rPr>
              <a:t>. </a:t>
            </a:r>
            <a:r>
              <a:rPr lang="en-IN" b="1" dirty="0" smtClean="0">
                <a:latin typeface="Times New Roman" pitchFamily="18" charset="0"/>
                <a:ea typeface="Arial Unicode MS" panose="020B0604020202020204" pitchFamily="34" charset="-128"/>
                <a:cs typeface="Times New Roman" pitchFamily="18" charset="0"/>
              </a:rPr>
              <a:t>M. S. BARKALE SIR</a:t>
            </a:r>
            <a:endParaRPr lang="en-IN" b="1" dirty="0">
              <a:latin typeface="Times New Roman" pitchFamily="18" charset="0"/>
              <a:ea typeface="Arial Unicode MS" panose="020B0604020202020204" pitchFamily="34" charset="-128"/>
              <a:cs typeface="Times New Roman" pitchFamily="18" charset="0"/>
            </a:endParaRPr>
          </a:p>
        </p:txBody>
      </p:sp>
    </p:spTree>
    <p:extLst>
      <p:ext uri="{BB962C8B-B14F-4D97-AF65-F5344CB8AC3E}">
        <p14:creationId xmlns:p14="http://schemas.microsoft.com/office/powerpoint/2010/main" val="21723046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213" y="355102"/>
            <a:ext cx="2543740" cy="1010853"/>
          </a:xfrm>
        </p:spPr>
        <p:txBody>
          <a:bodyPr>
            <a:normAutofit/>
          </a:bodyPr>
          <a:lstStyle/>
          <a:p>
            <a:pPr marL="0" indent="0">
              <a:buNone/>
            </a:pPr>
            <a:r>
              <a:rPr lang="en-US" dirty="0" smtClean="0"/>
              <a:t>Content </a:t>
            </a:r>
            <a:endParaRPr lang="en-IN" dirty="0"/>
          </a:p>
        </p:txBody>
      </p:sp>
      <p:sp>
        <p:nvSpPr>
          <p:cNvPr id="3" name="Rectangle 2"/>
          <p:cNvSpPr/>
          <p:nvPr/>
        </p:nvSpPr>
        <p:spPr>
          <a:xfrm>
            <a:off x="629174" y="1449935"/>
            <a:ext cx="3704965" cy="523220"/>
          </a:xfrm>
          <a:prstGeom prst="rect">
            <a:avLst/>
          </a:prstGeom>
        </p:spPr>
        <p:txBody>
          <a:bodyPr wrap="square">
            <a:spAutoFit/>
          </a:bodyPr>
          <a:lstStyle/>
          <a:p>
            <a:r>
              <a:rPr lang="en-US" sz="2800" dirty="0" smtClean="0"/>
              <a:t>1. </a:t>
            </a:r>
            <a:r>
              <a:rPr lang="en-US" sz="2800" b="1" dirty="0"/>
              <a:t>P</a:t>
            </a:r>
            <a:r>
              <a:rPr lang="en-US" sz="2800" b="1" dirty="0" smtClean="0"/>
              <a:t>hilosophy</a:t>
            </a:r>
            <a:r>
              <a:rPr lang="en-US" sz="2800" dirty="0" smtClean="0"/>
              <a:t> </a:t>
            </a:r>
            <a:endParaRPr lang="en-IN" sz="2800" dirty="0"/>
          </a:p>
        </p:txBody>
      </p:sp>
      <p:sp>
        <p:nvSpPr>
          <p:cNvPr id="4" name="Rectangle 3"/>
          <p:cNvSpPr/>
          <p:nvPr/>
        </p:nvSpPr>
        <p:spPr>
          <a:xfrm>
            <a:off x="629174" y="1994598"/>
            <a:ext cx="4908272" cy="584775"/>
          </a:xfrm>
          <a:prstGeom prst="rect">
            <a:avLst/>
          </a:prstGeom>
        </p:spPr>
        <p:txBody>
          <a:bodyPr wrap="square">
            <a:spAutoFit/>
          </a:bodyPr>
          <a:lstStyle/>
          <a:p>
            <a:r>
              <a:rPr lang="en-US" sz="3200" dirty="0" smtClean="0"/>
              <a:t>2. </a:t>
            </a:r>
            <a:r>
              <a:rPr lang="en-US" sz="2800" b="1" dirty="0" smtClean="0"/>
              <a:t>Involvement</a:t>
            </a:r>
            <a:r>
              <a:rPr lang="en-US" sz="3200" dirty="0" smtClean="0"/>
              <a:t> in scams </a:t>
            </a:r>
            <a:endParaRPr lang="en-IN" sz="3200" dirty="0"/>
          </a:p>
        </p:txBody>
      </p:sp>
      <p:sp>
        <p:nvSpPr>
          <p:cNvPr id="5" name="Rectangle 4"/>
          <p:cNvSpPr/>
          <p:nvPr/>
        </p:nvSpPr>
        <p:spPr>
          <a:xfrm>
            <a:off x="-105585" y="2474932"/>
            <a:ext cx="4158629" cy="584775"/>
          </a:xfrm>
          <a:prstGeom prst="rect">
            <a:avLst/>
          </a:prstGeom>
        </p:spPr>
        <p:txBody>
          <a:bodyPr wrap="square">
            <a:spAutoFit/>
          </a:bodyPr>
          <a:lstStyle/>
          <a:p>
            <a:pPr algn="just"/>
            <a:r>
              <a:rPr lang="en-US" sz="3200" dirty="0" smtClean="0"/>
              <a:t> </a:t>
            </a:r>
            <a:endParaRPr lang="en-IN" sz="3200" dirty="0"/>
          </a:p>
        </p:txBody>
      </p:sp>
      <p:sp>
        <p:nvSpPr>
          <p:cNvPr id="6" name="Rectangle 5"/>
          <p:cNvSpPr/>
          <p:nvPr/>
        </p:nvSpPr>
        <p:spPr>
          <a:xfrm>
            <a:off x="568949" y="3555810"/>
            <a:ext cx="3367799" cy="523220"/>
          </a:xfrm>
          <a:prstGeom prst="rect">
            <a:avLst/>
          </a:prstGeom>
        </p:spPr>
        <p:txBody>
          <a:bodyPr wrap="square">
            <a:spAutoFit/>
          </a:bodyPr>
          <a:lstStyle/>
          <a:p>
            <a:r>
              <a:rPr lang="en-US" sz="2400" b="1" dirty="0" smtClean="0"/>
              <a:t> 4. CRISIL</a:t>
            </a:r>
            <a:r>
              <a:rPr lang="en-US" sz="2800" b="1" dirty="0" smtClean="0"/>
              <a:t> </a:t>
            </a:r>
            <a:r>
              <a:rPr lang="en-US" sz="2800" b="1" dirty="0" smtClean="0"/>
              <a:t>Rating  </a:t>
            </a:r>
            <a:endParaRPr lang="en-IN" sz="2800" b="1" dirty="0"/>
          </a:p>
        </p:txBody>
      </p:sp>
      <p:sp>
        <p:nvSpPr>
          <p:cNvPr id="7" name="Rectangle 6"/>
          <p:cNvSpPr/>
          <p:nvPr/>
        </p:nvSpPr>
        <p:spPr>
          <a:xfrm>
            <a:off x="528506" y="4249620"/>
            <a:ext cx="11898385" cy="830997"/>
          </a:xfrm>
          <a:prstGeom prst="rect">
            <a:avLst/>
          </a:prstGeom>
        </p:spPr>
        <p:txBody>
          <a:bodyPr wrap="square">
            <a:spAutoFit/>
          </a:bodyPr>
          <a:lstStyle/>
          <a:p>
            <a:r>
              <a:rPr lang="en-US" sz="2400" b="1" dirty="0" smtClean="0"/>
              <a:t> 5. Major </a:t>
            </a:r>
            <a:r>
              <a:rPr lang="en-US" sz="2400" b="1" dirty="0" smtClean="0"/>
              <a:t>Awards and achievements of the organization in last 5 year</a:t>
            </a:r>
          </a:p>
          <a:p>
            <a:r>
              <a:rPr lang="en-US" sz="2400" b="1" dirty="0" smtClean="0"/>
              <a:t>  </a:t>
            </a:r>
            <a:endParaRPr lang="en-IN" sz="2400" b="1" dirty="0"/>
          </a:p>
        </p:txBody>
      </p:sp>
      <p:sp>
        <p:nvSpPr>
          <p:cNvPr id="8" name="Rectangle 7"/>
          <p:cNvSpPr/>
          <p:nvPr/>
        </p:nvSpPr>
        <p:spPr>
          <a:xfrm>
            <a:off x="629174" y="4916802"/>
            <a:ext cx="9300110" cy="523220"/>
          </a:xfrm>
          <a:prstGeom prst="rect">
            <a:avLst/>
          </a:prstGeom>
        </p:spPr>
        <p:txBody>
          <a:bodyPr wrap="none">
            <a:spAutoFit/>
          </a:bodyPr>
          <a:lstStyle/>
          <a:p>
            <a:r>
              <a:rPr lang="en-US" sz="2800" b="1" dirty="0" smtClean="0"/>
              <a:t>6. Forward </a:t>
            </a:r>
            <a:r>
              <a:rPr lang="en-US" sz="2800" b="1" dirty="0" smtClean="0"/>
              <a:t>looking statement of the top management </a:t>
            </a:r>
            <a:endParaRPr lang="en-IN" sz="2800" b="1" dirty="0"/>
          </a:p>
        </p:txBody>
      </p:sp>
      <p:sp>
        <p:nvSpPr>
          <p:cNvPr id="9" name="Rectangle 8"/>
          <p:cNvSpPr/>
          <p:nvPr/>
        </p:nvSpPr>
        <p:spPr>
          <a:xfrm>
            <a:off x="629174" y="2775204"/>
            <a:ext cx="5916544" cy="523220"/>
          </a:xfrm>
          <a:prstGeom prst="rect">
            <a:avLst/>
          </a:prstGeom>
        </p:spPr>
        <p:txBody>
          <a:bodyPr wrap="square">
            <a:spAutoFit/>
          </a:bodyPr>
          <a:lstStyle/>
          <a:p>
            <a:r>
              <a:rPr lang="en-US" sz="2800" b="1" dirty="0" smtClean="0"/>
              <a:t>3. Insider trading issues </a:t>
            </a:r>
            <a:endParaRPr lang="en-IN" sz="2800" b="1" dirty="0"/>
          </a:p>
        </p:txBody>
      </p:sp>
      <p:sp>
        <p:nvSpPr>
          <p:cNvPr id="11" name="Oval 10"/>
          <p:cNvSpPr/>
          <p:nvPr/>
        </p:nvSpPr>
        <p:spPr>
          <a:xfrm>
            <a:off x="11938000" y="45228"/>
            <a:ext cx="208844" cy="19532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70381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778" y="2187871"/>
            <a:ext cx="4571999" cy="1108046"/>
          </a:xfrm>
        </p:spPr>
        <p:txBody>
          <a:bodyPr>
            <a:normAutofit/>
          </a:bodyPr>
          <a:lstStyle/>
          <a:p>
            <a:pPr marL="0" indent="0">
              <a:buNone/>
            </a:pPr>
            <a:r>
              <a:rPr lang="en-US" sz="4000" u="sng" dirty="0" smtClean="0">
                <a:effectLst>
                  <a:outerShdw blurRad="38100" dist="38100" dir="2700000" algn="tl">
                    <a:srgbClr val="000000">
                      <a:alpha val="43137"/>
                    </a:srgbClr>
                  </a:outerShdw>
                </a:effectLst>
              </a:rPr>
              <a:t>Philosophy</a:t>
            </a:r>
            <a:r>
              <a:rPr lang="en-US" sz="4000" dirty="0" smtClean="0">
                <a:effectLst>
                  <a:outerShdw blurRad="38100" dist="38100" dir="2700000" algn="tl">
                    <a:srgbClr val="000000">
                      <a:alpha val="43137"/>
                    </a:srgbClr>
                  </a:outerShdw>
                </a:effectLst>
              </a:rPr>
              <a:t> </a:t>
            </a:r>
            <a:endParaRPr lang="en-IN" sz="4000" dirty="0">
              <a:effectLst>
                <a:outerShdw blurRad="38100" dist="38100" dir="2700000" algn="tl">
                  <a:srgbClr val="000000">
                    <a:alpha val="43137"/>
                  </a:srgbClr>
                </a:outerShdw>
              </a:effectLst>
            </a:endParaRPr>
          </a:p>
        </p:txBody>
      </p:sp>
      <p:sp>
        <p:nvSpPr>
          <p:cNvPr id="4" name="Rectangle 3"/>
          <p:cNvSpPr/>
          <p:nvPr/>
        </p:nvSpPr>
        <p:spPr>
          <a:xfrm>
            <a:off x="6389511" y="774629"/>
            <a:ext cx="5386457" cy="4401205"/>
          </a:xfrm>
          <a:prstGeom prst="rect">
            <a:avLst/>
          </a:prstGeom>
        </p:spPr>
        <p:txBody>
          <a:bodyPr wrap="square">
            <a:spAutoFit/>
          </a:bodyPr>
          <a:lstStyle/>
          <a:p>
            <a:pPr algn="just"/>
            <a:r>
              <a:rPr lang="en-US" sz="2000" dirty="0" smtClean="0"/>
              <a:t>IOCL, also commonly referred as Indian oil corporation limited or Indian oil ,is an Indian state-owned oil and gas corporation with its headquarter in new Delhi. It is the largest public corporation in Indian in terms of revenue. It is the world’s 88</a:t>
            </a:r>
            <a:r>
              <a:rPr lang="en-US" sz="2000" baseline="30000" dirty="0" smtClean="0"/>
              <a:t>th</a:t>
            </a:r>
            <a:r>
              <a:rPr lang="en-US" sz="2000" dirty="0" smtClean="0"/>
              <a:t> largest corporation in the fortune 500 list and one of the seven public sector undertaking ‘(PSU)which are conferred on with the “</a:t>
            </a:r>
            <a:r>
              <a:rPr lang="en-US" sz="2000" dirty="0" err="1" smtClean="0"/>
              <a:t>maharatna</a:t>
            </a:r>
            <a:r>
              <a:rPr lang="en-US" sz="2000" dirty="0" smtClean="0"/>
              <a:t> “ status by the government of India .The government of India currently holds 79%stake in the company and is rated the Asia . Pacific region’s number 1”petroleum trading company .</a:t>
            </a:r>
          </a:p>
        </p:txBody>
      </p:sp>
      <p:sp>
        <p:nvSpPr>
          <p:cNvPr id="5" name="Oval 4"/>
          <p:cNvSpPr/>
          <p:nvPr/>
        </p:nvSpPr>
        <p:spPr>
          <a:xfrm>
            <a:off x="11938000" y="33939"/>
            <a:ext cx="208844" cy="19532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77175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623" y="491434"/>
            <a:ext cx="4617568" cy="1280890"/>
          </a:xfrm>
        </p:spPr>
        <p:txBody>
          <a:bodyPr>
            <a:normAutofit/>
          </a:bodyPr>
          <a:lstStyle/>
          <a:p>
            <a:pPr marL="0" indent="0">
              <a:buNone/>
            </a:pPr>
            <a:r>
              <a:rPr lang="en-US" sz="4400" u="sng" dirty="0" smtClean="0"/>
              <a:t>CRISIL Rating </a:t>
            </a:r>
            <a:endParaRPr lang="en-IN" sz="4400" u="sng" dirty="0"/>
          </a:p>
        </p:txBody>
      </p:sp>
      <p:sp>
        <p:nvSpPr>
          <p:cNvPr id="3" name="Rectangle 2"/>
          <p:cNvSpPr/>
          <p:nvPr/>
        </p:nvSpPr>
        <p:spPr>
          <a:xfrm>
            <a:off x="381026" y="1772324"/>
            <a:ext cx="10430312" cy="3416320"/>
          </a:xfrm>
          <a:prstGeom prst="rect">
            <a:avLst/>
          </a:prstGeom>
        </p:spPr>
        <p:txBody>
          <a:bodyPr wrap="square">
            <a:spAutoFit/>
          </a:bodyPr>
          <a:lstStyle/>
          <a:p>
            <a:pPr algn="just"/>
            <a:r>
              <a:rPr lang="en-US" sz="2400" b="1" dirty="0" smtClean="0"/>
              <a:t>CRISIL Rating has assigned its ‘CRISIL AAA/Stable’ rating to </a:t>
            </a:r>
            <a:r>
              <a:rPr lang="en-US" sz="2400" b="1" dirty="0" err="1" smtClean="0"/>
              <a:t>Rs</a:t>
            </a:r>
            <a:r>
              <a:rPr lang="en-US" sz="2400" b="1" dirty="0" smtClean="0"/>
              <a:t> 2500crore non-convertible debentures (NCDs) of Indian oil corporation limited (IOCL) and has reaffirmed its ‘CRISIL AAA/stable/CRISIL A1+ ratings on the bank facilities and other NCDs. </a:t>
            </a:r>
          </a:p>
          <a:p>
            <a:pPr algn="just"/>
            <a:r>
              <a:rPr lang="en-US" sz="2400" b="1" dirty="0"/>
              <a:t>  </a:t>
            </a:r>
            <a:r>
              <a:rPr lang="en-US" sz="2400" b="1" dirty="0" smtClean="0"/>
              <a:t>    </a:t>
            </a:r>
          </a:p>
          <a:p>
            <a:pPr algn="just"/>
            <a:r>
              <a:rPr lang="en-US" sz="2400" b="1" dirty="0" smtClean="0"/>
              <a:t>The rating continue to reflect the dominant position of IOCL in the oil refining and marketing sector and its strong operating efficiency. In fiscal2022, revenue grew by 65%on a year-on –year basis to </a:t>
            </a:r>
            <a:r>
              <a:rPr lang="en-US" sz="2400" b="1" dirty="0" err="1" smtClean="0"/>
              <a:t>Rs</a:t>
            </a:r>
            <a:r>
              <a:rPr lang="en-US" sz="2400" b="1" dirty="0" smtClean="0"/>
              <a:t> 602,179crore, led by pickup in demand and a low base effect.</a:t>
            </a:r>
          </a:p>
        </p:txBody>
      </p:sp>
      <p:sp>
        <p:nvSpPr>
          <p:cNvPr id="4" name="Oval 3"/>
          <p:cNvSpPr/>
          <p:nvPr/>
        </p:nvSpPr>
        <p:spPr>
          <a:xfrm>
            <a:off x="11938000" y="67806"/>
            <a:ext cx="208844" cy="19532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89695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7" y="413690"/>
            <a:ext cx="5768481" cy="891652"/>
          </a:xfrm>
        </p:spPr>
        <p:txBody>
          <a:bodyPr>
            <a:normAutofit fontScale="90000"/>
          </a:bodyPr>
          <a:lstStyle/>
          <a:p>
            <a:pPr marL="0" indent="0">
              <a:buNone/>
            </a:pPr>
            <a:r>
              <a:rPr lang="en-US" dirty="0" smtClean="0"/>
              <a:t>Insider trading issues  </a:t>
            </a:r>
            <a:endParaRPr lang="en-IN" dirty="0"/>
          </a:p>
        </p:txBody>
      </p:sp>
      <p:sp>
        <p:nvSpPr>
          <p:cNvPr id="4" name="Rectangle 3"/>
          <p:cNvSpPr/>
          <p:nvPr/>
        </p:nvSpPr>
        <p:spPr>
          <a:xfrm>
            <a:off x="259644" y="1305342"/>
            <a:ext cx="6096000" cy="4339650"/>
          </a:xfrm>
          <a:prstGeom prst="rect">
            <a:avLst/>
          </a:prstGeom>
        </p:spPr>
        <p:txBody>
          <a:bodyPr>
            <a:spAutoFit/>
          </a:bodyPr>
          <a:lstStyle/>
          <a:p>
            <a:r>
              <a:rPr lang="en-US" sz="2000" b="1" u="sng" dirty="0"/>
              <a:t>NOTICE FOR CLOSURE OF TRADING WINDOW UNDER INSIDER TRADING </a:t>
            </a:r>
            <a:r>
              <a:rPr lang="en-US" sz="2000" b="1" u="sng" dirty="0" smtClean="0"/>
              <a:t>CODE</a:t>
            </a:r>
          </a:p>
          <a:p>
            <a:endParaRPr lang="en-US" sz="2000" b="1" u="sng" dirty="0"/>
          </a:p>
          <a:p>
            <a:pPr algn="just"/>
            <a:r>
              <a:rPr lang="en-US" dirty="0"/>
              <a:t>It is hereby notified that in terms of Clause 9.1 of the “Code for prevention of Insider Trading in </a:t>
            </a:r>
          </a:p>
          <a:p>
            <a:pPr algn="just"/>
            <a:r>
              <a:rPr lang="en-US" dirty="0"/>
              <a:t>the securities of </a:t>
            </a:r>
            <a:r>
              <a:rPr lang="en-US" dirty="0" smtClean="0"/>
              <a:t>Indian Oil</a:t>
            </a:r>
            <a:r>
              <a:rPr lang="en-US" dirty="0"/>
              <a:t>” (Insider Trading Code), the “Trading Window” for dealing in </a:t>
            </a:r>
          </a:p>
          <a:p>
            <a:pPr algn="just"/>
            <a:r>
              <a:rPr lang="en-US" dirty="0"/>
              <a:t>securities of </a:t>
            </a:r>
            <a:r>
              <a:rPr lang="en-US" dirty="0" smtClean="0"/>
              <a:t>Indian Oil </a:t>
            </a:r>
            <a:r>
              <a:rPr lang="en-US" dirty="0"/>
              <a:t>shall remain closed from Tuesday, 1st October 2019 to Saturday, </a:t>
            </a:r>
            <a:r>
              <a:rPr lang="en-US" dirty="0" smtClean="0"/>
              <a:t>2nd</a:t>
            </a:r>
            <a:endParaRPr lang="en-US" dirty="0"/>
          </a:p>
          <a:p>
            <a:pPr algn="just"/>
            <a:r>
              <a:rPr lang="en-US" dirty="0"/>
              <a:t>November 2019 for "Insiders". </a:t>
            </a:r>
          </a:p>
          <a:p>
            <a:pPr algn="just"/>
            <a:r>
              <a:rPr lang="en-US" dirty="0"/>
              <a:t>During the window closure period, the “Insiders” of </a:t>
            </a:r>
            <a:r>
              <a:rPr lang="en-US" dirty="0" err="1"/>
              <a:t>IndianOil</a:t>
            </a:r>
            <a:r>
              <a:rPr lang="en-US" dirty="0"/>
              <a:t> shall not deal in any transaction </a:t>
            </a:r>
          </a:p>
          <a:p>
            <a:pPr algn="just"/>
            <a:r>
              <a:rPr lang="en-US" dirty="0"/>
              <a:t>involving purchase or sale of </a:t>
            </a:r>
            <a:r>
              <a:rPr lang="en-US" dirty="0" err="1"/>
              <a:t>IndianOil</a:t>
            </a:r>
            <a:r>
              <a:rPr lang="en-US" dirty="0"/>
              <a:t> “Securities” either in their own name or in the name of </a:t>
            </a:r>
          </a:p>
          <a:p>
            <a:pPr algn="just"/>
            <a:r>
              <a:rPr lang="en-US" dirty="0"/>
              <a:t>their “immediate relative”.</a:t>
            </a:r>
          </a:p>
        </p:txBody>
      </p:sp>
      <p:pic>
        <p:nvPicPr>
          <p:cNvPr id="2050" name="Picture 2" descr="Target Of Medicare Insider Trading Case Boasted He Was Unstoppable ‘Beast’ | California Health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9108" y="1520559"/>
            <a:ext cx="4818687" cy="3191601"/>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11938000" y="101083"/>
            <a:ext cx="208845" cy="195326"/>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6491438"/>
      </p:ext>
    </p:extLst>
  </p:cSld>
  <p:clrMapOvr>
    <a:masterClrMapping/>
  </p:clrMapOvr>
  <p:transition spd="slow">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7755" y="382544"/>
            <a:ext cx="8911687" cy="1280890"/>
          </a:xfrm>
        </p:spPr>
        <p:txBody>
          <a:bodyPr/>
          <a:lstStyle/>
          <a:p>
            <a:pPr marL="0" indent="0">
              <a:buNone/>
            </a:pPr>
            <a:r>
              <a:rPr lang="en-US" dirty="0" smtClean="0"/>
              <a:t>Involvement in scams </a:t>
            </a:r>
            <a:endParaRPr lang="en-IN" dirty="0"/>
          </a:p>
        </p:txBody>
      </p:sp>
      <p:sp>
        <p:nvSpPr>
          <p:cNvPr id="4" name="Rectangle 3"/>
          <p:cNvSpPr/>
          <p:nvPr/>
        </p:nvSpPr>
        <p:spPr>
          <a:xfrm>
            <a:off x="651420" y="1022989"/>
            <a:ext cx="2338141" cy="461665"/>
          </a:xfrm>
          <a:prstGeom prst="rect">
            <a:avLst/>
          </a:prstGeom>
        </p:spPr>
        <p:txBody>
          <a:bodyPr wrap="none">
            <a:spAutoFit/>
          </a:bodyPr>
          <a:lstStyle/>
          <a:p>
            <a:r>
              <a:rPr lang="en-US" sz="2400" b="1" u="sng" dirty="0" smtClean="0"/>
              <a:t>LANKA IOC PLC</a:t>
            </a:r>
            <a:endParaRPr lang="en-IN" sz="2400" b="1" u="sng" dirty="0"/>
          </a:p>
        </p:txBody>
      </p:sp>
      <p:sp>
        <p:nvSpPr>
          <p:cNvPr id="6" name="Rectangle 5"/>
          <p:cNvSpPr/>
          <p:nvPr/>
        </p:nvSpPr>
        <p:spPr>
          <a:xfrm>
            <a:off x="1065644" y="1977597"/>
            <a:ext cx="248786" cy="646331"/>
          </a:xfrm>
          <a:prstGeom prst="rect">
            <a:avLst/>
          </a:prstGeom>
        </p:spPr>
        <p:txBody>
          <a:bodyPr wrap="none">
            <a:spAutoFit/>
          </a:bodyPr>
          <a:lstStyle/>
          <a:p>
            <a:r>
              <a:rPr lang="en-US" dirty="0" smtClean="0"/>
              <a:t> </a:t>
            </a:r>
            <a:endParaRPr lang="en-IN" dirty="0" smtClean="0"/>
          </a:p>
          <a:p>
            <a:endParaRPr lang="en-IN" dirty="0"/>
          </a:p>
        </p:txBody>
      </p:sp>
      <p:sp>
        <p:nvSpPr>
          <p:cNvPr id="7" name="Rectangle 6"/>
          <p:cNvSpPr/>
          <p:nvPr/>
        </p:nvSpPr>
        <p:spPr>
          <a:xfrm>
            <a:off x="651420" y="1779103"/>
            <a:ext cx="4857558" cy="3416320"/>
          </a:xfrm>
          <a:prstGeom prst="rect">
            <a:avLst/>
          </a:prstGeom>
        </p:spPr>
        <p:txBody>
          <a:bodyPr wrap="square">
            <a:spAutoFit/>
          </a:bodyPr>
          <a:lstStyle/>
          <a:p>
            <a:pPr algn="just"/>
            <a:r>
              <a:rPr lang="en-US" b="1" i="1" dirty="0" smtClean="0"/>
              <a:t>Indian Oil's entry into Sri Lanka is in line with its Vision of becoming a transnational energy major. While expanding its market base to convert the surplus avails of petroleum products into more wealth for stakeholders, Indian Oil is also committed to being a good strategic partner to Sri Lanka. Its vast experience in downstream petroleum operations in India is helping create a healthy and competitive petroleum industry in Sri Lanka.</a:t>
            </a:r>
          </a:p>
        </p:txBody>
      </p:sp>
      <p:pic>
        <p:nvPicPr>
          <p:cNvPr id="1026" name="Picture 2" descr="https://www.lankaioc.com/wp-content/uploads/2013/07/ocen-presiden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4550" y="1253821"/>
            <a:ext cx="5761983" cy="367942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75021" y="5097903"/>
            <a:ext cx="5794697" cy="1200329"/>
          </a:xfrm>
          <a:prstGeom prst="rect">
            <a:avLst/>
          </a:prstGeom>
        </p:spPr>
        <p:txBody>
          <a:bodyPr wrap="square">
            <a:spAutoFit/>
          </a:bodyPr>
          <a:lstStyle/>
          <a:p>
            <a:r>
              <a:rPr lang="en-US" dirty="0"/>
              <a:t>Bunkering by Lanka IOC</a:t>
            </a:r>
          </a:p>
          <a:p>
            <a:r>
              <a:rPr lang="en-US" dirty="0"/>
              <a:t>Lanka IOC is the only physical supplier engaging independent surveyors and bunker supervisors for all bunker supplies.</a:t>
            </a:r>
          </a:p>
        </p:txBody>
      </p:sp>
      <p:sp>
        <p:nvSpPr>
          <p:cNvPr id="8" name="Oval 7"/>
          <p:cNvSpPr/>
          <p:nvPr/>
        </p:nvSpPr>
        <p:spPr>
          <a:xfrm>
            <a:off x="11835764" y="43084"/>
            <a:ext cx="306072" cy="27984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1608469"/>
      </p:ext>
    </p:extLst>
  </p:cSld>
  <p:clrMapOvr>
    <a:masterClrMapping/>
  </p:clrMapOvr>
  <p:transition spd="slow">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534" y="1040235"/>
            <a:ext cx="10972800" cy="838899"/>
          </a:xfrm>
        </p:spPr>
        <p:txBody>
          <a:bodyPr>
            <a:noAutofit/>
          </a:bodyPr>
          <a:lstStyle/>
          <a:p>
            <a:pPr marL="0" indent="0">
              <a:buNone/>
            </a:pPr>
            <a:r>
              <a:rPr lang="en-US" sz="3200" b="1" u="sng" dirty="0" smtClean="0">
                <a:solidFill>
                  <a:schemeClr val="accent1">
                    <a:lumMod val="50000"/>
                  </a:schemeClr>
                </a:solidFill>
              </a:rPr>
              <a:t>Major Awards and achievement of the organization </a:t>
            </a:r>
            <a:endParaRPr lang="en-IN" sz="3200" b="1" u="sng" dirty="0">
              <a:solidFill>
                <a:schemeClr val="accent1">
                  <a:lumMod val="50000"/>
                </a:schemeClr>
              </a:solidFill>
            </a:endParaRPr>
          </a:p>
        </p:txBody>
      </p:sp>
      <p:sp>
        <p:nvSpPr>
          <p:cNvPr id="3" name="Rectangle 2"/>
          <p:cNvSpPr/>
          <p:nvPr/>
        </p:nvSpPr>
        <p:spPr>
          <a:xfrm>
            <a:off x="296411" y="3579408"/>
            <a:ext cx="6096000" cy="2031325"/>
          </a:xfrm>
          <a:prstGeom prst="rect">
            <a:avLst/>
          </a:prstGeom>
        </p:spPr>
        <p:txBody>
          <a:bodyPr>
            <a:spAutoFit/>
          </a:bodyPr>
          <a:lstStyle/>
          <a:p>
            <a:pPr algn="just"/>
            <a:r>
              <a:rPr lang="en-US" b="1" dirty="0" smtClean="0"/>
              <a:t>History was made yet again when Octamax technology developed by Indian Oil R&amp;D swept the country’s top technology award. The much-coveted award was presented by Dr. Jitendra Singh, Hon’ble Minister of State for Science and Technology (I/C), to Indian Oil R&amp;D team led by Dr. SSV Ramakumar, Director (R&amp;D).</a:t>
            </a:r>
            <a:endParaRPr lang="en-IN" b="1" dirty="0"/>
          </a:p>
        </p:txBody>
      </p:sp>
      <p:sp>
        <p:nvSpPr>
          <p:cNvPr id="4" name="Rectangle 3"/>
          <p:cNvSpPr/>
          <p:nvPr/>
        </p:nvSpPr>
        <p:spPr>
          <a:xfrm>
            <a:off x="296411" y="2166106"/>
            <a:ext cx="6096000" cy="1200329"/>
          </a:xfrm>
          <a:prstGeom prst="rect">
            <a:avLst/>
          </a:prstGeom>
        </p:spPr>
        <p:txBody>
          <a:bodyPr>
            <a:spAutoFit/>
          </a:bodyPr>
          <a:lstStyle/>
          <a:p>
            <a:pPr algn="just"/>
            <a:r>
              <a:rPr lang="en-US" b="1" dirty="0" smtClean="0"/>
              <a:t>Date:11/05/2022</a:t>
            </a:r>
          </a:p>
          <a:p>
            <a:pPr algn="just"/>
            <a:endParaRPr lang="en-US" b="1" dirty="0" smtClean="0"/>
          </a:p>
          <a:p>
            <a:pPr algn="just"/>
            <a:r>
              <a:rPr lang="en-US" b="1" dirty="0" smtClean="0"/>
              <a:t>Indian Oil's Octamax technology wins country’s top technology award</a:t>
            </a:r>
            <a:endParaRPr lang="en-IN" b="1" dirty="0"/>
          </a:p>
        </p:txBody>
      </p:sp>
      <p:pic>
        <p:nvPicPr>
          <p:cNvPr id="1026" name="Picture 2" descr="https://iocl.com/images/static/11mayimage009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1889" y="1879134"/>
            <a:ext cx="5606555" cy="3462793"/>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11906250" y="19452"/>
            <a:ext cx="240595" cy="2853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Tree>
    <p:extLst>
      <p:ext uri="{BB962C8B-B14F-4D97-AF65-F5344CB8AC3E}">
        <p14:creationId xmlns:p14="http://schemas.microsoft.com/office/powerpoint/2010/main" val="367794482"/>
      </p:ext>
    </p:extLst>
  </p:cSld>
  <p:clrMapOvr>
    <a:masterClrMapping/>
  </p:clrMapOvr>
  <p:transition spd="slow">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6606" y="1594703"/>
            <a:ext cx="6096000" cy="1477328"/>
          </a:xfrm>
          <a:prstGeom prst="rect">
            <a:avLst/>
          </a:prstGeom>
        </p:spPr>
        <p:txBody>
          <a:bodyPr>
            <a:spAutoFit/>
          </a:bodyPr>
          <a:lstStyle/>
          <a:p>
            <a:pPr algn="just"/>
            <a:r>
              <a:rPr lang="en-US" b="1" dirty="0" smtClean="0"/>
              <a:t>Date:16/03/2022</a:t>
            </a:r>
          </a:p>
          <a:p>
            <a:pPr algn="just"/>
            <a:endParaRPr lang="en-US" b="1" dirty="0" smtClean="0"/>
          </a:p>
          <a:p>
            <a:pPr algn="just"/>
            <a:r>
              <a:rPr lang="en-US" b="1" dirty="0" smtClean="0"/>
              <a:t>Indian Oil bags the prestigious Asian Oil and Gas Award for Covid Management and New Product of the Year</a:t>
            </a:r>
            <a:endParaRPr lang="en-IN" b="1" dirty="0"/>
          </a:p>
        </p:txBody>
      </p:sp>
      <p:sp>
        <p:nvSpPr>
          <p:cNvPr id="3" name="Rectangle 2"/>
          <p:cNvSpPr/>
          <p:nvPr/>
        </p:nvSpPr>
        <p:spPr>
          <a:xfrm>
            <a:off x="378941" y="3403588"/>
            <a:ext cx="6096000" cy="1477328"/>
          </a:xfrm>
          <a:prstGeom prst="rect">
            <a:avLst/>
          </a:prstGeom>
        </p:spPr>
        <p:txBody>
          <a:bodyPr>
            <a:spAutoFit/>
          </a:bodyPr>
          <a:lstStyle/>
          <a:p>
            <a:pPr algn="just"/>
            <a:r>
              <a:rPr lang="en-US" b="1" dirty="0" smtClean="0"/>
              <a:t>Adding another feather to its cap, Indian Oil bagged the prestigious Asian Power's Asian Oil &amp; Gas Awards in two major categories of 'Covid Management Initiative of the Year' and 'New Product of the Year' in India.</a:t>
            </a:r>
            <a:endParaRPr lang="en-IN" b="1" dirty="0"/>
          </a:p>
        </p:txBody>
      </p:sp>
      <p:pic>
        <p:nvPicPr>
          <p:cNvPr id="4" name="Picture 3"/>
          <p:cNvPicPr>
            <a:picLocks noChangeAspect="1"/>
          </p:cNvPicPr>
          <p:nvPr/>
        </p:nvPicPr>
        <p:blipFill>
          <a:blip r:embed="rId2"/>
          <a:stretch>
            <a:fillRect/>
          </a:stretch>
        </p:blipFill>
        <p:spPr>
          <a:xfrm>
            <a:off x="6730313" y="1389360"/>
            <a:ext cx="5263977" cy="3553343"/>
          </a:xfrm>
          <a:prstGeom prst="rect">
            <a:avLst/>
          </a:prstGeom>
        </p:spPr>
      </p:pic>
      <p:sp>
        <p:nvSpPr>
          <p:cNvPr id="5" name="Oval 4"/>
          <p:cNvSpPr/>
          <p:nvPr/>
        </p:nvSpPr>
        <p:spPr>
          <a:xfrm>
            <a:off x="11906250" y="19452"/>
            <a:ext cx="240595" cy="2853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Tree>
    <p:extLst>
      <p:ext uri="{BB962C8B-B14F-4D97-AF65-F5344CB8AC3E}">
        <p14:creationId xmlns:p14="http://schemas.microsoft.com/office/powerpoint/2010/main" val="31366208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84" y="554681"/>
            <a:ext cx="11740139" cy="1260389"/>
          </a:xfrm>
        </p:spPr>
        <p:txBody>
          <a:bodyPr>
            <a:normAutofit fontScale="90000"/>
          </a:bodyPr>
          <a:lstStyle/>
          <a:p>
            <a:pPr marL="0" indent="0">
              <a:buNone/>
            </a:pPr>
            <a:r>
              <a:rPr lang="en-US" sz="4000" b="1" u="sng" dirty="0" smtClean="0"/>
              <a:t>Forward looking statement of the top management </a:t>
            </a:r>
            <a:endParaRPr lang="en-IN" sz="4000" b="1" u="sng" dirty="0"/>
          </a:p>
        </p:txBody>
      </p:sp>
      <p:sp>
        <p:nvSpPr>
          <p:cNvPr id="3" name="Rectangle 2"/>
          <p:cNvSpPr/>
          <p:nvPr/>
        </p:nvSpPr>
        <p:spPr>
          <a:xfrm>
            <a:off x="273374" y="1639151"/>
            <a:ext cx="6375781" cy="2862322"/>
          </a:xfrm>
          <a:prstGeom prst="rect">
            <a:avLst/>
          </a:prstGeom>
        </p:spPr>
        <p:txBody>
          <a:bodyPr wrap="square">
            <a:spAutoFit/>
          </a:bodyPr>
          <a:lstStyle/>
          <a:p>
            <a:pPr algn="just"/>
            <a:r>
              <a:rPr lang="en-US" dirty="0" smtClean="0"/>
              <a:t>The Company’s nationwide presence as the leading player</a:t>
            </a:r>
          </a:p>
          <a:p>
            <a:pPr algn="just"/>
            <a:r>
              <a:rPr lang="en-US" dirty="0" smtClean="0"/>
              <a:t>in petroleum product markets across the downstream</a:t>
            </a:r>
          </a:p>
          <a:p>
            <a:pPr algn="just"/>
            <a:r>
              <a:rPr lang="en-US" dirty="0" smtClean="0"/>
              <a:t>value chain is its key advantage. It positions itself for a</a:t>
            </a:r>
          </a:p>
          <a:p>
            <a:pPr algn="just"/>
            <a:r>
              <a:rPr lang="en-US" dirty="0" smtClean="0"/>
              <a:t>future where India will be leading the global oil demand</a:t>
            </a:r>
          </a:p>
          <a:p>
            <a:pPr algn="just"/>
            <a:r>
              <a:rPr lang="en-US" dirty="0" smtClean="0"/>
              <a:t>growth. The Company draws its strength from its carefully</a:t>
            </a:r>
          </a:p>
          <a:p>
            <a:pPr algn="just"/>
            <a:r>
              <a:rPr lang="en-US" dirty="0" smtClean="0"/>
              <a:t>planned infrastructure build-up over the past 60 years, its</a:t>
            </a:r>
          </a:p>
          <a:p>
            <a:pPr algn="just"/>
            <a:r>
              <a:rPr lang="en-US" dirty="0" smtClean="0"/>
              <a:t>thrust on operational excellence, its motivated workforce</a:t>
            </a:r>
          </a:p>
          <a:p>
            <a:pPr algn="just"/>
            <a:r>
              <a:rPr lang="en-US" dirty="0" smtClean="0"/>
              <a:t>of more than 31,000 employees, along with lakhs of</a:t>
            </a:r>
          </a:p>
          <a:p>
            <a:pPr algn="just"/>
            <a:r>
              <a:rPr lang="en-US" dirty="0" smtClean="0"/>
              <a:t>channel partners and contract workers working on its</a:t>
            </a:r>
          </a:p>
          <a:p>
            <a:pPr algn="just"/>
            <a:r>
              <a:rPr lang="en-US" dirty="0" smtClean="0"/>
              <a:t>projects and ensuring the last mile delivery with a smile.</a:t>
            </a:r>
          </a:p>
        </p:txBody>
      </p:sp>
      <p:sp>
        <p:nvSpPr>
          <p:cNvPr id="4" name="Rectangle 3"/>
          <p:cNvSpPr/>
          <p:nvPr/>
        </p:nvSpPr>
        <p:spPr>
          <a:xfrm>
            <a:off x="7277990" y="1912323"/>
            <a:ext cx="3265832" cy="1938992"/>
          </a:xfrm>
          <a:prstGeom prst="rect">
            <a:avLst/>
          </a:prstGeom>
        </p:spPr>
        <p:txBody>
          <a:bodyPr wrap="square">
            <a:spAutoFit/>
          </a:bodyPr>
          <a:lstStyle/>
          <a:p>
            <a:r>
              <a:rPr lang="en-US" sz="2400" dirty="0" smtClean="0"/>
              <a:t>“</a:t>
            </a:r>
            <a:r>
              <a:rPr lang="en-US" sz="2400" dirty="0" smtClean="0">
                <a:solidFill>
                  <a:srgbClr val="FF9900"/>
                </a:solidFill>
              </a:rPr>
              <a:t>The Company draws</a:t>
            </a:r>
          </a:p>
          <a:p>
            <a:r>
              <a:rPr lang="en-US" sz="2400" dirty="0" smtClean="0">
                <a:solidFill>
                  <a:srgbClr val="FF9900"/>
                </a:solidFill>
              </a:rPr>
              <a:t>it strength from its</a:t>
            </a:r>
          </a:p>
          <a:p>
            <a:r>
              <a:rPr lang="en-US" sz="2400" dirty="0" smtClean="0">
                <a:solidFill>
                  <a:srgbClr val="FF9900"/>
                </a:solidFill>
              </a:rPr>
              <a:t>carefully planned</a:t>
            </a:r>
          </a:p>
          <a:p>
            <a:r>
              <a:rPr lang="en-US" sz="2400" dirty="0" smtClean="0">
                <a:solidFill>
                  <a:srgbClr val="FF9900"/>
                </a:solidFill>
              </a:rPr>
              <a:t>infrastructure built-up</a:t>
            </a:r>
          </a:p>
          <a:p>
            <a:r>
              <a:rPr lang="en-US" sz="2400" dirty="0" smtClean="0">
                <a:solidFill>
                  <a:srgbClr val="FF9900"/>
                </a:solidFill>
              </a:rPr>
              <a:t>over the past 60 years”</a:t>
            </a:r>
            <a:endParaRPr lang="en-IN" sz="2400" dirty="0">
              <a:solidFill>
                <a:srgbClr val="FF9900"/>
              </a:solidFill>
            </a:endParaRPr>
          </a:p>
        </p:txBody>
      </p:sp>
      <p:sp>
        <p:nvSpPr>
          <p:cNvPr id="6" name="Oval 5"/>
          <p:cNvSpPr/>
          <p:nvPr/>
        </p:nvSpPr>
        <p:spPr>
          <a:xfrm>
            <a:off x="11898490" y="79185"/>
            <a:ext cx="208845" cy="28205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667389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0746" y="1305342"/>
            <a:ext cx="8600303" cy="5262979"/>
          </a:xfrm>
          <a:prstGeom prst="rect">
            <a:avLst/>
          </a:prstGeom>
        </p:spPr>
        <p:txBody>
          <a:bodyPr wrap="square">
            <a:spAutoFit/>
          </a:bodyPr>
          <a:lstStyle/>
          <a:p>
            <a:pPr algn="just"/>
            <a:r>
              <a:rPr lang="en-US" sz="2400" b="1" dirty="0" smtClean="0"/>
              <a:t>Forward-looking Statements</a:t>
            </a:r>
          </a:p>
          <a:p>
            <a:pPr algn="just"/>
            <a:r>
              <a:rPr lang="en-US" sz="2400" b="1" dirty="0" smtClean="0"/>
              <a:t>We have exercised utmost care in the preparation of this report. It might include forecasts and/ or information relating to forecasts. Facts, expectations, and past data are typically the basis of forecasts. As with all forward looking statements, the actual result may deviate from the forecast. As a result, we can provide no assurance on the correctness, completeness, and up-to-date nature of the information for our forward-looking statements, as well as for those declared as taken from third parties. Reader discretion is advised. We undertake no obligation to publicly update any forward-looking statements, whether as a result of new information, future events, or otherwise</a:t>
            </a:r>
            <a:endParaRPr lang="en-IN" sz="2400" b="1" dirty="0"/>
          </a:p>
        </p:txBody>
      </p:sp>
      <p:sp>
        <p:nvSpPr>
          <p:cNvPr id="3" name="Rectangle 2"/>
          <p:cNvSpPr/>
          <p:nvPr/>
        </p:nvSpPr>
        <p:spPr>
          <a:xfrm>
            <a:off x="1983962" y="352854"/>
            <a:ext cx="4828566" cy="523220"/>
          </a:xfrm>
          <a:prstGeom prst="rect">
            <a:avLst/>
          </a:prstGeom>
        </p:spPr>
        <p:txBody>
          <a:bodyPr wrap="none">
            <a:spAutoFit/>
          </a:bodyPr>
          <a:lstStyle/>
          <a:p>
            <a:r>
              <a:rPr lang="en-US" sz="2800" dirty="0" smtClean="0">
                <a:solidFill>
                  <a:schemeClr val="accent2">
                    <a:lumMod val="75000"/>
                  </a:schemeClr>
                </a:solidFill>
              </a:rPr>
              <a:t>Forward looking statement</a:t>
            </a:r>
            <a:endParaRPr lang="en-IN" sz="2800" dirty="0">
              <a:solidFill>
                <a:schemeClr val="accent2">
                  <a:lumMod val="75000"/>
                </a:schemeClr>
              </a:solidFill>
            </a:endParaRPr>
          </a:p>
        </p:txBody>
      </p:sp>
      <p:pic>
        <p:nvPicPr>
          <p:cNvPr id="4" name="Content Placeholder 4">
            <a:extLst>
              <a:ext uri="{FF2B5EF4-FFF2-40B4-BE49-F238E27FC236}">
                <a16:creationId xmlns="" xmlns:a16="http://schemas.microsoft.com/office/drawing/2014/main" id="{8A7824C0-DE84-4D5C-908E-0ABC38238407}"/>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15" y="10"/>
            <a:ext cx="12395185" cy="6857990"/>
          </a:xfrm>
          <a:prstGeom prst="rect">
            <a:avLst/>
          </a:prstGeom>
        </p:spPr>
      </p:pic>
    </p:spTree>
    <p:extLst>
      <p:ext uri="{BB962C8B-B14F-4D97-AF65-F5344CB8AC3E}">
        <p14:creationId xmlns:p14="http://schemas.microsoft.com/office/powerpoint/2010/main" val="39016900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122093" y="3741750"/>
            <a:ext cx="417689" cy="390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096972" y="2421629"/>
            <a:ext cx="417689" cy="39065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083139" y="1729582"/>
            <a:ext cx="417689" cy="390652"/>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096971" y="3043036"/>
            <a:ext cx="417689" cy="39065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83138" y="1106322"/>
            <a:ext cx="417689" cy="390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4250267" y="1301648"/>
            <a:ext cx="8918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250267" y="1924908"/>
            <a:ext cx="8918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250267" y="2595411"/>
            <a:ext cx="8918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250267" y="3238362"/>
            <a:ext cx="8918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340578" y="3937076"/>
            <a:ext cx="8918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633156" y="654829"/>
            <a:ext cx="6096000" cy="3554819"/>
          </a:xfrm>
          <a:prstGeom prst="rect">
            <a:avLst/>
          </a:prstGeom>
        </p:spPr>
        <p:txBody>
          <a:bodyPr>
            <a:spAutoFit/>
          </a:bodyPr>
          <a:lstStyle/>
          <a:p>
            <a:pPr lvl="0">
              <a:lnSpc>
                <a:spcPct val="250000"/>
              </a:lnSpc>
              <a:buClr>
                <a:srgbClr val="EBEBEB">
                  <a:lumMod val="40000"/>
                  <a:lumOff val="60000"/>
                </a:srgbClr>
              </a:buClr>
            </a:pPr>
            <a:r>
              <a:rPr lang="en-IN" u="sng" dirty="0" err="1">
                <a:latin typeface="Bahnschrift SemiBold" pitchFamily="34" charset="0"/>
              </a:rPr>
              <a:t>Shubham</a:t>
            </a:r>
            <a:r>
              <a:rPr lang="en-IN" u="sng" dirty="0">
                <a:latin typeface="Bahnschrift SemiBold" pitchFamily="34" charset="0"/>
              </a:rPr>
              <a:t> </a:t>
            </a:r>
            <a:r>
              <a:rPr lang="en-IN" u="sng" dirty="0" err="1">
                <a:latin typeface="Bahnschrift SemiBold" pitchFamily="34" charset="0"/>
              </a:rPr>
              <a:t>Pawar</a:t>
            </a:r>
            <a:endParaRPr lang="en-IN" u="sng" dirty="0">
              <a:latin typeface="Bahnschrift SemiBold" pitchFamily="34" charset="0"/>
            </a:endParaRPr>
          </a:p>
          <a:p>
            <a:pPr lvl="0">
              <a:lnSpc>
                <a:spcPct val="250000"/>
              </a:lnSpc>
              <a:buClr>
                <a:srgbClr val="EBEBEB">
                  <a:lumMod val="40000"/>
                  <a:lumOff val="60000"/>
                </a:srgbClr>
              </a:buClr>
            </a:pPr>
            <a:r>
              <a:rPr lang="en-IN" u="sng" dirty="0" err="1">
                <a:latin typeface="Bahnschrift SemiBold" pitchFamily="34" charset="0"/>
              </a:rPr>
              <a:t>Jayashree</a:t>
            </a:r>
            <a:r>
              <a:rPr lang="en-IN" u="sng" dirty="0">
                <a:latin typeface="Bahnschrift SemiBold" pitchFamily="34" charset="0"/>
              </a:rPr>
              <a:t> More</a:t>
            </a:r>
          </a:p>
          <a:p>
            <a:pPr lvl="0">
              <a:lnSpc>
                <a:spcPct val="250000"/>
              </a:lnSpc>
              <a:buClr>
                <a:srgbClr val="EBEBEB">
                  <a:lumMod val="40000"/>
                  <a:lumOff val="60000"/>
                </a:srgbClr>
              </a:buClr>
            </a:pPr>
            <a:r>
              <a:rPr lang="en-IN" u="sng" dirty="0" err="1">
                <a:latin typeface="Bahnschrift SemiBold" pitchFamily="34" charset="0"/>
              </a:rPr>
              <a:t>Shruti</a:t>
            </a:r>
            <a:r>
              <a:rPr lang="en-IN" u="sng" dirty="0">
                <a:latin typeface="Bahnschrift SemiBold" pitchFamily="34" charset="0"/>
              </a:rPr>
              <a:t> </a:t>
            </a:r>
            <a:r>
              <a:rPr lang="en-IN" u="sng" dirty="0" err="1">
                <a:latin typeface="Bahnschrift SemiBold" pitchFamily="34" charset="0"/>
              </a:rPr>
              <a:t>Sonwane</a:t>
            </a:r>
            <a:endParaRPr lang="en-IN" u="sng" dirty="0">
              <a:latin typeface="Bahnschrift SemiBold" pitchFamily="34" charset="0"/>
            </a:endParaRPr>
          </a:p>
          <a:p>
            <a:pPr lvl="0">
              <a:lnSpc>
                <a:spcPct val="250000"/>
              </a:lnSpc>
              <a:buClr>
                <a:srgbClr val="EBEBEB">
                  <a:lumMod val="40000"/>
                  <a:lumOff val="60000"/>
                </a:srgbClr>
              </a:buClr>
            </a:pPr>
            <a:r>
              <a:rPr lang="en-IN" u="sng" dirty="0">
                <a:latin typeface="Bahnschrift SemiBold" pitchFamily="34" charset="0"/>
              </a:rPr>
              <a:t>Monica </a:t>
            </a:r>
            <a:r>
              <a:rPr lang="en-IN" u="sng" dirty="0" err="1">
                <a:latin typeface="Bahnschrift SemiBold" pitchFamily="34" charset="0"/>
              </a:rPr>
              <a:t>Patil</a:t>
            </a:r>
            <a:endParaRPr lang="en-IN" u="sng" dirty="0">
              <a:latin typeface="Bahnschrift SemiBold" pitchFamily="34" charset="0"/>
            </a:endParaRPr>
          </a:p>
          <a:p>
            <a:pPr lvl="0">
              <a:lnSpc>
                <a:spcPct val="250000"/>
              </a:lnSpc>
              <a:buClr>
                <a:srgbClr val="EBEBEB">
                  <a:lumMod val="40000"/>
                  <a:lumOff val="60000"/>
                </a:srgbClr>
              </a:buClr>
            </a:pPr>
            <a:r>
              <a:rPr lang="en-IN" u="sng" dirty="0" err="1">
                <a:latin typeface="Bahnschrift SemiBold" pitchFamily="34" charset="0"/>
              </a:rPr>
              <a:t>Dheeraj</a:t>
            </a:r>
            <a:r>
              <a:rPr lang="en-IN" u="sng" dirty="0">
                <a:latin typeface="Bahnschrift SemiBold" pitchFamily="34" charset="0"/>
              </a:rPr>
              <a:t> </a:t>
            </a:r>
            <a:r>
              <a:rPr lang="en-IN" u="sng" dirty="0" err="1">
                <a:latin typeface="Bahnschrift SemiBold" pitchFamily="34" charset="0"/>
              </a:rPr>
              <a:t>Solunke</a:t>
            </a:r>
            <a:endParaRPr lang="en-IN" u="sng" dirty="0">
              <a:latin typeface="Bahnschrift SemiBold" pitchFamily="34" charset="0"/>
            </a:endParaRPr>
          </a:p>
        </p:txBody>
      </p:sp>
      <p:sp>
        <p:nvSpPr>
          <p:cNvPr id="18" name="Oval 17"/>
          <p:cNvSpPr/>
          <p:nvPr/>
        </p:nvSpPr>
        <p:spPr>
          <a:xfrm>
            <a:off x="11938000" y="101083"/>
            <a:ext cx="208845" cy="195326"/>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4499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C0B966A-2FF2-4AAC-BFBE-C334A761EC3F}"/>
              </a:ext>
            </a:extLst>
          </p:cNvPr>
          <p:cNvSpPr>
            <a:spLocks noGrp="1"/>
          </p:cNvSpPr>
          <p:nvPr>
            <p:ph type="title"/>
          </p:nvPr>
        </p:nvSpPr>
        <p:spPr>
          <a:xfrm>
            <a:off x="483436" y="1805133"/>
            <a:ext cx="3200400" cy="1300692"/>
          </a:xfrm>
        </p:spPr>
        <p:txBody>
          <a:bodyPr>
            <a:normAutofit fontScale="90000"/>
          </a:bodyPr>
          <a:lstStyle/>
          <a:p>
            <a:r>
              <a:rPr lang="en-IN" b="1" dirty="0">
                <a:solidFill>
                  <a:schemeClr val="tx1">
                    <a:lumMod val="95000"/>
                    <a:lumOff val="5000"/>
                  </a:schemeClr>
                </a:solidFill>
              </a:rPr>
              <a:t>Contents:-</a:t>
            </a:r>
            <a:r>
              <a:rPr lang="en-IN" b="1" dirty="0">
                <a:solidFill>
                  <a:srgbClr val="FFFFFF"/>
                </a:solidFill>
              </a:rPr>
              <a:t/>
            </a:r>
            <a:br>
              <a:rPr lang="en-IN" b="1" dirty="0">
                <a:solidFill>
                  <a:srgbClr val="FFFFFF"/>
                </a:solidFill>
              </a:rPr>
            </a:br>
            <a:endParaRPr lang="en-IN" b="1" dirty="0">
              <a:solidFill>
                <a:srgbClr val="FFFFFF"/>
              </a:solidFill>
            </a:endParaRPr>
          </a:p>
        </p:txBody>
      </p:sp>
      <p:sp>
        <p:nvSpPr>
          <p:cNvPr id="28" name="Content Placeholder 2">
            <a:extLst>
              <a:ext uri="{FF2B5EF4-FFF2-40B4-BE49-F238E27FC236}">
                <a16:creationId xmlns:a16="http://schemas.microsoft.com/office/drawing/2014/main" xmlns="" id="{127960B9-A5B0-49F5-A157-144507603352}"/>
              </a:ext>
            </a:extLst>
          </p:cNvPr>
          <p:cNvSpPr>
            <a:spLocks noGrp="1"/>
          </p:cNvSpPr>
          <p:nvPr>
            <p:ph sz="quarter" idx="13"/>
          </p:nvPr>
        </p:nvSpPr>
        <p:spPr>
          <a:xfrm>
            <a:off x="4447308" y="319088"/>
            <a:ext cx="6906491" cy="5857875"/>
          </a:xfrm>
        </p:spPr>
        <p:txBody>
          <a:bodyPr anchor="ctr">
            <a:normAutofit/>
          </a:bodyPr>
          <a:lstStyle/>
          <a:p>
            <a:r>
              <a:rPr lang="en-IN" dirty="0" smtClean="0"/>
              <a:t>Customers </a:t>
            </a:r>
            <a:r>
              <a:rPr lang="en-IN" dirty="0"/>
              <a:t>of I.O.C.L.</a:t>
            </a:r>
          </a:p>
          <a:p>
            <a:r>
              <a:rPr lang="en-IN" dirty="0"/>
              <a:t>Products</a:t>
            </a:r>
          </a:p>
          <a:p>
            <a:r>
              <a:rPr lang="en-IN" dirty="0"/>
              <a:t>Pipelines</a:t>
            </a:r>
          </a:p>
          <a:p>
            <a:r>
              <a:rPr lang="en-IN" dirty="0"/>
              <a:t>Brands</a:t>
            </a:r>
          </a:p>
          <a:p>
            <a:r>
              <a:rPr lang="en-IN" dirty="0"/>
              <a:t>Market share</a:t>
            </a:r>
          </a:p>
          <a:p>
            <a:r>
              <a:rPr lang="en-IN" dirty="0"/>
              <a:t>Advertising Agency of I.O.C.L.</a:t>
            </a:r>
          </a:p>
          <a:p>
            <a:r>
              <a:rPr lang="en-IN" dirty="0"/>
              <a:t>Logo &amp; Tagline </a:t>
            </a:r>
          </a:p>
          <a:p>
            <a:r>
              <a:rPr lang="en-IN" dirty="0"/>
              <a:t>Technological </a:t>
            </a:r>
            <a:r>
              <a:rPr lang="en-IN" dirty="0" smtClean="0"/>
              <a:t>developments</a:t>
            </a:r>
            <a:endParaRPr lang="en-IN" dirty="0"/>
          </a:p>
          <a:p>
            <a:r>
              <a:rPr lang="en-IN" dirty="0"/>
              <a:t>Labour unrest </a:t>
            </a:r>
          </a:p>
          <a:p>
            <a:endParaRPr lang="en-IN" dirty="0"/>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 y="2653894"/>
            <a:ext cx="4267200" cy="219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617412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A61AC5-C52F-4E77-BEC5-7E48E57BC2FE}"/>
              </a:ext>
            </a:extLst>
          </p:cNvPr>
          <p:cNvSpPr>
            <a:spLocks noGrp="1"/>
          </p:cNvSpPr>
          <p:nvPr>
            <p:ph type="title"/>
          </p:nvPr>
        </p:nvSpPr>
        <p:spPr>
          <a:xfrm>
            <a:off x="481013" y="3429000"/>
            <a:ext cx="3290887" cy="3276599"/>
          </a:xfrm>
        </p:spPr>
        <p:txBody>
          <a:bodyPr anchor="ctr">
            <a:normAutofit/>
          </a:bodyPr>
          <a:lstStyle/>
          <a:p>
            <a:r>
              <a:rPr lang="en-IN" sz="3600" b="1" dirty="0"/>
              <a:t>Customers of I.O.C.L.</a:t>
            </a:r>
          </a:p>
        </p:txBody>
      </p:sp>
      <p:sp>
        <p:nvSpPr>
          <p:cNvPr id="3" name="Content Placeholder 2">
            <a:extLst>
              <a:ext uri="{FF2B5EF4-FFF2-40B4-BE49-F238E27FC236}">
                <a16:creationId xmlns:a16="http://schemas.microsoft.com/office/drawing/2014/main" xmlns="" id="{1FF36CE2-8EAB-46F8-A660-EEC2F0C00791}"/>
              </a:ext>
            </a:extLst>
          </p:cNvPr>
          <p:cNvSpPr>
            <a:spLocks noGrp="1"/>
          </p:cNvSpPr>
          <p:nvPr>
            <p:ph sz="quarter" idx="13"/>
          </p:nvPr>
        </p:nvSpPr>
        <p:spPr>
          <a:xfrm>
            <a:off x="4223982" y="3752850"/>
            <a:ext cx="7485413" cy="2452687"/>
          </a:xfrm>
        </p:spPr>
        <p:txBody>
          <a:bodyPr anchor="ctr">
            <a:normAutofit/>
          </a:bodyPr>
          <a:lstStyle/>
          <a:p>
            <a:pPr marL="0" indent="0">
              <a:lnSpc>
                <a:spcPct val="150000"/>
              </a:lnSpc>
              <a:buNone/>
            </a:pPr>
            <a:r>
              <a:rPr lang="en-US" sz="1800" dirty="0"/>
              <a:t>Many customers like the </a:t>
            </a:r>
            <a:r>
              <a:rPr lang="en-US" sz="1800" b="1" dirty="0"/>
              <a:t>Railways, State Transport Undertakings, Steel Plants, Thermal Power Plants, Textile Mills and Power Plants</a:t>
            </a:r>
            <a:r>
              <a:rPr lang="en-US" sz="1800" dirty="0"/>
              <a:t> continue to benefit from long-term contracts signed with </a:t>
            </a:r>
            <a:r>
              <a:rPr lang="en-US" sz="1800" dirty="0" err="1"/>
              <a:t>IndianOil</a:t>
            </a:r>
            <a:r>
              <a:rPr lang="en-US" sz="1800" dirty="0"/>
              <a:t> for fuels &amp; lubricants supplies and consultancy.</a:t>
            </a:r>
            <a:endParaRPr lang="en-IN" sz="1800" dirty="0"/>
          </a:p>
        </p:txBody>
      </p:sp>
      <p:pic>
        <p:nvPicPr>
          <p:cNvPr id="5" name="Picture 4" descr="A picture containing text&#10;&#10;Description automatically generated">
            <a:extLst>
              <a:ext uri="{FF2B5EF4-FFF2-40B4-BE49-F238E27FC236}">
                <a16:creationId xmlns:a16="http://schemas.microsoft.com/office/drawing/2014/main" xmlns="" id="{EB593B91-36AB-443A-B021-CDDEF7EC1115}"/>
              </a:ext>
            </a:extLst>
          </p:cNvPr>
          <p:cNvPicPr>
            <a:picLocks noChangeAspect="1"/>
          </p:cNvPicPr>
          <p:nvPr/>
        </p:nvPicPr>
        <p:blipFill rotWithShape="1">
          <a:blip r:embed="rId2">
            <a:extLst>
              <a:ext uri="{28A0092B-C50C-407E-A947-70E740481C1C}">
                <a14:useLocalDpi xmlns:a14="http://schemas.microsoft.com/office/drawing/2010/main" val="0"/>
              </a:ext>
            </a:extLst>
          </a:blip>
          <a:srcRect t="3177" b="3177"/>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8" name="Oval 7"/>
          <p:cNvSpPr/>
          <p:nvPr/>
        </p:nvSpPr>
        <p:spPr>
          <a:xfrm>
            <a:off x="11835764" y="43084"/>
            <a:ext cx="306072" cy="27984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2163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17" name="Picture 16" descr="A picture containing text, meter&#10;&#10;Description automatically generated">
            <a:extLst>
              <a:ext uri="{FF2B5EF4-FFF2-40B4-BE49-F238E27FC236}">
                <a16:creationId xmlns:a16="http://schemas.microsoft.com/office/drawing/2014/main" xmlns="" id="{707491A1-1A2D-4872-AC1E-2BBA501D2F14}"/>
              </a:ext>
            </a:extLst>
          </p:cNvPr>
          <p:cNvPicPr>
            <a:picLocks noChangeAspect="1"/>
          </p:cNvPicPr>
          <p:nvPr/>
        </p:nvPicPr>
        <p:blipFill rotWithShape="1">
          <a:blip r:embed="rId2">
            <a:extLst>
              <a:ext uri="{28A0092B-C50C-407E-A947-70E740481C1C}">
                <a14:useLocalDpi xmlns:a14="http://schemas.microsoft.com/office/drawing/2010/main" val="0"/>
              </a:ext>
            </a:extLst>
          </a:blip>
          <a:srcRect t="14318" r="-1" b="20378"/>
          <a:stretch/>
        </p:blipFill>
        <p:spPr>
          <a:xfrm>
            <a:off x="5182104" y="10"/>
            <a:ext cx="7009896" cy="6857990"/>
          </a:xfrm>
          <a:prstGeom prst="rect">
            <a:avLst/>
          </a:prstGeom>
          <a:ln>
            <a:noFill/>
          </a:ln>
          <a:effectLst>
            <a:softEdge rad="112500"/>
          </a:effectLst>
        </p:spPr>
      </p:pic>
      <p:sp>
        <p:nvSpPr>
          <p:cNvPr id="39" name="Freeform: Shape 38">
            <a:extLst>
              <a:ext uri="{FF2B5EF4-FFF2-40B4-BE49-F238E27FC236}">
                <a16:creationId xmlns:a16="http://schemas.microsoft.com/office/drawing/2014/main" xmlns="" id="{5FDF4720-5445-47BE-89FE-E40D1AE6F6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1" name="Freeform: Shape 40">
            <a:extLst>
              <a:ext uri="{FF2B5EF4-FFF2-40B4-BE49-F238E27FC236}">
                <a16:creationId xmlns:a16="http://schemas.microsoft.com/office/drawing/2014/main" xmlns="" id="{AC8710B4-A815-4082-9E4F-F13A000709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BFD03494-2005-4089-A0B9-CDA72BC104B3}"/>
              </a:ext>
            </a:extLst>
          </p:cNvPr>
          <p:cNvSpPr>
            <a:spLocks noGrp="1"/>
          </p:cNvSpPr>
          <p:nvPr>
            <p:ph type="title"/>
          </p:nvPr>
        </p:nvSpPr>
        <p:spPr>
          <a:xfrm>
            <a:off x="-112889" y="279443"/>
            <a:ext cx="5780162" cy="646245"/>
          </a:xfrm>
        </p:spPr>
        <p:txBody>
          <a:bodyPr>
            <a:normAutofit fontScale="90000"/>
          </a:bodyPr>
          <a:lstStyle/>
          <a:p>
            <a:pPr marL="0" indent="0">
              <a:buNone/>
            </a:pPr>
            <a:r>
              <a:rPr lang="en-IN" sz="4800" b="1" dirty="0"/>
              <a:t>Products </a:t>
            </a:r>
            <a:r>
              <a:rPr lang="en-IN" sz="4800" b="1" dirty="0" smtClean="0"/>
              <a:t>of  I.O.C.L</a:t>
            </a:r>
            <a:endParaRPr lang="en-IN" sz="4800" b="1" dirty="0"/>
          </a:p>
        </p:txBody>
      </p:sp>
      <p:sp>
        <p:nvSpPr>
          <p:cNvPr id="3" name="Content Placeholder 2">
            <a:extLst>
              <a:ext uri="{FF2B5EF4-FFF2-40B4-BE49-F238E27FC236}">
                <a16:creationId xmlns:a16="http://schemas.microsoft.com/office/drawing/2014/main" xmlns="" id="{80CC597B-7E28-41E2-8783-E6760C462F03}"/>
              </a:ext>
            </a:extLst>
          </p:cNvPr>
          <p:cNvSpPr>
            <a:spLocks noGrp="1"/>
          </p:cNvSpPr>
          <p:nvPr>
            <p:ph sz="quarter" idx="13"/>
          </p:nvPr>
        </p:nvSpPr>
        <p:spPr>
          <a:xfrm>
            <a:off x="286526" y="1503760"/>
            <a:ext cx="5448300" cy="5052218"/>
          </a:xfrm>
        </p:spPr>
        <p:txBody>
          <a:bodyPr anchor="t">
            <a:normAutofit/>
          </a:bodyPr>
          <a:lstStyle/>
          <a:p>
            <a:r>
              <a:rPr lang="en-IN" sz="1800" b="1" dirty="0"/>
              <a:t>There are various products serve by </a:t>
            </a:r>
            <a:r>
              <a:rPr lang="en-IN" sz="1800" b="1" dirty="0" smtClean="0"/>
              <a:t>I.O.C.L</a:t>
            </a:r>
            <a:r>
              <a:rPr lang="en-IN" sz="1800" b="1" dirty="0"/>
              <a:t>. to our society. There are few products which I.O.C.L.</a:t>
            </a:r>
          </a:p>
          <a:p>
            <a:pPr marL="0" indent="0">
              <a:buNone/>
            </a:pPr>
            <a:r>
              <a:rPr lang="en-IN" sz="1800" b="1" dirty="0" smtClean="0"/>
              <a:t>   Provides </a:t>
            </a:r>
            <a:r>
              <a:rPr lang="en-IN" sz="1800" b="1" dirty="0"/>
              <a:t>in everywhere :</a:t>
            </a:r>
          </a:p>
          <a:p>
            <a:pPr marL="0" indent="0">
              <a:buNone/>
            </a:pPr>
            <a:r>
              <a:rPr lang="en-IN" sz="1800" b="1" dirty="0"/>
              <a:t> </a:t>
            </a:r>
            <a:r>
              <a:rPr lang="en-IN" sz="1800" b="1" dirty="0" smtClean="0"/>
              <a:t>  Products </a:t>
            </a:r>
            <a:r>
              <a:rPr lang="en-IN" sz="1800" b="1" dirty="0"/>
              <a:t>Petroleum or </a:t>
            </a:r>
            <a:r>
              <a:rPr lang="en-IN" sz="1800" b="1" dirty="0" smtClean="0"/>
              <a:t>Heavier</a:t>
            </a:r>
            <a:endParaRPr lang="en-IN" sz="1800" b="1" dirty="0"/>
          </a:p>
          <a:p>
            <a:pPr>
              <a:buFont typeface="Wingdings" panose="05000000000000000000" pitchFamily="2" charset="2"/>
              <a:buChar char="ü"/>
            </a:pPr>
            <a:r>
              <a:rPr lang="en-IN" sz="1800" b="1" dirty="0"/>
              <a:t> PETROL                 </a:t>
            </a:r>
          </a:p>
          <a:p>
            <a:pPr>
              <a:buFont typeface="Wingdings" panose="05000000000000000000" pitchFamily="2" charset="2"/>
              <a:buChar char="ü"/>
            </a:pPr>
            <a:r>
              <a:rPr lang="en-IN" sz="1800" b="1" dirty="0"/>
              <a:t>DIESEL</a:t>
            </a:r>
          </a:p>
          <a:p>
            <a:pPr>
              <a:buFont typeface="Wingdings" panose="05000000000000000000" pitchFamily="2" charset="2"/>
              <a:buChar char="ü"/>
            </a:pPr>
            <a:r>
              <a:rPr lang="en-IN" sz="1800" b="1" dirty="0"/>
              <a:t>TURBINE </a:t>
            </a:r>
          </a:p>
          <a:p>
            <a:pPr>
              <a:buFont typeface="Wingdings" panose="05000000000000000000" pitchFamily="2" charset="2"/>
              <a:buChar char="ü"/>
            </a:pPr>
            <a:r>
              <a:rPr lang="en-IN" sz="1800" b="1" dirty="0"/>
              <a:t>AUTO L.P.G.</a:t>
            </a:r>
          </a:p>
          <a:p>
            <a:pPr>
              <a:buFont typeface="Wingdings" panose="05000000000000000000" pitchFamily="2" charset="2"/>
              <a:buChar char="ü"/>
            </a:pPr>
            <a:r>
              <a:rPr lang="en-IN" sz="1800" b="1" dirty="0"/>
              <a:t>Middle Distillates</a:t>
            </a:r>
          </a:p>
          <a:p>
            <a:pPr>
              <a:buFont typeface="Wingdings" panose="05000000000000000000" pitchFamily="2" charset="2"/>
              <a:buChar char="ü"/>
            </a:pPr>
            <a:r>
              <a:rPr lang="en-IN" sz="1800" b="1" dirty="0"/>
              <a:t>Furnace oil</a:t>
            </a:r>
          </a:p>
          <a:p>
            <a:pPr>
              <a:buFont typeface="Wingdings" panose="05000000000000000000" pitchFamily="2" charset="2"/>
              <a:buChar char="ü"/>
            </a:pPr>
            <a:r>
              <a:rPr lang="en-IN" sz="1800" b="1" dirty="0"/>
              <a:t>Bitumen</a:t>
            </a:r>
          </a:p>
          <a:p>
            <a:pPr>
              <a:buFont typeface="Wingdings" panose="05000000000000000000" pitchFamily="2" charset="2"/>
              <a:buChar char="ü"/>
            </a:pPr>
            <a:r>
              <a:rPr lang="en-IN" sz="1800" b="1" dirty="0"/>
              <a:t>Light Distillates</a:t>
            </a:r>
          </a:p>
          <a:p>
            <a:pPr>
              <a:buFont typeface="Wingdings" panose="05000000000000000000" pitchFamily="2" charset="2"/>
              <a:buChar char="ü"/>
            </a:pPr>
            <a:endParaRPr lang="en-IN" sz="1100" dirty="0"/>
          </a:p>
        </p:txBody>
      </p:sp>
      <p:sp>
        <p:nvSpPr>
          <p:cNvPr id="7" name="Oval 6"/>
          <p:cNvSpPr/>
          <p:nvPr/>
        </p:nvSpPr>
        <p:spPr>
          <a:xfrm>
            <a:off x="11938000" y="101083"/>
            <a:ext cx="208845" cy="195326"/>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8283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17354908-44FC-4ECE-8AF1-66171353B4DA}"/>
              </a:ext>
            </a:extLst>
          </p:cNvPr>
          <p:cNvPicPr>
            <a:picLocks noChangeAspect="1"/>
          </p:cNvPicPr>
          <p:nvPr/>
        </p:nvPicPr>
        <p:blipFill rotWithShape="1">
          <a:blip r:embed="rId2">
            <a:extLst>
              <a:ext uri="{28A0092B-C50C-407E-A947-70E740481C1C}">
                <a14:useLocalDpi xmlns:a14="http://schemas.microsoft.com/office/drawing/2010/main" val="0"/>
              </a:ext>
            </a:extLst>
          </a:blip>
          <a:srcRect l="9826" r="49958" b="2702"/>
          <a:stretch/>
        </p:blipFill>
        <p:spPr>
          <a:xfrm>
            <a:off x="20" y="10"/>
            <a:ext cx="12191980" cy="6857990"/>
          </a:xfrm>
          <a:prstGeom prst="rect">
            <a:avLst/>
          </a:prstGeom>
        </p:spPr>
      </p:pic>
      <p:sp>
        <p:nvSpPr>
          <p:cNvPr id="15" name="Rectangle 10">
            <a:extLst>
              <a:ext uri="{FF2B5EF4-FFF2-40B4-BE49-F238E27FC236}">
                <a16:creationId xmlns:a16="http://schemas.microsoft.com/office/drawing/2014/main" xmlns="" id="{86C7B4A1-154A-4DF0-AC46-F88D75A2E0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F99620C-E8A6-4C67-B991-114A69363855}"/>
              </a:ext>
            </a:extLst>
          </p:cNvPr>
          <p:cNvSpPr>
            <a:spLocks noGrp="1"/>
          </p:cNvSpPr>
          <p:nvPr>
            <p:ph type="title"/>
          </p:nvPr>
        </p:nvSpPr>
        <p:spPr>
          <a:xfrm>
            <a:off x="594804" y="640263"/>
            <a:ext cx="6619811" cy="1344975"/>
          </a:xfrm>
        </p:spPr>
        <p:txBody>
          <a:bodyPr>
            <a:normAutofit/>
          </a:bodyPr>
          <a:lstStyle/>
          <a:p>
            <a:r>
              <a:rPr lang="en-IN" sz="4800" b="1" dirty="0"/>
              <a:t>Pipelines</a:t>
            </a:r>
            <a:endParaRPr lang="en-IN" sz="4800" dirty="0"/>
          </a:p>
        </p:txBody>
      </p:sp>
      <p:sp>
        <p:nvSpPr>
          <p:cNvPr id="4" name="Content Placeholder 2">
            <a:extLst>
              <a:ext uri="{FF2B5EF4-FFF2-40B4-BE49-F238E27FC236}">
                <a16:creationId xmlns:a16="http://schemas.microsoft.com/office/drawing/2014/main" xmlns="" id="{0DB30626-002A-42AC-B48E-45E838152B99}"/>
              </a:ext>
            </a:extLst>
          </p:cNvPr>
          <p:cNvSpPr>
            <a:spLocks noGrp="1"/>
          </p:cNvSpPr>
          <p:nvPr>
            <p:ph sz="quarter" idx="13"/>
          </p:nvPr>
        </p:nvSpPr>
        <p:spPr>
          <a:xfrm>
            <a:off x="594109" y="2121763"/>
            <a:ext cx="6620505" cy="3773010"/>
          </a:xfrm>
        </p:spPr>
        <p:txBody>
          <a:bodyPr>
            <a:normAutofit fontScale="92500"/>
          </a:bodyPr>
          <a:lstStyle/>
          <a:p>
            <a:r>
              <a:rPr lang="en-US" sz="2400" b="1"/>
              <a:t>IndianOil operates a network of more than 15,000 km long crude oil, petroleum product and gas pipelines with a throughput capacity of 94.56 million metric tonnes per annum of oil and 21.69 million metric standard cubic meters per day of gas. Cross-country pipelines are globally recognized as the safest, cost-effective, energy-efficient and environment-friendly mode for transportation of crude oil and petroleum products.</a:t>
            </a:r>
            <a:endParaRPr lang="en-IN" sz="2400" b="1"/>
          </a:p>
        </p:txBody>
      </p:sp>
      <p:sp>
        <p:nvSpPr>
          <p:cNvPr id="7" name="Oval 6"/>
          <p:cNvSpPr/>
          <p:nvPr/>
        </p:nvSpPr>
        <p:spPr>
          <a:xfrm>
            <a:off x="11938000" y="101083"/>
            <a:ext cx="208845" cy="195326"/>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13463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Logo, company name&#10;&#10;Description automatically generated">
            <a:extLst>
              <a:ext uri="{FF2B5EF4-FFF2-40B4-BE49-F238E27FC236}">
                <a16:creationId xmlns:a16="http://schemas.microsoft.com/office/drawing/2014/main" xmlns="" id="{15ECFF3D-3CC9-423B-894C-61854FD15DD4}"/>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512758"/>
            <a:ext cx="12192000" cy="6857999"/>
          </a:xfrm>
          <a:prstGeom prst="rect">
            <a:avLst/>
          </a:prstGeom>
          <a:ln>
            <a:noFill/>
          </a:ln>
        </p:spPr>
      </p:pic>
      <p:sp>
        <p:nvSpPr>
          <p:cNvPr id="22" name="Isosceles Triangle 21">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1940820" y="434824"/>
            <a:ext cx="208845" cy="28205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273396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xmlns="" id="{488333BA-AE6E-427A-9B16-A39C8073F4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6">
            <a:extLst>
              <a:ext uri="{FF2B5EF4-FFF2-40B4-BE49-F238E27FC236}">
                <a16:creationId xmlns:a16="http://schemas.microsoft.com/office/drawing/2014/main" xmlns="" id="{F98ED85F-DCEE-4B50-802E-71A6E3E12B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A1E05F8-DAD2-4DA8-9B7E-F4B80F0B4641}"/>
              </a:ext>
            </a:extLst>
          </p:cNvPr>
          <p:cNvSpPr>
            <a:spLocks noGrp="1"/>
          </p:cNvSpPr>
          <p:nvPr>
            <p:ph type="title"/>
          </p:nvPr>
        </p:nvSpPr>
        <p:spPr>
          <a:xfrm>
            <a:off x="-1916289" y="744714"/>
            <a:ext cx="11229622" cy="1325563"/>
          </a:xfrm>
        </p:spPr>
        <p:txBody>
          <a:bodyPr>
            <a:normAutofit/>
          </a:bodyPr>
          <a:lstStyle/>
          <a:p>
            <a:pPr marL="0" indent="0">
              <a:buNone/>
            </a:pPr>
            <a:r>
              <a:rPr lang="en-IN" b="1" dirty="0"/>
              <a:t>Advertising Agency of I.O.C.L.</a:t>
            </a:r>
          </a:p>
        </p:txBody>
      </p:sp>
      <p:sp>
        <p:nvSpPr>
          <p:cNvPr id="3" name="Content Placeholder 2">
            <a:extLst>
              <a:ext uri="{FF2B5EF4-FFF2-40B4-BE49-F238E27FC236}">
                <a16:creationId xmlns:a16="http://schemas.microsoft.com/office/drawing/2014/main" xmlns="" id="{5A53ED58-425B-4104-9120-8B8CE2F81637}"/>
              </a:ext>
            </a:extLst>
          </p:cNvPr>
          <p:cNvSpPr>
            <a:spLocks noGrp="1"/>
          </p:cNvSpPr>
          <p:nvPr>
            <p:ph sz="quarter" idx="13"/>
          </p:nvPr>
        </p:nvSpPr>
        <p:spPr>
          <a:xfrm>
            <a:off x="838200" y="2057400"/>
            <a:ext cx="10515600" cy="3871762"/>
          </a:xfrm>
        </p:spPr>
        <p:txBody>
          <a:bodyPr>
            <a:normAutofit/>
          </a:bodyPr>
          <a:lstStyle/>
          <a:p>
            <a:pPr marL="45720" indent="0">
              <a:lnSpc>
                <a:spcPct val="150000"/>
              </a:lnSpc>
              <a:buNone/>
            </a:pPr>
            <a:r>
              <a:rPr lang="en-US" sz="2400" dirty="0"/>
              <a:t>Indian Oil Corporation (IOCL) has </a:t>
            </a:r>
            <a:r>
              <a:rPr lang="en-US" sz="2400" dirty="0" err="1"/>
              <a:t>empanelled</a:t>
            </a:r>
            <a:r>
              <a:rPr lang="en-US" sz="2400" dirty="0"/>
              <a:t> Inter Publicity, RK Swamy BBDO, Concept Communications, and Inter Ads. The business will be handled from the agencies' Delhi offices. The size of the business is estimated to be in the range of Rs 20-25 crore. The empanelment will be for a period of two years, with a provision of extension for another two years at the sole discretion of Indian Oil.</a:t>
            </a:r>
            <a:endParaRPr lang="en-IN" sz="2400" dirty="0"/>
          </a:p>
        </p:txBody>
      </p:sp>
      <p:sp>
        <p:nvSpPr>
          <p:cNvPr id="6" name="Oval 5"/>
          <p:cNvSpPr/>
          <p:nvPr/>
        </p:nvSpPr>
        <p:spPr>
          <a:xfrm>
            <a:off x="11887539" y="37981"/>
            <a:ext cx="208845" cy="28205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53626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7">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Isosceles Triangle 19">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xmlns="" id="{BD35FFB4-0779-4EF5-A393-BCC6D4CA71D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133539"/>
            <a:ext cx="10555112" cy="6590922"/>
          </a:xfrm>
          <a:prstGeom prst="rect">
            <a:avLst/>
          </a:prstGeom>
          <a:ln>
            <a:noFill/>
          </a:ln>
        </p:spPr>
      </p:pic>
      <p:sp>
        <p:nvSpPr>
          <p:cNvPr id="22" name="Isosceles Triangle 21">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2228D234-077A-430E-A2C3-5BC8C603228A}"/>
              </a:ext>
            </a:extLst>
          </p:cNvPr>
          <p:cNvSpPr/>
          <p:nvPr/>
        </p:nvSpPr>
        <p:spPr>
          <a:xfrm>
            <a:off x="2269054" y="148546"/>
            <a:ext cx="5335026" cy="5725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chemeClr val="tx1">
                    <a:lumMod val="85000"/>
                    <a:lumOff val="15000"/>
                  </a:schemeClr>
                </a:solidFill>
              </a:rPr>
              <a:t>Market share of Indian oil</a:t>
            </a:r>
          </a:p>
        </p:txBody>
      </p:sp>
      <p:sp>
        <p:nvSpPr>
          <p:cNvPr id="15" name="Oval 14"/>
          <p:cNvSpPr/>
          <p:nvPr/>
        </p:nvSpPr>
        <p:spPr>
          <a:xfrm>
            <a:off x="11906250" y="19452"/>
            <a:ext cx="240595" cy="2853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 name="Rectangle 1"/>
          <p:cNvSpPr/>
          <p:nvPr/>
        </p:nvSpPr>
        <p:spPr>
          <a:xfrm>
            <a:off x="8344335" y="998876"/>
            <a:ext cx="3802510" cy="3416320"/>
          </a:xfrm>
          <a:prstGeom prst="rect">
            <a:avLst/>
          </a:prstGeom>
        </p:spPr>
        <p:txBody>
          <a:bodyPr wrap="square">
            <a:spAutoFit/>
          </a:bodyPr>
          <a:lstStyle/>
          <a:p>
            <a:pPr algn="just"/>
            <a:r>
              <a:rPr lang="en-US" sz="2400" dirty="0"/>
              <a:t>The oil and gas industry has an average profit margin of 4.7%. This means that about 4.7% of the money the industry brings in is considered profit and doesn't go toward paying for the company's costs.</a:t>
            </a:r>
          </a:p>
        </p:txBody>
      </p:sp>
    </p:spTree>
    <p:extLst>
      <p:ext uri="{BB962C8B-B14F-4D97-AF65-F5344CB8AC3E}">
        <p14:creationId xmlns:p14="http://schemas.microsoft.com/office/powerpoint/2010/main" val="18813893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300</TotalTime>
  <Words>1529</Words>
  <Application>Microsoft Office PowerPoint</Application>
  <PresentationFormat>Custom</PresentationFormat>
  <Paragraphs>130</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Slipstream</vt:lpstr>
      <vt:lpstr>PowerPoint Presentation</vt:lpstr>
      <vt:lpstr>PowerPoint Presentation</vt:lpstr>
      <vt:lpstr>Contents:- </vt:lpstr>
      <vt:lpstr>Customers of I.O.C.L.</vt:lpstr>
      <vt:lpstr>Products of  I.O.C.L</vt:lpstr>
      <vt:lpstr>Pipelines</vt:lpstr>
      <vt:lpstr>PowerPoint Presentation</vt:lpstr>
      <vt:lpstr>Advertising Agency of I.O.C.L.</vt:lpstr>
      <vt:lpstr>PowerPoint Presentation</vt:lpstr>
      <vt:lpstr>Indian Oil Corporation Logo and Tagline </vt:lpstr>
      <vt:lpstr>PowerPoint Presentation</vt:lpstr>
      <vt:lpstr>Labour unrest at I.O.C.L.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Content </vt:lpstr>
      <vt:lpstr>Philosophy </vt:lpstr>
      <vt:lpstr>CRISIL Rating </vt:lpstr>
      <vt:lpstr>Insider trading issues  </vt:lpstr>
      <vt:lpstr>Involvement in scams </vt:lpstr>
      <vt:lpstr>Major Awards and achievement of the organization </vt:lpstr>
      <vt:lpstr>PowerPoint Presentation</vt:lpstr>
      <vt:lpstr>Forward looking statement of the top management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dhiraj</dc:creator>
  <cp:lastModifiedBy>User</cp:lastModifiedBy>
  <cp:revision>19</cp:revision>
  <dcterms:created xsi:type="dcterms:W3CDTF">2023-01-19T17:52:34Z</dcterms:created>
  <dcterms:modified xsi:type="dcterms:W3CDTF">2023-01-22T15:38:19Z</dcterms:modified>
</cp:coreProperties>
</file>