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71" r:id="rId6"/>
    <p:sldId id="272" r:id="rId7"/>
    <p:sldId id="273" r:id="rId8"/>
    <p:sldId id="274" r:id="rId9"/>
    <p:sldId id="259" r:id="rId10"/>
    <p:sldId id="260" r:id="rId11"/>
    <p:sldId id="261" r:id="rId12"/>
    <p:sldId id="262" r:id="rId13"/>
    <p:sldId id="263" r:id="rId14"/>
    <p:sldId id="264" r:id="rId15"/>
    <p:sldId id="267" r:id="rId16"/>
    <p:sldId id="269" r:id="rId17"/>
    <p:sldId id="268" r:id="rId18"/>
    <p:sldId id="266"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32"/>
  </p:normalViewPr>
  <p:slideViewPr>
    <p:cSldViewPr snapToGrid="0" snapToObjects="1">
      <p:cViewPr varScale="1">
        <p:scale>
          <a:sx n="95" d="100"/>
          <a:sy n="95" d="100"/>
        </p:scale>
        <p:origin x="18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11B4-D2D9-AF4C-B3CD-FD076B00C7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F99B19-F204-F246-AF51-22CA80889E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80FE8B-EAC1-ED40-86FE-EB685C2F2D9A}"/>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5" name="Footer Placeholder 4">
            <a:extLst>
              <a:ext uri="{FF2B5EF4-FFF2-40B4-BE49-F238E27FC236}">
                <a16:creationId xmlns:a16="http://schemas.microsoft.com/office/drawing/2014/main" id="{D73DF482-CDF5-714D-8895-7095ACF238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4472D-4954-334B-88EC-4794D1209A58}"/>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2654270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9F13C-57B9-8748-AF94-7A9E7E6E07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F137F5-6743-584F-BF18-78F9B7CBD7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C53FC2-5142-4549-9EC9-B39B0FDF37AE}"/>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5" name="Footer Placeholder 4">
            <a:extLst>
              <a:ext uri="{FF2B5EF4-FFF2-40B4-BE49-F238E27FC236}">
                <a16:creationId xmlns:a16="http://schemas.microsoft.com/office/drawing/2014/main" id="{A9886FEA-28AB-A543-A75E-FE360C0C33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A90ABE-7172-3140-AFC2-B62751F01FDC}"/>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2988434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3C82E7-B679-9D4F-A142-DF90793CC9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7FFDF1-5B11-4744-9897-69482BE4C8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0DB51-0729-FD4D-A879-46DEBFDD21D5}"/>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5" name="Footer Placeholder 4">
            <a:extLst>
              <a:ext uri="{FF2B5EF4-FFF2-40B4-BE49-F238E27FC236}">
                <a16:creationId xmlns:a16="http://schemas.microsoft.com/office/drawing/2014/main" id="{A1487028-C64E-D045-A49C-89AED07CE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103EDD-1857-A842-BBB1-47E4B30CE876}"/>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2565841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22F3-B5C5-AA41-9623-DD02FAA445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621A12-8E01-A84E-AE3A-4EA9EF54B3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E3BDF-D754-1341-8D88-8A34044C20B6}"/>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5" name="Footer Placeholder 4">
            <a:extLst>
              <a:ext uri="{FF2B5EF4-FFF2-40B4-BE49-F238E27FC236}">
                <a16:creationId xmlns:a16="http://schemas.microsoft.com/office/drawing/2014/main" id="{4F1228D1-99B8-264D-9A90-352F57B2FD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1AAE7B-B9B3-9246-86B6-6DC1B06D2121}"/>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2675402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967B-28A0-8C42-8A0C-4A8ED50CB9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AC5979-CDA6-7441-9B97-E19A78FF84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1DFA71-9051-F146-8BD5-FDA5F87E9217}"/>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5" name="Footer Placeholder 4">
            <a:extLst>
              <a:ext uri="{FF2B5EF4-FFF2-40B4-BE49-F238E27FC236}">
                <a16:creationId xmlns:a16="http://schemas.microsoft.com/office/drawing/2014/main" id="{2AFDD31E-F45F-B14E-88DB-EC9704E614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945F55-4DCE-1242-B6C2-D5F462EA8A88}"/>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2245609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1608C-0D6E-EF42-B2DC-14538631BA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2442A-817B-6847-AF48-2ACF9BD9EC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C02BBB-F621-D64B-8A1D-67C10FB5A4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05B704-1678-5C43-87E0-9C02C2E9F123}"/>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6" name="Footer Placeholder 5">
            <a:extLst>
              <a:ext uri="{FF2B5EF4-FFF2-40B4-BE49-F238E27FC236}">
                <a16:creationId xmlns:a16="http://schemas.microsoft.com/office/drawing/2014/main" id="{37217B83-AF30-9D4B-AA5B-690E63887F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2841E-FF37-1645-9D98-3CB6E10B90E6}"/>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139104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F6501-ABF0-F94B-9364-B708429C00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584247-0A93-E34D-9270-E9F45EDA79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676FB7-9FC3-0442-871B-F8D8A8FF5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3B731C-1EF3-DC4A-9E7C-7A279B7556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9444CB-C481-EC48-8476-8DA08CDB47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6179B2-FEA4-AB48-868F-439043A4E528}"/>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8" name="Footer Placeholder 7">
            <a:extLst>
              <a:ext uri="{FF2B5EF4-FFF2-40B4-BE49-F238E27FC236}">
                <a16:creationId xmlns:a16="http://schemas.microsoft.com/office/drawing/2014/main" id="{F4F28257-BD12-B64A-971E-56C312C192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964560B-56DB-4548-B033-8EF63F48A6F4}"/>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2676287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2F41-B437-544A-B697-F36BE3B1F3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42D773-C94B-0540-8772-1E80C9DB9464}"/>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4" name="Footer Placeholder 3">
            <a:extLst>
              <a:ext uri="{FF2B5EF4-FFF2-40B4-BE49-F238E27FC236}">
                <a16:creationId xmlns:a16="http://schemas.microsoft.com/office/drawing/2014/main" id="{C5A29343-96E4-5541-BE65-E3ACD1C1E7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310D4B-2043-4D41-9A84-00C5C58AF070}"/>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170647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6166DB-EC8C-CA4E-A6A4-23C9D3C7F564}"/>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3" name="Footer Placeholder 2">
            <a:extLst>
              <a:ext uri="{FF2B5EF4-FFF2-40B4-BE49-F238E27FC236}">
                <a16:creationId xmlns:a16="http://schemas.microsoft.com/office/drawing/2014/main" id="{51E91BD1-D28B-FF4F-A965-2539F7D905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11A39D1-B49C-7640-987D-942C29EDBD35}"/>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298066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8F25F-01E2-4C4D-80F7-FE325FACBB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84B6A6-9D4E-994C-86B6-19C084B190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63668B-97F8-D346-9895-6A8E6EEE6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5E38E-A065-0F4F-89A2-111CB290C76E}"/>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6" name="Footer Placeholder 5">
            <a:extLst>
              <a:ext uri="{FF2B5EF4-FFF2-40B4-BE49-F238E27FC236}">
                <a16:creationId xmlns:a16="http://schemas.microsoft.com/office/drawing/2014/main" id="{83BA0180-9011-FF45-9DB3-7EA873728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B37F58-4190-1D41-A6F3-C5F53670608A}"/>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137818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9F19-5883-DB40-8AE5-9E3D037EE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A62EC2-409C-1C4D-B1D9-01F70B63AA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855B41-32E2-A443-9854-6A0AE40275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EF937-43C1-CC4E-8937-D34FF16AADFD}"/>
              </a:ext>
            </a:extLst>
          </p:cNvPr>
          <p:cNvSpPr>
            <a:spLocks noGrp="1"/>
          </p:cNvSpPr>
          <p:nvPr>
            <p:ph type="dt" sz="half" idx="10"/>
          </p:nvPr>
        </p:nvSpPr>
        <p:spPr/>
        <p:txBody>
          <a:bodyPr/>
          <a:lstStyle/>
          <a:p>
            <a:fld id="{F6650C07-9330-9948-8720-D70820F077DF}" type="datetimeFigureOut">
              <a:rPr lang="en-US" smtClean="0"/>
              <a:t>4/18/2022</a:t>
            </a:fld>
            <a:endParaRPr lang="en-US"/>
          </a:p>
        </p:txBody>
      </p:sp>
      <p:sp>
        <p:nvSpPr>
          <p:cNvPr id="6" name="Footer Placeholder 5">
            <a:extLst>
              <a:ext uri="{FF2B5EF4-FFF2-40B4-BE49-F238E27FC236}">
                <a16:creationId xmlns:a16="http://schemas.microsoft.com/office/drawing/2014/main" id="{D9ADAFC2-1946-1A47-AEBE-A1B8AEE77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549B3-6FAD-F441-82BB-D65B7C361780}"/>
              </a:ext>
            </a:extLst>
          </p:cNvPr>
          <p:cNvSpPr>
            <a:spLocks noGrp="1"/>
          </p:cNvSpPr>
          <p:nvPr>
            <p:ph type="sldNum" sz="quarter" idx="12"/>
          </p:nvPr>
        </p:nvSpPr>
        <p:spPr/>
        <p:txBody>
          <a:bodyPr/>
          <a:lstStyle/>
          <a:p>
            <a:fld id="{92ECB400-D089-D146-9FA7-3BF823C0531B}" type="slidenum">
              <a:rPr lang="en-US" smtClean="0"/>
              <a:t>‹#›</a:t>
            </a:fld>
            <a:endParaRPr lang="en-US"/>
          </a:p>
        </p:txBody>
      </p:sp>
    </p:spTree>
    <p:extLst>
      <p:ext uri="{BB962C8B-B14F-4D97-AF65-F5344CB8AC3E}">
        <p14:creationId xmlns:p14="http://schemas.microsoft.com/office/powerpoint/2010/main" val="3272589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A0EEBE-CBD0-4D45-AE57-C827BF5209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6BECFC5-0A08-E843-9709-A32C9CC15F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1F2AC6-2EC3-0643-BDC0-EA832B5152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650C07-9330-9948-8720-D70820F077DF}" type="datetimeFigureOut">
              <a:rPr lang="en-US" smtClean="0"/>
              <a:t>4/18/2022</a:t>
            </a:fld>
            <a:endParaRPr lang="en-US"/>
          </a:p>
        </p:txBody>
      </p:sp>
      <p:sp>
        <p:nvSpPr>
          <p:cNvPr id="5" name="Footer Placeholder 4">
            <a:extLst>
              <a:ext uri="{FF2B5EF4-FFF2-40B4-BE49-F238E27FC236}">
                <a16:creationId xmlns:a16="http://schemas.microsoft.com/office/drawing/2014/main" id="{B43F9B10-F860-394C-BC93-4E07BFAA4C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C14509-C1FB-9A4B-B499-A6FD1F3CD2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ECB400-D089-D146-9FA7-3BF823C0531B}" type="slidenum">
              <a:rPr lang="en-US" smtClean="0"/>
              <a:t>‹#›</a:t>
            </a:fld>
            <a:endParaRPr lang="en-US"/>
          </a:p>
        </p:txBody>
      </p:sp>
    </p:spTree>
    <p:extLst>
      <p:ext uri="{BB962C8B-B14F-4D97-AF65-F5344CB8AC3E}">
        <p14:creationId xmlns:p14="http://schemas.microsoft.com/office/powerpoint/2010/main" val="19384978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eepai.org/machine-learning-glossary-and-terms/decision-tree" TargetMode="External"/><Relationship Id="rId2" Type="http://schemas.openxmlformats.org/officeDocument/2006/relationships/hyperlink" Target="https://deepai.org/machine-learning-glossary-and-terms/machine-learning" TargetMode="External"/><Relationship Id="rId1" Type="http://schemas.openxmlformats.org/officeDocument/2006/relationships/slideLayout" Target="../slideLayouts/slideLayout2.xml"/><Relationship Id="rId4" Type="http://schemas.openxmlformats.org/officeDocument/2006/relationships/hyperlink" Target="https://deepai.org/machine-learning-glossary-and-terms/estimato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cikit-learn.org/stable/modules/generated/sklearn.neural_network.MLPClassifier.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google.com/url?sa=t&amp;rct=j&amp;q=&amp;esrc=s&amp;source=web&amp;cd=6&amp;cad=rja&amp;uact=8&amp;ved=2ahUKEwjT8emWsubnAhUHKKwKHbeYCKIQFjAFegQIAxAB&amp;url=https%3A%2F%2Fen.wikipedia.org%2Fwiki%2FK-nearest_neighbors_algorithm&amp;usg=AOvVaw2YaNgXyrE3Vga4aiLiYcGm" TargetMode="External"/><Relationship Id="rId2" Type="http://schemas.openxmlformats.org/officeDocument/2006/relationships/hyperlink" Target="https://www.unite.ai/what-is-machine-learning/" TargetMode="External"/><Relationship Id="rId1" Type="http://schemas.openxmlformats.org/officeDocument/2006/relationships/slideLayout" Target="../slideLayouts/slideLayout2.xml"/><Relationship Id="rId5" Type="http://schemas.openxmlformats.org/officeDocument/2006/relationships/hyperlink" Target="https://towardsdatascience.com/machine-learning-basics-with-the-k-nearest-neighbors-algorithm-6a6e71d01761" TargetMode="External"/><Relationship Id="rId4" Type="http://schemas.openxmlformats.org/officeDocument/2006/relationships/hyperlink" Target="https://www.analyticsvidhya.com/blog/2018/03/introduction-k-neighbours-algorithm-cluste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D5F30-0477-2F42-849D-EB92571DB9F6}"/>
              </a:ext>
            </a:extLst>
          </p:cNvPr>
          <p:cNvSpPr>
            <a:spLocks noGrp="1"/>
          </p:cNvSpPr>
          <p:nvPr>
            <p:ph type="ctrTitle"/>
          </p:nvPr>
        </p:nvSpPr>
        <p:spPr>
          <a:xfrm>
            <a:off x="1524000" y="1834143"/>
            <a:ext cx="9144000" cy="2387600"/>
          </a:xfrm>
        </p:spPr>
        <p:txBody>
          <a:bodyPr>
            <a:normAutofit/>
          </a:bodyPr>
          <a:lstStyle/>
          <a:p>
            <a:r>
              <a:rPr lang="en-US" sz="5400" b="1" dirty="0"/>
              <a:t> Classification of Sentiments of Somerville Residents</a:t>
            </a:r>
            <a:endParaRPr lang="en-US" sz="5400" dirty="0"/>
          </a:p>
        </p:txBody>
      </p:sp>
      <p:sp>
        <p:nvSpPr>
          <p:cNvPr id="3" name="Subtitle 2">
            <a:extLst>
              <a:ext uri="{FF2B5EF4-FFF2-40B4-BE49-F238E27FC236}">
                <a16:creationId xmlns:a16="http://schemas.microsoft.com/office/drawing/2014/main" id="{1E94CBAF-8051-2546-9CFA-A14AB60AEC93}"/>
              </a:ext>
            </a:extLst>
          </p:cNvPr>
          <p:cNvSpPr>
            <a:spLocks noGrp="1"/>
          </p:cNvSpPr>
          <p:nvPr>
            <p:ph type="subTitle" idx="1"/>
          </p:nvPr>
        </p:nvSpPr>
        <p:spPr>
          <a:xfrm>
            <a:off x="310197" y="5033796"/>
            <a:ext cx="3120189" cy="1824204"/>
          </a:xfrm>
        </p:spPr>
        <p:txBody>
          <a:bodyPr>
            <a:normAutofit/>
          </a:bodyPr>
          <a:lstStyle/>
          <a:p>
            <a:r>
              <a:rPr lang="en-US" sz="1600" b="1" u="sng" dirty="0"/>
              <a:t>Team Members</a:t>
            </a:r>
            <a:r>
              <a:rPr lang="en-US" sz="1600" u="sng" dirty="0"/>
              <a:t>: </a:t>
            </a:r>
            <a:endParaRPr lang="en-US" sz="1600" dirty="0"/>
          </a:p>
          <a:p>
            <a:r>
              <a:rPr lang="en-US" sz="1600" dirty="0"/>
              <a:t>1) </a:t>
            </a:r>
            <a:r>
              <a:rPr lang="en-US" sz="1600" dirty="0" err="1"/>
              <a:t>Sumit</a:t>
            </a:r>
            <a:r>
              <a:rPr lang="en-US" sz="1600" dirty="0"/>
              <a:t> </a:t>
            </a:r>
            <a:r>
              <a:rPr lang="en-US" sz="1600" dirty="0" err="1"/>
              <a:t>Dhaundiyal</a:t>
            </a:r>
            <a:r>
              <a:rPr lang="en-US" sz="1600" dirty="0"/>
              <a:t> (U26474764)</a:t>
            </a:r>
          </a:p>
          <a:p>
            <a:r>
              <a:rPr lang="en-US" sz="1600" dirty="0"/>
              <a:t>2) </a:t>
            </a:r>
            <a:r>
              <a:rPr lang="en-US" sz="1600" dirty="0" err="1"/>
              <a:t>Suraaj</a:t>
            </a:r>
            <a:r>
              <a:rPr lang="en-US" sz="1600" dirty="0"/>
              <a:t> Shrestha (U05652372)</a:t>
            </a:r>
          </a:p>
          <a:p>
            <a:endParaRPr lang="en-US" sz="1600" dirty="0"/>
          </a:p>
        </p:txBody>
      </p:sp>
      <p:pic>
        <p:nvPicPr>
          <p:cNvPr id="4" name="Picture 3" descr="kisspng-boston-university-school-of-medicine-wright-state-suffer-5adefe54604e06.8431782415245635403945  - Students Care">
            <a:extLst>
              <a:ext uri="{FF2B5EF4-FFF2-40B4-BE49-F238E27FC236}">
                <a16:creationId xmlns:a16="http://schemas.microsoft.com/office/drawing/2014/main" id="{C27D30D1-43E8-4349-A267-FDBC1AEAC0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0197" y="327343"/>
            <a:ext cx="2075816" cy="694748"/>
          </a:xfrm>
          <a:prstGeom prst="rect">
            <a:avLst/>
          </a:prstGeom>
          <a:noFill/>
          <a:ln>
            <a:noFill/>
          </a:ln>
        </p:spPr>
      </p:pic>
    </p:spTree>
    <p:extLst>
      <p:ext uri="{BB962C8B-B14F-4D97-AF65-F5344CB8AC3E}">
        <p14:creationId xmlns:p14="http://schemas.microsoft.com/office/powerpoint/2010/main" val="2463055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B8FB2-D20D-F141-A9F2-8C9350AAA3B4}"/>
              </a:ext>
            </a:extLst>
          </p:cNvPr>
          <p:cNvSpPr>
            <a:spLocks noGrp="1"/>
          </p:cNvSpPr>
          <p:nvPr>
            <p:ph idx="1"/>
          </p:nvPr>
        </p:nvSpPr>
        <p:spPr>
          <a:xfrm>
            <a:off x="838200" y="923257"/>
            <a:ext cx="10515600" cy="4351338"/>
          </a:xfrm>
        </p:spPr>
        <p:txBody>
          <a:bodyPr>
            <a:normAutofit fontScale="92500" lnSpcReduction="20000"/>
          </a:bodyPr>
          <a:lstStyle/>
          <a:p>
            <a:pPr marL="0" indent="0">
              <a:buNone/>
            </a:pPr>
            <a:r>
              <a:rPr lang="en-US" b="1" dirty="0"/>
              <a:t>2.</a:t>
            </a:r>
            <a:r>
              <a:rPr lang="en-US" dirty="0"/>
              <a:t> </a:t>
            </a:r>
            <a:r>
              <a:rPr lang="en-US" b="1" u="sng" dirty="0"/>
              <a:t>Decision Tree</a:t>
            </a:r>
            <a:r>
              <a:rPr lang="en-US" dirty="0"/>
              <a:t>    </a:t>
            </a:r>
          </a:p>
          <a:p>
            <a:r>
              <a:rPr lang="en-US" dirty="0"/>
              <a:t>Decision Tree Analysis is a general, predictive modelling tool with applications spanning several different areas. In general, decision trees are constructed via an algorithmic approach that identifies ways to split a data set based on various conditions. It is one of the most widely used and practical methods for supervised learning. Decision Trees are a non-parametric supervised learning method used for both classification and regression tasks. The goal is to create a model that predicts the value of a target variable by learning simple decision rules inferred from the data features.</a:t>
            </a:r>
          </a:p>
          <a:p>
            <a:r>
              <a:rPr lang="en-US" dirty="0"/>
              <a:t>The decision tree classifier creates the classification model by building a decision tree. Each node in the tree specifies a test on an attribute, each branch descending from that node corresponds to one of the possible values for that attribute</a:t>
            </a:r>
            <a:r>
              <a:rPr lang="en-US" dirty="0">
                <a:effectLst/>
              </a:rPr>
              <a:t> </a:t>
            </a:r>
            <a:endParaRPr lang="en-US" dirty="0"/>
          </a:p>
        </p:txBody>
      </p:sp>
    </p:spTree>
    <p:extLst>
      <p:ext uri="{BB962C8B-B14F-4D97-AF65-F5344CB8AC3E}">
        <p14:creationId xmlns:p14="http://schemas.microsoft.com/office/powerpoint/2010/main" val="35145053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390A1A-C4BF-5E4E-A61A-CB8114B7CB26}"/>
              </a:ext>
            </a:extLst>
          </p:cNvPr>
          <p:cNvSpPr>
            <a:spLocks noGrp="1"/>
          </p:cNvSpPr>
          <p:nvPr>
            <p:ph idx="1"/>
          </p:nvPr>
        </p:nvSpPr>
        <p:spPr/>
        <p:txBody>
          <a:bodyPr/>
          <a:lstStyle/>
          <a:p>
            <a:pPr marL="0" indent="0">
              <a:buNone/>
            </a:pPr>
            <a:r>
              <a:rPr lang="en-US" b="1" dirty="0"/>
              <a:t>3. </a:t>
            </a:r>
            <a:r>
              <a:rPr lang="en-US" b="1" u="sng" dirty="0"/>
              <a:t>Random Forest</a:t>
            </a:r>
            <a:endParaRPr lang="en-US" dirty="0"/>
          </a:p>
          <a:p>
            <a:r>
              <a:rPr lang="en-US" dirty="0"/>
              <a:t>Random Forest is a robust </a:t>
            </a:r>
            <a:r>
              <a:rPr lang="en-US" dirty="0">
                <a:hlinkClick r:id="rId2">
                  <a:extLst>
                    <a:ext uri="{A12FA001-AC4F-418D-AE19-62706E023703}">
                      <ahyp:hlinkClr xmlns:ahyp="http://schemas.microsoft.com/office/drawing/2018/hyperlinkcolor" val="tx"/>
                    </a:ext>
                  </a:extLst>
                </a:hlinkClick>
              </a:rPr>
              <a:t>machine learning</a:t>
            </a:r>
            <a:r>
              <a:rPr lang="en-US" dirty="0"/>
              <a:t> algorithm that can be used for a variety of tasks including regression and classification. It is an ensemble method, meaning that a random forest model is made up of a large number of small </a:t>
            </a:r>
            <a:r>
              <a:rPr lang="en-US" dirty="0">
                <a:hlinkClick r:id="rId3">
                  <a:extLst>
                    <a:ext uri="{A12FA001-AC4F-418D-AE19-62706E023703}">
                      <ahyp:hlinkClr xmlns:ahyp="http://schemas.microsoft.com/office/drawing/2018/hyperlinkcolor" val="tx"/>
                    </a:ext>
                  </a:extLst>
                </a:hlinkClick>
              </a:rPr>
              <a:t>decision trees</a:t>
            </a:r>
            <a:r>
              <a:rPr lang="en-US" dirty="0"/>
              <a:t>, called </a:t>
            </a:r>
            <a:r>
              <a:rPr lang="en-US" dirty="0">
                <a:hlinkClick r:id="rId4">
                  <a:extLst>
                    <a:ext uri="{A12FA001-AC4F-418D-AE19-62706E023703}">
                      <ahyp:hlinkClr xmlns:ahyp="http://schemas.microsoft.com/office/drawing/2018/hyperlinkcolor" val="tx"/>
                    </a:ext>
                  </a:extLst>
                </a:hlinkClick>
              </a:rPr>
              <a:t>estimators</a:t>
            </a:r>
            <a:r>
              <a:rPr lang="en-US" dirty="0"/>
              <a:t>, which each produce their own predictions. The random forest model combines the predictions of the estimators to produce a more accurate prediction.</a:t>
            </a:r>
          </a:p>
          <a:p>
            <a:endParaRPr lang="en-US" dirty="0"/>
          </a:p>
        </p:txBody>
      </p:sp>
    </p:spTree>
    <p:extLst>
      <p:ext uri="{BB962C8B-B14F-4D97-AF65-F5344CB8AC3E}">
        <p14:creationId xmlns:p14="http://schemas.microsoft.com/office/powerpoint/2010/main" val="3576069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A0534F-E313-DF4E-AB83-69A284ACC754}"/>
              </a:ext>
            </a:extLst>
          </p:cNvPr>
          <p:cNvSpPr>
            <a:spLocks noGrp="1"/>
          </p:cNvSpPr>
          <p:nvPr>
            <p:ph idx="1"/>
          </p:nvPr>
        </p:nvSpPr>
        <p:spPr>
          <a:xfrm>
            <a:off x="838200" y="1067635"/>
            <a:ext cx="10515600" cy="4351338"/>
          </a:xfrm>
        </p:spPr>
        <p:txBody>
          <a:bodyPr>
            <a:normAutofit/>
          </a:bodyPr>
          <a:lstStyle/>
          <a:p>
            <a:pPr marL="0" indent="0">
              <a:buNone/>
            </a:pPr>
            <a:r>
              <a:rPr lang="en-US" b="1" dirty="0"/>
              <a:t>4. </a:t>
            </a:r>
            <a:r>
              <a:rPr lang="en-US" b="1" u="sng" dirty="0"/>
              <a:t>Naïve Bayes  </a:t>
            </a:r>
            <a:endParaRPr lang="en-US" dirty="0"/>
          </a:p>
          <a:p>
            <a:r>
              <a:rPr lang="en-US" dirty="0"/>
              <a:t>A Naive Bayes classifier assumes that the presence of a particular feature in a class is unrelated to the presence of any other feature.</a:t>
            </a:r>
          </a:p>
          <a:p>
            <a:r>
              <a:rPr lang="en-US" dirty="0"/>
              <a:t>Naive Bayes is the most straightforward and fast classification algorithm, which is suitable for a large chunk of data. Naive Bayes classifier is successfully used in various applications such as spam filtering, text classification, sentiment analysis, and recommender systems. It uses Bayes theorem of probability for prediction of unknown class</a:t>
            </a:r>
            <a:r>
              <a:rPr lang="en-US" dirty="0">
                <a:effectLst/>
              </a:rPr>
              <a:t> </a:t>
            </a:r>
            <a:endParaRPr lang="en-US" dirty="0"/>
          </a:p>
        </p:txBody>
      </p:sp>
    </p:spTree>
    <p:extLst>
      <p:ext uri="{BB962C8B-B14F-4D97-AF65-F5344CB8AC3E}">
        <p14:creationId xmlns:p14="http://schemas.microsoft.com/office/powerpoint/2010/main" val="2390875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F46C57-4A19-0741-80A6-DAE1A7211062}"/>
              </a:ext>
            </a:extLst>
          </p:cNvPr>
          <p:cNvSpPr>
            <a:spLocks noGrp="1"/>
          </p:cNvSpPr>
          <p:nvPr>
            <p:ph idx="1"/>
          </p:nvPr>
        </p:nvSpPr>
        <p:spPr>
          <a:xfrm>
            <a:off x="838200" y="1253331"/>
            <a:ext cx="10515600" cy="4351338"/>
          </a:xfrm>
        </p:spPr>
        <p:txBody>
          <a:bodyPr>
            <a:normAutofit/>
          </a:bodyPr>
          <a:lstStyle/>
          <a:p>
            <a:pPr marL="0" indent="0">
              <a:buNone/>
            </a:pPr>
            <a:r>
              <a:rPr lang="en-US" dirty="0"/>
              <a:t> </a:t>
            </a:r>
          </a:p>
          <a:p>
            <a:pPr marL="0" indent="0">
              <a:buNone/>
            </a:pPr>
            <a:r>
              <a:rPr lang="en-US" b="1" dirty="0"/>
              <a:t>5. </a:t>
            </a:r>
            <a:r>
              <a:rPr lang="en-US" b="1" u="sng" dirty="0"/>
              <a:t>Neural Network - MLP Classifier :</a:t>
            </a:r>
            <a:r>
              <a:rPr lang="en-US" b="1" dirty="0"/>
              <a:t> </a:t>
            </a:r>
            <a:endParaRPr lang="en-US" dirty="0"/>
          </a:p>
          <a:p>
            <a:r>
              <a:rPr lang="en-US" dirty="0"/>
              <a:t>The </a:t>
            </a:r>
            <a:r>
              <a:rPr lang="en-US" dirty="0">
                <a:hlinkClick r:id="rId2">
                  <a:extLst>
                    <a:ext uri="{A12FA001-AC4F-418D-AE19-62706E023703}">
                      <ahyp:hlinkClr xmlns:ahyp="http://schemas.microsoft.com/office/drawing/2018/hyperlinkcolor" val="tx"/>
                    </a:ext>
                  </a:extLst>
                </a:hlinkClick>
              </a:rPr>
              <a:t>multilayer perceptron (MLP)</a:t>
            </a:r>
            <a:r>
              <a:rPr lang="en-US" dirty="0"/>
              <a:t> is a feedforward artificial neural network model that maps input data sets to a set of appropriate outputs. An MLP consists of multiple layers and each layer is fully connected to the following one. The nodes of the layers are neurons with nonlinear activation functions, except for the nodes of the input layer. Between the input and the output layer there may be one or more nonlinear hidden layers.</a:t>
            </a:r>
            <a:r>
              <a:rPr lang="en-US" b="1" u="sng" dirty="0"/>
              <a:t> </a:t>
            </a:r>
            <a:endParaRPr lang="en-US" dirty="0"/>
          </a:p>
          <a:p>
            <a:endParaRPr lang="en-US" dirty="0"/>
          </a:p>
        </p:txBody>
      </p:sp>
    </p:spTree>
    <p:extLst>
      <p:ext uri="{BB962C8B-B14F-4D97-AF65-F5344CB8AC3E}">
        <p14:creationId xmlns:p14="http://schemas.microsoft.com/office/powerpoint/2010/main" val="105553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6239-4347-1D47-8860-6306D05A0B5E}"/>
              </a:ext>
            </a:extLst>
          </p:cNvPr>
          <p:cNvSpPr>
            <a:spLocks noGrp="1"/>
          </p:cNvSpPr>
          <p:nvPr>
            <p:ph type="title"/>
          </p:nvPr>
        </p:nvSpPr>
        <p:spPr>
          <a:xfrm>
            <a:off x="669757" y="545598"/>
            <a:ext cx="10515600" cy="1283201"/>
          </a:xfrm>
        </p:spPr>
        <p:txBody>
          <a:bodyPr>
            <a:normAutofit fontScale="90000"/>
          </a:bodyPr>
          <a:lstStyle/>
          <a:p>
            <a:r>
              <a:rPr lang="en-US" b="1" u="sng" dirty="0"/>
              <a:t>Attribute selection methods being used</a:t>
            </a:r>
            <a:br>
              <a:rPr lang="en-US" dirty="0"/>
            </a:br>
            <a:r>
              <a:rPr lang="en-US" b="1" dirty="0"/>
              <a:t> </a:t>
            </a:r>
            <a:br>
              <a:rPr lang="en-US" dirty="0"/>
            </a:br>
            <a:endParaRPr lang="en-US" dirty="0"/>
          </a:p>
        </p:txBody>
      </p:sp>
      <p:sp>
        <p:nvSpPr>
          <p:cNvPr id="3" name="Content Placeholder 2">
            <a:extLst>
              <a:ext uri="{FF2B5EF4-FFF2-40B4-BE49-F238E27FC236}">
                <a16:creationId xmlns:a16="http://schemas.microsoft.com/office/drawing/2014/main" id="{746CF72B-2C16-6649-8FEE-3343E260FD02}"/>
              </a:ext>
            </a:extLst>
          </p:cNvPr>
          <p:cNvSpPr>
            <a:spLocks noGrp="1"/>
          </p:cNvSpPr>
          <p:nvPr>
            <p:ph idx="1"/>
          </p:nvPr>
        </p:nvSpPr>
        <p:spPr>
          <a:xfrm>
            <a:off x="264695" y="986589"/>
            <a:ext cx="11658599" cy="5666873"/>
          </a:xfrm>
        </p:spPr>
        <p:txBody>
          <a:bodyPr>
            <a:normAutofit fontScale="70000" lnSpcReduction="20000"/>
          </a:bodyPr>
          <a:lstStyle/>
          <a:p>
            <a:pPr marL="0" indent="0">
              <a:buNone/>
            </a:pPr>
            <a:r>
              <a:rPr lang="en-US" b="1" i="1" dirty="0"/>
              <a:t>1. Pearson Correlation : </a:t>
            </a:r>
            <a:r>
              <a:rPr lang="en-US" dirty="0"/>
              <a:t>We calculated the Pearson's correlation between the Class variable and predictors. We keep the top 10 features which are strongly correlated with the class variables.</a:t>
            </a:r>
          </a:p>
          <a:p>
            <a:pPr marL="0" indent="0">
              <a:buNone/>
            </a:pPr>
            <a:r>
              <a:rPr lang="en-US" b="1" i="1" dirty="0"/>
              <a:t>2. Chi-Squared:</a:t>
            </a:r>
            <a:r>
              <a:rPr lang="en-US" dirty="0"/>
              <a:t> The chi-square metric between the class variable and the predictors is calculated in this procedure, and only the variable with the highest chi-squared values is chosen.</a:t>
            </a:r>
          </a:p>
          <a:p>
            <a:pPr marL="0" indent="0">
              <a:buNone/>
            </a:pPr>
            <a:r>
              <a:rPr lang="en-US" b="1" i="1" dirty="0"/>
              <a:t>3. Recursive Feature Elimination: </a:t>
            </a:r>
            <a:endParaRPr lang="en-US" dirty="0"/>
          </a:p>
          <a:p>
            <a:r>
              <a:rPr lang="en-US" dirty="0"/>
              <a:t>RFE is a feature selection method that fits a model and removes the weak feature (or features) until the provided number of features is reached. The model's </a:t>
            </a:r>
            <a:r>
              <a:rPr lang="en-US" dirty="0" err="1"/>
              <a:t>coef</a:t>
            </a:r>
            <a:r>
              <a:rPr lang="en-US" dirty="0"/>
              <a:t>_ or feature importance_ attributes rank features, and RFE seeks to minimize dependencies and collinearity in the model by recursively eliminating a small number of features per loop.</a:t>
            </a:r>
          </a:p>
          <a:p>
            <a:r>
              <a:rPr lang="en-US" dirty="0"/>
              <a:t>We have used </a:t>
            </a:r>
            <a:r>
              <a:rPr lang="en-US" dirty="0" err="1"/>
              <a:t>DecisionTreeClassifier</a:t>
            </a:r>
            <a:r>
              <a:rPr lang="en-US" dirty="0"/>
              <a:t>()as Estimator instance </a:t>
            </a:r>
          </a:p>
          <a:p>
            <a:pPr marL="0" indent="0">
              <a:buNone/>
            </a:pPr>
            <a:r>
              <a:rPr lang="en-US" b="1" i="1" dirty="0"/>
              <a:t>4. L1-based feature selection:</a:t>
            </a:r>
            <a:endParaRPr lang="en-US" dirty="0"/>
          </a:p>
          <a:p>
            <a:r>
              <a:rPr lang="en-US" dirty="0"/>
              <a:t>Many of the estimated coefficients in linear models penalized with the L1 norm are zero, resulting in sparse solutions. They can be used in conjunction with </a:t>
            </a:r>
            <a:r>
              <a:rPr lang="en-US" dirty="0" err="1"/>
              <a:t>SelectFromModel</a:t>
            </a:r>
            <a:r>
              <a:rPr lang="en-US" dirty="0"/>
              <a:t> to choose non-zero coefficients when the purpose is to reduce the dimensionality of the data for use with another classifier. The Lasso for regression and </a:t>
            </a:r>
            <a:r>
              <a:rPr lang="en-US" dirty="0" err="1"/>
              <a:t>LogisticRegression</a:t>
            </a:r>
            <a:r>
              <a:rPr lang="en-US" dirty="0"/>
              <a:t> and </a:t>
            </a:r>
            <a:r>
              <a:rPr lang="en-US" dirty="0" err="1"/>
              <a:t>LinearSVC</a:t>
            </a:r>
            <a:r>
              <a:rPr lang="en-US" dirty="0"/>
              <a:t> for classification are examples of sparse estimators effective for this purpose.</a:t>
            </a:r>
          </a:p>
          <a:p>
            <a:pPr marL="0" indent="0">
              <a:buNone/>
            </a:pPr>
            <a:r>
              <a:rPr lang="en-US" b="1" i="1" dirty="0"/>
              <a:t>5. Tree-based feature selection:</a:t>
            </a:r>
            <a:endParaRPr lang="en-US" dirty="0"/>
          </a:p>
          <a:p>
            <a:r>
              <a:rPr lang="en-US" dirty="0"/>
              <a:t>Impurity-based feature </a:t>
            </a:r>
            <a:r>
              <a:rPr lang="en-US" dirty="0" err="1"/>
              <a:t>importances</a:t>
            </a:r>
            <a:r>
              <a:rPr lang="en-US" dirty="0"/>
              <a:t> can be computed using tree-based estimators (see the </a:t>
            </a:r>
            <a:r>
              <a:rPr lang="en-US" dirty="0" err="1"/>
              <a:t>sklearn.tree</a:t>
            </a:r>
            <a:r>
              <a:rPr lang="en-US" dirty="0"/>
              <a:t> module and forest of trees in the </a:t>
            </a:r>
            <a:r>
              <a:rPr lang="en-US" dirty="0" err="1"/>
              <a:t>sklearn.ensemble</a:t>
            </a:r>
            <a:r>
              <a:rPr lang="en-US" dirty="0"/>
              <a:t> module), which can then be used to reject irrelevant features (when coupled with the </a:t>
            </a:r>
            <a:r>
              <a:rPr lang="en-US" dirty="0" err="1"/>
              <a:t>SelectFromModel</a:t>
            </a:r>
            <a:r>
              <a:rPr lang="en-US" dirty="0"/>
              <a:t> meta-transformer). We are using </a:t>
            </a:r>
            <a:r>
              <a:rPr lang="en-US" dirty="0" err="1"/>
              <a:t>ExtraTreesClassifier</a:t>
            </a:r>
            <a:r>
              <a:rPr lang="en-US" dirty="0"/>
              <a:t> model for the selection. </a:t>
            </a:r>
          </a:p>
          <a:p>
            <a:endParaRPr lang="en-US" dirty="0"/>
          </a:p>
        </p:txBody>
      </p:sp>
    </p:spTree>
    <p:extLst>
      <p:ext uri="{BB962C8B-B14F-4D97-AF65-F5344CB8AC3E}">
        <p14:creationId xmlns:p14="http://schemas.microsoft.com/office/powerpoint/2010/main" val="3710886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036B5-39B3-4A4D-8C69-2682E63D6C8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dirty="0">
                <a:solidFill>
                  <a:schemeClr val="bg1"/>
                </a:solidFill>
              </a:rPr>
              <a:t>R</a:t>
            </a:r>
            <a:r>
              <a:rPr lang="en-US" sz="3200" kern="1200" dirty="0">
                <a:solidFill>
                  <a:schemeClr val="bg1"/>
                </a:solidFill>
                <a:latin typeface="+mj-lt"/>
                <a:ea typeface="+mj-ea"/>
                <a:cs typeface="+mj-cs"/>
              </a:rPr>
              <a:t>esults(Accuracy)</a:t>
            </a:r>
          </a:p>
        </p:txBody>
      </p:sp>
      <p:pic>
        <p:nvPicPr>
          <p:cNvPr id="4" name="image3.png">
            <a:extLst>
              <a:ext uri="{FF2B5EF4-FFF2-40B4-BE49-F238E27FC236}">
                <a16:creationId xmlns:a16="http://schemas.microsoft.com/office/drawing/2014/main" id="{1B397E58-A163-274C-BA88-4E50510FC89C}"/>
              </a:ext>
            </a:extLst>
          </p:cNvPr>
          <p:cNvPicPr>
            <a:picLocks noGrp="1"/>
          </p:cNvPicPr>
          <p:nvPr>
            <p:ph idx="1"/>
          </p:nvPr>
        </p:nvPicPr>
        <p:blipFill>
          <a:blip r:embed="rId2"/>
          <a:stretch>
            <a:fillRect/>
          </a:stretch>
        </p:blipFill>
        <p:spPr>
          <a:xfrm>
            <a:off x="1102589" y="1675227"/>
            <a:ext cx="9986821" cy="4394199"/>
          </a:xfrm>
          <a:prstGeom prst="rect">
            <a:avLst/>
          </a:prstGeom>
        </p:spPr>
      </p:pic>
    </p:spTree>
    <p:extLst>
      <p:ext uri="{BB962C8B-B14F-4D97-AF65-F5344CB8AC3E}">
        <p14:creationId xmlns:p14="http://schemas.microsoft.com/office/powerpoint/2010/main" val="2461282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D036B5-39B3-4A4D-8C69-2682E63D6C8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Results (F1 Score)</a:t>
            </a:r>
          </a:p>
        </p:txBody>
      </p:sp>
      <p:pic>
        <p:nvPicPr>
          <p:cNvPr id="5" name="image38.png">
            <a:extLst>
              <a:ext uri="{FF2B5EF4-FFF2-40B4-BE49-F238E27FC236}">
                <a16:creationId xmlns:a16="http://schemas.microsoft.com/office/drawing/2014/main" id="{6B2587DC-45F6-EC4B-8FAB-3637C2B76FC2}"/>
              </a:ext>
            </a:extLst>
          </p:cNvPr>
          <p:cNvPicPr>
            <a:picLocks noGrp="1"/>
          </p:cNvPicPr>
          <p:nvPr>
            <p:ph idx="1"/>
          </p:nvPr>
        </p:nvPicPr>
        <p:blipFill>
          <a:blip r:embed="rId2"/>
          <a:stretch>
            <a:fillRect/>
          </a:stretch>
        </p:blipFill>
        <p:spPr>
          <a:xfrm>
            <a:off x="1102589" y="1675227"/>
            <a:ext cx="9986821" cy="4394199"/>
          </a:xfrm>
          <a:prstGeom prst="rect">
            <a:avLst/>
          </a:prstGeom>
        </p:spPr>
      </p:pic>
    </p:spTree>
    <p:extLst>
      <p:ext uri="{BB962C8B-B14F-4D97-AF65-F5344CB8AC3E}">
        <p14:creationId xmlns:p14="http://schemas.microsoft.com/office/powerpoint/2010/main" val="1699447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DF75A4-B94A-544B-87B6-2058AA92C82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dirty="0">
                <a:solidFill>
                  <a:schemeClr val="bg1"/>
                </a:solidFill>
                <a:latin typeface="+mj-lt"/>
                <a:ea typeface="+mj-ea"/>
                <a:cs typeface="+mj-cs"/>
              </a:rPr>
              <a:t>Results (Recall)</a:t>
            </a:r>
          </a:p>
        </p:txBody>
      </p:sp>
      <p:pic>
        <p:nvPicPr>
          <p:cNvPr id="6" name="image19.png">
            <a:extLst>
              <a:ext uri="{FF2B5EF4-FFF2-40B4-BE49-F238E27FC236}">
                <a16:creationId xmlns:a16="http://schemas.microsoft.com/office/drawing/2014/main" id="{4521FBD5-D78C-644C-9AAA-0613995B8D13}"/>
              </a:ext>
            </a:extLst>
          </p:cNvPr>
          <p:cNvPicPr>
            <a:picLocks noGrp="1"/>
          </p:cNvPicPr>
          <p:nvPr>
            <p:ph idx="1"/>
          </p:nvPr>
        </p:nvPicPr>
        <p:blipFill>
          <a:blip r:embed="rId2"/>
          <a:stretch>
            <a:fillRect/>
          </a:stretch>
        </p:blipFill>
        <p:spPr>
          <a:xfrm>
            <a:off x="1102589" y="1675227"/>
            <a:ext cx="9986821" cy="4394199"/>
          </a:xfrm>
          <a:prstGeom prst="rect">
            <a:avLst/>
          </a:prstGeom>
        </p:spPr>
      </p:pic>
    </p:spTree>
    <p:extLst>
      <p:ext uri="{BB962C8B-B14F-4D97-AF65-F5344CB8AC3E}">
        <p14:creationId xmlns:p14="http://schemas.microsoft.com/office/powerpoint/2010/main" val="1431813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4E96B-D6A6-9649-998D-79A60788E77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E43D2B4-5D0E-2B4F-A007-BE8B6AFACE14}"/>
              </a:ext>
            </a:extLst>
          </p:cNvPr>
          <p:cNvSpPr>
            <a:spLocks noGrp="1"/>
          </p:cNvSpPr>
          <p:nvPr>
            <p:ph idx="1"/>
          </p:nvPr>
        </p:nvSpPr>
        <p:spPr/>
        <p:txBody>
          <a:bodyPr>
            <a:normAutofit fontScale="92500" lnSpcReduction="20000"/>
          </a:bodyPr>
          <a:lstStyle/>
          <a:p>
            <a:pPr algn="just"/>
            <a:r>
              <a:rPr lang="en-US" dirty="0"/>
              <a:t>The attribute selection method helped boost the performance of all the models.</a:t>
            </a:r>
          </a:p>
          <a:p>
            <a:pPr algn="just"/>
            <a:r>
              <a:rPr lang="en-US" dirty="0"/>
              <a:t>The attribute selection method - Pearson Correlation is only choosing the attributes that are strongly correlated with class attribute hence it is boosting the performance of all the models except Naive Bayes which is unexpected. It is same for the chi square method as well. An attribute selection method - Recursive Feature Elimination is selecting attributes based on </a:t>
            </a:r>
            <a:r>
              <a:rPr lang="en-US" dirty="0" err="1"/>
              <a:t>DecisionTreeClassifier</a:t>
            </a:r>
            <a:r>
              <a:rPr lang="en-US" dirty="0"/>
              <a:t>, hence it was to be expected that it will boost the performance of tree based algorithms. Which it is doing. The attribute selection method - Lasso: </a:t>
            </a:r>
            <a:r>
              <a:rPr lang="en-US" dirty="0" err="1"/>
              <a:t>SelectFromModel</a:t>
            </a:r>
            <a:r>
              <a:rPr lang="en-US" dirty="0"/>
              <a:t> is boosting the performance of all models but it is less for tree-based methods as compared to others. The last selection method is Tree-based: </a:t>
            </a:r>
            <a:r>
              <a:rPr lang="en-US" dirty="0" err="1"/>
              <a:t>SelectFromModel</a:t>
            </a:r>
            <a:r>
              <a:rPr lang="en-US" dirty="0"/>
              <a:t>, we were expecting a boost in random forest and decision tree but it is not the case which is unexpected.</a:t>
            </a:r>
          </a:p>
          <a:p>
            <a:pPr algn="just"/>
            <a:endParaRPr lang="en-US" dirty="0"/>
          </a:p>
        </p:txBody>
      </p:sp>
    </p:spTree>
    <p:extLst>
      <p:ext uri="{BB962C8B-B14F-4D97-AF65-F5344CB8AC3E}">
        <p14:creationId xmlns:p14="http://schemas.microsoft.com/office/powerpoint/2010/main" val="1698565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934369-4E2D-9C43-A970-DCC381643447}"/>
              </a:ext>
            </a:extLst>
          </p:cNvPr>
          <p:cNvSpPr>
            <a:spLocks noGrp="1"/>
          </p:cNvSpPr>
          <p:nvPr>
            <p:ph idx="1"/>
          </p:nvPr>
        </p:nvSpPr>
        <p:spPr/>
        <p:txBody>
          <a:bodyPr>
            <a:normAutofit/>
          </a:bodyPr>
          <a:lstStyle/>
          <a:p>
            <a:pPr marL="0" indent="0" algn="ctr">
              <a:buNone/>
            </a:pPr>
            <a:r>
              <a:rPr lang="en-US" sz="6600" dirty="0"/>
              <a:t>Thank You</a:t>
            </a:r>
          </a:p>
        </p:txBody>
      </p:sp>
    </p:spTree>
    <p:extLst>
      <p:ext uri="{BB962C8B-B14F-4D97-AF65-F5344CB8AC3E}">
        <p14:creationId xmlns:p14="http://schemas.microsoft.com/office/powerpoint/2010/main" val="1970898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FC9E-640A-8D44-A207-BD1C9531CBE7}"/>
              </a:ext>
            </a:extLst>
          </p:cNvPr>
          <p:cNvSpPr>
            <a:spLocks noGrp="1"/>
          </p:cNvSpPr>
          <p:nvPr>
            <p:ph type="title"/>
          </p:nvPr>
        </p:nvSpPr>
        <p:spPr/>
        <p:txBody>
          <a:bodyPr/>
          <a:lstStyle/>
          <a:p>
            <a:r>
              <a:rPr lang="en-US" b="1" u="sng" dirty="0"/>
              <a:t>Data Mining goal</a:t>
            </a:r>
            <a:endParaRPr lang="en-US" dirty="0"/>
          </a:p>
        </p:txBody>
      </p:sp>
      <p:sp>
        <p:nvSpPr>
          <p:cNvPr id="3" name="Content Placeholder 2">
            <a:extLst>
              <a:ext uri="{FF2B5EF4-FFF2-40B4-BE49-F238E27FC236}">
                <a16:creationId xmlns:a16="http://schemas.microsoft.com/office/drawing/2014/main" id="{4D08C502-E598-3244-A740-F0297291494C}"/>
              </a:ext>
            </a:extLst>
          </p:cNvPr>
          <p:cNvSpPr>
            <a:spLocks noGrp="1"/>
          </p:cNvSpPr>
          <p:nvPr>
            <p:ph idx="1"/>
          </p:nvPr>
        </p:nvSpPr>
        <p:spPr/>
        <p:txBody>
          <a:bodyPr>
            <a:normAutofit fontScale="85000" lnSpcReduction="10000"/>
          </a:bodyPr>
          <a:lstStyle/>
          <a:p>
            <a:r>
              <a:rPr lang="en-US" dirty="0"/>
              <a:t>Our goal is to predict the sentiment of the residents of Somerville based on the inputs given by the residents during the survey. We will classify if the residents are happy or unhappy based on 28 inputs out of 54 from the survey.</a:t>
            </a:r>
          </a:p>
          <a:p>
            <a:r>
              <a:rPr lang="en-US" dirty="0"/>
              <a:t>We want to find the most relevant columns with respect to our class attribute so that we can predict the class attribute more efficiently using the reduced dataset which contains only the most important columns.</a:t>
            </a:r>
            <a:r>
              <a:rPr lang="en-US" u="sng" dirty="0"/>
              <a:t> </a:t>
            </a:r>
            <a:r>
              <a:rPr lang="en-US" dirty="0"/>
              <a:t>Hence, reducing the runtime of the algorithm.</a:t>
            </a:r>
          </a:p>
          <a:p>
            <a:r>
              <a:rPr lang="en-US" dirty="0"/>
              <a:t>We are also trying to find the most efficient algorithm (KNN, Decision Tree, Random Forest, Naïve Bayes, Neural Networks) to predict the class attribute for our dataset using cross fold validation and testing various scenarios based on the reduced dataset that we are generating using attribute selection methods (Pearson Correlation, Chi-Squared, Recursive Feature Elimination, L1-based feature selection, Tree-based feature selection).</a:t>
            </a:r>
            <a:r>
              <a:rPr lang="en-US" b="1" dirty="0"/>
              <a:t> </a:t>
            </a:r>
            <a:endParaRPr lang="en-US" dirty="0"/>
          </a:p>
          <a:p>
            <a:endParaRPr lang="en-US" dirty="0"/>
          </a:p>
        </p:txBody>
      </p:sp>
    </p:spTree>
    <p:extLst>
      <p:ext uri="{BB962C8B-B14F-4D97-AF65-F5344CB8AC3E}">
        <p14:creationId xmlns:p14="http://schemas.microsoft.com/office/powerpoint/2010/main" val="671576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93DB-431D-FD4E-9EDA-C9A054D1C48A}"/>
              </a:ext>
            </a:extLst>
          </p:cNvPr>
          <p:cNvSpPr>
            <a:spLocks noGrp="1"/>
          </p:cNvSpPr>
          <p:nvPr>
            <p:ph type="title"/>
          </p:nvPr>
        </p:nvSpPr>
        <p:spPr/>
        <p:txBody>
          <a:bodyPr/>
          <a:lstStyle/>
          <a:p>
            <a:r>
              <a:rPr lang="en-US" b="1" u="sng" dirty="0"/>
              <a:t>Dataset Description</a:t>
            </a:r>
            <a:endParaRPr lang="en-US" dirty="0"/>
          </a:p>
        </p:txBody>
      </p:sp>
      <p:sp>
        <p:nvSpPr>
          <p:cNvPr id="3" name="Content Placeholder 2">
            <a:extLst>
              <a:ext uri="{FF2B5EF4-FFF2-40B4-BE49-F238E27FC236}">
                <a16:creationId xmlns:a16="http://schemas.microsoft.com/office/drawing/2014/main" id="{11248215-871E-F94B-A5AC-3C0042D7CEF9}"/>
              </a:ext>
            </a:extLst>
          </p:cNvPr>
          <p:cNvSpPr>
            <a:spLocks noGrp="1"/>
          </p:cNvSpPr>
          <p:nvPr>
            <p:ph idx="1"/>
          </p:nvPr>
        </p:nvSpPr>
        <p:spPr/>
        <p:txBody>
          <a:bodyPr>
            <a:normAutofit lnSpcReduction="10000"/>
          </a:bodyPr>
          <a:lstStyle/>
          <a:p>
            <a:pPr algn="just"/>
            <a:r>
              <a:rPr lang="en-US" dirty="0"/>
              <a:t>A happiness survey is sent out by the City of Somerville every two years to a random sample of Somerville residents. Residents are asked to score their own happiness, well-being, and satisfaction with City services as part of the survey. </a:t>
            </a:r>
          </a:p>
          <a:p>
            <a:pPr algn="just"/>
            <a:r>
              <a:rPr lang="en-US" dirty="0"/>
              <a:t>The survey responses from 2011 to 2019 are included in this consolidated dataset. The Somerville Happiness Survey Responses Dataset contains rating given by residences based on happiness, how satisfied they are with Somerville as a place to live, neighborhood, how proud they are as Somerville residents, availability of information about comity services, coat of housing, public schools, local police and </a:t>
            </a:r>
            <a:r>
              <a:rPr lang="en-US" dirty="0" err="1"/>
              <a:t>etc</a:t>
            </a:r>
            <a:endParaRPr lang="en-US" dirty="0"/>
          </a:p>
        </p:txBody>
      </p:sp>
    </p:spTree>
    <p:extLst>
      <p:ext uri="{BB962C8B-B14F-4D97-AF65-F5344CB8AC3E}">
        <p14:creationId xmlns:p14="http://schemas.microsoft.com/office/powerpoint/2010/main" val="2764135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97F84-CCE0-FE4D-A445-3B0289ABDB1C}"/>
              </a:ext>
            </a:extLst>
          </p:cNvPr>
          <p:cNvSpPr>
            <a:spLocks noGrp="1"/>
          </p:cNvSpPr>
          <p:nvPr>
            <p:ph type="title"/>
          </p:nvPr>
        </p:nvSpPr>
        <p:spPr/>
        <p:txBody>
          <a:bodyPr/>
          <a:lstStyle/>
          <a:p>
            <a:r>
              <a:rPr lang="en-US" b="1" u="sng" dirty="0"/>
              <a:t>Pre-processing</a:t>
            </a:r>
            <a:endParaRPr lang="en-US" dirty="0"/>
          </a:p>
        </p:txBody>
      </p:sp>
      <p:sp>
        <p:nvSpPr>
          <p:cNvPr id="3" name="Content Placeholder 2">
            <a:extLst>
              <a:ext uri="{FF2B5EF4-FFF2-40B4-BE49-F238E27FC236}">
                <a16:creationId xmlns:a16="http://schemas.microsoft.com/office/drawing/2014/main" id="{8A4DAE00-4640-184C-901E-DA293092D230}"/>
              </a:ext>
            </a:extLst>
          </p:cNvPr>
          <p:cNvSpPr>
            <a:spLocks noGrp="1"/>
          </p:cNvSpPr>
          <p:nvPr>
            <p:ph idx="1"/>
          </p:nvPr>
        </p:nvSpPr>
        <p:spPr/>
        <p:txBody>
          <a:bodyPr>
            <a:normAutofit fontScale="92500"/>
          </a:bodyPr>
          <a:lstStyle/>
          <a:p>
            <a:pPr lvl="0"/>
            <a:r>
              <a:rPr lang="en-US" dirty="0"/>
              <a:t>There were 8886 rows in total, some of which contained all null values, therefore we filtered data on the basis of following steps: </a:t>
            </a:r>
          </a:p>
          <a:p>
            <a:pPr lvl="0"/>
            <a:r>
              <a:rPr lang="en-US" dirty="0"/>
              <a:t>For classification purpose we are considering the resident with 5 and above rating in the column '</a:t>
            </a:r>
            <a:r>
              <a:rPr lang="en-US" dirty="0" err="1"/>
              <a:t>How.happy.do.you.feel.right.now</a:t>
            </a:r>
            <a:r>
              <a:rPr lang="en-US" dirty="0"/>
              <a:t>' as happy resident and unhappy otherwise. Hence, we added a new column named ‘Class’ which contains 0, if rating given is more than 4 and 1 otherwise</a:t>
            </a:r>
          </a:p>
          <a:p>
            <a:pPr lvl="0"/>
            <a:r>
              <a:rPr lang="en-US" dirty="0"/>
              <a:t>Since we are using Random Forest algorithm (which requires a lot of data to train </a:t>
            </a:r>
            <a:r>
              <a:rPr lang="en-US" dirty="0" err="1"/>
              <a:t>inorder</a:t>
            </a:r>
            <a:r>
              <a:rPr lang="en-US" dirty="0"/>
              <a:t> to get good results), we checked the count of target variable, i.e., number of responses (Happy and Unhappy) since the count of ‘Unhappy’ responses are very low as compared to ‘Happy’ responses. We dropped rows that has at least 28 out of 29 column values empty.</a:t>
            </a:r>
          </a:p>
          <a:p>
            <a:endParaRPr lang="en-US" dirty="0"/>
          </a:p>
        </p:txBody>
      </p:sp>
    </p:spTree>
    <p:extLst>
      <p:ext uri="{BB962C8B-B14F-4D97-AF65-F5344CB8AC3E}">
        <p14:creationId xmlns:p14="http://schemas.microsoft.com/office/powerpoint/2010/main" val="2674644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16AC-7579-4974-989E-495B13790947}"/>
              </a:ext>
            </a:extLst>
          </p:cNvPr>
          <p:cNvSpPr>
            <a:spLocks noGrp="1"/>
          </p:cNvSpPr>
          <p:nvPr>
            <p:ph type="title"/>
          </p:nvPr>
        </p:nvSpPr>
        <p:spPr/>
        <p:txBody>
          <a:bodyPr/>
          <a:lstStyle/>
          <a:p>
            <a:r>
              <a:rPr lang="en-US" dirty="0"/>
              <a:t>Class distribution of Responses</a:t>
            </a:r>
          </a:p>
        </p:txBody>
      </p:sp>
      <p:pic>
        <p:nvPicPr>
          <p:cNvPr id="4" name="image28.png">
            <a:extLst>
              <a:ext uri="{FF2B5EF4-FFF2-40B4-BE49-F238E27FC236}">
                <a16:creationId xmlns:a16="http://schemas.microsoft.com/office/drawing/2014/main" id="{3EF51430-9897-45FC-9680-EB567737CBBA}"/>
              </a:ext>
            </a:extLst>
          </p:cNvPr>
          <p:cNvPicPr>
            <a:picLocks noGrp="1"/>
          </p:cNvPicPr>
          <p:nvPr>
            <p:ph idx="1"/>
          </p:nvPr>
        </p:nvPicPr>
        <p:blipFill>
          <a:blip r:embed="rId2"/>
          <a:srcRect/>
          <a:stretch>
            <a:fillRect/>
          </a:stretch>
        </p:blipFill>
        <p:spPr>
          <a:xfrm>
            <a:off x="6397039" y="2382044"/>
            <a:ext cx="3400425" cy="3238500"/>
          </a:xfrm>
          <a:prstGeom prst="rect">
            <a:avLst/>
          </a:prstGeom>
          <a:ln/>
        </p:spPr>
      </p:pic>
      <p:pic>
        <p:nvPicPr>
          <p:cNvPr id="5" name="image35.png">
            <a:extLst>
              <a:ext uri="{FF2B5EF4-FFF2-40B4-BE49-F238E27FC236}">
                <a16:creationId xmlns:a16="http://schemas.microsoft.com/office/drawing/2014/main" id="{96FA4925-EA30-421C-B0B7-44CC637E47CB}"/>
              </a:ext>
            </a:extLst>
          </p:cNvPr>
          <p:cNvPicPr/>
          <p:nvPr/>
        </p:nvPicPr>
        <p:blipFill>
          <a:blip r:embed="rId3"/>
          <a:srcRect/>
          <a:stretch>
            <a:fillRect/>
          </a:stretch>
        </p:blipFill>
        <p:spPr>
          <a:xfrm>
            <a:off x="920950" y="3078413"/>
            <a:ext cx="3500120" cy="1206500"/>
          </a:xfrm>
          <a:prstGeom prst="rect">
            <a:avLst/>
          </a:prstGeom>
          <a:ln/>
        </p:spPr>
      </p:pic>
    </p:spTree>
    <p:extLst>
      <p:ext uri="{BB962C8B-B14F-4D97-AF65-F5344CB8AC3E}">
        <p14:creationId xmlns:p14="http://schemas.microsoft.com/office/powerpoint/2010/main" val="4269677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2E744-8794-468B-ACFE-0333B842F5B9}"/>
              </a:ext>
            </a:extLst>
          </p:cNvPr>
          <p:cNvSpPr>
            <a:spLocks noGrp="1"/>
          </p:cNvSpPr>
          <p:nvPr>
            <p:ph type="title"/>
          </p:nvPr>
        </p:nvSpPr>
        <p:spPr/>
        <p:txBody>
          <a:bodyPr/>
          <a:lstStyle/>
          <a:p>
            <a:r>
              <a:rPr lang="en-US" sz="1800" dirty="0">
                <a:solidFill>
                  <a:srgbClr val="292929"/>
                </a:solidFill>
                <a:highlight>
                  <a:srgbClr val="FFFFFF"/>
                </a:highlight>
                <a:latin typeface="Arial" panose="020B0604020202020204" pitchFamily="34" charset="0"/>
                <a:ea typeface="Arial" panose="020B0604020202020204" pitchFamily="34" charset="0"/>
              </a:rPr>
              <a:t>R</a:t>
            </a:r>
            <a:r>
              <a:rPr lang="en-US" sz="1800" dirty="0">
                <a:solidFill>
                  <a:srgbClr val="292929"/>
                </a:solidFill>
                <a:effectLst/>
                <a:highlight>
                  <a:srgbClr val="FFFFFF"/>
                </a:highlight>
                <a:latin typeface="Arial" panose="020B0604020202020204" pitchFamily="34" charset="0"/>
                <a:ea typeface="Arial" panose="020B0604020202020204" pitchFamily="34" charset="0"/>
              </a:rPr>
              <a:t>esponse given by people of various genders</a:t>
            </a:r>
            <a:br>
              <a:rPr lang="en-US" sz="1800" dirty="0">
                <a:effectLst/>
                <a:latin typeface="Arial" panose="020B0604020202020204" pitchFamily="34" charset="0"/>
                <a:ea typeface="Arial" panose="020B0604020202020204" pitchFamily="34" charset="0"/>
              </a:rPr>
            </a:br>
            <a:endParaRPr lang="en-US" dirty="0"/>
          </a:p>
        </p:txBody>
      </p:sp>
      <p:pic>
        <p:nvPicPr>
          <p:cNvPr id="4" name="image14.png">
            <a:extLst>
              <a:ext uri="{FF2B5EF4-FFF2-40B4-BE49-F238E27FC236}">
                <a16:creationId xmlns:a16="http://schemas.microsoft.com/office/drawing/2014/main" id="{6136D742-8E41-49A1-B4BD-636B095E3A2E}"/>
              </a:ext>
            </a:extLst>
          </p:cNvPr>
          <p:cNvPicPr>
            <a:picLocks noGrp="1"/>
          </p:cNvPicPr>
          <p:nvPr>
            <p:ph idx="1"/>
          </p:nvPr>
        </p:nvPicPr>
        <p:blipFill>
          <a:blip r:embed="rId2"/>
          <a:srcRect t="2252"/>
          <a:stretch>
            <a:fillRect/>
          </a:stretch>
        </p:blipFill>
        <p:spPr>
          <a:xfrm>
            <a:off x="951658" y="1825625"/>
            <a:ext cx="10288683" cy="4351338"/>
          </a:xfrm>
          <a:prstGeom prst="rect">
            <a:avLst/>
          </a:prstGeom>
          <a:ln/>
        </p:spPr>
      </p:pic>
    </p:spTree>
    <p:extLst>
      <p:ext uri="{BB962C8B-B14F-4D97-AF65-F5344CB8AC3E}">
        <p14:creationId xmlns:p14="http://schemas.microsoft.com/office/powerpoint/2010/main" val="374159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C4FB7-5C70-4B5B-9CE0-379AA02E0F2E}"/>
              </a:ext>
            </a:extLst>
          </p:cNvPr>
          <p:cNvSpPr>
            <a:spLocks noGrp="1"/>
          </p:cNvSpPr>
          <p:nvPr>
            <p:ph type="title"/>
          </p:nvPr>
        </p:nvSpPr>
        <p:spPr/>
        <p:txBody>
          <a:bodyPr/>
          <a:lstStyle/>
          <a:p>
            <a:r>
              <a:rPr lang="en-US" dirty="0"/>
              <a:t>EDA</a:t>
            </a:r>
          </a:p>
        </p:txBody>
      </p:sp>
      <p:pic>
        <p:nvPicPr>
          <p:cNvPr id="4" name="image26.png">
            <a:extLst>
              <a:ext uri="{FF2B5EF4-FFF2-40B4-BE49-F238E27FC236}">
                <a16:creationId xmlns:a16="http://schemas.microsoft.com/office/drawing/2014/main" id="{5B2EDB53-CF1F-44DA-BCBF-EC684ED881A3}"/>
              </a:ext>
            </a:extLst>
          </p:cNvPr>
          <p:cNvPicPr>
            <a:picLocks noGrp="1"/>
          </p:cNvPicPr>
          <p:nvPr>
            <p:ph idx="1"/>
          </p:nvPr>
        </p:nvPicPr>
        <p:blipFill>
          <a:blip r:embed="rId2"/>
          <a:srcRect/>
          <a:stretch>
            <a:fillRect/>
          </a:stretch>
        </p:blipFill>
        <p:spPr>
          <a:xfrm>
            <a:off x="838200" y="2192120"/>
            <a:ext cx="10515600" cy="3618348"/>
          </a:xfrm>
          <a:prstGeom prst="rect">
            <a:avLst/>
          </a:prstGeom>
          <a:ln/>
        </p:spPr>
      </p:pic>
    </p:spTree>
    <p:extLst>
      <p:ext uri="{BB962C8B-B14F-4D97-AF65-F5344CB8AC3E}">
        <p14:creationId xmlns:p14="http://schemas.microsoft.com/office/powerpoint/2010/main" val="3422830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816D6-BABC-4EE4-9AD6-E569E0A57F0A}"/>
              </a:ext>
            </a:extLst>
          </p:cNvPr>
          <p:cNvSpPr>
            <a:spLocks noGrp="1"/>
          </p:cNvSpPr>
          <p:nvPr>
            <p:ph type="title"/>
          </p:nvPr>
        </p:nvSpPr>
        <p:spPr/>
        <p:txBody>
          <a:bodyPr/>
          <a:lstStyle/>
          <a:p>
            <a:r>
              <a:rPr lang="en-US" dirty="0"/>
              <a:t>EDA Continues</a:t>
            </a:r>
          </a:p>
        </p:txBody>
      </p:sp>
      <p:pic>
        <p:nvPicPr>
          <p:cNvPr id="4" name="image5.png">
            <a:extLst>
              <a:ext uri="{FF2B5EF4-FFF2-40B4-BE49-F238E27FC236}">
                <a16:creationId xmlns:a16="http://schemas.microsoft.com/office/drawing/2014/main" id="{8D98A980-D5DA-4A6B-9160-93B403351F3E}"/>
              </a:ext>
            </a:extLst>
          </p:cNvPr>
          <p:cNvPicPr>
            <a:picLocks noGrp="1"/>
          </p:cNvPicPr>
          <p:nvPr>
            <p:ph idx="1"/>
          </p:nvPr>
        </p:nvPicPr>
        <p:blipFill>
          <a:blip r:embed="rId2"/>
          <a:srcRect/>
          <a:stretch>
            <a:fillRect/>
          </a:stretch>
        </p:blipFill>
        <p:spPr>
          <a:xfrm>
            <a:off x="838200" y="2192120"/>
            <a:ext cx="10515600" cy="3618348"/>
          </a:xfrm>
          <a:prstGeom prst="rect">
            <a:avLst/>
          </a:prstGeom>
          <a:ln/>
        </p:spPr>
      </p:pic>
    </p:spTree>
    <p:extLst>
      <p:ext uri="{BB962C8B-B14F-4D97-AF65-F5344CB8AC3E}">
        <p14:creationId xmlns:p14="http://schemas.microsoft.com/office/powerpoint/2010/main" val="114800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D351-2956-4341-BB7D-9C1EC8D2D46C}"/>
              </a:ext>
            </a:extLst>
          </p:cNvPr>
          <p:cNvSpPr>
            <a:spLocks noGrp="1"/>
          </p:cNvSpPr>
          <p:nvPr>
            <p:ph type="title"/>
          </p:nvPr>
        </p:nvSpPr>
        <p:spPr/>
        <p:txBody>
          <a:bodyPr/>
          <a:lstStyle/>
          <a:p>
            <a:r>
              <a:rPr lang="en-US" b="1" u="sng" dirty="0"/>
              <a:t>Classification Algorithm Used</a:t>
            </a:r>
          </a:p>
        </p:txBody>
      </p:sp>
      <p:sp>
        <p:nvSpPr>
          <p:cNvPr id="3" name="Content Placeholder 2">
            <a:extLst>
              <a:ext uri="{FF2B5EF4-FFF2-40B4-BE49-F238E27FC236}">
                <a16:creationId xmlns:a16="http://schemas.microsoft.com/office/drawing/2014/main" id="{9F615472-F3AE-0C46-8D72-576483A16DA4}"/>
              </a:ext>
            </a:extLst>
          </p:cNvPr>
          <p:cNvSpPr>
            <a:spLocks noGrp="1"/>
          </p:cNvSpPr>
          <p:nvPr>
            <p:ph idx="1"/>
          </p:nvPr>
        </p:nvSpPr>
        <p:spPr/>
        <p:txBody>
          <a:bodyPr>
            <a:normAutofit/>
          </a:bodyPr>
          <a:lstStyle/>
          <a:p>
            <a:pPr marL="0" indent="0">
              <a:buNone/>
            </a:pPr>
            <a:r>
              <a:rPr lang="en-US" b="1" dirty="0"/>
              <a:t>1. </a:t>
            </a:r>
            <a:r>
              <a:rPr lang="en-US" b="1" u="sng" dirty="0"/>
              <a:t>K Nearest Neighbors     </a:t>
            </a:r>
            <a:endParaRPr lang="en-US" dirty="0"/>
          </a:p>
          <a:p>
            <a:r>
              <a:rPr lang="en-US" b="1" dirty="0"/>
              <a:t> </a:t>
            </a:r>
            <a:r>
              <a:rPr lang="en-US" dirty="0"/>
              <a:t>K-Nearest Neighbors is a </a:t>
            </a:r>
            <a:r>
              <a:rPr lang="en-US" dirty="0">
                <a:hlinkClick r:id="rId2">
                  <a:extLst>
                    <a:ext uri="{A12FA001-AC4F-418D-AE19-62706E023703}">
                      <ahyp:hlinkClr xmlns:ahyp="http://schemas.microsoft.com/office/drawing/2018/hyperlinkcolor" val="tx"/>
                    </a:ext>
                  </a:extLst>
                </a:hlinkClick>
              </a:rPr>
              <a:t>machine learning</a:t>
            </a:r>
            <a:r>
              <a:rPr lang="en-US" dirty="0"/>
              <a:t> technique and algorithm that</a:t>
            </a:r>
            <a:r>
              <a:rPr lang="en-US" dirty="0">
                <a:hlinkClick r:id="rId3">
                  <a:extLst>
                    <a:ext uri="{A12FA001-AC4F-418D-AE19-62706E023703}">
                      <ahyp:hlinkClr xmlns:ahyp="http://schemas.microsoft.com/office/drawing/2018/hyperlinkcolor" val="tx"/>
                    </a:ext>
                  </a:extLst>
                </a:hlinkClick>
              </a:rPr>
              <a:t> can be used for both regression and classification tasks</a:t>
            </a:r>
            <a:r>
              <a:rPr lang="en-US" dirty="0"/>
              <a:t>. It classifies the data based on the labels of its neighbors.</a:t>
            </a:r>
          </a:p>
          <a:p>
            <a:r>
              <a:rPr lang="en-US" dirty="0">
                <a:hlinkClick r:id="rId4">
                  <a:extLst>
                    <a:ext uri="{A12FA001-AC4F-418D-AE19-62706E023703}">
                      <ahyp:hlinkClr xmlns:ahyp="http://schemas.microsoft.com/office/drawing/2018/hyperlinkcolor" val="tx"/>
                    </a:ext>
                  </a:extLst>
                </a:hlinkClick>
              </a:rPr>
              <a:t>K-Nearest Neighbors</a:t>
            </a:r>
            <a:r>
              <a:rPr lang="en-US" dirty="0"/>
              <a:t> examines </a:t>
            </a:r>
            <a:r>
              <a:rPr lang="en-US" dirty="0">
                <a:hlinkClick r:id="rId5">
                  <a:extLst>
                    <a:ext uri="{A12FA001-AC4F-418D-AE19-62706E023703}">
                      <ahyp:hlinkClr xmlns:ahyp="http://schemas.microsoft.com/office/drawing/2018/hyperlinkcolor" val="tx"/>
                    </a:ext>
                  </a:extLst>
                </a:hlinkClick>
              </a:rPr>
              <a:t>the labels of a chosen number of data points</a:t>
            </a:r>
            <a:r>
              <a:rPr lang="en-US" dirty="0"/>
              <a:t> surrounding a target data point, in order to make a prediction about the class that the data point falls into. K-Nearest Neighbors (KNN) is a conceptually simple yet very powerful algorithm, and for those reasons, it’s one of the most popular machine learning algorithms.</a:t>
            </a:r>
          </a:p>
          <a:p>
            <a:endParaRPr lang="en-US" dirty="0"/>
          </a:p>
        </p:txBody>
      </p:sp>
    </p:spTree>
    <p:extLst>
      <p:ext uri="{BB962C8B-B14F-4D97-AF65-F5344CB8AC3E}">
        <p14:creationId xmlns:p14="http://schemas.microsoft.com/office/powerpoint/2010/main" val="2223148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1436</Words>
  <Application>Microsoft Office PowerPoint</Application>
  <PresentationFormat>Widescreen</PresentationFormat>
  <Paragraphs>51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 Classification of Sentiments of Somerville Residents</vt:lpstr>
      <vt:lpstr>Data Mining goal</vt:lpstr>
      <vt:lpstr>Dataset Description</vt:lpstr>
      <vt:lpstr>Pre-processing</vt:lpstr>
      <vt:lpstr>Class distribution of Responses</vt:lpstr>
      <vt:lpstr>Response given by people of various genders </vt:lpstr>
      <vt:lpstr>EDA</vt:lpstr>
      <vt:lpstr>EDA Continues</vt:lpstr>
      <vt:lpstr>Classification Algorithm Used</vt:lpstr>
      <vt:lpstr>PowerPoint Presentation</vt:lpstr>
      <vt:lpstr>PowerPoint Presentation</vt:lpstr>
      <vt:lpstr>PowerPoint Presentation</vt:lpstr>
      <vt:lpstr>PowerPoint Presentation</vt:lpstr>
      <vt:lpstr>Attribute selection methods being used   </vt:lpstr>
      <vt:lpstr>Results(Accuracy)</vt:lpstr>
      <vt:lpstr>Results (F1 Score)</vt:lpstr>
      <vt:lpstr>Results (Recall)</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Classification of Sentiments of Somerville Residents</dc:title>
  <dc:creator>nehayadav7295@gmail.com</dc:creator>
  <cp:lastModifiedBy>Sumit Dhaundiyal</cp:lastModifiedBy>
  <cp:revision>2</cp:revision>
  <dcterms:created xsi:type="dcterms:W3CDTF">2022-04-18T21:42:47Z</dcterms:created>
  <dcterms:modified xsi:type="dcterms:W3CDTF">2022-04-18T22:10:36Z</dcterms:modified>
</cp:coreProperties>
</file>