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4" r:id="rId5"/>
    <p:sldId id="275" r:id="rId6"/>
    <p:sldId id="276" r:id="rId7"/>
    <p:sldId id="277" r:id="rId8"/>
    <p:sldId id="278" r:id="rId9"/>
    <p:sldId id="279" r:id="rId10"/>
    <p:sldId id="280" r:id="rId11"/>
    <p:sldId id="284" r:id="rId12"/>
    <p:sldId id="267" r:id="rId13"/>
    <p:sldId id="268"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D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69" autoAdjust="0"/>
  </p:normalViewPr>
  <p:slideViewPr>
    <p:cSldViewPr>
      <p:cViewPr varScale="1">
        <p:scale>
          <a:sx n="121" d="100"/>
          <a:sy n="121" d="100"/>
        </p:scale>
        <p:origin x="780"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dirty="0"/>
          </a:p>
        </p:txBody>
      </p:sp>
      <p:sp>
        <p:nvSpPr>
          <p:cNvPr id="17" name="bg object 17"/>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dirty="0"/>
          </a:p>
        </p:txBody>
      </p:sp>
      <p:sp>
        <p:nvSpPr>
          <p:cNvPr id="18" name="bg object 18"/>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dirty="0"/>
          </a:p>
        </p:txBody>
      </p:sp>
      <p:sp>
        <p:nvSpPr>
          <p:cNvPr id="2" name="Holder 2"/>
          <p:cNvSpPr>
            <a:spLocks noGrp="1"/>
          </p:cNvSpPr>
          <p:nvPr>
            <p:ph type="title"/>
          </p:nvPr>
        </p:nvSpPr>
        <p:spPr>
          <a:xfrm>
            <a:off x="802475" y="1378771"/>
            <a:ext cx="7539049" cy="412750"/>
          </a:xfrm>
          <a:prstGeom prst="rect">
            <a:avLst/>
          </a:prstGeom>
        </p:spPr>
        <p:txBody>
          <a:bodyPr wrap="square" lIns="0" tIns="0" rIns="0" bIns="0">
            <a:spAutoFit/>
          </a:bodyPr>
          <a:lstStyle>
            <a:lvl1pPr>
              <a:defRPr sz="25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802475" y="2135748"/>
            <a:ext cx="7539049" cy="18059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6/23/2023</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351" y="1379787"/>
            <a:ext cx="5598449" cy="725840"/>
          </a:xfrm>
          <a:prstGeom prst="rect">
            <a:avLst/>
          </a:prstGeom>
        </p:spPr>
        <p:txBody>
          <a:bodyPr vert="horz" wrap="square" lIns="0" tIns="17780" rIns="0" bIns="0" rtlCol="0">
            <a:spAutoFit/>
          </a:bodyPr>
          <a:lstStyle/>
          <a:p>
            <a:pPr marL="12700">
              <a:lnSpc>
                <a:spcPct val="100000"/>
              </a:lnSpc>
              <a:spcBef>
                <a:spcPts val="140"/>
              </a:spcBef>
            </a:pPr>
            <a:r>
              <a:rPr lang="en-US" sz="2300" spc="75" dirty="0">
                <a:solidFill>
                  <a:srgbClr val="002060"/>
                </a:solidFill>
              </a:rPr>
              <a:t>BookMySeat :</a:t>
            </a:r>
            <a:br>
              <a:rPr lang="en-US" sz="2300" spc="75" dirty="0">
                <a:solidFill>
                  <a:srgbClr val="002060"/>
                </a:solidFill>
              </a:rPr>
            </a:br>
            <a:r>
              <a:rPr lang="en-US" sz="2300" spc="75" dirty="0">
                <a:solidFill>
                  <a:srgbClr val="002060"/>
                </a:solidFill>
              </a:rPr>
              <a:t>IIITD Library Seat Booking Application</a:t>
            </a:r>
            <a:endParaRPr sz="2300" dirty="0">
              <a:solidFill>
                <a:srgbClr val="002060"/>
              </a:solidFill>
            </a:endParaRPr>
          </a:p>
        </p:txBody>
      </p:sp>
      <p:sp>
        <p:nvSpPr>
          <p:cNvPr id="3" name="object 3"/>
          <p:cNvSpPr txBox="1"/>
          <p:nvPr/>
        </p:nvSpPr>
        <p:spPr>
          <a:xfrm>
            <a:off x="802350" y="2155713"/>
            <a:ext cx="3545840" cy="449675"/>
          </a:xfrm>
          <a:prstGeom prst="rect">
            <a:avLst/>
          </a:prstGeom>
        </p:spPr>
        <p:txBody>
          <a:bodyPr vert="horz" wrap="square" lIns="0" tIns="12700" rIns="0" bIns="0" rtlCol="0">
            <a:spAutoFit/>
          </a:bodyPr>
          <a:lstStyle/>
          <a:p>
            <a:pPr marL="12700" marR="5080">
              <a:lnSpc>
                <a:spcPct val="114999"/>
              </a:lnSpc>
              <a:spcBef>
                <a:spcPts val="100"/>
              </a:spcBef>
            </a:pPr>
            <a:r>
              <a:rPr lang="en-US" sz="1300" spc="50" dirty="0">
                <a:solidFill>
                  <a:srgbClr val="595959"/>
                </a:solidFill>
                <a:latin typeface="Tahoma"/>
                <a:cs typeface="Tahoma"/>
              </a:rPr>
              <a:t>An android app to book a seat in IIID Library and to know available vacant seats</a:t>
            </a:r>
            <a:endParaRPr sz="1300" dirty="0">
              <a:latin typeface="Tahoma"/>
              <a:cs typeface="Tahoma"/>
            </a:endParaRPr>
          </a:p>
        </p:txBody>
      </p:sp>
      <p:sp>
        <p:nvSpPr>
          <p:cNvPr id="4" name="object 4"/>
          <p:cNvSpPr txBox="1"/>
          <p:nvPr/>
        </p:nvSpPr>
        <p:spPr>
          <a:xfrm>
            <a:off x="802350" y="3105150"/>
            <a:ext cx="3083850" cy="1308050"/>
          </a:xfrm>
          <a:prstGeom prst="rect">
            <a:avLst/>
          </a:prstGeom>
        </p:spPr>
        <p:txBody>
          <a:bodyPr vert="horz" wrap="square" lIns="0" tIns="15240" rIns="0" bIns="0" rtlCol="0">
            <a:spAutoFit/>
          </a:bodyPr>
          <a:lstStyle/>
          <a:p>
            <a:pPr marL="12700">
              <a:lnSpc>
                <a:spcPct val="100000"/>
              </a:lnSpc>
              <a:spcBef>
                <a:spcPts val="120"/>
              </a:spcBef>
            </a:pPr>
            <a:r>
              <a:rPr sz="1400" b="1" spc="20" dirty="0">
                <a:latin typeface="Tahoma"/>
                <a:cs typeface="Tahoma"/>
              </a:rPr>
              <a:t>Submitted</a:t>
            </a:r>
            <a:r>
              <a:rPr sz="1400" b="1" spc="-165" dirty="0">
                <a:latin typeface="Tahoma"/>
                <a:cs typeface="Tahoma"/>
              </a:rPr>
              <a:t> </a:t>
            </a:r>
            <a:r>
              <a:rPr sz="1400" b="1" spc="-5" dirty="0">
                <a:latin typeface="Tahoma"/>
                <a:cs typeface="Tahoma"/>
              </a:rPr>
              <a:t>b</a:t>
            </a:r>
            <a:r>
              <a:rPr sz="1400" b="1" spc="-55" dirty="0">
                <a:latin typeface="Tahoma"/>
                <a:cs typeface="Tahoma"/>
              </a:rPr>
              <a:t>y</a:t>
            </a:r>
            <a:r>
              <a:rPr lang="en-US" sz="1400" b="1" spc="-55" dirty="0">
                <a:latin typeface="Tahoma"/>
                <a:cs typeface="Tahoma"/>
              </a:rPr>
              <a:t> </a:t>
            </a:r>
            <a:r>
              <a:rPr sz="1400" b="1" spc="-55" dirty="0">
                <a:latin typeface="Tahoma"/>
                <a:cs typeface="Tahoma"/>
              </a:rPr>
              <a:t>:</a:t>
            </a:r>
            <a:r>
              <a:rPr lang="en-US" sz="1400" b="1" spc="-55" dirty="0">
                <a:latin typeface="Tahoma"/>
                <a:cs typeface="Tahoma"/>
              </a:rPr>
              <a:t> Team Coffee Bytes</a:t>
            </a:r>
            <a:endParaRPr sz="1400" b="1" dirty="0">
              <a:latin typeface="Tahoma"/>
              <a:cs typeface="Tahoma"/>
            </a:endParaRPr>
          </a:p>
          <a:p>
            <a:pPr marL="12700" marR="6350"/>
            <a:r>
              <a:rPr lang="en-US" sz="1400" spc="40" dirty="0">
                <a:solidFill>
                  <a:schemeClr val="tx1">
                    <a:lumMod val="75000"/>
                    <a:lumOff val="25000"/>
                  </a:schemeClr>
                </a:solidFill>
                <a:latin typeface="Tahoma"/>
                <a:cs typeface="Tahoma"/>
              </a:rPr>
              <a:t>Shristi V </a:t>
            </a:r>
            <a:r>
              <a:rPr lang="en-US" sz="1400" spc="40" dirty="0" err="1">
                <a:solidFill>
                  <a:schemeClr val="tx1">
                    <a:lumMod val="75000"/>
                    <a:lumOff val="25000"/>
                  </a:schemeClr>
                </a:solidFill>
                <a:latin typeface="Tahoma"/>
                <a:cs typeface="Tahoma"/>
              </a:rPr>
              <a:t>Kotaiah</a:t>
            </a:r>
            <a:r>
              <a:rPr lang="en-US" sz="1400" spc="40" dirty="0">
                <a:solidFill>
                  <a:schemeClr val="tx1">
                    <a:lumMod val="75000"/>
                    <a:lumOff val="25000"/>
                  </a:schemeClr>
                </a:solidFill>
                <a:latin typeface="Tahoma"/>
                <a:cs typeface="Tahoma"/>
              </a:rPr>
              <a:t>, 	MT22070</a:t>
            </a:r>
          </a:p>
          <a:p>
            <a:pPr marL="12700" marR="6350"/>
            <a:r>
              <a:rPr lang="en-US" sz="1400" spc="40" dirty="0">
                <a:solidFill>
                  <a:schemeClr val="tx1">
                    <a:lumMod val="75000"/>
                    <a:lumOff val="25000"/>
                  </a:schemeClr>
                </a:solidFill>
                <a:latin typeface="Tahoma"/>
                <a:cs typeface="Tahoma"/>
              </a:rPr>
              <a:t>Ujjwal Garg, 	MT22085</a:t>
            </a:r>
          </a:p>
          <a:p>
            <a:pPr marL="12700" marR="6350"/>
            <a:r>
              <a:rPr lang="en-US" sz="1400" spc="40" dirty="0" err="1">
                <a:solidFill>
                  <a:schemeClr val="tx1">
                    <a:lumMod val="75000"/>
                    <a:lumOff val="25000"/>
                  </a:schemeClr>
                </a:solidFill>
                <a:latin typeface="Tahoma"/>
                <a:cs typeface="Tahoma"/>
              </a:rPr>
              <a:t>Shraman</a:t>
            </a:r>
            <a:r>
              <a:rPr lang="en-US" sz="1400" spc="40" dirty="0">
                <a:solidFill>
                  <a:schemeClr val="tx1">
                    <a:lumMod val="75000"/>
                    <a:lumOff val="25000"/>
                  </a:schemeClr>
                </a:solidFill>
                <a:latin typeface="Tahoma"/>
                <a:cs typeface="Tahoma"/>
              </a:rPr>
              <a:t> Jain, 	MT22068</a:t>
            </a:r>
          </a:p>
          <a:p>
            <a:pPr marL="12700" marR="6350"/>
            <a:r>
              <a:rPr lang="en-US" sz="1400" spc="40" dirty="0" err="1">
                <a:solidFill>
                  <a:schemeClr val="tx1">
                    <a:lumMod val="75000"/>
                    <a:lumOff val="25000"/>
                  </a:schemeClr>
                </a:solidFill>
                <a:latin typeface="Tahoma"/>
                <a:cs typeface="Tahoma"/>
              </a:rPr>
              <a:t>Amey</a:t>
            </a:r>
            <a:r>
              <a:rPr lang="en-US" sz="1400" spc="40" dirty="0">
                <a:solidFill>
                  <a:schemeClr val="tx1">
                    <a:lumMod val="75000"/>
                    <a:lumOff val="25000"/>
                  </a:schemeClr>
                </a:solidFill>
                <a:latin typeface="Tahoma"/>
                <a:cs typeface="Tahoma"/>
              </a:rPr>
              <a:t> Pawar, 	MT22010</a:t>
            </a:r>
          </a:p>
          <a:p>
            <a:pPr marL="12700" marR="6350"/>
            <a:r>
              <a:rPr lang="en-US" sz="1400" spc="40" dirty="0">
                <a:solidFill>
                  <a:schemeClr val="tx1">
                    <a:lumMod val="75000"/>
                    <a:lumOff val="25000"/>
                  </a:schemeClr>
                </a:solidFill>
                <a:latin typeface="Tahoma"/>
                <a:cs typeface="Tahoma"/>
              </a:rPr>
              <a:t>Shreeyash Khalate, 	MT22069</a:t>
            </a:r>
            <a:endParaRPr sz="1400" dirty="0">
              <a:solidFill>
                <a:schemeClr val="tx1">
                  <a:lumMod val="75000"/>
                  <a:lumOff val="25000"/>
                </a:schemeClr>
              </a:solidFill>
              <a:latin typeface="Tahoma"/>
              <a:cs typeface="Tahoma"/>
            </a:endParaRPr>
          </a:p>
        </p:txBody>
      </p:sp>
      <p:pic>
        <p:nvPicPr>
          <p:cNvPr id="6" name="Picture 5">
            <a:extLst>
              <a:ext uri="{FF2B5EF4-FFF2-40B4-BE49-F238E27FC236}">
                <a16:creationId xmlns:a16="http://schemas.microsoft.com/office/drawing/2014/main" id="{E2E58E41-E2B5-293B-BA5D-1AE5D33C02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1596" y="1047750"/>
            <a:ext cx="1524000" cy="914400"/>
          </a:xfrm>
          <a:prstGeom prst="rect">
            <a:avLst/>
          </a:prstGeom>
        </p:spPr>
      </p:pic>
      <p:pic>
        <p:nvPicPr>
          <p:cNvPr id="7" name="Picture 6">
            <a:extLst>
              <a:ext uri="{FF2B5EF4-FFF2-40B4-BE49-F238E27FC236}">
                <a16:creationId xmlns:a16="http://schemas.microsoft.com/office/drawing/2014/main" id="{99D969E1-FA08-3C51-9FF3-CF069B52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849" y="3463707"/>
            <a:ext cx="949493" cy="949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2403928"/>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8.   Realtime Data </a:t>
            </a:r>
            <a:r>
              <a:rPr lang="en-US" sz="1500" b="1" spc="10" dirty="0" err="1">
                <a:solidFill>
                  <a:srgbClr val="1A1A1A"/>
                </a:solidFill>
                <a:latin typeface="Tahoma"/>
                <a:cs typeface="Tahoma"/>
              </a:rPr>
              <a:t>Updation</a:t>
            </a:r>
            <a:endParaRPr lang="en-US" sz="1500" b="1" spc="10" dirty="0">
              <a:solidFill>
                <a:srgbClr val="1A1A1A"/>
              </a:solidFill>
              <a:latin typeface="Tahoma"/>
              <a:cs typeface="Tahoma"/>
            </a:endParaRP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Whenever someone books or unbooks a seat, all other student’s UI will get updated immediately.</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All the components of the application will get updated simultaneously on any data change in the firebase.</a:t>
            </a:r>
          </a:p>
        </p:txBody>
      </p:sp>
      <p:pic>
        <p:nvPicPr>
          <p:cNvPr id="5" name="Picture 4">
            <a:extLst>
              <a:ext uri="{FF2B5EF4-FFF2-40B4-BE49-F238E27FC236}">
                <a16:creationId xmlns:a16="http://schemas.microsoft.com/office/drawing/2014/main" id="{A5862265-1E5A-687C-B18E-FDC958F658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1" y="1593631"/>
            <a:ext cx="4267200" cy="2400300"/>
          </a:xfrm>
          <a:prstGeom prst="rect">
            <a:avLst/>
          </a:prstGeom>
        </p:spPr>
      </p:pic>
    </p:spTree>
    <p:extLst>
      <p:ext uri="{BB962C8B-B14F-4D97-AF65-F5344CB8AC3E}">
        <p14:creationId xmlns:p14="http://schemas.microsoft.com/office/powerpoint/2010/main" val="18803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1919180"/>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9.   Settings</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Students will be able to log out from their account from settings menu</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A How to Use section provided in settings with instructions on specific features of the app.</a:t>
            </a:r>
          </a:p>
        </p:txBody>
      </p:sp>
      <p:pic>
        <p:nvPicPr>
          <p:cNvPr id="5" name="Picture 4">
            <a:extLst>
              <a:ext uri="{FF2B5EF4-FFF2-40B4-BE49-F238E27FC236}">
                <a16:creationId xmlns:a16="http://schemas.microsoft.com/office/drawing/2014/main" id="{F64486AE-2DF6-3BF3-B90C-2A12C341D4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742950"/>
            <a:ext cx="2057400" cy="4171950"/>
          </a:xfrm>
          <a:prstGeom prst="rect">
            <a:avLst/>
          </a:prstGeom>
        </p:spPr>
      </p:pic>
      <p:pic>
        <p:nvPicPr>
          <p:cNvPr id="7" name="Picture 6">
            <a:extLst>
              <a:ext uri="{FF2B5EF4-FFF2-40B4-BE49-F238E27FC236}">
                <a16:creationId xmlns:a16="http://schemas.microsoft.com/office/drawing/2014/main" id="{541CEE15-C46C-3519-3467-EAE054962F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752473"/>
            <a:ext cx="2133600" cy="4171951"/>
          </a:xfrm>
          <a:prstGeom prst="rect">
            <a:avLst/>
          </a:prstGeom>
        </p:spPr>
      </p:pic>
    </p:spTree>
    <p:extLst>
      <p:ext uri="{BB962C8B-B14F-4D97-AF65-F5344CB8AC3E}">
        <p14:creationId xmlns:p14="http://schemas.microsoft.com/office/powerpoint/2010/main" val="404810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5" y="747006"/>
            <a:ext cx="1864525" cy="371897"/>
          </a:xfrm>
          <a:prstGeom prst="rect">
            <a:avLst/>
          </a:prstGeom>
        </p:spPr>
        <p:txBody>
          <a:bodyPr vert="horz" wrap="square" lIns="0" tIns="17780" rIns="0" bIns="0" rtlCol="0">
            <a:spAutoFit/>
          </a:bodyPr>
          <a:lstStyle/>
          <a:p>
            <a:pPr marL="12700">
              <a:lnSpc>
                <a:spcPct val="100000"/>
              </a:lnSpc>
              <a:spcBef>
                <a:spcPts val="140"/>
              </a:spcBef>
            </a:pPr>
            <a:r>
              <a:rPr lang="en-US" sz="2300" spc="100" dirty="0">
                <a:solidFill>
                  <a:srgbClr val="002060"/>
                </a:solidFill>
              </a:rPr>
              <a:t>Conclusion</a:t>
            </a:r>
            <a:endParaRPr sz="2300" dirty="0">
              <a:solidFill>
                <a:srgbClr val="002060"/>
              </a:solidFill>
            </a:endParaRPr>
          </a:p>
        </p:txBody>
      </p:sp>
      <p:sp>
        <p:nvSpPr>
          <p:cNvPr id="3" name="object 3"/>
          <p:cNvSpPr txBox="1"/>
          <p:nvPr/>
        </p:nvSpPr>
        <p:spPr>
          <a:xfrm>
            <a:off x="802475" y="1809750"/>
            <a:ext cx="7484745" cy="2530821"/>
          </a:xfrm>
          <a:prstGeom prst="rect">
            <a:avLst/>
          </a:prstGeom>
        </p:spPr>
        <p:txBody>
          <a:bodyPr vert="horz" wrap="square" lIns="0" tIns="12065" rIns="0" bIns="0" rtlCol="0">
            <a:spAutoFit/>
          </a:bodyPr>
          <a:lstStyle/>
          <a:p>
            <a:pPr marL="12700">
              <a:lnSpc>
                <a:spcPct val="100000"/>
              </a:lnSpc>
              <a:spcBef>
                <a:spcPts val="95"/>
              </a:spcBef>
            </a:pPr>
            <a:r>
              <a:rPr lang="en-US" sz="1450" spc="-10" dirty="0">
                <a:latin typeface="Tahoma" panose="020B0604030504040204" pitchFamily="34" charset="0"/>
                <a:ea typeface="Tahoma" panose="020B0604030504040204" pitchFamily="34" charset="0"/>
                <a:cs typeface="Tahoma" panose="020B0604030504040204" pitchFamily="34" charset="0"/>
              </a:rPr>
              <a:t>	We were successful in designing an interactive and robust android application with all edge cases covered to enable IIITD students to book a seat in any library study room for a particular period of time.</a:t>
            </a:r>
          </a:p>
          <a:p>
            <a:pPr marL="12700">
              <a:lnSpc>
                <a:spcPct val="100000"/>
              </a:lnSpc>
              <a:spcBef>
                <a:spcPts val="95"/>
              </a:spcBef>
            </a:pPr>
            <a:endParaRPr lang="en-US" sz="1450" spc="-10" dirty="0">
              <a:latin typeface="Tahoma" panose="020B0604030504040204" pitchFamily="34" charset="0"/>
              <a:ea typeface="Tahoma" panose="020B0604030504040204" pitchFamily="34" charset="0"/>
              <a:cs typeface="Tahoma" panose="020B0604030504040204" pitchFamily="34" charset="0"/>
            </a:endParaRPr>
          </a:p>
          <a:p>
            <a:pPr marL="12700">
              <a:spcBef>
                <a:spcPts val="95"/>
              </a:spcBef>
            </a:pPr>
            <a:r>
              <a:rPr lang="en-US" sz="1450" spc="-10" dirty="0">
                <a:latin typeface="Tahoma" panose="020B0604030504040204" pitchFamily="34" charset="0"/>
                <a:ea typeface="Tahoma" panose="020B0604030504040204" pitchFamily="34" charset="0"/>
                <a:cs typeface="Tahoma" panose="020B0604030504040204" pitchFamily="34" charset="0"/>
              </a:rPr>
              <a:t>	If a student wants to study in the library then he/she can know the availability of any particular seat in library in the app without actually visiting the library and can also book the available seats prior to visiting the library. The app will be helpful for all IIITD students who usually use library as their primary spot for studying.</a:t>
            </a:r>
          </a:p>
          <a:p>
            <a:pPr marL="12700">
              <a:spcBef>
                <a:spcPts val="95"/>
              </a:spcBef>
            </a:pPr>
            <a:endParaRPr lang="en-US" sz="1450" spc="-1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95"/>
              </a:spcBef>
            </a:pPr>
            <a:endParaRPr lang="en-US" sz="1450" spc="-1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95"/>
              </a:spcBef>
            </a:pPr>
            <a:r>
              <a:rPr lang="en-US" sz="1450" spc="-10" dirty="0">
                <a:latin typeface="Tahoma" panose="020B0604030504040204" pitchFamily="34" charset="0"/>
                <a:ea typeface="Tahoma" panose="020B0604030504040204" pitchFamily="34" charset="0"/>
                <a:cs typeface="Tahoma" panose="020B0604030504040204"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dirty="0"/>
          </a:p>
        </p:txBody>
      </p:sp>
      <p:grpSp>
        <p:nvGrpSpPr>
          <p:cNvPr id="3" name="object 3"/>
          <p:cNvGrpSpPr/>
          <p:nvPr/>
        </p:nvGrpSpPr>
        <p:grpSpPr>
          <a:xfrm>
            <a:off x="830391" y="1191255"/>
            <a:ext cx="746125" cy="46355"/>
            <a:chOff x="830391" y="1191255"/>
            <a:chExt cx="746125" cy="46355"/>
          </a:xfrm>
        </p:grpSpPr>
        <p:sp>
          <p:nvSpPr>
            <p:cNvPr id="4" name="object 4"/>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dirty="0"/>
            </a:p>
          </p:txBody>
        </p:sp>
        <p:sp>
          <p:nvSpPr>
            <p:cNvPr id="5" name="object 5"/>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dirty="0"/>
            </a:p>
          </p:txBody>
        </p:sp>
      </p:grpSp>
      <p:sp>
        <p:nvSpPr>
          <p:cNvPr id="6" name="object 6"/>
          <p:cNvSpPr txBox="1">
            <a:spLocks noGrp="1"/>
          </p:cNvSpPr>
          <p:nvPr>
            <p:ph type="title"/>
          </p:nvPr>
        </p:nvSpPr>
        <p:spPr>
          <a:xfrm>
            <a:off x="3527425" y="2647950"/>
            <a:ext cx="2089150" cy="412750"/>
          </a:xfrm>
          <a:prstGeom prst="rect">
            <a:avLst/>
          </a:prstGeom>
        </p:spPr>
        <p:txBody>
          <a:bodyPr vert="horz" wrap="square" lIns="0" tIns="17780" rIns="0" bIns="0" rtlCol="0">
            <a:spAutoFit/>
          </a:bodyPr>
          <a:lstStyle/>
          <a:p>
            <a:pPr marL="12700">
              <a:lnSpc>
                <a:spcPct val="100000"/>
              </a:lnSpc>
              <a:spcBef>
                <a:spcPts val="140"/>
              </a:spcBef>
            </a:pPr>
            <a:r>
              <a:rPr spc="155" dirty="0"/>
              <a:t>THANK</a:t>
            </a:r>
            <a:r>
              <a:rPr spc="-265" dirty="0"/>
              <a:t> </a:t>
            </a:r>
            <a:r>
              <a:rPr spc="25" dirty="0"/>
              <a:t>Y</a:t>
            </a:r>
            <a:r>
              <a:rPr spc="20" dirty="0"/>
              <a:t>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66750"/>
            <a:ext cx="3464725" cy="371897"/>
          </a:xfrm>
          <a:prstGeom prst="rect">
            <a:avLst/>
          </a:prstGeom>
        </p:spPr>
        <p:txBody>
          <a:bodyPr vert="horz" wrap="square" lIns="0" tIns="17780" rIns="0" bIns="0" rtlCol="0">
            <a:spAutoFit/>
          </a:bodyPr>
          <a:lstStyle/>
          <a:p>
            <a:pPr marL="12700">
              <a:lnSpc>
                <a:spcPct val="100000"/>
              </a:lnSpc>
              <a:spcBef>
                <a:spcPts val="140"/>
              </a:spcBef>
            </a:pPr>
            <a:r>
              <a:rPr lang="en-US" sz="2300" spc="45" dirty="0">
                <a:solidFill>
                  <a:srgbClr val="002060"/>
                </a:solidFill>
              </a:rPr>
              <a:t>Problem Statement</a:t>
            </a:r>
            <a:endParaRPr sz="2300" dirty="0">
              <a:solidFill>
                <a:srgbClr val="002060"/>
              </a:solidFill>
            </a:endParaRPr>
          </a:p>
        </p:txBody>
      </p:sp>
      <p:sp>
        <p:nvSpPr>
          <p:cNvPr id="3" name="object 3"/>
          <p:cNvSpPr txBox="1"/>
          <p:nvPr/>
        </p:nvSpPr>
        <p:spPr>
          <a:xfrm>
            <a:off x="762000" y="1581150"/>
            <a:ext cx="7285990" cy="3232936"/>
          </a:xfrm>
          <a:prstGeom prst="rect">
            <a:avLst/>
          </a:prstGeom>
        </p:spPr>
        <p:txBody>
          <a:bodyPr vert="horz" wrap="square" lIns="0" tIns="46990" rIns="0" bIns="0" rtlCol="0">
            <a:spAutoFit/>
          </a:bodyPr>
          <a:lstStyle/>
          <a:p>
            <a:pPr marL="356235" indent="-344170">
              <a:lnSpc>
                <a:spcPct val="100000"/>
              </a:lnSpc>
              <a:spcBef>
                <a:spcPts val="370"/>
              </a:spcBef>
              <a:buFont typeface="Arial MT"/>
              <a:buChar char="●"/>
              <a:tabLst>
                <a:tab pos="356235" algn="l"/>
                <a:tab pos="356870" algn="l"/>
              </a:tabLst>
            </a:pPr>
            <a:r>
              <a:rPr lang="en-US" sz="1500" spc="30" dirty="0">
                <a:latin typeface="Tahoma"/>
                <a:cs typeface="Tahoma"/>
              </a:rPr>
              <a:t>Design an android application for students of IIITD Delhi to provide the facility to book a seat in Library in any study room, for a specific amount of time.</a:t>
            </a:r>
          </a:p>
          <a:p>
            <a:pPr marL="356235" indent="-344170">
              <a:lnSpc>
                <a:spcPct val="100000"/>
              </a:lnSpc>
              <a:spcBef>
                <a:spcPts val="370"/>
              </a:spcBef>
              <a:buFont typeface="Arial MT"/>
              <a:buChar char="●"/>
              <a:tabLst>
                <a:tab pos="356235" algn="l"/>
                <a:tab pos="356870" algn="l"/>
              </a:tabLst>
            </a:pPr>
            <a:endParaRPr lang="en-US" sz="1500" spc="30" dirty="0">
              <a:latin typeface="Tahoma"/>
              <a:cs typeface="Tahoma"/>
            </a:endParaRPr>
          </a:p>
          <a:p>
            <a:pPr marL="356235" indent="-344170">
              <a:lnSpc>
                <a:spcPct val="100000"/>
              </a:lnSpc>
              <a:spcBef>
                <a:spcPts val="370"/>
              </a:spcBef>
              <a:buFont typeface="Arial MT"/>
              <a:buChar char="●"/>
              <a:tabLst>
                <a:tab pos="356235" algn="l"/>
                <a:tab pos="356870" algn="l"/>
              </a:tabLst>
            </a:pPr>
            <a:r>
              <a:rPr lang="en-US" sz="1500" spc="30" dirty="0">
                <a:latin typeface="Tahoma"/>
                <a:cs typeface="Tahoma"/>
              </a:rPr>
              <a:t>Make it easy, efficient and quick for students to see vacant seats in the library prior to actually visiting it and book seat according to their choice</a:t>
            </a:r>
          </a:p>
          <a:p>
            <a:pPr marL="356235" indent="-344170">
              <a:lnSpc>
                <a:spcPct val="100000"/>
              </a:lnSpc>
              <a:spcBef>
                <a:spcPts val="370"/>
              </a:spcBef>
              <a:buFont typeface="Arial MT"/>
              <a:buChar char="●"/>
              <a:tabLst>
                <a:tab pos="356235" algn="l"/>
                <a:tab pos="356870" algn="l"/>
              </a:tabLst>
            </a:pPr>
            <a:endParaRPr lang="en-US" sz="1500" spc="30" dirty="0">
              <a:latin typeface="Tahoma"/>
              <a:cs typeface="Tahoma"/>
            </a:endParaRPr>
          </a:p>
          <a:p>
            <a:pPr marL="356235" indent="-344170">
              <a:lnSpc>
                <a:spcPct val="100000"/>
              </a:lnSpc>
              <a:spcBef>
                <a:spcPts val="370"/>
              </a:spcBef>
              <a:buFont typeface="Arial MT"/>
              <a:buChar char="●"/>
              <a:tabLst>
                <a:tab pos="356235" algn="l"/>
                <a:tab pos="356870" algn="l"/>
              </a:tabLst>
            </a:pPr>
            <a:r>
              <a:rPr lang="en-US" sz="1500" u="sng" spc="30" dirty="0">
                <a:solidFill>
                  <a:srgbClr val="002060"/>
                </a:solidFill>
                <a:latin typeface="Tahoma"/>
                <a:cs typeface="Tahoma"/>
              </a:rPr>
              <a:t>Tools/Technologies Used:</a:t>
            </a:r>
          </a:p>
          <a:p>
            <a:pPr marL="12065">
              <a:lnSpc>
                <a:spcPct val="100000"/>
              </a:lnSpc>
              <a:spcBef>
                <a:spcPts val="370"/>
              </a:spcBef>
              <a:tabLst>
                <a:tab pos="356235" algn="l"/>
                <a:tab pos="356870" algn="l"/>
              </a:tabLst>
            </a:pPr>
            <a:r>
              <a:rPr lang="en-US" sz="1500" spc="30" dirty="0">
                <a:latin typeface="Tahoma"/>
                <a:cs typeface="Tahoma"/>
              </a:rPr>
              <a:t>			</a:t>
            </a:r>
            <a:r>
              <a:rPr lang="en-US" sz="1400" spc="30" dirty="0">
                <a:latin typeface="Tahoma"/>
                <a:cs typeface="Tahoma"/>
              </a:rPr>
              <a:t>Android Studio</a:t>
            </a:r>
          </a:p>
          <a:p>
            <a:pPr marL="12065">
              <a:spcBef>
                <a:spcPts val="370"/>
              </a:spcBef>
              <a:tabLst>
                <a:tab pos="356235" algn="l"/>
                <a:tab pos="356870" algn="l"/>
              </a:tabLst>
            </a:pPr>
            <a:r>
              <a:rPr lang="en-US" sz="1400" spc="30" dirty="0">
                <a:latin typeface="Tahoma"/>
                <a:cs typeface="Tahoma"/>
              </a:rPr>
              <a:t>			</a:t>
            </a:r>
            <a:r>
              <a:rPr lang="en-IN" sz="1400" spc="-25" dirty="0">
                <a:latin typeface="Tahoma"/>
                <a:cs typeface="Tahoma"/>
              </a:rPr>
              <a:t>Language –</a:t>
            </a:r>
            <a:r>
              <a:rPr lang="en-IN" sz="1400" spc="-190" dirty="0">
                <a:latin typeface="Tahoma"/>
                <a:cs typeface="Tahoma"/>
              </a:rPr>
              <a:t> </a:t>
            </a:r>
            <a:r>
              <a:rPr lang="en-IN" sz="1400" spc="5" dirty="0">
                <a:latin typeface="Tahoma"/>
                <a:cs typeface="Tahoma"/>
              </a:rPr>
              <a:t>J</a:t>
            </a:r>
            <a:r>
              <a:rPr lang="en-IN" sz="1400" spc="-20" dirty="0">
                <a:latin typeface="Tahoma"/>
                <a:cs typeface="Tahoma"/>
              </a:rPr>
              <a:t>a</a:t>
            </a:r>
            <a:r>
              <a:rPr lang="en-IN" sz="1400" spc="-10" dirty="0">
                <a:latin typeface="Tahoma"/>
                <a:cs typeface="Tahoma"/>
              </a:rPr>
              <a:t>va, XML</a:t>
            </a:r>
            <a:endParaRPr lang="en-US" sz="1400" spc="30" dirty="0">
              <a:latin typeface="Tahoma"/>
              <a:cs typeface="Tahoma"/>
            </a:endParaRPr>
          </a:p>
          <a:p>
            <a:pPr marL="12065">
              <a:spcBef>
                <a:spcPts val="370"/>
              </a:spcBef>
              <a:tabLst>
                <a:tab pos="356235" algn="l"/>
                <a:tab pos="356870" algn="l"/>
              </a:tabLst>
            </a:pPr>
            <a:r>
              <a:rPr lang="en-US" sz="1400" spc="30" dirty="0">
                <a:latin typeface="Tahoma"/>
                <a:cs typeface="Tahoma"/>
              </a:rPr>
              <a:t>			</a:t>
            </a:r>
            <a:r>
              <a:rPr lang="en-IN" sz="1400" spc="5" dirty="0">
                <a:latin typeface="Tahoma"/>
                <a:cs typeface="Tahoma"/>
              </a:rPr>
              <a:t>Database – Firebase</a:t>
            </a:r>
            <a:endParaRPr lang="en-IN" sz="1400" dirty="0">
              <a:latin typeface="Tahoma"/>
              <a:cs typeface="Tahoma"/>
            </a:endParaRPr>
          </a:p>
          <a:p>
            <a:pPr marL="12065">
              <a:lnSpc>
                <a:spcPct val="100000"/>
              </a:lnSpc>
              <a:spcBef>
                <a:spcPts val="370"/>
              </a:spcBef>
              <a:tabLst>
                <a:tab pos="356235" algn="l"/>
                <a:tab pos="356870" algn="l"/>
              </a:tabLst>
            </a:pPr>
            <a:r>
              <a:rPr lang="en-US" sz="1400" spc="30" dirty="0">
                <a:latin typeface="Tahoma"/>
                <a:cs typeface="Tahoma"/>
              </a:rPr>
              <a:t>			Firebase Cloud Messaging Service</a:t>
            </a:r>
          </a:p>
          <a:p>
            <a:pPr marL="356235" indent="-344170">
              <a:lnSpc>
                <a:spcPct val="100000"/>
              </a:lnSpc>
              <a:spcBef>
                <a:spcPts val="370"/>
              </a:spcBef>
              <a:buFont typeface="Arial MT"/>
              <a:buChar char="●"/>
              <a:tabLst>
                <a:tab pos="356235" algn="l"/>
                <a:tab pos="356870" algn="l"/>
              </a:tabLst>
            </a:pPr>
            <a:endParaRPr sz="15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2646302"/>
          </a:xfrm>
          <a:prstGeom prst="rect">
            <a:avLst/>
          </a:prstGeom>
        </p:spPr>
        <p:txBody>
          <a:bodyPr vert="horz" wrap="square" lIns="0" tIns="1270" rIns="0" bIns="0" rtlCol="0">
            <a:spAutoFit/>
          </a:bodyPr>
          <a:lstStyle/>
          <a:p>
            <a:pPr marL="355600" marR="5080" indent="-342900">
              <a:lnSpc>
                <a:spcPct val="105000"/>
              </a:lnSpc>
              <a:spcBef>
                <a:spcPts val="10"/>
              </a:spcBef>
              <a:buAutoNum type="arabicPeriod"/>
            </a:pPr>
            <a:r>
              <a:rPr lang="en-US" sz="1500" b="1" spc="10" dirty="0">
                <a:solidFill>
                  <a:srgbClr val="1A1A1A"/>
                </a:solidFill>
                <a:latin typeface="Tahoma"/>
                <a:cs typeface="Tahoma"/>
              </a:rPr>
              <a:t>Registration and Login</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Authentication: </a:t>
            </a:r>
          </a:p>
          <a:p>
            <a:pPr marL="469900" marR="5080" lvl="1">
              <a:lnSpc>
                <a:spcPct val="105000"/>
              </a:lnSpc>
              <a:spcBef>
                <a:spcPts val="10"/>
              </a:spcBef>
            </a:pPr>
            <a:r>
              <a:rPr lang="en-US" sz="1500" spc="10" dirty="0">
                <a:solidFill>
                  <a:srgbClr val="1A1A1A"/>
                </a:solidFill>
                <a:latin typeface="Tahoma"/>
                <a:cs typeface="Tahoma"/>
              </a:rPr>
              <a:t>Only IIITD students will be able to register and login with their official mail ID</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The profile information including name, IIITD mail and profile photo will be fetched from his/her Google account and incorporated in the app</a:t>
            </a:r>
          </a:p>
        </p:txBody>
      </p:sp>
      <p:pic>
        <p:nvPicPr>
          <p:cNvPr id="5" name="Picture 4">
            <a:extLst>
              <a:ext uri="{FF2B5EF4-FFF2-40B4-BE49-F238E27FC236}">
                <a16:creationId xmlns:a16="http://schemas.microsoft.com/office/drawing/2014/main" id="{9A0D3CB2-8D7B-CF45-A1E7-3A280744CE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1266001"/>
            <a:ext cx="1676400" cy="3210749"/>
          </a:xfrm>
          <a:prstGeom prst="rect">
            <a:avLst/>
          </a:prstGeom>
        </p:spPr>
      </p:pic>
      <p:pic>
        <p:nvPicPr>
          <p:cNvPr id="7" name="Picture 6">
            <a:extLst>
              <a:ext uri="{FF2B5EF4-FFF2-40B4-BE49-F238E27FC236}">
                <a16:creationId xmlns:a16="http://schemas.microsoft.com/office/drawing/2014/main" id="{49C88E54-1124-2CE6-47E4-39F393F6A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1266000"/>
            <a:ext cx="1676400" cy="31345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2403928"/>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2.   Home Page</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A Home Page where student can navigate to any study room and floor in the library to see the vacant seats and eventually book them.</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Students will also have access to other features of the app on the home screen which are discussed ahead.</a:t>
            </a:r>
          </a:p>
        </p:txBody>
      </p:sp>
      <p:pic>
        <p:nvPicPr>
          <p:cNvPr id="6" name="Picture 5">
            <a:extLst>
              <a:ext uri="{FF2B5EF4-FFF2-40B4-BE49-F238E27FC236}">
                <a16:creationId xmlns:a16="http://schemas.microsoft.com/office/drawing/2014/main" id="{DE10AC0D-2939-D303-6D79-111589051A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852698"/>
            <a:ext cx="1828800" cy="3700252"/>
          </a:xfrm>
          <a:prstGeom prst="rect">
            <a:avLst/>
          </a:prstGeom>
        </p:spPr>
      </p:pic>
    </p:spTree>
    <p:extLst>
      <p:ext uri="{BB962C8B-B14F-4D97-AF65-F5344CB8AC3E}">
        <p14:creationId xmlns:p14="http://schemas.microsoft.com/office/powerpoint/2010/main" val="327920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689345" y="1504950"/>
            <a:ext cx="3617124" cy="3131050"/>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3.   Room Layouts</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Each room having a corresponding layout with selectable seats and setting time/ booking options.</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Constraints like students can only book one seat at a time for not more than 5 hours and not less than 1 hour.</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Time constraints to validate the booking time slot</a:t>
            </a:r>
          </a:p>
        </p:txBody>
      </p:sp>
      <p:pic>
        <p:nvPicPr>
          <p:cNvPr id="5" name="Picture 4">
            <a:extLst>
              <a:ext uri="{FF2B5EF4-FFF2-40B4-BE49-F238E27FC236}">
                <a16:creationId xmlns:a16="http://schemas.microsoft.com/office/drawing/2014/main" id="{9868DC7E-F004-3698-5BEF-9AB2A5D345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021" y="1038648"/>
            <a:ext cx="1948961" cy="3814757"/>
          </a:xfrm>
          <a:prstGeom prst="rect">
            <a:avLst/>
          </a:prstGeom>
        </p:spPr>
      </p:pic>
      <p:pic>
        <p:nvPicPr>
          <p:cNvPr id="7" name="Picture 6">
            <a:extLst>
              <a:ext uri="{FF2B5EF4-FFF2-40B4-BE49-F238E27FC236}">
                <a16:creationId xmlns:a16="http://schemas.microsoft.com/office/drawing/2014/main" id="{AD0ABD38-B473-6A78-3ABD-BB921C194A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1019926"/>
            <a:ext cx="1872761" cy="3852200"/>
          </a:xfrm>
          <a:prstGeom prst="rect">
            <a:avLst/>
          </a:prstGeom>
        </p:spPr>
      </p:pic>
    </p:spTree>
    <p:extLst>
      <p:ext uri="{BB962C8B-B14F-4D97-AF65-F5344CB8AC3E}">
        <p14:creationId xmlns:p14="http://schemas.microsoft.com/office/powerpoint/2010/main" val="384744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3131050"/>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4.   Booking and Unbooking a seat </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A seat number will be assigned to each student after booking a seat. </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Students can view their booked seat details in the booking details card on the homepage. This card can be refreshed with a refresh button.</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Students can view the time, floor, room and seat number in the details card and can also unbook their seat.</a:t>
            </a:r>
          </a:p>
        </p:txBody>
      </p:sp>
      <p:pic>
        <p:nvPicPr>
          <p:cNvPr id="5" name="Picture 4">
            <a:extLst>
              <a:ext uri="{FF2B5EF4-FFF2-40B4-BE49-F238E27FC236}">
                <a16:creationId xmlns:a16="http://schemas.microsoft.com/office/drawing/2014/main" id="{88C97D46-C709-729C-2BC7-9AF547B18A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6998" y="843735"/>
            <a:ext cx="1996202" cy="3867150"/>
          </a:xfrm>
          <a:prstGeom prst="rect">
            <a:avLst/>
          </a:prstGeom>
        </p:spPr>
      </p:pic>
      <p:pic>
        <p:nvPicPr>
          <p:cNvPr id="7" name="Picture 6">
            <a:extLst>
              <a:ext uri="{FF2B5EF4-FFF2-40B4-BE49-F238E27FC236}">
                <a16:creationId xmlns:a16="http://schemas.microsoft.com/office/drawing/2014/main" id="{9A5E7245-710C-14D2-1718-F60DBCB5D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1142" y="843735"/>
            <a:ext cx="1996202" cy="3909567"/>
          </a:xfrm>
          <a:prstGeom prst="rect">
            <a:avLst/>
          </a:prstGeom>
        </p:spPr>
      </p:pic>
    </p:spTree>
    <p:extLst>
      <p:ext uri="{BB962C8B-B14F-4D97-AF65-F5344CB8AC3E}">
        <p14:creationId xmlns:p14="http://schemas.microsoft.com/office/powerpoint/2010/main" val="180621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2646302"/>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5.   Alert Students</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If you are getting disturbed by other students around you in the library you can send an alert notification to all the devices that are booked in your room at that time</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This alert message will notify students in your particular to maintain silence in the library.</a:t>
            </a:r>
          </a:p>
        </p:txBody>
      </p:sp>
      <p:pic>
        <p:nvPicPr>
          <p:cNvPr id="7" name="Picture 6">
            <a:extLst>
              <a:ext uri="{FF2B5EF4-FFF2-40B4-BE49-F238E27FC236}">
                <a16:creationId xmlns:a16="http://schemas.microsoft.com/office/drawing/2014/main" id="{BC5A18E9-6F8F-0AB2-343D-F3642B669B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2144" y="752803"/>
            <a:ext cx="2046170" cy="4075052"/>
          </a:xfrm>
          <a:prstGeom prst="rect">
            <a:avLst/>
          </a:prstGeom>
        </p:spPr>
      </p:pic>
      <p:pic>
        <p:nvPicPr>
          <p:cNvPr id="9" name="Picture 8">
            <a:extLst>
              <a:ext uri="{FF2B5EF4-FFF2-40B4-BE49-F238E27FC236}">
                <a16:creationId xmlns:a16="http://schemas.microsoft.com/office/drawing/2014/main" id="{B9E257EB-0D9B-1A75-1999-DF4B21DDA0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879" y="752803"/>
            <a:ext cx="2120855" cy="4114800"/>
          </a:xfrm>
          <a:prstGeom prst="rect">
            <a:avLst/>
          </a:prstGeom>
        </p:spPr>
      </p:pic>
    </p:spTree>
    <p:extLst>
      <p:ext uri="{BB962C8B-B14F-4D97-AF65-F5344CB8AC3E}">
        <p14:creationId xmlns:p14="http://schemas.microsoft.com/office/powerpoint/2010/main" val="203793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1434432"/>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6.   Report an Issue</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A separate functionality on the home page to report an issue or register a complaint directly to the library admin.</a:t>
            </a:r>
          </a:p>
        </p:txBody>
      </p:sp>
      <p:pic>
        <p:nvPicPr>
          <p:cNvPr id="5" name="Picture 4">
            <a:extLst>
              <a:ext uri="{FF2B5EF4-FFF2-40B4-BE49-F238E27FC236}">
                <a16:creationId xmlns:a16="http://schemas.microsoft.com/office/drawing/2014/main" id="{7A808024-2B22-01E0-15D2-C8928FA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819150"/>
            <a:ext cx="2137900" cy="4114800"/>
          </a:xfrm>
          <a:prstGeom prst="rect">
            <a:avLst/>
          </a:prstGeom>
        </p:spPr>
      </p:pic>
    </p:spTree>
    <p:extLst>
      <p:ext uri="{BB962C8B-B14F-4D97-AF65-F5344CB8AC3E}">
        <p14:creationId xmlns:p14="http://schemas.microsoft.com/office/powerpoint/2010/main" val="316212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66750"/>
            <a:ext cx="3620669" cy="371897"/>
          </a:xfrm>
          <a:prstGeom prst="rect">
            <a:avLst/>
          </a:prstGeom>
        </p:spPr>
        <p:txBody>
          <a:bodyPr vert="horz" wrap="square" lIns="0" tIns="17780" rIns="0" bIns="0" rtlCol="0">
            <a:spAutoFit/>
          </a:bodyPr>
          <a:lstStyle/>
          <a:p>
            <a:pPr marL="12700">
              <a:lnSpc>
                <a:spcPct val="100000"/>
              </a:lnSpc>
              <a:spcBef>
                <a:spcPts val="140"/>
              </a:spcBef>
            </a:pPr>
            <a:r>
              <a:rPr lang="en-US" sz="2300" spc="110" dirty="0">
                <a:solidFill>
                  <a:srgbClr val="002060"/>
                </a:solidFill>
              </a:rPr>
              <a:t>Application Features</a:t>
            </a:r>
            <a:endParaRPr sz="2300" dirty="0">
              <a:solidFill>
                <a:srgbClr val="002060"/>
              </a:solidFill>
            </a:endParaRPr>
          </a:p>
        </p:txBody>
      </p:sp>
      <p:sp>
        <p:nvSpPr>
          <p:cNvPr id="3" name="object 3"/>
          <p:cNvSpPr txBox="1"/>
          <p:nvPr/>
        </p:nvSpPr>
        <p:spPr>
          <a:xfrm>
            <a:off x="708838" y="1581150"/>
            <a:ext cx="3617124" cy="2403928"/>
          </a:xfrm>
          <a:prstGeom prst="rect">
            <a:avLst/>
          </a:prstGeom>
        </p:spPr>
        <p:txBody>
          <a:bodyPr vert="horz" wrap="square" lIns="0" tIns="1270" rIns="0" bIns="0" rtlCol="0">
            <a:spAutoFit/>
          </a:bodyPr>
          <a:lstStyle/>
          <a:p>
            <a:pPr marL="12700" marR="5080">
              <a:lnSpc>
                <a:spcPct val="105000"/>
              </a:lnSpc>
              <a:spcBef>
                <a:spcPts val="10"/>
              </a:spcBef>
            </a:pPr>
            <a:r>
              <a:rPr lang="en-US" sz="1500" b="1" spc="10" dirty="0">
                <a:solidFill>
                  <a:srgbClr val="1A1A1A"/>
                </a:solidFill>
                <a:latin typeface="Tahoma"/>
                <a:cs typeface="Tahoma"/>
              </a:rPr>
              <a:t>7.   View Crowd</a:t>
            </a:r>
          </a:p>
          <a:p>
            <a:pPr marL="12700" marR="5080">
              <a:lnSpc>
                <a:spcPct val="105000"/>
              </a:lnSpc>
              <a:spcBef>
                <a:spcPts val="10"/>
              </a:spcBef>
            </a:pPr>
            <a:r>
              <a:rPr lang="en-US" sz="1500" spc="10" dirty="0">
                <a:solidFill>
                  <a:srgbClr val="1A1A1A"/>
                </a:solidFill>
                <a:latin typeface="Tahoma"/>
                <a:cs typeface="Tahoma"/>
              </a:rPr>
              <a:t>      </a:t>
            </a: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Students will be able to view number of students currently studying in the library in each room separately.</a:t>
            </a:r>
          </a:p>
          <a:p>
            <a:pPr marL="298450" marR="5080" indent="-285750">
              <a:lnSpc>
                <a:spcPct val="105000"/>
              </a:lnSpc>
              <a:spcBef>
                <a:spcPts val="10"/>
              </a:spcBef>
              <a:buFont typeface="Wingdings" panose="05000000000000000000" pitchFamily="2" charset="2"/>
              <a:buChar char="§"/>
            </a:pPr>
            <a:endParaRPr lang="en-US" sz="1500" spc="10" dirty="0">
              <a:solidFill>
                <a:srgbClr val="1A1A1A"/>
              </a:solidFill>
              <a:latin typeface="Tahoma"/>
              <a:cs typeface="Tahoma"/>
            </a:endParaRPr>
          </a:p>
          <a:p>
            <a:pPr marL="298450" marR="5080" indent="-285750">
              <a:lnSpc>
                <a:spcPct val="105000"/>
              </a:lnSpc>
              <a:spcBef>
                <a:spcPts val="10"/>
              </a:spcBef>
              <a:buFont typeface="Wingdings" panose="05000000000000000000" pitchFamily="2" charset="2"/>
              <a:buChar char="§"/>
            </a:pPr>
            <a:r>
              <a:rPr lang="en-US" sz="1500" spc="10" dirty="0">
                <a:solidFill>
                  <a:srgbClr val="1A1A1A"/>
                </a:solidFill>
                <a:latin typeface="Tahoma"/>
                <a:cs typeface="Tahoma"/>
              </a:rPr>
              <a:t>      Students will also be able to see which seats in every room are occupied by navigating to that room layout.</a:t>
            </a:r>
          </a:p>
        </p:txBody>
      </p:sp>
      <p:pic>
        <p:nvPicPr>
          <p:cNvPr id="7" name="Picture 6">
            <a:extLst>
              <a:ext uri="{FF2B5EF4-FFF2-40B4-BE49-F238E27FC236}">
                <a16:creationId xmlns:a16="http://schemas.microsoft.com/office/drawing/2014/main" id="{BF7B4666-BA23-CE62-7B72-F63371E823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666750"/>
            <a:ext cx="2133600" cy="4185088"/>
          </a:xfrm>
          <a:prstGeom prst="rect">
            <a:avLst/>
          </a:prstGeom>
        </p:spPr>
      </p:pic>
      <p:pic>
        <p:nvPicPr>
          <p:cNvPr id="9" name="Picture 8">
            <a:extLst>
              <a:ext uri="{FF2B5EF4-FFF2-40B4-BE49-F238E27FC236}">
                <a16:creationId xmlns:a16="http://schemas.microsoft.com/office/drawing/2014/main" id="{834B1E35-21B1-9DEA-D401-2B85E8907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666750"/>
            <a:ext cx="2025162" cy="4185088"/>
          </a:xfrm>
          <a:prstGeom prst="rect">
            <a:avLst/>
          </a:prstGeom>
        </p:spPr>
      </p:pic>
    </p:spTree>
    <p:extLst>
      <p:ext uri="{BB962C8B-B14F-4D97-AF65-F5344CB8AC3E}">
        <p14:creationId xmlns:p14="http://schemas.microsoft.com/office/powerpoint/2010/main" val="2504308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356</TotalTime>
  <Words>713</Words>
  <Application>Microsoft Office PowerPoint</Application>
  <PresentationFormat>On-screen Show (16:9)</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BookMySeat : IIITD Library Seat Booking Application</vt:lpstr>
      <vt:lpstr>Problem Statement</vt:lpstr>
      <vt:lpstr>Application Features</vt:lpstr>
      <vt:lpstr>Application Features</vt:lpstr>
      <vt:lpstr>Application Features</vt:lpstr>
      <vt:lpstr>Application Features</vt:lpstr>
      <vt:lpstr>Application Features</vt:lpstr>
      <vt:lpstr>Application Features</vt:lpstr>
      <vt:lpstr>Application Features</vt:lpstr>
      <vt:lpstr>Application Features</vt:lpstr>
      <vt:lpstr>Application Features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MobileComputingProject</dc:title>
  <dc:creator>Shreeyash Khalate</dc:creator>
  <cp:lastModifiedBy>Shreeyash Khalate</cp:lastModifiedBy>
  <cp:revision>22</cp:revision>
  <dcterms:created xsi:type="dcterms:W3CDTF">2023-02-13T20:05:17Z</dcterms:created>
  <dcterms:modified xsi:type="dcterms:W3CDTF">2023-06-23T10:55:34Z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