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62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835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4394240" y="2151817"/>
            <a:ext cx="7556421" cy="1956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React Suspense</a:t>
            </a:r>
            <a:endParaRPr lang="en-US" sz="6162" dirty="0"/>
          </a:p>
        </p:txBody>
      </p:sp>
      <p:sp>
        <p:nvSpPr>
          <p:cNvPr id="7" name="Text 3"/>
          <p:cNvSpPr/>
          <p:nvPr/>
        </p:nvSpPr>
        <p:spPr>
          <a:xfrm>
            <a:off x="3822740" y="4097417"/>
            <a:ext cx="7556421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Suspense is a powerful feature introduced in React 16.6 that allows you to build more performant and user-friendly applications.</a:t>
            </a:r>
            <a:endParaRPr lang="en-US" sz="1786" dirty="0"/>
          </a:p>
        </p:txBody>
      </p:sp>
      <p:sp>
        <p:nvSpPr>
          <p:cNvPr id="8" name="Shape 4"/>
          <p:cNvSpPr/>
          <p:nvPr/>
        </p:nvSpPr>
        <p:spPr>
          <a:xfrm>
            <a:off x="6280190" y="557200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810" y="5579626"/>
            <a:ext cx="347663" cy="34766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756440" y="5555099"/>
            <a:ext cx="5580698" cy="3968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26"/>
              </a:lnSpc>
              <a:buNone/>
            </a:pPr>
            <a:r>
              <a:rPr lang="en-US" sz="2233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by Shivaramakrishna</a:t>
            </a:r>
            <a:endParaRPr lang="en-US" sz="2233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8187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123" y="258128"/>
            <a:ext cx="2754154" cy="206561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22828" y="3315653"/>
            <a:ext cx="6560582" cy="6454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83"/>
              </a:lnSpc>
              <a:buNone/>
            </a:pPr>
            <a:r>
              <a:rPr lang="en-US" sz="4066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What is React Suspense?</a:t>
            </a:r>
            <a:endParaRPr lang="en-US" sz="4066" dirty="0"/>
          </a:p>
        </p:txBody>
      </p:sp>
      <p:sp>
        <p:nvSpPr>
          <p:cNvPr id="7" name="Text 3"/>
          <p:cNvSpPr/>
          <p:nvPr/>
        </p:nvSpPr>
        <p:spPr>
          <a:xfrm>
            <a:off x="722828" y="4270891"/>
            <a:ext cx="13184743" cy="6610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02"/>
              </a:lnSpc>
              <a:buNone/>
            </a:pPr>
            <a:r>
              <a:rPr lang="en-US" sz="1626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&lt;Suspense&gt; lets you display a fallback until its children have finished loading.</a:t>
            </a:r>
            <a:endParaRPr lang="en-US" sz="1626" dirty="0"/>
          </a:p>
        </p:txBody>
      </p:sp>
      <p:sp>
        <p:nvSpPr>
          <p:cNvPr id="8" name="Shape 4"/>
          <p:cNvSpPr/>
          <p:nvPr/>
        </p:nvSpPr>
        <p:spPr>
          <a:xfrm>
            <a:off x="722828" y="5396508"/>
            <a:ext cx="464701" cy="464701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884634" y="5473898"/>
            <a:ext cx="140970" cy="3098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40"/>
              </a:lnSpc>
              <a:buNone/>
            </a:pPr>
            <a:r>
              <a:rPr lang="en-US" sz="244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440" dirty="0"/>
          </a:p>
        </p:txBody>
      </p:sp>
      <p:sp>
        <p:nvSpPr>
          <p:cNvPr id="10" name="Text 6"/>
          <p:cNvSpPr/>
          <p:nvPr/>
        </p:nvSpPr>
        <p:spPr>
          <a:xfrm>
            <a:off x="1393984" y="5396508"/>
            <a:ext cx="2581870" cy="3227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41"/>
              </a:lnSpc>
              <a:buNone/>
            </a:pPr>
            <a:r>
              <a:rPr lang="en-US" sz="2033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Awaiting Data</a:t>
            </a:r>
            <a:endParaRPr lang="en-US" sz="2033" dirty="0"/>
          </a:p>
        </p:txBody>
      </p:sp>
      <p:sp>
        <p:nvSpPr>
          <p:cNvPr id="11" name="Text 7"/>
          <p:cNvSpPr/>
          <p:nvPr/>
        </p:nvSpPr>
        <p:spPr>
          <a:xfrm>
            <a:off x="1393984" y="5843111"/>
            <a:ext cx="3586163" cy="16525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02"/>
              </a:lnSpc>
              <a:buNone/>
            </a:pPr>
            <a:r>
              <a:rPr lang="en-US" sz="1626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Suspense is like a placeholder that indicates something is still loading. When the data is ready, the placeholder disappears, and the component renders.</a:t>
            </a:r>
            <a:endParaRPr lang="en-US" sz="1626" dirty="0"/>
          </a:p>
        </p:txBody>
      </p:sp>
      <p:sp>
        <p:nvSpPr>
          <p:cNvPr id="12" name="Shape 8"/>
          <p:cNvSpPr/>
          <p:nvPr/>
        </p:nvSpPr>
        <p:spPr>
          <a:xfrm>
            <a:off x="5186601" y="5396508"/>
            <a:ext cx="464701" cy="464701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9"/>
          <p:cNvSpPr/>
          <p:nvPr/>
        </p:nvSpPr>
        <p:spPr>
          <a:xfrm>
            <a:off x="5314831" y="5473898"/>
            <a:ext cx="208240" cy="3098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40"/>
              </a:lnSpc>
              <a:buNone/>
            </a:pPr>
            <a:r>
              <a:rPr lang="en-US" sz="244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440" dirty="0"/>
          </a:p>
        </p:txBody>
      </p:sp>
      <p:sp>
        <p:nvSpPr>
          <p:cNvPr id="14" name="Text 10"/>
          <p:cNvSpPr/>
          <p:nvPr/>
        </p:nvSpPr>
        <p:spPr>
          <a:xfrm>
            <a:off x="5857756" y="5396508"/>
            <a:ext cx="3014186" cy="3227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41"/>
              </a:lnSpc>
              <a:buNone/>
            </a:pPr>
            <a:r>
              <a:rPr lang="en-US" sz="2033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Better User Experience</a:t>
            </a:r>
            <a:endParaRPr lang="en-US" sz="2033" dirty="0"/>
          </a:p>
        </p:txBody>
      </p:sp>
      <p:sp>
        <p:nvSpPr>
          <p:cNvPr id="15" name="Text 11"/>
          <p:cNvSpPr/>
          <p:nvPr/>
        </p:nvSpPr>
        <p:spPr>
          <a:xfrm>
            <a:off x="5857756" y="5843111"/>
            <a:ext cx="3586163" cy="13220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02"/>
              </a:lnSpc>
              <a:buNone/>
            </a:pPr>
            <a:r>
              <a:rPr lang="en-US" sz="1626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Suspense offers a more seamless user experience by preventing the display of blank screens or loading spinners until the data is available.</a:t>
            </a:r>
            <a:endParaRPr lang="en-US" sz="1626" dirty="0"/>
          </a:p>
        </p:txBody>
      </p:sp>
      <p:sp>
        <p:nvSpPr>
          <p:cNvPr id="16" name="Shape 12"/>
          <p:cNvSpPr/>
          <p:nvPr/>
        </p:nvSpPr>
        <p:spPr>
          <a:xfrm>
            <a:off x="9650373" y="5396508"/>
            <a:ext cx="464701" cy="464701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13"/>
          <p:cNvSpPr/>
          <p:nvPr/>
        </p:nvSpPr>
        <p:spPr>
          <a:xfrm>
            <a:off x="9779198" y="5473898"/>
            <a:ext cx="207050" cy="3098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40"/>
              </a:lnSpc>
              <a:buNone/>
            </a:pPr>
            <a:r>
              <a:rPr lang="en-US" sz="244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440" dirty="0"/>
          </a:p>
        </p:txBody>
      </p:sp>
      <p:sp>
        <p:nvSpPr>
          <p:cNvPr id="18" name="Text 14"/>
          <p:cNvSpPr/>
          <p:nvPr/>
        </p:nvSpPr>
        <p:spPr>
          <a:xfrm>
            <a:off x="10321528" y="5396508"/>
            <a:ext cx="2818328" cy="3227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41"/>
              </a:lnSpc>
              <a:buNone/>
            </a:pPr>
            <a:r>
              <a:rPr lang="en-US" sz="2033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Declarative Approach</a:t>
            </a:r>
            <a:endParaRPr lang="en-US" sz="2033" dirty="0"/>
          </a:p>
        </p:txBody>
      </p:sp>
      <p:sp>
        <p:nvSpPr>
          <p:cNvPr id="19" name="Text 15"/>
          <p:cNvSpPr/>
          <p:nvPr/>
        </p:nvSpPr>
        <p:spPr>
          <a:xfrm>
            <a:off x="10321528" y="5843111"/>
            <a:ext cx="3586163" cy="16525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02"/>
              </a:lnSpc>
              <a:buNone/>
            </a:pPr>
            <a:r>
              <a:rPr lang="en-US" sz="1626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Suspense provides a declarative approach to handling asynchronous operations. You don't need to manually manage loading states or error handling.</a:t>
            </a:r>
            <a:endParaRPr lang="en-US" sz="162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793790" y="1629847"/>
            <a:ext cx="9568934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Benefits of using React Suspense</a:t>
            </a:r>
            <a:endParaRPr lang="en-US" sz="4465" dirty="0"/>
          </a:p>
        </p:txBody>
      </p:sp>
      <p:sp>
        <p:nvSpPr>
          <p:cNvPr id="5" name="Text 3"/>
          <p:cNvSpPr/>
          <p:nvPr/>
        </p:nvSpPr>
        <p:spPr>
          <a:xfrm>
            <a:off x="793790" y="2792254"/>
            <a:ext cx="13042821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Suspense brings several advantages to React applications, enhancing performance, user experience, and code simplicity.</a:t>
            </a:r>
            <a:endParaRPr lang="en-US" sz="1786" dirty="0"/>
          </a:p>
        </p:txBody>
      </p:sp>
      <p:sp>
        <p:nvSpPr>
          <p:cNvPr id="6" name="Text 4"/>
          <p:cNvSpPr/>
          <p:nvPr/>
        </p:nvSpPr>
        <p:spPr>
          <a:xfrm>
            <a:off x="793790" y="4000024"/>
            <a:ext cx="3382089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Improved Performance</a:t>
            </a:r>
            <a:endParaRPr lang="en-US" sz="2233" dirty="0"/>
          </a:p>
        </p:txBody>
      </p:sp>
      <p:sp>
        <p:nvSpPr>
          <p:cNvPr id="7" name="Text 5"/>
          <p:cNvSpPr/>
          <p:nvPr/>
        </p:nvSpPr>
        <p:spPr>
          <a:xfrm>
            <a:off x="793790" y="4581168"/>
            <a:ext cx="3978116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Suspense can optimize performance by deferring rendering until necessary, reducing unnecessary computations and improving loading times.</a:t>
            </a:r>
            <a:endParaRPr lang="en-US" sz="1786" dirty="0"/>
          </a:p>
        </p:txBody>
      </p:sp>
      <p:sp>
        <p:nvSpPr>
          <p:cNvPr id="8" name="Text 6"/>
          <p:cNvSpPr/>
          <p:nvPr/>
        </p:nvSpPr>
        <p:spPr>
          <a:xfrm>
            <a:off x="5332928" y="4000024"/>
            <a:ext cx="3881914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Enhanced User Experience</a:t>
            </a:r>
            <a:endParaRPr lang="en-US" sz="2233" dirty="0"/>
          </a:p>
        </p:txBody>
      </p:sp>
      <p:sp>
        <p:nvSpPr>
          <p:cNvPr id="9" name="Text 7"/>
          <p:cNvSpPr/>
          <p:nvPr/>
        </p:nvSpPr>
        <p:spPr>
          <a:xfrm>
            <a:off x="5332928" y="4581168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Suspense provides a smoother user experience by displaying a placeholder or loading indicator while waiting for content to load.</a:t>
            </a:r>
            <a:endParaRPr lang="en-US" sz="1786" dirty="0"/>
          </a:p>
        </p:txBody>
      </p:sp>
      <p:sp>
        <p:nvSpPr>
          <p:cNvPr id="10" name="Text 8"/>
          <p:cNvSpPr/>
          <p:nvPr/>
        </p:nvSpPr>
        <p:spPr>
          <a:xfrm>
            <a:off x="9872067" y="400002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Simplified Code</a:t>
            </a:r>
            <a:endParaRPr lang="en-US" sz="2233" dirty="0"/>
          </a:p>
        </p:txBody>
      </p:sp>
      <p:sp>
        <p:nvSpPr>
          <p:cNvPr id="11" name="Text 9"/>
          <p:cNvSpPr/>
          <p:nvPr/>
        </p:nvSpPr>
        <p:spPr>
          <a:xfrm>
            <a:off x="9872067" y="4581168"/>
            <a:ext cx="3978116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Suspense simplifies the management of asynchronous operations, eliminating the need for complex loading state management or error handling.</a:t>
            </a:r>
            <a:endParaRPr lang="en-US" sz="178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16" y="2242899"/>
            <a:ext cx="5002649" cy="37436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63628" y="624840"/>
            <a:ext cx="7789545" cy="12091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761"/>
              </a:lnSpc>
              <a:buNone/>
            </a:pPr>
            <a:r>
              <a:rPr lang="en-US" sz="3809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Handling data fetching with Suspense</a:t>
            </a:r>
            <a:endParaRPr lang="en-US" sz="3809" dirty="0"/>
          </a:p>
        </p:txBody>
      </p:sp>
      <p:sp>
        <p:nvSpPr>
          <p:cNvPr id="7" name="Text 3"/>
          <p:cNvSpPr/>
          <p:nvPr/>
        </p:nvSpPr>
        <p:spPr>
          <a:xfrm>
            <a:off x="6163628" y="2124194"/>
            <a:ext cx="7789545" cy="619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38"/>
              </a:lnSpc>
              <a:buNone/>
            </a:pPr>
            <a:r>
              <a:rPr lang="en-US" sz="152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Suspense simplifies the process of fetching data and displaying it in your components.</a:t>
            </a:r>
            <a:endParaRPr lang="en-US" sz="1524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628" y="2960965"/>
            <a:ext cx="967502" cy="154793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21285" y="3154442"/>
            <a:ext cx="2732365" cy="3024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1"/>
              </a:lnSpc>
              <a:buNone/>
            </a:pPr>
            <a:r>
              <a:rPr lang="en-US" sz="1905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1. Suspense Boundaries</a:t>
            </a:r>
            <a:endParaRPr lang="en-US" sz="1905" dirty="0"/>
          </a:p>
        </p:txBody>
      </p:sp>
      <p:sp>
        <p:nvSpPr>
          <p:cNvPr id="10" name="Text 5"/>
          <p:cNvSpPr/>
          <p:nvPr/>
        </p:nvSpPr>
        <p:spPr>
          <a:xfrm>
            <a:off x="7421285" y="3572947"/>
            <a:ext cx="6531888" cy="619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8"/>
              </a:lnSpc>
              <a:buNone/>
            </a:pPr>
            <a:r>
              <a:rPr lang="en-US" sz="152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Wrap your component with a Suspense to handle loading states.</a:t>
            </a:r>
            <a:endParaRPr lang="en-US" sz="1524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628" y="4508897"/>
            <a:ext cx="967502" cy="154793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21285" y="4702373"/>
            <a:ext cx="2418755" cy="3024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1"/>
              </a:lnSpc>
              <a:buNone/>
            </a:pPr>
            <a:r>
              <a:rPr lang="en-US" sz="1905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2. Data Fetching</a:t>
            </a:r>
            <a:endParaRPr lang="en-US" sz="1905" dirty="0"/>
          </a:p>
        </p:txBody>
      </p:sp>
      <p:sp>
        <p:nvSpPr>
          <p:cNvPr id="13" name="Text 7"/>
          <p:cNvSpPr/>
          <p:nvPr/>
        </p:nvSpPr>
        <p:spPr>
          <a:xfrm>
            <a:off x="7421285" y="5120878"/>
            <a:ext cx="6531888" cy="619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8"/>
              </a:lnSpc>
              <a:buNone/>
            </a:pPr>
            <a:r>
              <a:rPr lang="en-US" sz="152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 a data fetching function that returns a Promise or a React.lazy component.</a:t>
            </a:r>
            <a:endParaRPr lang="en-US" sz="1524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3628" y="6056828"/>
            <a:ext cx="967502" cy="1547932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7421285" y="6250305"/>
            <a:ext cx="2418755" cy="3024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1"/>
              </a:lnSpc>
              <a:buNone/>
            </a:pPr>
            <a:r>
              <a:rPr lang="en-US" sz="1905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3. Rendering</a:t>
            </a:r>
            <a:endParaRPr lang="en-US" sz="1905" dirty="0"/>
          </a:p>
        </p:txBody>
      </p:sp>
      <p:sp>
        <p:nvSpPr>
          <p:cNvPr id="16" name="Text 9"/>
          <p:cNvSpPr/>
          <p:nvPr/>
        </p:nvSpPr>
        <p:spPr>
          <a:xfrm>
            <a:off x="7421285" y="6668810"/>
            <a:ext cx="6531888" cy="619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8"/>
              </a:lnSpc>
              <a:buNone/>
            </a:pPr>
            <a:r>
              <a:rPr lang="en-US" sz="152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Suspense displays a placeholder until the data is available, and then renders the component with the fetched data.</a:t>
            </a:r>
            <a:endParaRPr lang="en-US" sz="152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1260" y="3063240"/>
            <a:ext cx="3611880" cy="21031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9958" y="912733"/>
            <a:ext cx="7904083" cy="1106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59"/>
              </a:lnSpc>
              <a:buNone/>
            </a:pPr>
            <a:r>
              <a:rPr lang="en-US" sz="34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Implementing Suspense in your application</a:t>
            </a:r>
            <a:endParaRPr lang="en-US" sz="3487" dirty="0"/>
          </a:p>
        </p:txBody>
      </p:sp>
      <p:sp>
        <p:nvSpPr>
          <p:cNvPr id="7" name="Text 3"/>
          <p:cNvSpPr/>
          <p:nvPr/>
        </p:nvSpPr>
        <p:spPr>
          <a:xfrm>
            <a:off x="619958" y="2285167"/>
            <a:ext cx="7904083" cy="5667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32"/>
              </a:lnSpc>
              <a:buNone/>
            </a:pPr>
            <a:r>
              <a:rPr lang="en-US" sz="1395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Integrating Suspense into your React application is straightforward. You'll need to install the necessary packages and wrap your components with Suspense boundaries.</a:t>
            </a:r>
            <a:endParaRPr lang="en-US" sz="1395" dirty="0"/>
          </a:p>
        </p:txBody>
      </p:sp>
      <p:sp>
        <p:nvSpPr>
          <p:cNvPr id="8" name="Shape 4"/>
          <p:cNvSpPr/>
          <p:nvPr/>
        </p:nvSpPr>
        <p:spPr>
          <a:xfrm>
            <a:off x="874157" y="3051096"/>
            <a:ext cx="22860" cy="4265652"/>
          </a:xfrm>
          <a:prstGeom prst="roundRect">
            <a:avLst>
              <a:gd name="adj" fmla="val 116229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Shape 5"/>
          <p:cNvSpPr/>
          <p:nvPr/>
        </p:nvSpPr>
        <p:spPr>
          <a:xfrm>
            <a:off x="1061978" y="3438049"/>
            <a:ext cx="619958" cy="22860"/>
          </a:xfrm>
          <a:prstGeom prst="roundRect">
            <a:avLst>
              <a:gd name="adj" fmla="val 116229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Shape 6"/>
          <p:cNvSpPr/>
          <p:nvPr/>
        </p:nvSpPr>
        <p:spPr>
          <a:xfrm>
            <a:off x="686336" y="3250287"/>
            <a:ext cx="398502" cy="3985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7"/>
          <p:cNvSpPr/>
          <p:nvPr/>
        </p:nvSpPr>
        <p:spPr>
          <a:xfrm>
            <a:off x="825044" y="3316605"/>
            <a:ext cx="120968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92"/>
              </a:lnSpc>
              <a:buNone/>
            </a:pPr>
            <a:r>
              <a:rPr lang="en-US" sz="2092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092" dirty="0"/>
          </a:p>
        </p:txBody>
      </p:sp>
      <p:sp>
        <p:nvSpPr>
          <p:cNvPr id="12" name="Text 8"/>
          <p:cNvSpPr/>
          <p:nvPr/>
        </p:nvSpPr>
        <p:spPr>
          <a:xfrm>
            <a:off x="1859756" y="3228142"/>
            <a:ext cx="2595920" cy="2768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9"/>
              </a:lnSpc>
              <a:buNone/>
            </a:pPr>
            <a:r>
              <a:rPr lang="en-US" sz="1743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1. Install Dependencies</a:t>
            </a:r>
            <a:endParaRPr lang="en-US" sz="1743" dirty="0"/>
          </a:p>
        </p:txBody>
      </p:sp>
      <p:sp>
        <p:nvSpPr>
          <p:cNvPr id="13" name="Text 9"/>
          <p:cNvSpPr/>
          <p:nvPr/>
        </p:nvSpPr>
        <p:spPr>
          <a:xfrm>
            <a:off x="1859756" y="3611166"/>
            <a:ext cx="6664285" cy="5667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32"/>
              </a:lnSpc>
              <a:buNone/>
            </a:pPr>
            <a:r>
              <a:rPr lang="en-US" sz="1395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Install the necessary dependencies for data fetching and code splitting. For example, use `react-query` for data fetching and `react-router-dom` for routing.</a:t>
            </a:r>
            <a:endParaRPr lang="en-US" sz="1395" dirty="0"/>
          </a:p>
        </p:txBody>
      </p:sp>
      <p:sp>
        <p:nvSpPr>
          <p:cNvPr id="14" name="Shape 10"/>
          <p:cNvSpPr/>
          <p:nvPr/>
        </p:nvSpPr>
        <p:spPr>
          <a:xfrm>
            <a:off x="1061978" y="4918948"/>
            <a:ext cx="619958" cy="22860"/>
          </a:xfrm>
          <a:prstGeom prst="roundRect">
            <a:avLst>
              <a:gd name="adj" fmla="val 116229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Shape 11"/>
          <p:cNvSpPr/>
          <p:nvPr/>
        </p:nvSpPr>
        <p:spPr>
          <a:xfrm>
            <a:off x="686336" y="4731187"/>
            <a:ext cx="398502" cy="3985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2"/>
          <p:cNvSpPr/>
          <p:nvPr/>
        </p:nvSpPr>
        <p:spPr>
          <a:xfrm>
            <a:off x="796230" y="4797504"/>
            <a:ext cx="178594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92"/>
              </a:lnSpc>
              <a:buNone/>
            </a:pPr>
            <a:r>
              <a:rPr lang="en-US" sz="2092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092" dirty="0"/>
          </a:p>
        </p:txBody>
      </p:sp>
      <p:sp>
        <p:nvSpPr>
          <p:cNvPr id="17" name="Text 13"/>
          <p:cNvSpPr/>
          <p:nvPr/>
        </p:nvSpPr>
        <p:spPr>
          <a:xfrm>
            <a:off x="1859756" y="4709041"/>
            <a:ext cx="3509963" cy="2768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9"/>
              </a:lnSpc>
              <a:buNone/>
            </a:pPr>
            <a:r>
              <a:rPr lang="en-US" sz="1743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2. Create Suspense Boundaries</a:t>
            </a:r>
            <a:endParaRPr lang="en-US" sz="1743" dirty="0"/>
          </a:p>
        </p:txBody>
      </p:sp>
      <p:sp>
        <p:nvSpPr>
          <p:cNvPr id="18" name="Text 14"/>
          <p:cNvSpPr/>
          <p:nvPr/>
        </p:nvSpPr>
        <p:spPr>
          <a:xfrm>
            <a:off x="1859756" y="5092065"/>
            <a:ext cx="6664285" cy="5667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32"/>
              </a:lnSpc>
              <a:buNone/>
            </a:pPr>
            <a:r>
              <a:rPr lang="en-US" sz="1395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Wrap components that need to wait for data or resources with the `` component.</a:t>
            </a:r>
            <a:endParaRPr lang="en-US" sz="1395" dirty="0"/>
          </a:p>
        </p:txBody>
      </p:sp>
      <p:sp>
        <p:nvSpPr>
          <p:cNvPr id="19" name="Shape 15"/>
          <p:cNvSpPr/>
          <p:nvPr/>
        </p:nvSpPr>
        <p:spPr>
          <a:xfrm>
            <a:off x="1061978" y="6399848"/>
            <a:ext cx="619958" cy="22860"/>
          </a:xfrm>
          <a:prstGeom prst="roundRect">
            <a:avLst>
              <a:gd name="adj" fmla="val 116229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0" name="Shape 16"/>
          <p:cNvSpPr/>
          <p:nvPr/>
        </p:nvSpPr>
        <p:spPr>
          <a:xfrm>
            <a:off x="686336" y="6212086"/>
            <a:ext cx="398502" cy="3985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1" name="Text 17"/>
          <p:cNvSpPr/>
          <p:nvPr/>
        </p:nvSpPr>
        <p:spPr>
          <a:xfrm>
            <a:off x="796826" y="6278404"/>
            <a:ext cx="177522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92"/>
              </a:lnSpc>
              <a:buNone/>
            </a:pPr>
            <a:r>
              <a:rPr lang="en-US" sz="2092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092" dirty="0"/>
          </a:p>
        </p:txBody>
      </p:sp>
      <p:sp>
        <p:nvSpPr>
          <p:cNvPr id="22" name="Text 18"/>
          <p:cNvSpPr/>
          <p:nvPr/>
        </p:nvSpPr>
        <p:spPr>
          <a:xfrm>
            <a:off x="1859756" y="6189940"/>
            <a:ext cx="2214086" cy="2768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9"/>
              </a:lnSpc>
              <a:buNone/>
            </a:pPr>
            <a:r>
              <a:rPr lang="en-US" sz="1743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3. Fetch Data</a:t>
            </a:r>
            <a:endParaRPr lang="en-US" sz="1743" dirty="0"/>
          </a:p>
        </p:txBody>
      </p:sp>
      <p:sp>
        <p:nvSpPr>
          <p:cNvPr id="23" name="Text 19"/>
          <p:cNvSpPr/>
          <p:nvPr/>
        </p:nvSpPr>
        <p:spPr>
          <a:xfrm>
            <a:off x="1859756" y="6572964"/>
            <a:ext cx="6664285" cy="5667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32"/>
              </a:lnSpc>
              <a:buNone/>
            </a:pPr>
            <a:r>
              <a:rPr lang="en-US" sz="1395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 data fetching libraries like `react-query` to fetch data asynchronously. Then, you can use Suspense to handle the loading state.</a:t>
            </a:r>
            <a:endParaRPr lang="en-US" sz="139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694896"/>
          </a:xfrm>
          <a:prstGeom prst="rect">
            <a:avLst/>
          </a:prstGeom>
          <a:solidFill>
            <a:srgbClr val="FCFCF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3"/>
          <p:cNvSpPr/>
          <p:nvPr/>
        </p:nvSpPr>
        <p:spPr>
          <a:xfrm>
            <a:off x="863917" y="504512"/>
            <a:ext cx="13207365" cy="7220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200000"/>
              </a:lnSpc>
            </a:pPr>
            <a:r>
              <a:rPr lang="en-US" sz="3200" b="1" u="sng" dirty="0">
                <a:latin typeface="Tomorrow"/>
              </a:rPr>
              <a:t>Displaying a fallback while content is loading:</a:t>
            </a:r>
          </a:p>
          <a:p>
            <a:endParaRPr lang="en-US" sz="3200" dirty="0">
              <a:latin typeface="Tomorrow"/>
            </a:endParaRPr>
          </a:p>
          <a:p>
            <a:r>
              <a:rPr lang="en-US" sz="3200" dirty="0">
                <a:latin typeface="Tomorrow"/>
              </a:rPr>
              <a:t>You can wrap any part of your application with a Suspense boundary:</a:t>
            </a:r>
          </a:p>
          <a:p>
            <a:endParaRPr lang="en-US" sz="3200" dirty="0">
              <a:latin typeface="Tomorrow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3200" b="1" dirty="0">
                <a:latin typeface="Tomorrow"/>
              </a:rPr>
              <a:t>&lt;Suspense fallback={&lt;Loading /&gt;}&gt;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200" b="1" dirty="0">
                <a:latin typeface="Tomorrow"/>
              </a:rPr>
              <a:t>  	&lt;SomeComponent /&gt;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200" b="1" dirty="0">
                <a:latin typeface="Tomorrow"/>
              </a:rPr>
              <a:t>&lt;/Suspense&gt;</a:t>
            </a:r>
          </a:p>
          <a:p>
            <a:pPr marL="0" indent="0">
              <a:buNone/>
            </a:pPr>
            <a:endParaRPr lang="en-US" sz="3200" dirty="0">
              <a:latin typeface="Tomorrow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omorrow"/>
              </a:rPr>
              <a:t>React will display your loading fallback until all the code and data needed by the children has been loaded.</a:t>
            </a:r>
          </a:p>
        </p:txBody>
      </p:sp>
      <p:sp>
        <p:nvSpPr>
          <p:cNvPr id="8" name="Text 5"/>
          <p:cNvSpPr/>
          <p:nvPr/>
        </p:nvSpPr>
        <p:spPr>
          <a:xfrm>
            <a:off x="711518" y="7160300"/>
            <a:ext cx="6451163" cy="9754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61"/>
              </a:lnSpc>
              <a:buNone/>
            </a:pPr>
            <a:endParaRPr lang="en-US" sz="1601" dirty="0"/>
          </a:p>
        </p:txBody>
      </p:sp>
      <p:sp>
        <p:nvSpPr>
          <p:cNvPr id="10" name="Text 6"/>
          <p:cNvSpPr/>
          <p:nvPr/>
        </p:nvSpPr>
        <p:spPr>
          <a:xfrm>
            <a:off x="7467600" y="6720959"/>
            <a:ext cx="2541151" cy="3175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1"/>
              </a:lnSpc>
              <a:buNone/>
            </a:pPr>
            <a:endParaRPr lang="en-US" sz="200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89" y="2534483"/>
            <a:ext cx="5056823" cy="316051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88023" y="1289447"/>
            <a:ext cx="7410569" cy="5372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30"/>
              </a:lnSpc>
              <a:buNone/>
            </a:pPr>
            <a:r>
              <a:rPr lang="en-US" sz="338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Usage</a:t>
            </a:r>
            <a:endParaRPr lang="en-US" sz="3384" dirty="0"/>
          </a:p>
        </p:txBody>
      </p:sp>
      <p:sp>
        <p:nvSpPr>
          <p:cNvPr id="7" name="Text 3"/>
          <p:cNvSpPr/>
          <p:nvPr/>
        </p:nvSpPr>
        <p:spPr>
          <a:xfrm>
            <a:off x="6088023" y="2084427"/>
            <a:ext cx="7940754" cy="56422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66"/>
              </a:lnSpc>
              <a:buNone/>
            </a:pPr>
            <a:endParaRPr lang="en-US" sz="2800" dirty="0">
              <a:solidFill>
                <a:srgbClr val="61615C"/>
              </a:solidFill>
              <a:latin typeface="Tomorrow" pitchFamily="34" charset="0"/>
              <a:ea typeface="Tomorrow" pitchFamily="34" charset="-122"/>
              <a:cs typeface="Tomorrow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Displaying a fallback while content is loading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Revealing content together at once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Showing stale content while fresh content is loading (</a:t>
            </a:r>
            <a:r>
              <a:rPr lang="en-US" sz="2800" dirty="0" err="1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Eg</a:t>
            </a:r>
            <a:r>
              <a:rPr lang="en-US" sz="28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: Searching)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Indicating that a Transition is happening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Providing a fallback for server errors and client-only content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63" y="1612463"/>
            <a:ext cx="5004673" cy="500467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60889" y="991314"/>
            <a:ext cx="7795022" cy="1204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743"/>
              </a:lnSpc>
              <a:buNone/>
            </a:pPr>
            <a:r>
              <a:rPr lang="en-US" sz="379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Conclusion</a:t>
            </a:r>
            <a:endParaRPr lang="en-US" sz="3794" dirty="0"/>
          </a:p>
        </p:txBody>
      </p:sp>
      <p:sp>
        <p:nvSpPr>
          <p:cNvPr id="7" name="Text 3"/>
          <p:cNvSpPr/>
          <p:nvPr/>
        </p:nvSpPr>
        <p:spPr>
          <a:xfrm>
            <a:off x="6160889" y="2484834"/>
            <a:ext cx="7795022" cy="616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28"/>
              </a:lnSpc>
              <a:buNone/>
            </a:pPr>
            <a:r>
              <a:rPr lang="en-US" sz="1518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Suspense is a valuable addition to the React ecosystem, offering a more declarative and user-friendly way to handle asynchronous operations.</a:t>
            </a:r>
            <a:endParaRPr lang="en-US" sz="1518" dirty="0"/>
          </a:p>
        </p:txBody>
      </p:sp>
      <p:sp>
        <p:nvSpPr>
          <p:cNvPr id="8" name="Shape 4"/>
          <p:cNvSpPr/>
          <p:nvPr/>
        </p:nvSpPr>
        <p:spPr>
          <a:xfrm>
            <a:off x="6160889" y="3535204"/>
            <a:ext cx="433626" cy="433626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6311860" y="3607475"/>
            <a:ext cx="131564" cy="2890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76"/>
              </a:lnSpc>
              <a:buNone/>
            </a:pPr>
            <a:r>
              <a:rPr lang="en-US" sz="2276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276" dirty="0"/>
          </a:p>
        </p:txBody>
      </p:sp>
      <p:sp>
        <p:nvSpPr>
          <p:cNvPr id="10" name="Text 6"/>
          <p:cNvSpPr/>
          <p:nvPr/>
        </p:nvSpPr>
        <p:spPr>
          <a:xfrm>
            <a:off x="6787158" y="3535204"/>
            <a:ext cx="2928699" cy="301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71"/>
              </a:lnSpc>
              <a:buNone/>
            </a:pPr>
            <a:r>
              <a:rPr lang="en-US" sz="1897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Simplifies Development</a:t>
            </a:r>
            <a:endParaRPr lang="en-US" sz="1897" dirty="0"/>
          </a:p>
        </p:txBody>
      </p:sp>
      <p:sp>
        <p:nvSpPr>
          <p:cNvPr id="11" name="Text 7"/>
          <p:cNvSpPr/>
          <p:nvPr/>
        </p:nvSpPr>
        <p:spPr>
          <a:xfrm>
            <a:off x="6787158" y="3952042"/>
            <a:ext cx="3174921" cy="15418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28"/>
              </a:lnSpc>
              <a:buNone/>
            </a:pPr>
            <a:r>
              <a:rPr lang="en-US" sz="1518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Suspense streamlines the development process by providing a more declarative and intuitive way to handle asynchronous operations.</a:t>
            </a:r>
            <a:endParaRPr lang="en-US" sz="1518" dirty="0"/>
          </a:p>
        </p:txBody>
      </p:sp>
      <p:sp>
        <p:nvSpPr>
          <p:cNvPr id="12" name="Shape 8"/>
          <p:cNvSpPr/>
          <p:nvPr/>
        </p:nvSpPr>
        <p:spPr>
          <a:xfrm>
            <a:off x="10154722" y="3535204"/>
            <a:ext cx="433626" cy="433626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9"/>
          <p:cNvSpPr/>
          <p:nvPr/>
        </p:nvSpPr>
        <p:spPr>
          <a:xfrm>
            <a:off x="10274379" y="3607475"/>
            <a:ext cx="194310" cy="2890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76"/>
              </a:lnSpc>
              <a:buNone/>
            </a:pPr>
            <a:r>
              <a:rPr lang="en-US" sz="2276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276" dirty="0"/>
          </a:p>
        </p:txBody>
      </p:sp>
      <p:sp>
        <p:nvSpPr>
          <p:cNvPr id="14" name="Text 10"/>
          <p:cNvSpPr/>
          <p:nvPr/>
        </p:nvSpPr>
        <p:spPr>
          <a:xfrm>
            <a:off x="10780990" y="3535204"/>
            <a:ext cx="3174921" cy="6024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71"/>
              </a:lnSpc>
              <a:buNone/>
            </a:pPr>
            <a:r>
              <a:rPr lang="en-US" sz="1897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Enhances User Experience</a:t>
            </a:r>
            <a:endParaRPr lang="en-US" sz="1897" dirty="0"/>
          </a:p>
        </p:txBody>
      </p:sp>
      <p:sp>
        <p:nvSpPr>
          <p:cNvPr id="15" name="Text 11"/>
          <p:cNvSpPr/>
          <p:nvPr/>
        </p:nvSpPr>
        <p:spPr>
          <a:xfrm>
            <a:off x="10780990" y="4253270"/>
            <a:ext cx="3174921" cy="15418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28"/>
              </a:lnSpc>
              <a:buNone/>
            </a:pPr>
            <a:r>
              <a:rPr lang="en-US" sz="1518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Suspense contributes to a smoother and more engaging user experience by eliminating unnecessary loading spinners and delays.</a:t>
            </a:r>
            <a:endParaRPr lang="en-US" sz="1518" dirty="0"/>
          </a:p>
        </p:txBody>
      </p:sp>
      <p:sp>
        <p:nvSpPr>
          <p:cNvPr id="16" name="Shape 12"/>
          <p:cNvSpPr/>
          <p:nvPr/>
        </p:nvSpPr>
        <p:spPr>
          <a:xfrm>
            <a:off x="6160889" y="6204585"/>
            <a:ext cx="433626" cy="433626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13"/>
          <p:cNvSpPr/>
          <p:nvPr/>
        </p:nvSpPr>
        <p:spPr>
          <a:xfrm>
            <a:off x="6281142" y="6276856"/>
            <a:ext cx="193119" cy="2890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76"/>
              </a:lnSpc>
              <a:buNone/>
            </a:pPr>
            <a:r>
              <a:rPr lang="en-US" sz="2276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276" dirty="0"/>
          </a:p>
        </p:txBody>
      </p:sp>
      <p:sp>
        <p:nvSpPr>
          <p:cNvPr id="18" name="Text 14"/>
          <p:cNvSpPr/>
          <p:nvPr/>
        </p:nvSpPr>
        <p:spPr>
          <a:xfrm>
            <a:off x="6787158" y="6204585"/>
            <a:ext cx="2409230" cy="301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71"/>
              </a:lnSpc>
              <a:buNone/>
            </a:pPr>
            <a:r>
              <a:rPr lang="en-US" sz="1897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Future Potential</a:t>
            </a:r>
            <a:endParaRPr lang="en-US" sz="1897" dirty="0"/>
          </a:p>
        </p:txBody>
      </p:sp>
      <p:sp>
        <p:nvSpPr>
          <p:cNvPr id="19" name="Text 15"/>
          <p:cNvSpPr/>
          <p:nvPr/>
        </p:nvSpPr>
        <p:spPr>
          <a:xfrm>
            <a:off x="6787158" y="6621423"/>
            <a:ext cx="7168753" cy="616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28"/>
              </a:lnSpc>
              <a:buNone/>
            </a:pPr>
            <a:r>
              <a:rPr lang="en-US" sz="1518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future of Suspense looks promising, with further enhancements and potential integrations for improved performance and user experience.</a:t>
            </a:r>
            <a:endParaRPr lang="en-US" sz="151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597</Words>
  <Application>Microsoft Office PowerPoint</Application>
  <PresentationFormat>Custom</PresentationFormat>
  <Paragraphs>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Tomorrow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Shivaramakrishna Aravapally(UST,IN)</cp:lastModifiedBy>
  <cp:revision>14</cp:revision>
  <dcterms:created xsi:type="dcterms:W3CDTF">2024-08-23T03:43:08Z</dcterms:created>
  <dcterms:modified xsi:type="dcterms:W3CDTF">2024-08-27T05:18:23Z</dcterms:modified>
</cp:coreProperties>
</file>