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 showGuides="1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7508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227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30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2894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06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94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622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2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706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f68e8f7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3f68e8f72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f68e8f72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839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84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f68e8f7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f68e8f72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3f68e8f729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0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932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141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353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354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3174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310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418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12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13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7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05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79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61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9F9F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sz="3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sz="2400" b="0" i="0" u="none" strike="noStrike" cap="non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20" name="Google Shape;20;p2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7" name="Google Shape;27;p3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Content ">
  <p:cSld name="Only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42" name="Google Shape;42;p5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52" name="Google Shape;52;p6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63" name="Google Shape;63;p7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0" name="Google Shape;70;p8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6" name="Google Shape;76;p9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881743" y="320946"/>
            <a:ext cx="1036320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4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2 </a:t>
            </a: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Selection &amp; Information </a:t>
            </a:r>
            <a:r>
              <a:rPr lang="en-US" sz="34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Criteria</a:t>
            </a: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Information 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Criterion</a:t>
            </a: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4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2286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Mattheakis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 and Pavlos Protopapas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Model: Standard Formulas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825" y="1855631"/>
            <a:ext cx="39243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2175" y="4218706"/>
            <a:ext cx="42481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2975" y="4874006"/>
            <a:ext cx="3677025" cy="476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Minimize the loss essentially maximize the likelihood, </a:t>
            </a:r>
            <a:br>
              <a:rPr lang="en-US"/>
            </a:br>
            <a:r>
              <a:rPr lang="en-US"/>
              <a:t>and we get 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832025" y="19495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Model Selection &amp; Information Theory:</a:t>
            </a:r>
            <a:b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Akaike Information Criterion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Kullback-Leibler (KL) divergence (or relative entropy)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735450" y="959125"/>
            <a:ext cx="10326900" cy="1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How good do we fit the data?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What additional uncertainty have we introduced?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7300" y="2117600"/>
            <a:ext cx="52387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6350" y="4662750"/>
            <a:ext cx="58102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874" y="3430050"/>
            <a:ext cx="4108418" cy="8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 divergence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735450" y="882925"/>
            <a:ext cx="10694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The KL divergence shows the “distance” between two distributions, hence it is a non-negative quantity.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430650" y="2116680"/>
            <a:ext cx="106944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With Jensen’s inequality for convex functions f(</a:t>
            </a:r>
            <a:r>
              <a:rPr lang="en-US" sz="2800" b="1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):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382" y="2181729"/>
            <a:ext cx="2924175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6"/>
          <p:cNvGrpSpPr/>
          <p:nvPr/>
        </p:nvGrpSpPr>
        <p:grpSpPr>
          <a:xfrm>
            <a:off x="1652125" y="2986280"/>
            <a:ext cx="8515350" cy="2019300"/>
            <a:chOff x="1652125" y="3291080"/>
            <a:chExt cx="8515350" cy="2019300"/>
          </a:xfrm>
        </p:grpSpPr>
        <p:pic>
          <p:nvPicPr>
            <p:cNvPr id="232" name="Google Shape;232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52125" y="3291080"/>
              <a:ext cx="8515350" cy="201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6"/>
            <p:cNvSpPr/>
            <p:nvPr/>
          </p:nvSpPr>
          <p:spPr>
            <a:xfrm>
              <a:off x="9726411" y="4809811"/>
              <a:ext cx="160200" cy="14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1725" y="5553530"/>
            <a:ext cx="34480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>
            <a:spLocks noGrp="1"/>
          </p:cNvSpPr>
          <p:nvPr>
            <p:ph type="body" idx="1"/>
          </p:nvPr>
        </p:nvSpPr>
        <p:spPr>
          <a:xfrm>
            <a:off x="430650" y="5425800"/>
            <a:ext cx="9310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KL divergence is a non-symmetric quantity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MLE </a:t>
            </a:r>
            <a:r>
              <a:rPr lang="en-US"/>
              <a:t>j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ustification through KL divergence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Empirical distribution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5675" y="1574125"/>
            <a:ext cx="32480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688" y="3460075"/>
            <a:ext cx="8620526" cy="29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>
            <a:spLocks noGrp="1"/>
          </p:cNvSpPr>
          <p:nvPr>
            <p:ph type="body" idx="1"/>
          </p:nvPr>
        </p:nvSpPr>
        <p:spPr>
          <a:xfrm>
            <a:off x="735450" y="2835004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Minimize KL divergence is the same with maximize likelihood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5689771" y="5581525"/>
            <a:ext cx="1551600" cy="48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7775325" y="5552404"/>
            <a:ext cx="3159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log-likelihood</a:t>
            </a:r>
            <a:endParaRPr sz="2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Comparison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Consider to model distributions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2571" y="1194887"/>
            <a:ext cx="2390775" cy="37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8"/>
          <p:cNvGrpSpPr/>
          <p:nvPr/>
        </p:nvGrpSpPr>
        <p:grpSpPr>
          <a:xfrm>
            <a:off x="152400" y="1878325"/>
            <a:ext cx="11887201" cy="1642870"/>
            <a:chOff x="152400" y="1954525"/>
            <a:chExt cx="11887201" cy="1642870"/>
          </a:xfrm>
        </p:grpSpPr>
        <p:pic>
          <p:nvPicPr>
            <p:cNvPr id="259" name="Google Shape;259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2400" y="1954525"/>
              <a:ext cx="11887201" cy="1642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8"/>
            <p:cNvSpPr/>
            <p:nvPr/>
          </p:nvSpPr>
          <p:spPr>
            <a:xfrm>
              <a:off x="10745650" y="2800475"/>
              <a:ext cx="1293900" cy="61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735450" y="3702325"/>
            <a:ext cx="103269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By u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sing the empirical distribution: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62" name="Google Shape;262;p28"/>
          <p:cNvGrpSpPr/>
          <p:nvPr/>
        </p:nvGrpSpPr>
        <p:grpSpPr>
          <a:xfrm>
            <a:off x="3309600" y="4500661"/>
            <a:ext cx="6111000" cy="989823"/>
            <a:chOff x="3309600" y="4576861"/>
            <a:chExt cx="6111000" cy="989823"/>
          </a:xfrm>
        </p:grpSpPr>
        <p:sp>
          <p:nvSpPr>
            <p:cNvPr id="263" name="Google Shape;263;p28"/>
            <p:cNvSpPr/>
            <p:nvPr/>
          </p:nvSpPr>
          <p:spPr>
            <a:xfrm>
              <a:off x="3319800" y="4576861"/>
              <a:ext cx="6100800" cy="9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3309600" y="4585609"/>
              <a:ext cx="5859634" cy="981075"/>
              <a:chOff x="1404600" y="4585609"/>
              <a:chExt cx="5859634" cy="981075"/>
            </a:xfrm>
          </p:grpSpPr>
          <p:pic>
            <p:nvPicPr>
              <p:cNvPr id="265" name="Google Shape;265;p2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404600" y="4760350"/>
                <a:ext cx="3381375" cy="54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2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778209" y="4585609"/>
                <a:ext cx="2486025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7" name="Google Shape;267;p28"/>
          <p:cNvSpPr txBox="1">
            <a:spLocks noGrp="1"/>
          </p:cNvSpPr>
          <p:nvPr>
            <p:ph type="body" idx="1"/>
          </p:nvPr>
        </p:nvSpPr>
        <p:spPr>
          <a:xfrm>
            <a:off x="735450" y="5513167"/>
            <a:ext cx="108693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p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/>
              <a:t>is 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eliminated.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body" idx="1"/>
          </p:nvPr>
        </p:nvSpPr>
        <p:spPr>
          <a:xfrm>
            <a:off x="735450" y="1329850"/>
            <a:ext cx="10796400" cy="4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AIC is a trade off between the number of parameters </a:t>
            </a: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and the error that is introduced (overfitting).</a:t>
            </a:r>
            <a:b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AIC is an asymptotic approximation of the KL-divergence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The data are being used twice: </a:t>
            </a:r>
            <a:r>
              <a:rPr lang="en-US"/>
              <a:t>first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for MLE and </a:t>
            </a:r>
            <a:r>
              <a:rPr lang="en-US"/>
              <a:t>second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for the KL-divergence estimation.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AIC estimates which is the optimal number of parameters k 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123" y="2632810"/>
            <a:ext cx="1609727" cy="77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Polynomial Regression Model Example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735450" y="1177450"/>
            <a:ext cx="10796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a polynomial regression model 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900" y="2017575"/>
            <a:ext cx="327660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735450" y="3387250"/>
            <a:ext cx="107964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Which is the optimal k?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For k smaller than the optimal: Underfitting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For k larger than the optimal: Overfitting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Minimizing </a:t>
            </a:r>
            <a:r>
              <a:rPr lang="en-US"/>
              <a:t>real 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and </a:t>
            </a:r>
            <a:r>
              <a:rPr lang="en-US"/>
              <a:t>empirical 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KL-divergence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38" y="2483161"/>
            <a:ext cx="4714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3425" y="2483148"/>
            <a:ext cx="51149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3013" y="3971625"/>
            <a:ext cx="31813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3000" y="4309750"/>
            <a:ext cx="4295775" cy="14859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735450" y="1035325"/>
            <a:ext cx="103269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many models indicated by index j </a:t>
            </a:r>
            <a:br>
              <a:rPr lang="en-US"/>
            </a:b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Work with </a:t>
            </a:r>
            <a:r>
              <a:rPr lang="en-US"/>
              <a:t>the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j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-th model which has k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j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parameters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5" y="1967673"/>
            <a:ext cx="4969675" cy="3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800" y="1967678"/>
            <a:ext cx="5018879" cy="3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Numerical verification of AIC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49292" y="14396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480"/>
              </a:spcBef>
              <a:buSzPts val="2400"/>
            </a:pPr>
            <a:r>
              <a:rPr lang="en-US" dirty="0"/>
              <a:t>Outline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735450" y="1282068"/>
            <a:ext cx="10326900" cy="3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51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1200"/>
              </a:spcAft>
              <a:buClr>
                <a:srgbClr val="464646"/>
              </a:buClr>
              <a:buSzPts val="2800"/>
              <a:buFont typeface="Arial" charset="0"/>
              <a:buChar char="•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MLE)</a:t>
            </a:r>
            <a:r>
              <a:rPr lang="en-US" dirty="0" smtClean="0"/>
              <a:t>. </a:t>
            </a:r>
            <a:r>
              <a:rPr lang="en-US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Fit </a:t>
            </a:r>
            <a:r>
              <a:rPr lang="en-US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lang="en-US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distribution</a:t>
            </a:r>
            <a:r>
              <a:rPr lang="en-US" sz="24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 </a:t>
            </a: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dirty="0"/>
              <a:t>E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sym typeface="Karla"/>
              </a:rPr>
              <a:t>xponential distribution</a:t>
            </a:r>
            <a:endParaRPr lang="en-US" sz="2800" dirty="0" smtClean="0"/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dirty="0" smtClean="0"/>
              <a:t>Normal (Linear </a:t>
            </a:r>
            <a:r>
              <a:rPr lang="en-US" sz="2800" dirty="0"/>
              <a:t>Regression </a:t>
            </a:r>
            <a:r>
              <a:rPr lang="en-US" sz="2800" dirty="0" smtClean="0"/>
              <a:t>Model)</a:t>
            </a:r>
            <a:endParaRPr sz="2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5651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64646"/>
              </a:buClr>
              <a:buSzPts val="2800"/>
              <a:buFont typeface="Arial" charset="0"/>
              <a:buChar char="•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Selection &amp; Information Criteria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 divergence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MLE justification through KL divergence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Comparison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479550" lvl="2" indent="-51435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Information Criterion (AIC)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(AIC): Proof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735450" y="959125"/>
            <a:ext cx="103269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Asymptotic Expansion around true ideal MLE </a:t>
            </a:r>
            <a:r>
              <a:rPr lang="en-US" sz="2800" b="1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0</a:t>
            </a:r>
            <a:endParaRPr sz="2800" b="0" i="0" u="none" strike="noStrike" cap="none" baseline="-250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5" name="Google Shape;315;p3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2853850" y="165025"/>
            <a:ext cx="83868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3"/>
          <p:cNvGrpSpPr/>
          <p:nvPr/>
        </p:nvGrpSpPr>
        <p:grpSpPr>
          <a:xfrm>
            <a:off x="152400" y="1729225"/>
            <a:ext cx="11887300" cy="2034663"/>
            <a:chOff x="152400" y="1729225"/>
            <a:chExt cx="11887300" cy="2034663"/>
          </a:xfrm>
        </p:grpSpPr>
        <p:pic>
          <p:nvPicPr>
            <p:cNvPr id="318" name="Google Shape;318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" y="1729225"/>
              <a:ext cx="11887200" cy="2034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3"/>
            <p:cNvSpPr/>
            <p:nvPr/>
          </p:nvSpPr>
          <p:spPr>
            <a:xfrm>
              <a:off x="11357200" y="2887825"/>
              <a:ext cx="682500" cy="76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0" name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58" y="3916288"/>
            <a:ext cx="11408691" cy="233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(AIC): Proof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7" name="Google Shape;327;p3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2853850" y="165025"/>
            <a:ext cx="83868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650" y="4391275"/>
            <a:ext cx="43053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000" y="4657975"/>
            <a:ext cx="49339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750" y="1173125"/>
            <a:ext cx="32861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275" y="1195825"/>
            <a:ext cx="7458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9138" y="2535325"/>
            <a:ext cx="25622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68850" y="2548375"/>
            <a:ext cx="43148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Akaike Information Criterion (AIC): Proof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1" name="Google Shape;341;p3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2853850" y="165025"/>
            <a:ext cx="83868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219825"/>
            <a:ext cx="77057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735450" y="4083325"/>
            <a:ext cx="103269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In the limit of a correct model: </a:t>
            </a:r>
            <a:endParaRPr sz="2800" b="0" i="0" u="none" strike="noStrike" cap="none" baseline="-250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6004" y="4122010"/>
            <a:ext cx="41052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3350" y="4935635"/>
            <a:ext cx="2257425" cy="952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Review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728104" y="1025350"/>
            <a:ext cx="108588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70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powerful method to estimate the ideal fitting parameters of a model.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Exponential distribution, a simple but useful example.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 as a special paradigm of MLE implementation.</a:t>
            </a:r>
            <a:b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Model Selection &amp; Information Criteria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KL-divergence quantifies the “distance” between the fitting model and the “real” distribution.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KL-divergence justifies the MLE and is used for model comparison.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AIC: Estimates the number of model parameters and protects from overfitting.</a:t>
            </a:r>
            <a:endParaRPr sz="2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are: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6-7:30 (Marios)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 (Trevor)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9" name="Google Shape;359;p3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2: Model Selection &amp; Information Criteria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832025" y="19495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b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&amp; Parametric Models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endParaRPr sz="32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735450" y="1263925"/>
            <a:ext cx="103269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Fit your data with a parametric distribution </a:t>
            </a:r>
            <a:r>
              <a:rPr lang="en-US" sz="2800" i="0" u="none" strike="noStrike" cap="none" dirty="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b="1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|</a:t>
            </a:r>
            <a:r>
              <a:rPr lang="en-US" sz="2800" b="1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).</a:t>
            </a: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=(θ</a:t>
            </a:r>
            <a:r>
              <a:rPr lang="en-US" sz="2800" b="0" i="0" u="none" strike="noStrike" cap="none" baseline="-25000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, … , </a:t>
            </a:r>
            <a:r>
              <a:rPr lang="en-US" sz="2800" b="0" i="0" u="none" strike="noStrike" cap="none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θ</a:t>
            </a:r>
            <a:r>
              <a:rPr lang="en-US" sz="2800" b="0" i="0" u="none" strike="noStrike" cap="none" baseline="-25000" dirty="0" err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k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 is a parameter set to be </a:t>
            </a:r>
            <a:r>
              <a:rPr lang="en-US" sz="2800" b="0" i="0" u="none" strike="noStrike" cap="none" dirty="0" smtClean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estimated.</a:t>
            </a:r>
            <a: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28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28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341" y="2943712"/>
            <a:ext cx="8195607" cy="28474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ular Callout 1"/>
          <p:cNvSpPr/>
          <p:nvPr/>
        </p:nvSpPr>
        <p:spPr>
          <a:xfrm>
            <a:off x="8011886" y="6066971"/>
            <a:ext cx="1277257" cy="698929"/>
          </a:xfrm>
          <a:prstGeom prst="wedgeRoundRectCallout">
            <a:avLst>
              <a:gd name="adj1" fmla="val -83333"/>
              <a:gd name="adj2" fmla="val -10363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49292" y="1403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Maximize the Likelihood L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25" y="1942325"/>
            <a:ext cx="10758276" cy="33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691775" y="978550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Scanning over all the parameters until find the maximum L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91775" y="5398150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...but this is a too time-consuming approach.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Maximum Likelihood Estimation (MLE)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735450" y="1187725"/>
            <a:ext cx="103269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formal and efficient method is given by MLE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Observations: </a:t>
            </a:r>
            <a:r>
              <a:rPr lang="en-US" sz="2800" b="1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=(y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, …, y</a:t>
            </a:r>
            <a:r>
              <a:rPr lang="en-US" sz="2800" b="0" i="0" u="none" strike="noStrike" cap="none" baseline="-250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398225"/>
            <a:ext cx="38195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6525" y="2398225"/>
            <a:ext cx="39528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4750900"/>
            <a:ext cx="39814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908825" y="5125775"/>
            <a:ext cx="13542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52650" y="4465150"/>
            <a:ext cx="57721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735450" y="4007125"/>
            <a:ext cx="10563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Easier and numerically more stable to work with log-likelihood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Exponential distribution: A simple and us</a:t>
            </a:r>
            <a:r>
              <a:rPr lang="en-US"/>
              <a:t>eful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example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735450" y="11877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 one parameter distribution: </a:t>
            </a:r>
            <a:r>
              <a:rPr lang="en-US" sz="2800" b="0" i="1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rate parameter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λ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650" y="1955125"/>
            <a:ext cx="3848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3241000"/>
            <a:ext cx="60864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9500" y="4812625"/>
            <a:ext cx="2918808" cy="1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 with gaussian error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6550" y="1404949"/>
            <a:ext cx="5378300" cy="401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1"/>
          <p:cNvGrpSpPr/>
          <p:nvPr/>
        </p:nvGrpSpPr>
        <p:grpSpPr>
          <a:xfrm>
            <a:off x="2086036" y="1416381"/>
            <a:ext cx="2628900" cy="2276475"/>
            <a:chOff x="2009836" y="1416381"/>
            <a:chExt cx="2628900" cy="2276475"/>
          </a:xfrm>
        </p:grpSpPr>
        <p:pic>
          <p:nvPicPr>
            <p:cNvPr id="179" name="Google Shape;179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09836" y="1416381"/>
              <a:ext cx="2628900" cy="227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1"/>
            <p:cNvSpPr/>
            <p:nvPr/>
          </p:nvSpPr>
          <p:spPr>
            <a:xfrm>
              <a:off x="3960458" y="3350357"/>
              <a:ext cx="233100" cy="24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88" y="4702125"/>
            <a:ext cx="63912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Linear Regression Model through MLE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575" y="1199906"/>
            <a:ext cx="58388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7575" y="2618031"/>
            <a:ext cx="75438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7309375" y="4780700"/>
            <a:ext cx="2451900" cy="1048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9959400" y="5086475"/>
            <a:ext cx="16065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 sz="2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492</Words>
  <Application>Microsoft Office PowerPoint</Application>
  <PresentationFormat>Widescreen</PresentationFormat>
  <Paragraphs>126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Karla</vt:lpstr>
      <vt:lpstr>GEC_template</vt:lpstr>
      <vt:lpstr>Advanced Section #2  Model Selection &amp; Information Criteria Akaike Information Criterion  </vt:lpstr>
      <vt:lpstr>Outline</vt:lpstr>
      <vt:lpstr>Maximum Likelihood Estimation (MLE) &amp; Parametric Models</vt:lpstr>
      <vt:lpstr>Maximum Likelihood Estimation (MLE)</vt:lpstr>
      <vt:lpstr>Maximize the Likelihood L </vt:lpstr>
      <vt:lpstr>Maximum Likelihood Estimation (MLE)</vt:lpstr>
      <vt:lpstr>Exponential distribution: A simple and useful example</vt:lpstr>
      <vt:lpstr>Linear Regression Model with gaussian error</vt:lpstr>
      <vt:lpstr>Linear Regression Model through MLE</vt:lpstr>
      <vt:lpstr>Linear Regression Model: Standard Formulas</vt:lpstr>
      <vt:lpstr>Model Selection &amp; Information Theory: Akaike Information Criterion</vt:lpstr>
      <vt:lpstr>Kullback-Leibler (KL) divergence (or relative entropy)</vt:lpstr>
      <vt:lpstr>KL divergence</vt:lpstr>
      <vt:lpstr>MLE justification through KL divergence</vt:lpstr>
      <vt:lpstr>Model Comparison</vt:lpstr>
      <vt:lpstr>Akaike Information Criterion (AIC)</vt:lpstr>
      <vt:lpstr>Polynomial Regression Model Example</vt:lpstr>
      <vt:lpstr>Minimizing real and empirical KL-divergence</vt:lpstr>
      <vt:lpstr>Numerical verification of AIC</vt:lpstr>
      <vt:lpstr>Akaike Information Criterion (AIC): Proof</vt:lpstr>
      <vt:lpstr>Akaike Information Criterion (AIC): Proof</vt:lpstr>
      <vt:lpstr>Akaike Information Criterion (AIC): Proof</vt:lpstr>
      <vt:lpstr>Review</vt:lpstr>
      <vt:lpstr>Advanced Section 2: Model Selection &amp; Information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#2  Model Selection &amp; Information Criteria Akaike Information Criterion</dc:title>
  <dc:creator>Saurabh Kulkarni</dc:creator>
  <cp:lastModifiedBy>Saurabh Kulkarni</cp:lastModifiedBy>
  <cp:revision>3</cp:revision>
  <dcterms:modified xsi:type="dcterms:W3CDTF">2018-11-29T06:04:52Z</dcterms:modified>
</cp:coreProperties>
</file>