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notesMasterIdLst>
    <p:notesMasterId r:id="rId59"/>
  </p:notesMasterIdLst>
  <p:handoutMasterIdLst>
    <p:handoutMasterId r:id="rId60"/>
  </p:handoutMasterIdLst>
  <p:sldIdLst>
    <p:sldId id="257" r:id="rId2"/>
    <p:sldId id="378" r:id="rId3"/>
    <p:sldId id="412" r:id="rId4"/>
    <p:sldId id="344" r:id="rId5"/>
    <p:sldId id="349" r:id="rId6"/>
    <p:sldId id="348" r:id="rId7"/>
    <p:sldId id="360" r:id="rId8"/>
    <p:sldId id="367" r:id="rId9"/>
    <p:sldId id="351" r:id="rId10"/>
    <p:sldId id="358" r:id="rId11"/>
    <p:sldId id="345" r:id="rId12"/>
    <p:sldId id="346" r:id="rId13"/>
    <p:sldId id="370" r:id="rId14"/>
    <p:sldId id="371" r:id="rId15"/>
    <p:sldId id="372" r:id="rId16"/>
    <p:sldId id="374" r:id="rId17"/>
    <p:sldId id="405" r:id="rId18"/>
    <p:sldId id="373" r:id="rId19"/>
    <p:sldId id="364" r:id="rId20"/>
    <p:sldId id="362" r:id="rId21"/>
    <p:sldId id="404" r:id="rId22"/>
    <p:sldId id="353" r:id="rId23"/>
    <p:sldId id="352" r:id="rId24"/>
    <p:sldId id="376" r:id="rId25"/>
    <p:sldId id="381" r:id="rId26"/>
    <p:sldId id="380" r:id="rId27"/>
    <p:sldId id="384" r:id="rId28"/>
    <p:sldId id="383" r:id="rId29"/>
    <p:sldId id="382" r:id="rId30"/>
    <p:sldId id="385" r:id="rId31"/>
    <p:sldId id="386" r:id="rId32"/>
    <p:sldId id="387" r:id="rId33"/>
    <p:sldId id="366" r:id="rId34"/>
    <p:sldId id="388" r:id="rId35"/>
    <p:sldId id="356" r:id="rId36"/>
    <p:sldId id="392" r:id="rId37"/>
    <p:sldId id="391" r:id="rId38"/>
    <p:sldId id="393" r:id="rId39"/>
    <p:sldId id="394" r:id="rId40"/>
    <p:sldId id="354" r:id="rId41"/>
    <p:sldId id="406" r:id="rId42"/>
    <p:sldId id="413" r:id="rId43"/>
    <p:sldId id="407" r:id="rId44"/>
    <p:sldId id="355" r:id="rId45"/>
    <p:sldId id="397" r:id="rId46"/>
    <p:sldId id="408" r:id="rId47"/>
    <p:sldId id="375" r:id="rId48"/>
    <p:sldId id="389" r:id="rId49"/>
    <p:sldId id="398" r:id="rId50"/>
    <p:sldId id="399" r:id="rId51"/>
    <p:sldId id="390" r:id="rId52"/>
    <p:sldId id="400" r:id="rId53"/>
    <p:sldId id="401" r:id="rId54"/>
    <p:sldId id="411" r:id="rId55"/>
    <p:sldId id="402" r:id="rId56"/>
    <p:sldId id="395" r:id="rId57"/>
    <p:sldId id="396"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lliam Claybaugh" initials="WC" lastIdx="12" clrIdx="0">
    <p:extLst/>
  </p:cmAuthor>
  <p:cmAuthor id="2" name="Microsoft Office User" initials="Office" lastIdx="1" clrIdx="1">
    <p:extLst/>
  </p:cmAuthor>
  <p:cmAuthor id="3" name="Microsoft Office User" initials="Office [2]" lastIdx="1" clrIdx="2">
    <p:extLst/>
  </p:cmAuthor>
  <p:cmAuthor id="4" name="Microsoft Office User" initials="Office [3]" lastIdx="1" clrIdx="3">
    <p:extLst/>
  </p:cmAuthor>
  <p:cmAuthor id="5" name="Microsoft Office User" initials="Office [4]" lastIdx="1" clrIdx="4">
    <p:extLst/>
  </p:cmAuthor>
  <p:cmAuthor id="6" name="Microsoft Office User" initials="Office [5]" lastIdx="1" clrIdx="5">
    <p:extLst/>
  </p:cmAuthor>
  <p:cmAuthor id="7" name="Microsoft Office User" initials="Office [6]" lastIdx="1" clrIdx="6">
    <p:extLst/>
  </p:cmAuthor>
  <p:cmAuthor id="8" name="Microsoft Office User" initials="Office [7]" lastIdx="1" clrIdx="7">
    <p:extLst/>
  </p:cmAuthor>
  <p:cmAuthor id="9" name="Microsoft Office User" initials="Office [8]" lastIdx="1" clrIdx="8">
    <p:extLst/>
  </p:cmAuthor>
  <p:cmAuthor id="10" name="Microsoft Office User" initials="Office [9]" lastIdx="1" clrIdx="9">
    <p:extLst/>
  </p:cmAuthor>
  <p:cmAuthor id="11" name="Microsoft Office User" initials="Office [10]" lastIdx="1" clrIdx="10">
    <p:extLst/>
  </p:cmAuthor>
  <p:cmAuthor id="12" name="Microsoft Office User" initials="Office [11]" lastIdx="1" clrIdx="11">
    <p:extLst/>
  </p:cmAuthor>
  <p:cmAuthor id="13" name="Microsoft Office User" initials="Office [12]" lastIdx="1" clrIdx="12">
    <p:extLst/>
  </p:cmAuthor>
  <p:cmAuthor id="14" name="Microsoft Office User" initials="Office [13]" lastIdx="1" clrIdx="13">
    <p:extLst/>
  </p:cmAuthor>
  <p:cmAuthor id="15" name="Microsoft Office User" initials="Office [14]" lastIdx="1" clrIdx="14">
    <p:extLst/>
  </p:cmAuthor>
  <p:cmAuthor id="16" name="Microsoft Office User" initials="Office [15]" lastIdx="1" clrIdx="15">
    <p:extLst/>
  </p:cmAuthor>
  <p:cmAuthor id="17" name="Microsoft Office User" initials="Office [16]" lastIdx="1" clrIdx="16">
    <p:extLst/>
  </p:cmAuthor>
  <p:cmAuthor id="18" name="Marina Marmora" initials="MM" lastIdx="1" clrIdx="17">
    <p:extLst>
      <p:ext uri="{19B8F6BF-5375-455C-9EA6-DF929625EA0E}">
        <p15:presenceInfo xmlns:p15="http://schemas.microsoft.com/office/powerpoint/2012/main" userId="8f4e93797ab86ef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2A0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3686" autoAdjust="0"/>
  </p:normalViewPr>
  <p:slideViewPr>
    <p:cSldViewPr snapToGrid="0" snapToObjects="1" showGuides="1">
      <p:cViewPr varScale="1">
        <p:scale>
          <a:sx n="72" d="100"/>
          <a:sy n="72" d="100"/>
        </p:scale>
        <p:origin x="1104" y="67"/>
      </p:cViewPr>
      <p:guideLst/>
    </p:cSldViewPr>
  </p:slideViewPr>
  <p:notesTextViewPr>
    <p:cViewPr>
      <p:scale>
        <a:sx n="1" d="1"/>
        <a:sy n="1" d="1"/>
      </p:scale>
      <p:origin x="0" y="0"/>
    </p:cViewPr>
  </p:notesTextViewPr>
  <p:notesViewPr>
    <p:cSldViewPr snapToGrid="0" snapToObjects="1">
      <p:cViewPr varScale="1">
        <p:scale>
          <a:sx n="66" d="100"/>
          <a:sy n="66" d="100"/>
        </p:scale>
        <p:origin x="3134" y="43"/>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commentAuthors" Target="commentAuthor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F48BB17-E744-4D1E-BAD8-71A2F6E60C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062EBC5-B899-41E3-A4A5-5FDDB5EF447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CED8B00-91FF-428C-8134-3E9D84D7D461}" type="datetimeFigureOut">
              <a:rPr lang="en-US" smtClean="0"/>
              <a:t>09-Oct-18</a:t>
            </a:fld>
            <a:endParaRPr lang="en-US"/>
          </a:p>
        </p:txBody>
      </p:sp>
      <p:sp>
        <p:nvSpPr>
          <p:cNvPr id="4" name="Footer Placeholder 3">
            <a:extLst>
              <a:ext uri="{FF2B5EF4-FFF2-40B4-BE49-F238E27FC236}">
                <a16:creationId xmlns:a16="http://schemas.microsoft.com/office/drawing/2014/main" id="{141862AB-B7DC-460A-90C2-9BEE993E2C8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779E247-8B32-4CEF-9250-098ABF0DC90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0365902-E16E-4D00-B24F-ACF62C09997B}" type="slidenum">
              <a:rPr lang="en-US" smtClean="0"/>
              <a:t>‹#›</a:t>
            </a:fld>
            <a:endParaRPr lang="en-US"/>
          </a:p>
        </p:txBody>
      </p:sp>
    </p:spTree>
    <p:extLst>
      <p:ext uri="{BB962C8B-B14F-4D97-AF65-F5344CB8AC3E}">
        <p14:creationId xmlns:p14="http://schemas.microsoft.com/office/powerpoint/2010/main" val="17207121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74AD6E-127A-2144-9B3C-5E3BF803E20D}" type="datetimeFigureOut">
              <a:rPr lang="en-US" smtClean="0"/>
              <a:t>09-Oct-18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0B7716-36DB-2D49-AA17-2865D7B13815}" type="slidenum">
              <a:rPr lang="en-US" smtClean="0"/>
              <a:t>‹#›</a:t>
            </a:fld>
            <a:endParaRPr lang="en-US"/>
          </a:p>
        </p:txBody>
      </p:sp>
    </p:spTree>
    <p:extLst>
      <p:ext uri="{BB962C8B-B14F-4D97-AF65-F5344CB8AC3E}">
        <p14:creationId xmlns:p14="http://schemas.microsoft.com/office/powerpoint/2010/main" val="1229122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Regularization will, in most cases, add a bias to our coefficients such that they perform worse on train data, but hopefully they perform better on test data. Complex model hard to understand!</a:t>
            </a:r>
          </a:p>
        </p:txBody>
      </p:sp>
      <p:sp>
        <p:nvSpPr>
          <p:cNvPr id="4" name="Slide Number Placeholder 3"/>
          <p:cNvSpPr>
            <a:spLocks noGrp="1"/>
          </p:cNvSpPr>
          <p:nvPr>
            <p:ph type="sldNum" sz="quarter" idx="5"/>
          </p:nvPr>
        </p:nvSpPr>
        <p:spPr/>
        <p:txBody>
          <a:bodyPr/>
          <a:lstStyle/>
          <a:p>
            <a:fld id="{780B7716-36DB-2D49-AA17-2865D7B13815}" type="slidenum">
              <a:rPr lang="en-US" smtClean="0"/>
              <a:t>5</a:t>
            </a:fld>
            <a:endParaRPr lang="en-US"/>
          </a:p>
        </p:txBody>
      </p:sp>
    </p:spTree>
    <p:extLst>
      <p:ext uri="{BB962C8B-B14F-4D97-AF65-F5344CB8AC3E}">
        <p14:creationId xmlns:p14="http://schemas.microsoft.com/office/powerpoint/2010/main" val="22356134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0B7716-36DB-2D49-AA17-2865D7B13815}" type="slidenum">
              <a:rPr lang="en-US" smtClean="0"/>
              <a:t>30</a:t>
            </a:fld>
            <a:endParaRPr lang="en-US"/>
          </a:p>
        </p:txBody>
      </p:sp>
    </p:spTree>
    <p:extLst>
      <p:ext uri="{BB962C8B-B14F-4D97-AF65-F5344CB8AC3E}">
        <p14:creationId xmlns:p14="http://schemas.microsoft.com/office/powerpoint/2010/main" val="773747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Im</a:t>
            </a:r>
            <a:r>
              <a:rPr lang="en-US" dirty="0"/>
              <a:t> putting a cap on how little correlation with the output I want. If </a:t>
            </a:r>
            <a:r>
              <a:rPr lang="en-US" dirty="0" err="1"/>
              <a:t>xty</a:t>
            </a:r>
            <a:r>
              <a:rPr lang="en-US" dirty="0"/>
              <a:t> is smaller than lambda, eliminated!</a:t>
            </a:r>
          </a:p>
          <a:p>
            <a:endParaRPr lang="en-US" dirty="0"/>
          </a:p>
        </p:txBody>
      </p:sp>
      <p:sp>
        <p:nvSpPr>
          <p:cNvPr id="4" name="Slide Number Placeholder 3"/>
          <p:cNvSpPr>
            <a:spLocks noGrp="1"/>
          </p:cNvSpPr>
          <p:nvPr>
            <p:ph type="sldNum" sz="quarter" idx="5"/>
          </p:nvPr>
        </p:nvSpPr>
        <p:spPr/>
        <p:txBody>
          <a:bodyPr/>
          <a:lstStyle/>
          <a:p>
            <a:fld id="{780B7716-36DB-2D49-AA17-2865D7B13815}" type="slidenum">
              <a:rPr lang="en-US" smtClean="0"/>
              <a:t>31</a:t>
            </a:fld>
            <a:endParaRPr lang="en-US"/>
          </a:p>
        </p:txBody>
      </p:sp>
    </p:spTree>
    <p:extLst>
      <p:ext uri="{BB962C8B-B14F-4D97-AF65-F5344CB8AC3E}">
        <p14:creationId xmlns:p14="http://schemas.microsoft.com/office/powerpoint/2010/main" val="39238828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0B7716-36DB-2D49-AA17-2865D7B13815}" type="slidenum">
              <a:rPr lang="en-US" smtClean="0"/>
              <a:t>32</a:t>
            </a:fld>
            <a:endParaRPr lang="en-US"/>
          </a:p>
        </p:txBody>
      </p:sp>
    </p:spTree>
    <p:extLst>
      <p:ext uri="{BB962C8B-B14F-4D97-AF65-F5344CB8AC3E}">
        <p14:creationId xmlns:p14="http://schemas.microsoft.com/office/powerpoint/2010/main" val="19115967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In addition, both empirical evidence and theoretical analysis (</a:t>
            </a:r>
            <a:r>
              <a:rPr lang="en-US" sz="1200" b="0" i="0" u="none" strike="noStrike" kern="1200" baseline="0" dirty="0" err="1">
                <a:solidFill>
                  <a:schemeClr val="tx1"/>
                </a:solidFill>
                <a:latin typeface="+mn-lt"/>
                <a:ea typeface="+mn-ea"/>
                <a:cs typeface="+mn-cs"/>
              </a:rPr>
              <a:t>Efron</a:t>
            </a:r>
            <a:r>
              <a:rPr lang="en-US" sz="1200" b="0" i="0" u="none" strike="noStrike" kern="1200" baseline="0" dirty="0">
                <a:solidFill>
                  <a:schemeClr val="tx1"/>
                </a:solidFill>
                <a:latin typeface="+mn-lt"/>
                <a:ea typeface="+mn-ea"/>
                <a:cs typeface="+mn-cs"/>
              </a:rPr>
              <a:t> et al., 2004) show</a:t>
            </a:r>
          </a:p>
          <a:p>
            <a:r>
              <a:rPr lang="en-US" sz="1200" b="0" i="0" u="none" strike="noStrike" kern="1200" baseline="0" dirty="0">
                <a:solidFill>
                  <a:schemeClr val="tx1"/>
                </a:solidFill>
                <a:latin typeface="+mn-lt"/>
                <a:ea typeface="+mn-ea"/>
                <a:cs typeface="+mn-cs"/>
              </a:rPr>
              <a:t>that when there are a number of highly-correlated predictors, then the LASSO estimator</a:t>
            </a:r>
          </a:p>
          <a:p>
            <a:r>
              <a:rPr lang="en-US" sz="1200" b="0" i="0" u="none" strike="noStrike" kern="1200" baseline="0" dirty="0" err="1">
                <a:solidFill>
                  <a:schemeClr val="tx1"/>
                </a:solidFill>
                <a:latin typeface="+mn-lt"/>
                <a:ea typeface="+mn-ea"/>
                <a:cs typeface="+mn-cs"/>
              </a:rPr>
              <a:t>indierently</a:t>
            </a:r>
            <a:r>
              <a:rPr lang="en-US" sz="1200" b="0" i="0" u="none" strike="noStrike" kern="1200" baseline="0" dirty="0">
                <a:solidFill>
                  <a:schemeClr val="tx1"/>
                </a:solidFill>
                <a:latin typeface="+mn-lt"/>
                <a:ea typeface="+mn-ea"/>
                <a:cs typeface="+mn-cs"/>
              </a:rPr>
              <a:t> selects one among them and discards the rest. This can be highly problematic</a:t>
            </a:r>
          </a:p>
          <a:p>
            <a:r>
              <a:rPr lang="en-US" sz="1200" b="0" i="0" u="none" strike="noStrike" kern="1200" baseline="0" dirty="0">
                <a:solidFill>
                  <a:schemeClr val="tx1"/>
                </a:solidFill>
                <a:latin typeface="+mn-lt"/>
                <a:ea typeface="+mn-ea"/>
                <a:cs typeface="+mn-cs"/>
              </a:rPr>
              <a:t>in practice; for example, if a group of clustered genes jointly predict for a disease but are</a:t>
            </a:r>
          </a:p>
          <a:p>
            <a:r>
              <a:rPr lang="en-US" sz="1200" b="0" i="0" u="none" strike="noStrike" kern="1200" baseline="0" dirty="0">
                <a:solidFill>
                  <a:schemeClr val="tx1"/>
                </a:solidFill>
                <a:latin typeface="+mn-lt"/>
                <a:ea typeface="+mn-ea"/>
                <a:cs typeface="+mn-cs"/>
              </a:rPr>
              <a:t>correlated, it would be scientifically invalid to randomly select one of these genes and</a:t>
            </a:r>
          </a:p>
          <a:p>
            <a:r>
              <a:rPr lang="en-US" sz="1200" b="0" i="0" u="none" strike="noStrike" kern="1200" baseline="0" dirty="0">
                <a:solidFill>
                  <a:schemeClr val="tx1"/>
                </a:solidFill>
                <a:latin typeface="+mn-lt"/>
                <a:ea typeface="+mn-ea"/>
                <a:cs typeface="+mn-cs"/>
              </a:rPr>
              <a:t>ignore the rest.</a:t>
            </a:r>
            <a:endParaRPr lang="en-US" dirty="0"/>
          </a:p>
        </p:txBody>
      </p:sp>
      <p:sp>
        <p:nvSpPr>
          <p:cNvPr id="4" name="Slide Number Placeholder 3"/>
          <p:cNvSpPr>
            <a:spLocks noGrp="1"/>
          </p:cNvSpPr>
          <p:nvPr>
            <p:ph type="sldNum" sz="quarter" idx="5"/>
          </p:nvPr>
        </p:nvSpPr>
        <p:spPr/>
        <p:txBody>
          <a:bodyPr/>
          <a:lstStyle/>
          <a:p>
            <a:fld id="{780B7716-36DB-2D49-AA17-2865D7B13815}" type="slidenum">
              <a:rPr lang="en-US" smtClean="0"/>
              <a:t>36</a:t>
            </a:fld>
            <a:endParaRPr lang="en-US"/>
          </a:p>
        </p:txBody>
      </p:sp>
    </p:spTree>
    <p:extLst>
      <p:ext uri="{BB962C8B-B14F-4D97-AF65-F5344CB8AC3E}">
        <p14:creationId xmlns:p14="http://schemas.microsoft.com/office/powerpoint/2010/main" val="5474536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0B7716-36DB-2D49-AA17-2865D7B13815}" type="slidenum">
              <a:rPr lang="en-US" smtClean="0"/>
              <a:t>41</a:t>
            </a:fld>
            <a:endParaRPr lang="en-US"/>
          </a:p>
        </p:txBody>
      </p:sp>
    </p:spTree>
    <p:extLst>
      <p:ext uri="{BB962C8B-B14F-4D97-AF65-F5344CB8AC3E}">
        <p14:creationId xmlns:p14="http://schemas.microsoft.com/office/powerpoint/2010/main" val="24442479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0B7716-36DB-2D49-AA17-2865D7B13815}" type="slidenum">
              <a:rPr lang="en-US" smtClean="0"/>
              <a:t>42</a:t>
            </a:fld>
            <a:endParaRPr lang="en-US"/>
          </a:p>
        </p:txBody>
      </p:sp>
    </p:spTree>
    <p:extLst>
      <p:ext uri="{BB962C8B-B14F-4D97-AF65-F5344CB8AC3E}">
        <p14:creationId xmlns:p14="http://schemas.microsoft.com/office/powerpoint/2010/main" val="14609805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0B7716-36DB-2D49-AA17-2865D7B13815}" type="slidenum">
              <a:rPr lang="en-US" smtClean="0"/>
              <a:t>43</a:t>
            </a:fld>
            <a:endParaRPr lang="en-US"/>
          </a:p>
        </p:txBody>
      </p:sp>
    </p:spTree>
    <p:extLst>
      <p:ext uri="{BB962C8B-B14F-4D97-AF65-F5344CB8AC3E}">
        <p14:creationId xmlns:p14="http://schemas.microsoft.com/office/powerpoint/2010/main" val="21810372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0B7716-36DB-2D49-AA17-2865D7B13815}" type="slidenum">
              <a:rPr lang="en-US" smtClean="0"/>
              <a:t>45</a:t>
            </a:fld>
            <a:endParaRPr lang="en-US"/>
          </a:p>
        </p:txBody>
      </p:sp>
    </p:spTree>
    <p:extLst>
      <p:ext uri="{BB962C8B-B14F-4D97-AF65-F5344CB8AC3E}">
        <p14:creationId xmlns:p14="http://schemas.microsoft.com/office/powerpoint/2010/main" val="25018675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0B7716-36DB-2D49-AA17-2865D7B13815}" type="slidenum">
              <a:rPr lang="en-US" smtClean="0"/>
              <a:t>46</a:t>
            </a:fld>
            <a:endParaRPr lang="en-US"/>
          </a:p>
        </p:txBody>
      </p:sp>
    </p:spTree>
    <p:extLst>
      <p:ext uri="{BB962C8B-B14F-4D97-AF65-F5344CB8AC3E}">
        <p14:creationId xmlns:p14="http://schemas.microsoft.com/office/powerpoint/2010/main" val="15085383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0B7716-36DB-2D49-AA17-2865D7B13815}" type="slidenum">
              <a:rPr lang="en-US" smtClean="0"/>
              <a:t>48</a:t>
            </a:fld>
            <a:endParaRPr lang="en-US"/>
          </a:p>
        </p:txBody>
      </p:sp>
    </p:spTree>
    <p:extLst>
      <p:ext uri="{BB962C8B-B14F-4D97-AF65-F5344CB8AC3E}">
        <p14:creationId xmlns:p14="http://schemas.microsoft.com/office/powerpoint/2010/main" val="4038201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Instability = (small change in input generates big change in output)</a:t>
            </a:r>
          </a:p>
        </p:txBody>
      </p:sp>
      <p:sp>
        <p:nvSpPr>
          <p:cNvPr id="4" name="Slide Number Placeholder 3"/>
          <p:cNvSpPr>
            <a:spLocks noGrp="1"/>
          </p:cNvSpPr>
          <p:nvPr>
            <p:ph type="sldNum" sz="quarter" idx="5"/>
          </p:nvPr>
        </p:nvSpPr>
        <p:spPr/>
        <p:txBody>
          <a:bodyPr/>
          <a:lstStyle/>
          <a:p>
            <a:fld id="{780B7716-36DB-2D49-AA17-2865D7B13815}" type="slidenum">
              <a:rPr lang="en-US" smtClean="0"/>
              <a:t>6</a:t>
            </a:fld>
            <a:endParaRPr lang="en-US"/>
          </a:p>
        </p:txBody>
      </p:sp>
    </p:spTree>
    <p:extLst>
      <p:ext uri="{BB962C8B-B14F-4D97-AF65-F5344CB8AC3E}">
        <p14:creationId xmlns:p14="http://schemas.microsoft.com/office/powerpoint/2010/main" val="42848827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0B7716-36DB-2D49-AA17-2865D7B13815}" type="slidenum">
              <a:rPr lang="en-US" smtClean="0"/>
              <a:t>49</a:t>
            </a:fld>
            <a:endParaRPr lang="en-US"/>
          </a:p>
        </p:txBody>
      </p:sp>
    </p:spTree>
    <p:extLst>
      <p:ext uri="{BB962C8B-B14F-4D97-AF65-F5344CB8AC3E}">
        <p14:creationId xmlns:p14="http://schemas.microsoft.com/office/powerpoint/2010/main" val="40066788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where </a:t>
            </a:r>
            <a:r>
              <a:rPr lang="en-US" sz="1200" b="0" i="1" kern="1200" dirty="0">
                <a:solidFill>
                  <a:schemeClr val="tx1"/>
                </a:solidFill>
                <a:effectLst/>
                <a:latin typeface="+mn-lt"/>
                <a:ea typeface="+mn-ea"/>
                <a:cs typeface="+mn-cs"/>
              </a:rPr>
              <a:t>R</a:t>
            </a:r>
            <a:r>
              <a:rPr lang="en-US" sz="1200" b="0" i="0" kern="1200" baseline="30000" dirty="0">
                <a:solidFill>
                  <a:schemeClr val="tx1"/>
                </a:solidFill>
                <a:effectLst/>
                <a:latin typeface="+mn-lt"/>
                <a:ea typeface="+mn-ea"/>
                <a:cs typeface="+mn-cs"/>
              </a:rPr>
              <a:t>2</a:t>
            </a:r>
            <a:r>
              <a:rPr lang="en-US" sz="1200" b="0" i="1" kern="1200" baseline="-25000" dirty="0">
                <a:solidFill>
                  <a:schemeClr val="tx1"/>
                </a:solidFill>
                <a:effectLst/>
                <a:latin typeface="+mn-lt"/>
                <a:ea typeface="+mn-ea"/>
                <a:cs typeface="+mn-cs"/>
              </a:rPr>
              <a:t>i</a:t>
            </a:r>
            <a:r>
              <a:rPr lang="en-US" sz="1200" b="0" i="0" kern="1200" dirty="0">
                <a:solidFill>
                  <a:schemeClr val="tx1"/>
                </a:solidFill>
                <a:effectLst/>
                <a:latin typeface="+mn-lt"/>
                <a:ea typeface="+mn-ea"/>
                <a:cs typeface="+mn-cs"/>
              </a:rPr>
              <a:t> is the </a:t>
            </a:r>
            <a:r>
              <a:rPr lang="en-US" sz="1200" b="0" i="0" u="none" strike="noStrike" kern="1200" dirty="0">
                <a:solidFill>
                  <a:schemeClr val="tx1"/>
                </a:solidFill>
                <a:effectLst/>
                <a:latin typeface="+mn-lt"/>
                <a:ea typeface="+mn-ea"/>
                <a:cs typeface="+mn-cs"/>
              </a:rPr>
              <a:t>coefficient of determination</a:t>
            </a:r>
            <a:r>
              <a:rPr lang="en-US" sz="1200" b="0" i="0" kern="1200" dirty="0">
                <a:solidFill>
                  <a:schemeClr val="tx1"/>
                </a:solidFill>
                <a:effectLst/>
                <a:latin typeface="+mn-lt"/>
                <a:ea typeface="+mn-ea"/>
                <a:cs typeface="+mn-cs"/>
              </a:rPr>
              <a:t> of the regression equation in step one, with {X_{</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on the left hand side, and all other predictor variables (all the other X variables) on the right hand side.</a:t>
            </a:r>
            <a:endParaRPr lang="en-US" dirty="0"/>
          </a:p>
        </p:txBody>
      </p:sp>
      <p:sp>
        <p:nvSpPr>
          <p:cNvPr id="4" name="Slide Number Placeholder 3"/>
          <p:cNvSpPr>
            <a:spLocks noGrp="1"/>
          </p:cNvSpPr>
          <p:nvPr>
            <p:ph type="sldNum" sz="quarter" idx="5"/>
          </p:nvPr>
        </p:nvSpPr>
        <p:spPr/>
        <p:txBody>
          <a:bodyPr/>
          <a:lstStyle/>
          <a:p>
            <a:fld id="{780B7716-36DB-2D49-AA17-2865D7B13815}" type="slidenum">
              <a:rPr lang="en-US" smtClean="0"/>
              <a:t>55</a:t>
            </a:fld>
            <a:endParaRPr lang="en-US"/>
          </a:p>
        </p:txBody>
      </p:sp>
    </p:spTree>
    <p:extLst>
      <p:ext uri="{BB962C8B-B14F-4D97-AF65-F5344CB8AC3E}">
        <p14:creationId xmlns:p14="http://schemas.microsoft.com/office/powerpoint/2010/main" val="31621003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0B7716-36DB-2D49-AA17-2865D7B13815}" type="slidenum">
              <a:rPr lang="en-US" smtClean="0"/>
              <a:t>57</a:t>
            </a:fld>
            <a:endParaRPr lang="en-US"/>
          </a:p>
        </p:txBody>
      </p:sp>
    </p:spTree>
    <p:extLst>
      <p:ext uri="{BB962C8B-B14F-4D97-AF65-F5344CB8AC3E}">
        <p14:creationId xmlns:p14="http://schemas.microsoft.com/office/powerpoint/2010/main" val="608250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 loud: This is an important formula. The sigma corresponds to the variance of the response, and the second term is the inverse of the Gram matrix. It is clear from here that if </a:t>
            </a:r>
            <a:r>
              <a:rPr lang="en-US" dirty="0" err="1"/>
              <a:t>XtX</a:t>
            </a:r>
            <a:r>
              <a:rPr lang="en-US" dirty="0"/>
              <a:t> is ill-conditioned, the variance of my estimator will be large. </a:t>
            </a:r>
            <a:r>
              <a:rPr lang="en-US" sz="1200" b="0" i="0" kern="1200" dirty="0">
                <a:solidFill>
                  <a:schemeClr val="tx1"/>
                </a:solidFill>
                <a:effectLst/>
                <a:latin typeface="+mn-lt"/>
                <a:ea typeface="+mn-ea"/>
                <a:cs typeface="+mn-cs"/>
              </a:rPr>
              <a:t>Ill-conditioning = condition number large = you are working on scales that differ on complete orders of magnitude. Thinking of our matrix as a transformation, it is like squeezing something really thin in one direction, while stretching it very far in another direction. </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 nearly collinear datasets, condition number is large, and </a:t>
            </a:r>
            <a:r>
              <a:rPr lang="en-US" sz="1200" dirty="0">
                <a:solidFill>
                  <a:srgbClr val="C00000"/>
                </a:solidFill>
              </a:rPr>
              <a:t>small changes in our data can yield large changes in our estimations</a:t>
            </a:r>
            <a:r>
              <a:rPr lang="en-US" sz="1200" dirty="0"/>
              <a:t>.</a:t>
            </a:r>
          </a:p>
          <a:p>
            <a:endParaRPr lang="en-US" dirty="0"/>
          </a:p>
        </p:txBody>
      </p:sp>
      <p:sp>
        <p:nvSpPr>
          <p:cNvPr id="4" name="Slide Number Placeholder 3"/>
          <p:cNvSpPr>
            <a:spLocks noGrp="1"/>
          </p:cNvSpPr>
          <p:nvPr>
            <p:ph type="sldNum" sz="quarter" idx="5"/>
          </p:nvPr>
        </p:nvSpPr>
        <p:spPr/>
        <p:txBody>
          <a:bodyPr/>
          <a:lstStyle/>
          <a:p>
            <a:fld id="{780B7716-36DB-2D49-AA17-2865D7B13815}" type="slidenum">
              <a:rPr lang="en-US" smtClean="0"/>
              <a:t>7</a:t>
            </a:fld>
            <a:endParaRPr lang="en-US"/>
          </a:p>
        </p:txBody>
      </p:sp>
    </p:spTree>
    <p:extLst>
      <p:ext uri="{BB962C8B-B14F-4D97-AF65-F5344CB8AC3E}">
        <p14:creationId xmlns:p14="http://schemas.microsoft.com/office/powerpoint/2010/main" val="716185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0B7716-36DB-2D49-AA17-2865D7B13815}" type="slidenum">
              <a:rPr lang="en-US" smtClean="0"/>
              <a:t>8</a:t>
            </a:fld>
            <a:endParaRPr lang="en-US"/>
          </a:p>
        </p:txBody>
      </p:sp>
    </p:spTree>
    <p:extLst>
      <p:ext uri="{BB962C8B-B14F-4D97-AF65-F5344CB8AC3E}">
        <p14:creationId xmlns:p14="http://schemas.microsoft.com/office/powerpoint/2010/main" val="2515661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0B7716-36DB-2D49-AA17-2865D7B13815}" type="slidenum">
              <a:rPr lang="en-US" smtClean="0"/>
              <a:t>11</a:t>
            </a:fld>
            <a:endParaRPr lang="en-US"/>
          </a:p>
        </p:txBody>
      </p:sp>
    </p:spTree>
    <p:extLst>
      <p:ext uri="{BB962C8B-B14F-4D97-AF65-F5344CB8AC3E}">
        <p14:creationId xmlns:p14="http://schemas.microsoft.com/office/powerpoint/2010/main" val="1956767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we learn from this formulation that Ridge helps because it shrinks the parameters (less model complexity translates to better out of sample error, provable with learning theory), This formulation is not the original one. In fact, originally, it was proposed as a way to solve instability in the Gram matrix by adding a constant to the eigenvalues.</a:t>
            </a:r>
          </a:p>
        </p:txBody>
      </p:sp>
      <p:sp>
        <p:nvSpPr>
          <p:cNvPr id="4" name="Slide Number Placeholder 3"/>
          <p:cNvSpPr>
            <a:spLocks noGrp="1"/>
          </p:cNvSpPr>
          <p:nvPr>
            <p:ph type="sldNum" sz="quarter" idx="5"/>
          </p:nvPr>
        </p:nvSpPr>
        <p:spPr/>
        <p:txBody>
          <a:bodyPr/>
          <a:lstStyle/>
          <a:p>
            <a:fld id="{780B7716-36DB-2D49-AA17-2865D7B13815}" type="slidenum">
              <a:rPr lang="en-US" smtClean="0"/>
              <a:t>12</a:t>
            </a:fld>
            <a:endParaRPr lang="en-US"/>
          </a:p>
        </p:txBody>
      </p:sp>
    </p:spTree>
    <p:extLst>
      <p:ext uri="{BB962C8B-B14F-4D97-AF65-F5344CB8AC3E}">
        <p14:creationId xmlns:p14="http://schemas.microsoft.com/office/powerpoint/2010/main" val="16812398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0B7716-36DB-2D49-AA17-2865D7B13815}" type="slidenum">
              <a:rPr lang="en-US" smtClean="0"/>
              <a:t>13</a:t>
            </a:fld>
            <a:endParaRPr lang="en-US"/>
          </a:p>
        </p:txBody>
      </p:sp>
    </p:spTree>
    <p:extLst>
      <p:ext uri="{BB962C8B-B14F-4D97-AF65-F5344CB8AC3E}">
        <p14:creationId xmlns:p14="http://schemas.microsoft.com/office/powerpoint/2010/main" val="12657414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0B7716-36DB-2D49-AA17-2865D7B13815}" type="slidenum">
              <a:rPr lang="en-US" smtClean="0"/>
              <a:t>17</a:t>
            </a:fld>
            <a:endParaRPr lang="en-US"/>
          </a:p>
        </p:txBody>
      </p:sp>
    </p:spTree>
    <p:extLst>
      <p:ext uri="{BB962C8B-B14F-4D97-AF65-F5344CB8AC3E}">
        <p14:creationId xmlns:p14="http://schemas.microsoft.com/office/powerpoint/2010/main" val="22407533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If there's multicollinearity, you get a "ridge" in the likelihood function (likelihood is a function of the </a:t>
            </a:r>
            <a:r>
              <a:rPr lang="en-US" sz="1200" b="0" i="0" u="none" strike="noStrike" kern="1200" dirty="0">
                <a:solidFill>
                  <a:schemeClr val="tx1"/>
                </a:solidFill>
                <a:effectLst/>
                <a:latin typeface="+mn-lt"/>
                <a:ea typeface="+mn-ea"/>
                <a:cs typeface="+mn-cs"/>
              </a:rPr>
              <a:t>β</a:t>
            </a:r>
            <a:r>
              <a:rPr lang="en-US" sz="1200" b="0" i="0" kern="1200" dirty="0">
                <a:solidFill>
                  <a:schemeClr val="tx1"/>
                </a:solidFill>
                <a:effectLst/>
                <a:latin typeface="+mn-lt"/>
                <a:ea typeface="+mn-ea"/>
                <a:cs typeface="+mn-cs"/>
              </a:rPr>
              <a:t>'s). This in turn yields a long "valley" in the RSS (since RSS=</a:t>
            </a:r>
            <a:r>
              <a:rPr lang="en-US" sz="1200" b="0" i="0" u="none" strike="noStrike" kern="1200" dirty="0">
                <a:solidFill>
                  <a:schemeClr val="tx1"/>
                </a:solidFill>
                <a:effectLst/>
                <a:latin typeface="+mn-lt"/>
                <a:ea typeface="+mn-ea"/>
                <a:cs typeface="+mn-cs"/>
              </a:rPr>
              <a:t>−2logL−2log⁡L</a:t>
            </a:r>
            <a:r>
              <a:rPr lang="en-US" sz="1200" b="0" i="0" kern="1200" dirty="0">
                <a:solidFill>
                  <a:schemeClr val="tx1"/>
                </a:solidFill>
                <a:effectLst/>
                <a:latin typeface="+mn-lt"/>
                <a:ea typeface="+mn-ea"/>
                <a:cs typeface="+mn-cs"/>
              </a:rPr>
              <a:t>).</a:t>
            </a:r>
          </a:p>
          <a:p>
            <a:pPr fontAlgn="base"/>
            <a:r>
              <a:rPr lang="en-US" sz="1200" b="0" i="1" kern="1200" dirty="0">
                <a:solidFill>
                  <a:schemeClr val="tx1"/>
                </a:solidFill>
                <a:effectLst/>
                <a:latin typeface="+mn-lt"/>
                <a:ea typeface="+mn-ea"/>
                <a:cs typeface="+mn-cs"/>
              </a:rPr>
              <a:t>Ridge</a:t>
            </a:r>
            <a:r>
              <a:rPr lang="en-US" sz="1200" b="0" i="0" kern="1200" dirty="0">
                <a:solidFill>
                  <a:schemeClr val="tx1"/>
                </a:solidFill>
                <a:effectLst/>
                <a:latin typeface="+mn-lt"/>
                <a:ea typeface="+mn-ea"/>
                <a:cs typeface="+mn-cs"/>
              </a:rPr>
              <a:t> regression "fixes" the ridge - it adds a penalty that turns the ridge into a nice peak in likelihood space, equivalently a nice depression in the criterion we're minimizing.</a:t>
            </a:r>
          </a:p>
          <a:p>
            <a:endParaRPr lang="en-US" dirty="0"/>
          </a:p>
        </p:txBody>
      </p:sp>
      <p:sp>
        <p:nvSpPr>
          <p:cNvPr id="4" name="Slide Number Placeholder 3"/>
          <p:cNvSpPr>
            <a:spLocks noGrp="1"/>
          </p:cNvSpPr>
          <p:nvPr>
            <p:ph type="sldNum" sz="quarter" idx="5"/>
          </p:nvPr>
        </p:nvSpPr>
        <p:spPr/>
        <p:txBody>
          <a:bodyPr/>
          <a:lstStyle/>
          <a:p>
            <a:fld id="{780B7716-36DB-2D49-AA17-2865D7B13815}" type="slidenum">
              <a:rPr lang="en-US" smtClean="0"/>
              <a:t>21</a:t>
            </a:fld>
            <a:endParaRPr lang="en-US"/>
          </a:p>
        </p:txBody>
      </p:sp>
    </p:spTree>
    <p:extLst>
      <p:ext uri="{BB962C8B-B14F-4D97-AF65-F5344CB8AC3E}">
        <p14:creationId xmlns:p14="http://schemas.microsoft.com/office/powerpoint/2010/main" val="2610712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rgbClr val="F9F9F9"/>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1694902"/>
            <a:ext cx="10363200" cy="1470025"/>
          </a:xfrm>
          <a:prstGeom prst="rect">
            <a:avLst/>
          </a:prstGeom>
        </p:spPr>
        <p:txBody>
          <a:bodyPr/>
          <a:lstStyle>
            <a:lvl1pPr>
              <a:defRPr sz="3400" b="0" i="0" baseline="0">
                <a:solidFill>
                  <a:srgbClr val="464646"/>
                </a:solidFill>
                <a:latin typeface="Karla" charset="0"/>
                <a:ea typeface="Karla" charset="0"/>
                <a:cs typeface="Karla" charset="0"/>
              </a:defRPr>
            </a:lvl1pPr>
          </a:lstStyle>
          <a:p>
            <a:r>
              <a:rPr lang="en-US"/>
              <a:t>Lecture #: </a:t>
            </a:r>
            <a:endParaRPr lang="en-US" dirty="0"/>
          </a:p>
        </p:txBody>
      </p:sp>
      <p:sp>
        <p:nvSpPr>
          <p:cNvPr id="4" name="Date Placeholder 3"/>
          <p:cNvSpPr>
            <a:spLocks noGrp="1"/>
          </p:cNvSpPr>
          <p:nvPr>
            <p:ph type="dt" sz="half" idx="10"/>
          </p:nvPr>
        </p:nvSpPr>
        <p:spPr/>
        <p:txBody>
          <a:bodyPr/>
          <a:lstStyle/>
          <a:p>
            <a:fld id="{63AEB507-FC84-BF4D-B358-11DDCDC7FC2B}" type="datetime1">
              <a:rPr lang="en-US" smtClean="0"/>
              <a:t>09-Oct-18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144000" y="6400800"/>
            <a:ext cx="2844800" cy="365125"/>
          </a:xfrm>
        </p:spPr>
        <p:txBody>
          <a:bodyPr/>
          <a:lstStyle/>
          <a:p>
            <a:fld id="{AD29F1E6-0A42-6342-8A19-FA364A33AB30}" type="slidenum">
              <a:rPr lang="en-US" smtClean="0"/>
              <a:t>‹#›</a:t>
            </a:fld>
            <a:endParaRPr lang="en-US"/>
          </a:p>
        </p:txBody>
      </p:sp>
      <p:sp>
        <p:nvSpPr>
          <p:cNvPr id="7" name="TextBox 6"/>
          <p:cNvSpPr txBox="1"/>
          <p:nvPr/>
        </p:nvSpPr>
        <p:spPr>
          <a:xfrm>
            <a:off x="2082800" y="2958528"/>
            <a:ext cx="8026400" cy="954107"/>
          </a:xfrm>
          <a:prstGeom prst="rect">
            <a:avLst/>
          </a:prstGeom>
          <a:noFill/>
        </p:spPr>
        <p:txBody>
          <a:bodyPr wrap="square" rtlCol="0">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3200" kern="1200">
                <a:solidFill>
                  <a:schemeClr val="tx1">
                    <a:lumMod val="75000"/>
                    <a:lumOff val="25000"/>
                  </a:schemeClr>
                </a:solidFill>
                <a:effectLst/>
                <a:latin typeface="Karla" charset="0"/>
                <a:ea typeface="Karla" charset="0"/>
                <a:cs typeface="Karla" charset="0"/>
              </a:rPr>
              <a:t>CS109A </a:t>
            </a:r>
            <a:r>
              <a:rPr lang="en-US" sz="3200" kern="1200" dirty="0">
                <a:solidFill>
                  <a:schemeClr val="tx1">
                    <a:lumMod val="75000"/>
                    <a:lumOff val="25000"/>
                  </a:schemeClr>
                </a:solidFill>
                <a:effectLst/>
                <a:latin typeface="Karla" charset="0"/>
                <a:ea typeface="Karla" charset="0"/>
                <a:cs typeface="Karla" charset="0"/>
              </a:rPr>
              <a:t>Introduction to Data Science</a:t>
            </a:r>
            <a:endParaRPr lang="en-US" sz="2400" b="0" i="0" dirty="0">
              <a:solidFill>
                <a:schemeClr val="tx1">
                  <a:lumMod val="75000"/>
                  <a:lumOff val="25000"/>
                </a:schemeClr>
              </a:solidFill>
              <a:latin typeface="Karla" charset="0"/>
              <a:ea typeface="Karla" charset="0"/>
              <a:cs typeface="Karla" charset="0"/>
            </a:endParaRPr>
          </a:p>
          <a:p>
            <a:pPr algn="ctr"/>
            <a:r>
              <a:rPr lang="en-US" sz="2400" b="0" i="0" dirty="0">
                <a:solidFill>
                  <a:schemeClr val="tx1">
                    <a:lumMod val="75000"/>
                    <a:lumOff val="25000"/>
                  </a:schemeClr>
                </a:solidFill>
                <a:latin typeface="Karla" charset="0"/>
                <a:ea typeface="Karla" charset="0"/>
                <a:cs typeface="Karla" charset="0"/>
              </a:rPr>
              <a:t>Pavlos Protopapas and Kevin Rader</a:t>
            </a:r>
          </a:p>
        </p:txBody>
      </p:sp>
      <p:grpSp>
        <p:nvGrpSpPr>
          <p:cNvPr id="12" name="Group 11"/>
          <p:cNvGrpSpPr>
            <a:grpSpLocks noChangeAspect="1"/>
          </p:cNvGrpSpPr>
          <p:nvPr/>
        </p:nvGrpSpPr>
        <p:grpSpPr>
          <a:xfrm>
            <a:off x="4475134" y="4428549"/>
            <a:ext cx="3154320" cy="1764795"/>
            <a:chOff x="3383860" y="4092499"/>
            <a:chExt cx="1774304" cy="1102997"/>
          </a:xfrm>
        </p:grpSpPr>
        <p:pic>
          <p:nvPicPr>
            <p:cNvPr id="13" name="Picture 12" descr="iacs.png"/>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3383860" y="4092501"/>
              <a:ext cx="874886" cy="1102995"/>
            </a:xfrm>
            <a:prstGeom prst="rect">
              <a:avLst/>
            </a:prstGeom>
          </p:spPr>
        </p:pic>
        <p:pic>
          <p:nvPicPr>
            <p:cNvPr id="14" name="Picture 13" descr="harvard.png"/>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4283769" y="4092499"/>
              <a:ext cx="874395" cy="1102995"/>
            </a:xfrm>
            <a:prstGeom prst="rect">
              <a:avLst/>
            </a:prstGeom>
          </p:spPr>
        </p:pic>
      </p:grpSp>
    </p:spTree>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182" indent="0">
              <a:buNone/>
              <a:defRPr sz="2800"/>
            </a:lvl2pPr>
            <a:lvl3pPr marL="914364" indent="0">
              <a:buNone/>
              <a:defRPr sz="2400"/>
            </a:lvl3pPr>
            <a:lvl4pPr marL="1371545" indent="0">
              <a:buNone/>
              <a:defRPr sz="2000"/>
            </a:lvl4pPr>
            <a:lvl5pPr marL="1828727" indent="0">
              <a:buNone/>
              <a:defRPr sz="2000"/>
            </a:lvl5pPr>
            <a:lvl6pPr marL="2285909" indent="0">
              <a:buNone/>
              <a:defRPr sz="2000"/>
            </a:lvl6pPr>
            <a:lvl7pPr marL="2743091" indent="0">
              <a:buNone/>
              <a:defRPr sz="2000"/>
            </a:lvl7pPr>
            <a:lvl8pPr marL="3200272" indent="0">
              <a:buNone/>
              <a:defRPr sz="2000"/>
            </a:lvl8pPr>
            <a:lvl9pPr marL="3657454"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182" indent="0">
              <a:buNone/>
              <a:defRPr sz="1200"/>
            </a:lvl2pPr>
            <a:lvl3pPr marL="914364" indent="0">
              <a:buNone/>
              <a:defRPr sz="1000"/>
            </a:lvl3pPr>
            <a:lvl4pPr marL="1371545" indent="0">
              <a:buNone/>
              <a:defRPr sz="900"/>
            </a:lvl4pPr>
            <a:lvl5pPr marL="1828727" indent="0">
              <a:buNone/>
              <a:defRPr sz="900"/>
            </a:lvl5pPr>
            <a:lvl6pPr marL="2285909" indent="0">
              <a:buNone/>
              <a:defRPr sz="900"/>
            </a:lvl6pPr>
            <a:lvl7pPr marL="2743091" indent="0">
              <a:buNone/>
              <a:defRPr sz="900"/>
            </a:lvl7pPr>
            <a:lvl8pPr marL="3200272" indent="0">
              <a:buNone/>
              <a:defRPr sz="900"/>
            </a:lvl8pPr>
            <a:lvl9pPr marL="3657454"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AFFD8DE-4F31-844F-B3CF-99A3B8043477}" type="datetime1">
              <a:rPr lang="en-US" smtClean="0"/>
              <a:t>09-Oct-18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29F1E6-0A42-6342-8A19-FA364A33AB30}" type="slidenum">
              <a:rPr lang="en-US" smtClean="0"/>
              <a:t>‹#›</a:t>
            </a:fld>
            <a:endParaRPr lang="en-US"/>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18341" y="951502"/>
            <a:ext cx="10972800" cy="767276"/>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600" y="2596482"/>
            <a:ext cx="10972800" cy="2111143"/>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0295E9-3ED6-674B-ACCD-ACF6C1C11880}" type="datetime1">
              <a:rPr lang="en-US" smtClean="0"/>
              <a:t>09-Oct-18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29F1E6-0A42-6342-8A19-FA364A33AB30}" type="slidenum">
              <a:rPr lang="en-US" smtClean="0"/>
              <a:t>‹#›</a:t>
            </a:fld>
            <a:endParaRPr lang="en-US"/>
          </a:p>
        </p:txBody>
      </p:sp>
    </p:spTree>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5C4199-40CE-5A42-87E1-00304B60A924}" type="datetime1">
              <a:rPr lang="en-US" smtClean="0"/>
              <a:t>09-Oct-18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29F1E6-0A42-6342-8A19-FA364A33AB30}" type="slidenum">
              <a:rPr lang="en-US" smtClean="0"/>
              <a:t>‹#›</a:t>
            </a:fld>
            <a:endParaRPr lang="en-US"/>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349292" y="216531"/>
            <a:ext cx="11493416" cy="767276"/>
          </a:xfrm>
          <a:prstGeom prst="rect">
            <a:avLst/>
          </a:prstGeom>
          <a:ln>
            <a:noFill/>
          </a:ln>
        </p:spPr>
        <p:txBody>
          <a:bodyPr/>
          <a:lstStyle>
            <a:lvl1pPr algn="l">
              <a:defRPr>
                <a:solidFill>
                  <a:srgbClr val="464646"/>
                </a:solidFill>
              </a:defRPr>
            </a:lvl1pPr>
          </a:lstStyle>
          <a:p>
            <a:r>
              <a:rPr lang="en-US"/>
              <a:t>Click to edit Master title style</a:t>
            </a:r>
            <a:endParaRPr lang="en-US" dirty="0"/>
          </a:p>
        </p:txBody>
      </p:sp>
      <p:sp>
        <p:nvSpPr>
          <p:cNvPr id="3" name="Content Placeholder 2"/>
          <p:cNvSpPr>
            <a:spLocks noGrp="1"/>
          </p:cNvSpPr>
          <p:nvPr>
            <p:ph idx="1"/>
          </p:nvPr>
        </p:nvSpPr>
        <p:spPr>
          <a:xfrm>
            <a:off x="833415" y="1177758"/>
            <a:ext cx="10327008" cy="2111143"/>
          </a:xfrm>
          <a:prstGeom prst="rect">
            <a:avLst/>
          </a:prstGeom>
          <a:ln>
            <a:noFill/>
          </a:ln>
        </p:spPr>
        <p:txBody>
          <a:bodyPr/>
          <a:lstStyle>
            <a:lvl1pPr marL="0" indent="0">
              <a:buNone/>
              <a:defRPr sz="2800">
                <a:solidFill>
                  <a:srgbClr val="464646"/>
                </a:solidFill>
                <a:latin typeface="Karla"/>
                <a:cs typeface="Karla"/>
              </a:defRPr>
            </a:lvl1pPr>
            <a:lvl2pPr>
              <a:defRPr sz="2400">
                <a:solidFill>
                  <a:srgbClr val="464646"/>
                </a:solidFill>
                <a:latin typeface="Karla"/>
                <a:cs typeface="Karla"/>
              </a:defRPr>
            </a:lvl2pPr>
            <a:lvl3pPr>
              <a:defRPr sz="2000">
                <a:solidFill>
                  <a:srgbClr val="464646"/>
                </a:solidFill>
                <a:latin typeface="Karla"/>
                <a:cs typeface="Karla"/>
              </a:defRPr>
            </a:lvl3pPr>
            <a:lvl4pPr>
              <a:defRPr sz="1800">
                <a:solidFill>
                  <a:srgbClr val="464646"/>
                </a:solidFill>
                <a:latin typeface="Karla"/>
                <a:cs typeface="Karla"/>
              </a:defRPr>
            </a:lvl4pPr>
            <a:lvl5pPr>
              <a:defRPr sz="1800">
                <a:solidFill>
                  <a:srgbClr val="464646"/>
                </a:solidFill>
                <a:latin typeface="Karla"/>
                <a:cs typeface="Karla"/>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9144000" y="6400800"/>
            <a:ext cx="2844800" cy="365125"/>
          </a:xfrm>
        </p:spPr>
        <p:txBody>
          <a:bodyPr/>
          <a:lstStyle>
            <a:lvl1pPr algn="r">
              <a:defRPr/>
            </a:lvl1pPr>
          </a:lstStyle>
          <a:p>
            <a:fld id="{AD29F1E6-0A42-6342-8A19-FA364A33AB30}" type="slidenum">
              <a:rPr lang="en-US" smtClean="0"/>
              <a:t>‹#›</a:t>
            </a:fld>
            <a:endParaRPr lang="en-US"/>
          </a:p>
        </p:txBody>
      </p:sp>
      <p:grpSp>
        <p:nvGrpSpPr>
          <p:cNvPr id="9" name="Group 8"/>
          <p:cNvGrpSpPr>
            <a:grpSpLocks noChangeAspect="1"/>
          </p:cNvGrpSpPr>
          <p:nvPr/>
        </p:nvGrpSpPr>
        <p:grpSpPr>
          <a:xfrm>
            <a:off x="457200" y="6400800"/>
            <a:ext cx="487418" cy="274320"/>
            <a:chOff x="8442646" y="6356350"/>
            <a:chExt cx="482609" cy="274320"/>
          </a:xfrm>
        </p:grpSpPr>
        <p:pic>
          <p:nvPicPr>
            <p:cNvPr id="7" name="Picture 6"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8" name="Picture 7"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cxnSp>
        <p:nvCxnSpPr>
          <p:cNvPr id="10" name="Straight Connector 9"/>
          <p:cNvCxnSpPr/>
          <p:nvPr/>
        </p:nvCxnSpPr>
        <p:spPr>
          <a:xfrm>
            <a:off x="0" y="789856"/>
            <a:ext cx="12192000" cy="0"/>
          </a:xfrm>
          <a:prstGeom prst="line">
            <a:avLst/>
          </a:prstGeom>
          <a:ln w="9525" cmpd="sng">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5257800" y="6400800"/>
            <a:ext cx="1803699" cy="261610"/>
          </a:xfrm>
          <a:prstGeom prst="rect">
            <a:avLst/>
          </a:prstGeom>
          <a:noFill/>
        </p:spPr>
        <p:txBody>
          <a:bodyPr wrap="none" rtlCol="0">
            <a:spAutoFit/>
          </a:bodyPr>
          <a:lstStyle/>
          <a:p>
            <a:r>
              <a:rPr lang="en-US" sz="1100" cap="small" baseline="0">
                <a:solidFill>
                  <a:schemeClr val="tx1">
                    <a:lumMod val="50000"/>
                    <a:lumOff val="50000"/>
                  </a:schemeClr>
                </a:solidFill>
                <a:latin typeface="Karla" charset="0"/>
                <a:ea typeface="Karla" charset="0"/>
                <a:cs typeface="Karla" charset="0"/>
              </a:rPr>
              <a:t>CS109A</a:t>
            </a:r>
            <a:r>
              <a:rPr lang="en-US" sz="1100" cap="small" baseline="0" dirty="0">
                <a:solidFill>
                  <a:schemeClr val="tx1">
                    <a:lumMod val="50000"/>
                    <a:lumOff val="50000"/>
                  </a:schemeClr>
                </a:solidFill>
                <a:latin typeface="Karla" charset="0"/>
                <a:ea typeface="Karla" charset="0"/>
                <a:cs typeface="Karla" charset="0"/>
              </a:rPr>
              <a:t>, Protopapas, Rader</a:t>
            </a:r>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Only Content ">
    <p:spTree>
      <p:nvGrpSpPr>
        <p:cNvPr id="1" name=""/>
        <p:cNvGrpSpPr/>
        <p:nvPr/>
      </p:nvGrpSpPr>
      <p:grpSpPr>
        <a:xfrm>
          <a:off x="0" y="0"/>
          <a:ext cx="0" cy="0"/>
          <a:chOff x="0" y="0"/>
          <a:chExt cx="0" cy="0"/>
        </a:xfrm>
      </p:grpSpPr>
      <p:sp>
        <p:nvSpPr>
          <p:cNvPr id="3" name="Content Placeholder 2"/>
          <p:cNvSpPr>
            <a:spLocks noGrp="1"/>
          </p:cNvSpPr>
          <p:nvPr>
            <p:ph idx="1"/>
          </p:nvPr>
        </p:nvSpPr>
        <p:spPr>
          <a:xfrm>
            <a:off x="872951" y="357487"/>
            <a:ext cx="10327008" cy="2111143"/>
          </a:xfrm>
          <a:prstGeom prst="rect">
            <a:avLst/>
          </a:prstGeom>
          <a:ln>
            <a:noFill/>
          </a:ln>
        </p:spPr>
        <p:txBody>
          <a:bodyPr/>
          <a:lstStyle>
            <a:lvl1pPr marL="0" indent="0">
              <a:buNone/>
              <a:defRPr sz="2800">
                <a:solidFill>
                  <a:srgbClr val="464646"/>
                </a:solidFill>
                <a:latin typeface="Karla"/>
                <a:cs typeface="Karla"/>
              </a:defRPr>
            </a:lvl1pPr>
            <a:lvl2pPr>
              <a:defRPr sz="2400">
                <a:solidFill>
                  <a:srgbClr val="464646"/>
                </a:solidFill>
                <a:latin typeface="Karla"/>
                <a:cs typeface="Karla"/>
              </a:defRPr>
            </a:lvl2pPr>
            <a:lvl3pPr>
              <a:defRPr sz="2000">
                <a:solidFill>
                  <a:srgbClr val="464646"/>
                </a:solidFill>
                <a:latin typeface="Karla"/>
                <a:cs typeface="Karla"/>
              </a:defRPr>
            </a:lvl3pPr>
            <a:lvl4pPr>
              <a:defRPr sz="1800">
                <a:solidFill>
                  <a:srgbClr val="464646"/>
                </a:solidFill>
                <a:latin typeface="Karla"/>
                <a:cs typeface="Karla"/>
              </a:defRPr>
            </a:lvl4pPr>
            <a:lvl5pPr>
              <a:defRPr sz="1800">
                <a:solidFill>
                  <a:srgbClr val="464646"/>
                </a:solidFill>
                <a:latin typeface="Karla"/>
                <a:cs typeface="Karla"/>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9144000" y="6400800"/>
            <a:ext cx="2844800" cy="365125"/>
          </a:xfrm>
        </p:spPr>
        <p:txBody>
          <a:bodyPr/>
          <a:lstStyle>
            <a:lvl1pPr algn="r">
              <a:defRPr/>
            </a:lvl1pPr>
          </a:lstStyle>
          <a:p>
            <a:fld id="{AD29F1E6-0A42-6342-8A19-FA364A33AB30}" type="slidenum">
              <a:rPr lang="en-US" smtClean="0"/>
              <a:t>‹#›</a:t>
            </a:fld>
            <a:endParaRPr lang="en-US"/>
          </a:p>
        </p:txBody>
      </p:sp>
      <p:sp>
        <p:nvSpPr>
          <p:cNvPr id="12" name="TextBox 11"/>
          <p:cNvSpPr txBox="1"/>
          <p:nvPr/>
        </p:nvSpPr>
        <p:spPr>
          <a:xfrm>
            <a:off x="5257800" y="6400800"/>
            <a:ext cx="1803699" cy="261610"/>
          </a:xfrm>
          <a:prstGeom prst="rect">
            <a:avLst/>
          </a:prstGeom>
          <a:noFill/>
        </p:spPr>
        <p:txBody>
          <a:bodyPr wrap="none" rtlCol="0">
            <a:spAutoFit/>
          </a:bodyPr>
          <a:lstStyle/>
          <a:p>
            <a:r>
              <a:rPr lang="en-US" sz="1100" cap="small" baseline="0">
                <a:solidFill>
                  <a:schemeClr val="tx1">
                    <a:lumMod val="50000"/>
                    <a:lumOff val="50000"/>
                  </a:schemeClr>
                </a:solidFill>
                <a:latin typeface="Karla" charset="0"/>
                <a:ea typeface="Karla" charset="0"/>
                <a:cs typeface="Karla" charset="0"/>
              </a:rPr>
              <a:t>CS109A</a:t>
            </a:r>
            <a:r>
              <a:rPr lang="en-US" sz="1100" cap="small" baseline="0" dirty="0">
                <a:solidFill>
                  <a:schemeClr val="tx1">
                    <a:lumMod val="50000"/>
                    <a:lumOff val="50000"/>
                  </a:schemeClr>
                </a:solidFill>
                <a:latin typeface="Karla" charset="0"/>
                <a:ea typeface="Karla" charset="0"/>
                <a:cs typeface="Karla" charset="0"/>
              </a:rPr>
              <a:t>, Protopapas, Rader</a:t>
            </a:r>
          </a:p>
        </p:txBody>
      </p:sp>
      <p:grpSp>
        <p:nvGrpSpPr>
          <p:cNvPr id="10" name="Group 9"/>
          <p:cNvGrpSpPr>
            <a:grpSpLocks noChangeAspect="1"/>
          </p:cNvGrpSpPr>
          <p:nvPr/>
        </p:nvGrpSpPr>
        <p:grpSpPr>
          <a:xfrm>
            <a:off x="457200" y="6400800"/>
            <a:ext cx="487418" cy="274320"/>
            <a:chOff x="8442646" y="6356350"/>
            <a:chExt cx="482609" cy="274320"/>
          </a:xfrm>
        </p:grpSpPr>
        <p:pic>
          <p:nvPicPr>
            <p:cNvPr id="11" name="Picture 10"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13" name="Picture 12"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6"/>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182" indent="0">
              <a:buNone/>
              <a:defRPr sz="1800">
                <a:solidFill>
                  <a:schemeClr val="tx1">
                    <a:tint val="75000"/>
                  </a:schemeClr>
                </a:solidFill>
              </a:defRPr>
            </a:lvl2pPr>
            <a:lvl3pPr marL="914364" indent="0">
              <a:buNone/>
              <a:defRPr sz="1600">
                <a:solidFill>
                  <a:schemeClr val="tx1">
                    <a:tint val="75000"/>
                  </a:schemeClr>
                </a:solidFill>
              </a:defRPr>
            </a:lvl3pPr>
            <a:lvl4pPr marL="1371545" indent="0">
              <a:buNone/>
              <a:defRPr sz="1400">
                <a:solidFill>
                  <a:schemeClr val="tx1">
                    <a:tint val="75000"/>
                  </a:schemeClr>
                </a:solidFill>
              </a:defRPr>
            </a:lvl4pPr>
            <a:lvl5pPr marL="1828727" indent="0">
              <a:buNone/>
              <a:defRPr sz="1400">
                <a:solidFill>
                  <a:schemeClr val="tx1">
                    <a:tint val="75000"/>
                  </a:schemeClr>
                </a:solidFill>
              </a:defRPr>
            </a:lvl5pPr>
            <a:lvl6pPr marL="2285909" indent="0">
              <a:buNone/>
              <a:defRPr sz="1400">
                <a:solidFill>
                  <a:schemeClr val="tx1">
                    <a:tint val="75000"/>
                  </a:schemeClr>
                </a:solidFill>
              </a:defRPr>
            </a:lvl6pPr>
            <a:lvl7pPr marL="2743091" indent="0">
              <a:buNone/>
              <a:defRPr sz="1400">
                <a:solidFill>
                  <a:schemeClr val="tx1">
                    <a:tint val="75000"/>
                  </a:schemeClr>
                </a:solidFill>
              </a:defRPr>
            </a:lvl7pPr>
            <a:lvl8pPr marL="3200272" indent="0">
              <a:buNone/>
              <a:defRPr sz="1400">
                <a:solidFill>
                  <a:schemeClr val="tx1">
                    <a:tint val="75000"/>
                  </a:schemeClr>
                </a:solidFill>
              </a:defRPr>
            </a:lvl8pPr>
            <a:lvl9pPr marL="3657454"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9AA6F5-6059-4A40-9B2E-8FB0AE5E16B1}" type="datetime1">
              <a:rPr lang="en-US" smtClean="0"/>
              <a:t>09-Oct-18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29F1E6-0A42-6342-8A19-FA364A33AB30}" type="slidenum">
              <a:rPr lang="en-US" smtClean="0"/>
              <a:t>‹#›</a:t>
            </a:fld>
            <a:endParaRPr lang="en-US"/>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8341" y="951502"/>
            <a:ext cx="10972800" cy="767276"/>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9144000" y="6400800"/>
            <a:ext cx="2844800" cy="365125"/>
          </a:xfrm>
        </p:spPr>
        <p:txBody>
          <a:bodyPr/>
          <a:lstStyle/>
          <a:p>
            <a:fld id="{AD29F1E6-0A42-6342-8A19-FA364A33AB30}" type="slidenum">
              <a:rPr lang="en-US" smtClean="0"/>
              <a:t>‹#›</a:t>
            </a:fld>
            <a:endParaRPr lang="en-US"/>
          </a:p>
        </p:txBody>
      </p:sp>
      <p:sp>
        <p:nvSpPr>
          <p:cNvPr id="11" name="TextBox 10"/>
          <p:cNvSpPr txBox="1"/>
          <p:nvPr/>
        </p:nvSpPr>
        <p:spPr>
          <a:xfrm>
            <a:off x="10109057" y="6109785"/>
            <a:ext cx="1289135" cy="261610"/>
          </a:xfrm>
          <a:prstGeom prst="rect">
            <a:avLst/>
          </a:prstGeom>
          <a:noFill/>
        </p:spPr>
        <p:txBody>
          <a:bodyPr wrap="none" rtlCol="0">
            <a:spAutoFit/>
          </a:bodyPr>
          <a:lstStyle/>
          <a:p>
            <a:r>
              <a:rPr lang="en-US" sz="1100" cap="small" baseline="0" dirty="0">
                <a:solidFill>
                  <a:schemeClr val="tx1">
                    <a:lumMod val="50000"/>
                    <a:lumOff val="50000"/>
                  </a:schemeClr>
                </a:solidFill>
                <a:latin typeface="Karla" charset="0"/>
                <a:ea typeface="Karla" charset="0"/>
                <a:cs typeface="Karla" charset="0"/>
              </a:rPr>
              <a:t>Pavlos Protopapas</a:t>
            </a:r>
          </a:p>
        </p:txBody>
      </p:sp>
      <p:grpSp>
        <p:nvGrpSpPr>
          <p:cNvPr id="13" name="Group 12"/>
          <p:cNvGrpSpPr>
            <a:grpSpLocks noChangeAspect="1"/>
          </p:cNvGrpSpPr>
          <p:nvPr/>
        </p:nvGrpSpPr>
        <p:grpSpPr>
          <a:xfrm>
            <a:off x="457200" y="6400800"/>
            <a:ext cx="487418" cy="274320"/>
            <a:chOff x="8442646" y="6356350"/>
            <a:chExt cx="482609" cy="274320"/>
          </a:xfrm>
        </p:grpSpPr>
        <p:pic>
          <p:nvPicPr>
            <p:cNvPr id="14" name="Picture 13"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15" name="Picture 14"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8341" y="951502"/>
            <a:ext cx="10972800" cy="767276"/>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2"/>
          </a:xfrm>
          <a:prstGeom prst="rect">
            <a:avLst/>
          </a:prstGeom>
        </p:spPr>
        <p:txBody>
          <a:bodyPr anchor="b"/>
          <a:lstStyle>
            <a:lvl1pPr marL="0" indent="0">
              <a:buNone/>
              <a:defRPr sz="2400" b="1"/>
            </a:lvl1pPr>
            <a:lvl2pPr marL="457182" indent="0">
              <a:buNone/>
              <a:defRPr sz="2000" b="1"/>
            </a:lvl2pPr>
            <a:lvl3pPr marL="914364" indent="0">
              <a:buNone/>
              <a:defRPr sz="1800" b="1"/>
            </a:lvl3pPr>
            <a:lvl4pPr marL="1371545" indent="0">
              <a:buNone/>
              <a:defRPr sz="1600" b="1"/>
            </a:lvl4pPr>
            <a:lvl5pPr marL="1828727" indent="0">
              <a:buNone/>
              <a:defRPr sz="1600" b="1"/>
            </a:lvl5pPr>
            <a:lvl6pPr marL="2285909" indent="0">
              <a:buNone/>
              <a:defRPr sz="1600" b="1"/>
            </a:lvl6pPr>
            <a:lvl7pPr marL="2743091" indent="0">
              <a:buNone/>
              <a:defRPr sz="1600" b="1"/>
            </a:lvl7pPr>
            <a:lvl8pPr marL="3200272" indent="0">
              <a:buNone/>
              <a:defRPr sz="1600" b="1"/>
            </a:lvl8pPr>
            <a:lvl9pPr marL="3657454"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0" y="1535114"/>
            <a:ext cx="5389033" cy="639762"/>
          </a:xfrm>
          <a:prstGeom prst="rect">
            <a:avLst/>
          </a:prstGeom>
        </p:spPr>
        <p:txBody>
          <a:bodyPr anchor="b"/>
          <a:lstStyle>
            <a:lvl1pPr marL="0" indent="0">
              <a:buNone/>
              <a:defRPr sz="2400" b="1"/>
            </a:lvl1pPr>
            <a:lvl2pPr marL="457182" indent="0">
              <a:buNone/>
              <a:defRPr sz="2000" b="1"/>
            </a:lvl2pPr>
            <a:lvl3pPr marL="914364" indent="0">
              <a:buNone/>
              <a:defRPr sz="1800" b="1"/>
            </a:lvl3pPr>
            <a:lvl4pPr marL="1371545" indent="0">
              <a:buNone/>
              <a:defRPr sz="1600" b="1"/>
            </a:lvl4pPr>
            <a:lvl5pPr marL="1828727" indent="0">
              <a:buNone/>
              <a:defRPr sz="1600" b="1"/>
            </a:lvl5pPr>
            <a:lvl6pPr marL="2285909" indent="0">
              <a:buNone/>
              <a:defRPr sz="1600" b="1"/>
            </a:lvl6pPr>
            <a:lvl7pPr marL="2743091" indent="0">
              <a:buNone/>
              <a:defRPr sz="1600" b="1"/>
            </a:lvl7pPr>
            <a:lvl8pPr marL="3200272" indent="0">
              <a:buNone/>
              <a:defRPr sz="1600" b="1"/>
            </a:lvl8pPr>
            <a:lvl9pPr marL="3657454" indent="0">
              <a:buNone/>
              <a:defRPr sz="1600" b="1"/>
            </a:lvl9pPr>
          </a:lstStyle>
          <a:p>
            <a:pPr lvl="0"/>
            <a:r>
              <a:rPr lang="en-US"/>
              <a:t>Edit Master text styles</a:t>
            </a:r>
          </a:p>
        </p:txBody>
      </p:sp>
      <p:sp>
        <p:nvSpPr>
          <p:cNvPr id="6" name="Content Placeholder 5"/>
          <p:cNvSpPr>
            <a:spLocks noGrp="1"/>
          </p:cNvSpPr>
          <p:nvPr>
            <p:ph sz="quarter" idx="4"/>
          </p:nvPr>
        </p:nvSpPr>
        <p:spPr>
          <a:xfrm>
            <a:off x="6193370"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9144000" y="6400800"/>
            <a:ext cx="2844800" cy="365125"/>
          </a:xfrm>
        </p:spPr>
        <p:txBody>
          <a:bodyPr/>
          <a:lstStyle/>
          <a:p>
            <a:fld id="{AD29F1E6-0A42-6342-8A19-FA364A33AB30}" type="slidenum">
              <a:rPr lang="en-US" smtClean="0"/>
              <a:t>‹#›</a:t>
            </a:fld>
            <a:endParaRPr lang="en-US"/>
          </a:p>
        </p:txBody>
      </p:sp>
      <p:grpSp>
        <p:nvGrpSpPr>
          <p:cNvPr id="15" name="Group 14"/>
          <p:cNvGrpSpPr>
            <a:grpSpLocks noChangeAspect="1"/>
          </p:cNvGrpSpPr>
          <p:nvPr/>
        </p:nvGrpSpPr>
        <p:grpSpPr>
          <a:xfrm>
            <a:off x="457200" y="6400800"/>
            <a:ext cx="487418" cy="274320"/>
            <a:chOff x="8442646" y="6356350"/>
            <a:chExt cx="482609" cy="274320"/>
          </a:xfrm>
        </p:grpSpPr>
        <p:pic>
          <p:nvPicPr>
            <p:cNvPr id="16" name="Picture 15"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17" name="Picture 16"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ection Tit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39958"/>
            <a:ext cx="10972800" cy="767276"/>
          </a:xfrm>
          <a:prstGeom prst="rect">
            <a:avLst/>
          </a:prstGeom>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a:xfrm>
            <a:off x="9144000" y="6400800"/>
            <a:ext cx="2844800" cy="365125"/>
          </a:xfrm>
        </p:spPr>
        <p:txBody>
          <a:bodyPr/>
          <a:lstStyle/>
          <a:p>
            <a:fld id="{AD29F1E6-0A42-6342-8A19-FA364A33AB30}" type="slidenum">
              <a:rPr lang="en-US" smtClean="0"/>
              <a:t>‹#›</a:t>
            </a:fld>
            <a:endParaRPr lang="en-US"/>
          </a:p>
        </p:txBody>
      </p:sp>
      <p:sp>
        <p:nvSpPr>
          <p:cNvPr id="10" name="TextBox 9"/>
          <p:cNvSpPr txBox="1"/>
          <p:nvPr/>
        </p:nvSpPr>
        <p:spPr>
          <a:xfrm>
            <a:off x="5257800" y="6400800"/>
            <a:ext cx="1803699" cy="261610"/>
          </a:xfrm>
          <a:prstGeom prst="rect">
            <a:avLst/>
          </a:prstGeom>
          <a:noFill/>
        </p:spPr>
        <p:txBody>
          <a:bodyPr wrap="none" rtlCol="0">
            <a:spAutoFit/>
          </a:bodyPr>
          <a:lstStyle/>
          <a:p>
            <a:r>
              <a:rPr lang="en-US" sz="1100" cap="small" baseline="0">
                <a:solidFill>
                  <a:schemeClr val="tx1">
                    <a:lumMod val="50000"/>
                    <a:lumOff val="50000"/>
                  </a:schemeClr>
                </a:solidFill>
                <a:latin typeface="Karla" charset="0"/>
                <a:ea typeface="Karla" charset="0"/>
                <a:cs typeface="Karla" charset="0"/>
              </a:rPr>
              <a:t>CS109A</a:t>
            </a:r>
            <a:r>
              <a:rPr lang="en-US" sz="1100" cap="small" baseline="0" dirty="0">
                <a:solidFill>
                  <a:schemeClr val="tx1">
                    <a:lumMod val="50000"/>
                    <a:lumOff val="50000"/>
                  </a:schemeClr>
                </a:solidFill>
                <a:latin typeface="Karla" charset="0"/>
                <a:ea typeface="Karla" charset="0"/>
                <a:cs typeface="Karla" charset="0"/>
              </a:rPr>
              <a:t>, Protopapas, Rader</a:t>
            </a:r>
          </a:p>
        </p:txBody>
      </p:sp>
      <p:grpSp>
        <p:nvGrpSpPr>
          <p:cNvPr id="11" name="Group 10"/>
          <p:cNvGrpSpPr>
            <a:grpSpLocks noChangeAspect="1"/>
          </p:cNvGrpSpPr>
          <p:nvPr/>
        </p:nvGrpSpPr>
        <p:grpSpPr>
          <a:xfrm>
            <a:off x="457200" y="6400800"/>
            <a:ext cx="487418" cy="274320"/>
            <a:chOff x="8442646" y="6356350"/>
            <a:chExt cx="482609" cy="274320"/>
          </a:xfrm>
        </p:grpSpPr>
        <p:pic>
          <p:nvPicPr>
            <p:cNvPr id="12" name="Picture 11"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13" name="Picture 12"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144000" y="6400800"/>
            <a:ext cx="2844800" cy="365125"/>
          </a:xfrm>
        </p:spPr>
        <p:txBody>
          <a:bodyPr/>
          <a:lstStyle/>
          <a:p>
            <a:fld id="{AD29F1E6-0A42-6342-8A19-FA364A33AB30}" type="slidenum">
              <a:rPr lang="en-US" smtClean="0"/>
              <a:t>‹#›</a:t>
            </a:fld>
            <a:endParaRPr lang="en-US"/>
          </a:p>
        </p:txBody>
      </p:sp>
      <p:sp>
        <p:nvSpPr>
          <p:cNvPr id="8" name="TextBox 7"/>
          <p:cNvSpPr txBox="1"/>
          <p:nvPr/>
        </p:nvSpPr>
        <p:spPr>
          <a:xfrm>
            <a:off x="5257800" y="6400800"/>
            <a:ext cx="1803699" cy="261610"/>
          </a:xfrm>
          <a:prstGeom prst="rect">
            <a:avLst/>
          </a:prstGeom>
          <a:noFill/>
        </p:spPr>
        <p:txBody>
          <a:bodyPr wrap="none" rtlCol="0">
            <a:spAutoFit/>
          </a:bodyPr>
          <a:lstStyle/>
          <a:p>
            <a:r>
              <a:rPr lang="en-US" sz="1100" cap="small" baseline="0">
                <a:solidFill>
                  <a:schemeClr val="tx1">
                    <a:lumMod val="50000"/>
                    <a:lumOff val="50000"/>
                  </a:schemeClr>
                </a:solidFill>
                <a:latin typeface="Karla" charset="0"/>
                <a:ea typeface="Karla" charset="0"/>
                <a:cs typeface="Karla" charset="0"/>
              </a:rPr>
              <a:t>CS109A</a:t>
            </a:r>
            <a:r>
              <a:rPr lang="en-US" sz="1100" cap="small" baseline="0" dirty="0">
                <a:solidFill>
                  <a:schemeClr val="tx1">
                    <a:lumMod val="50000"/>
                    <a:lumOff val="50000"/>
                  </a:schemeClr>
                </a:solidFill>
                <a:latin typeface="Karla" charset="0"/>
                <a:ea typeface="Karla" charset="0"/>
                <a:cs typeface="Karla" charset="0"/>
              </a:rPr>
              <a:t>, Protopapas, Rader</a:t>
            </a:r>
          </a:p>
        </p:txBody>
      </p:sp>
      <p:grpSp>
        <p:nvGrpSpPr>
          <p:cNvPr id="9" name="Group 8"/>
          <p:cNvGrpSpPr>
            <a:grpSpLocks noChangeAspect="1"/>
          </p:cNvGrpSpPr>
          <p:nvPr/>
        </p:nvGrpSpPr>
        <p:grpSpPr>
          <a:xfrm>
            <a:off x="457200" y="6400800"/>
            <a:ext cx="487418" cy="274320"/>
            <a:chOff x="8442646" y="6356350"/>
            <a:chExt cx="482609" cy="274320"/>
          </a:xfrm>
        </p:grpSpPr>
        <p:pic>
          <p:nvPicPr>
            <p:cNvPr id="10" name="Picture 9"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11" name="Picture 10"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1"/>
            <a:ext cx="4011084"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a:prstGeom prst="rect">
            <a:avLst/>
          </a:prstGeom>
        </p:spPr>
        <p:txBody>
          <a:bodyPr/>
          <a:lstStyle>
            <a:lvl1pPr marL="0" indent="0">
              <a:buNone/>
              <a:defRPr sz="1400"/>
            </a:lvl1pPr>
            <a:lvl2pPr marL="457182" indent="0">
              <a:buNone/>
              <a:defRPr sz="1200"/>
            </a:lvl2pPr>
            <a:lvl3pPr marL="914364" indent="0">
              <a:buNone/>
              <a:defRPr sz="1000"/>
            </a:lvl3pPr>
            <a:lvl4pPr marL="1371545" indent="0">
              <a:buNone/>
              <a:defRPr sz="900"/>
            </a:lvl4pPr>
            <a:lvl5pPr marL="1828727" indent="0">
              <a:buNone/>
              <a:defRPr sz="900"/>
            </a:lvl5pPr>
            <a:lvl6pPr marL="2285909" indent="0">
              <a:buNone/>
              <a:defRPr sz="900"/>
            </a:lvl6pPr>
            <a:lvl7pPr marL="2743091" indent="0">
              <a:buNone/>
              <a:defRPr sz="900"/>
            </a:lvl7pPr>
            <a:lvl8pPr marL="3200272" indent="0">
              <a:buNone/>
              <a:defRPr sz="900"/>
            </a:lvl8pPr>
            <a:lvl9pPr marL="3657454"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A71E55E-E805-534B-9A7F-BEE5E4E65F69}" type="datetime1">
              <a:rPr lang="en-US" smtClean="0"/>
              <a:t>09-Oct-18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29F1E6-0A42-6342-8A19-FA364A33AB30}" type="slidenum">
              <a:rPr lang="en-US" smtClean="0"/>
              <a:t>‹#›</a:t>
            </a:fld>
            <a:endParaRPr lang="en-US"/>
          </a:p>
        </p:txBody>
      </p:sp>
    </p:spTree>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D59533-EF78-7347-89B8-58E6CADD0DBD}" type="datetime1">
              <a:rPr lang="en-US" smtClean="0"/>
              <a:t>09-Oct-18</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29F1E6-0A42-6342-8A19-FA364A33AB30}" type="slidenum">
              <a:rPr lang="en-US" smtClean="0"/>
              <a:t>‹#›</a:t>
            </a:fld>
            <a:endParaRPr lang="en-US"/>
          </a:p>
        </p:txBody>
      </p:sp>
    </p:spTree>
    <p:extLst>
      <p:ext uri="{BB962C8B-B14F-4D97-AF65-F5344CB8AC3E}">
        <p14:creationId xmlns:p14="http://schemas.microsoft.com/office/powerpoint/2010/main" val="549731848"/>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hf hdr="0" ftr="0" dt="0"/>
  <p:txStyles>
    <p:titleStyle>
      <a:lvl1pPr algn="ctr" defTabSz="457182" rtl="0" eaLnBrk="1" latinLnBrk="0" hangingPunct="1">
        <a:spcBef>
          <a:spcPct val="0"/>
        </a:spcBef>
        <a:buNone/>
        <a:defRPr sz="3200" kern="1200" baseline="0">
          <a:solidFill>
            <a:schemeClr val="tx1"/>
          </a:solidFill>
          <a:latin typeface="Karla"/>
          <a:ea typeface="+mj-ea"/>
          <a:cs typeface="Karla"/>
        </a:defRPr>
      </a:lvl1pPr>
    </p:titleStyle>
    <p:bodyStyle>
      <a:lvl1pPr marL="342887" indent="-342887" algn="l" defTabSz="457182" rtl="0" eaLnBrk="1" latinLnBrk="0" hangingPunct="1">
        <a:spcBef>
          <a:spcPct val="20000"/>
        </a:spcBef>
        <a:buFont typeface="Arial"/>
        <a:buChar char="•"/>
        <a:defRPr sz="3200" kern="1200">
          <a:solidFill>
            <a:schemeClr val="tx1"/>
          </a:solidFill>
          <a:latin typeface="+mn-lt"/>
          <a:ea typeface="+mn-ea"/>
          <a:cs typeface="+mn-cs"/>
        </a:defRPr>
      </a:lvl1pPr>
      <a:lvl2pPr marL="742920" indent="-285738" algn="l" defTabSz="457182" rtl="0" eaLnBrk="1" latinLnBrk="0" hangingPunct="1">
        <a:spcBef>
          <a:spcPct val="20000"/>
        </a:spcBef>
        <a:buFont typeface="Arial"/>
        <a:buChar char="–"/>
        <a:defRPr sz="2800" kern="1200">
          <a:solidFill>
            <a:schemeClr val="tx1"/>
          </a:solidFill>
          <a:latin typeface="+mn-lt"/>
          <a:ea typeface="+mn-ea"/>
          <a:cs typeface="+mn-cs"/>
        </a:defRPr>
      </a:lvl2pPr>
      <a:lvl3pPr marL="1142954" indent="-228590" algn="l" defTabSz="457182" rtl="0" eaLnBrk="1" latinLnBrk="0" hangingPunct="1">
        <a:spcBef>
          <a:spcPct val="20000"/>
        </a:spcBef>
        <a:buFont typeface="Arial"/>
        <a:buChar char="•"/>
        <a:defRPr sz="2400" kern="1200">
          <a:solidFill>
            <a:schemeClr val="tx1"/>
          </a:solidFill>
          <a:latin typeface="+mn-lt"/>
          <a:ea typeface="+mn-ea"/>
          <a:cs typeface="+mn-cs"/>
        </a:defRPr>
      </a:lvl3pPr>
      <a:lvl4pPr marL="1600136" indent="-228590" algn="l" defTabSz="457182" rtl="0" eaLnBrk="1" latinLnBrk="0" hangingPunct="1">
        <a:spcBef>
          <a:spcPct val="20000"/>
        </a:spcBef>
        <a:buFont typeface="Arial"/>
        <a:buChar char="–"/>
        <a:defRPr sz="2000" kern="1200">
          <a:solidFill>
            <a:schemeClr val="tx1"/>
          </a:solidFill>
          <a:latin typeface="+mn-lt"/>
          <a:ea typeface="+mn-ea"/>
          <a:cs typeface="+mn-cs"/>
        </a:defRPr>
      </a:lvl4pPr>
      <a:lvl5pPr marL="2057317" indent="-228590" algn="l" defTabSz="457182" rtl="0" eaLnBrk="1" latinLnBrk="0" hangingPunct="1">
        <a:spcBef>
          <a:spcPct val="20000"/>
        </a:spcBef>
        <a:buFont typeface="Arial"/>
        <a:buChar char="»"/>
        <a:defRPr sz="2000" kern="1200">
          <a:solidFill>
            <a:schemeClr val="tx1"/>
          </a:solidFill>
          <a:latin typeface="+mn-lt"/>
          <a:ea typeface="+mn-ea"/>
          <a:cs typeface="+mn-cs"/>
        </a:defRPr>
      </a:lvl5pPr>
      <a:lvl6pPr marL="2514499" indent="-228590" algn="l" defTabSz="457182" rtl="0" eaLnBrk="1" latinLnBrk="0" hangingPunct="1">
        <a:spcBef>
          <a:spcPct val="20000"/>
        </a:spcBef>
        <a:buFont typeface="Arial"/>
        <a:buChar char="•"/>
        <a:defRPr sz="2000" kern="1200">
          <a:solidFill>
            <a:schemeClr val="tx1"/>
          </a:solidFill>
          <a:latin typeface="+mn-lt"/>
          <a:ea typeface="+mn-ea"/>
          <a:cs typeface="+mn-cs"/>
        </a:defRPr>
      </a:lvl6pPr>
      <a:lvl7pPr marL="2971681" indent="-228590" algn="l" defTabSz="457182" rtl="0" eaLnBrk="1" latinLnBrk="0" hangingPunct="1">
        <a:spcBef>
          <a:spcPct val="20000"/>
        </a:spcBef>
        <a:buFont typeface="Arial"/>
        <a:buChar char="•"/>
        <a:defRPr sz="2000" kern="1200">
          <a:solidFill>
            <a:schemeClr val="tx1"/>
          </a:solidFill>
          <a:latin typeface="+mn-lt"/>
          <a:ea typeface="+mn-ea"/>
          <a:cs typeface="+mn-cs"/>
        </a:defRPr>
      </a:lvl7pPr>
      <a:lvl8pPr marL="3428863" indent="-228590" algn="l" defTabSz="457182" rtl="0" eaLnBrk="1" latinLnBrk="0" hangingPunct="1">
        <a:spcBef>
          <a:spcPct val="20000"/>
        </a:spcBef>
        <a:buFont typeface="Arial"/>
        <a:buChar char="•"/>
        <a:defRPr sz="2000" kern="1200">
          <a:solidFill>
            <a:schemeClr val="tx1"/>
          </a:solidFill>
          <a:latin typeface="+mn-lt"/>
          <a:ea typeface="+mn-ea"/>
          <a:cs typeface="+mn-cs"/>
        </a:defRPr>
      </a:lvl8pPr>
      <a:lvl9pPr marL="3886044" indent="-228590" algn="l" defTabSz="457182"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2" rtl="0" eaLnBrk="1" latinLnBrk="0" hangingPunct="1">
        <a:defRPr sz="1800" kern="1200">
          <a:solidFill>
            <a:schemeClr val="tx1"/>
          </a:solidFill>
          <a:latin typeface="+mn-lt"/>
          <a:ea typeface="+mn-ea"/>
          <a:cs typeface="+mn-cs"/>
        </a:defRPr>
      </a:lvl1pPr>
      <a:lvl2pPr marL="457182" algn="l" defTabSz="457182" rtl="0" eaLnBrk="1" latinLnBrk="0" hangingPunct="1">
        <a:defRPr sz="1800" kern="1200">
          <a:solidFill>
            <a:schemeClr val="tx1"/>
          </a:solidFill>
          <a:latin typeface="+mn-lt"/>
          <a:ea typeface="+mn-ea"/>
          <a:cs typeface="+mn-cs"/>
        </a:defRPr>
      </a:lvl2pPr>
      <a:lvl3pPr marL="914364" algn="l" defTabSz="457182" rtl="0" eaLnBrk="1" latinLnBrk="0" hangingPunct="1">
        <a:defRPr sz="1800" kern="1200">
          <a:solidFill>
            <a:schemeClr val="tx1"/>
          </a:solidFill>
          <a:latin typeface="+mn-lt"/>
          <a:ea typeface="+mn-ea"/>
          <a:cs typeface="+mn-cs"/>
        </a:defRPr>
      </a:lvl3pPr>
      <a:lvl4pPr marL="1371545" algn="l" defTabSz="457182" rtl="0" eaLnBrk="1" latinLnBrk="0" hangingPunct="1">
        <a:defRPr sz="1800" kern="1200">
          <a:solidFill>
            <a:schemeClr val="tx1"/>
          </a:solidFill>
          <a:latin typeface="+mn-lt"/>
          <a:ea typeface="+mn-ea"/>
          <a:cs typeface="+mn-cs"/>
        </a:defRPr>
      </a:lvl4pPr>
      <a:lvl5pPr marL="1828727" algn="l" defTabSz="457182" rtl="0" eaLnBrk="1" latinLnBrk="0" hangingPunct="1">
        <a:defRPr sz="1800" kern="1200">
          <a:solidFill>
            <a:schemeClr val="tx1"/>
          </a:solidFill>
          <a:latin typeface="+mn-lt"/>
          <a:ea typeface="+mn-ea"/>
          <a:cs typeface="+mn-cs"/>
        </a:defRPr>
      </a:lvl5pPr>
      <a:lvl6pPr marL="2285909" algn="l" defTabSz="457182" rtl="0" eaLnBrk="1" latinLnBrk="0" hangingPunct="1">
        <a:defRPr sz="1800" kern="1200">
          <a:solidFill>
            <a:schemeClr val="tx1"/>
          </a:solidFill>
          <a:latin typeface="+mn-lt"/>
          <a:ea typeface="+mn-ea"/>
          <a:cs typeface="+mn-cs"/>
        </a:defRPr>
      </a:lvl6pPr>
      <a:lvl7pPr marL="2743091" algn="l" defTabSz="457182" rtl="0" eaLnBrk="1" latinLnBrk="0" hangingPunct="1">
        <a:defRPr sz="1800" kern="1200">
          <a:solidFill>
            <a:schemeClr val="tx1"/>
          </a:solidFill>
          <a:latin typeface="+mn-lt"/>
          <a:ea typeface="+mn-ea"/>
          <a:cs typeface="+mn-cs"/>
        </a:defRPr>
      </a:lvl7pPr>
      <a:lvl8pPr marL="3200272" algn="l" defTabSz="457182" rtl="0" eaLnBrk="1" latinLnBrk="0" hangingPunct="1">
        <a:defRPr sz="1800" kern="1200">
          <a:solidFill>
            <a:schemeClr val="tx1"/>
          </a:solidFill>
          <a:latin typeface="+mn-lt"/>
          <a:ea typeface="+mn-ea"/>
          <a:cs typeface="+mn-cs"/>
        </a:defRPr>
      </a:lvl8pPr>
      <a:lvl9pPr marL="3657454" algn="l" defTabSz="45718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14.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svg"/></Relationships>
</file>

<file path=ppt/slides/_rels/slide28.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32.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34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5.gif"/></Relationships>
</file>

<file path=ppt/slides/_rels/slide4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5.gif"/></Relationships>
</file>

<file path=ppt/slides/_rels/slide47.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image" Target="../media/image170.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8.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4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49.png"/><Relationship Id="rId4" Type="http://schemas.openxmlformats.org/officeDocument/2006/relationships/image" Target="../media/image48.png"/><Relationship Id="rId9" Type="http://schemas.openxmlformats.org/officeDocument/2006/relationships/image" Target="../media/image53.png"/></Relationships>
</file>

<file path=ppt/slides/_rels/slide5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56.xml.rels><?xml version="1.0" encoding="UTF-8" standalone="yes"?>
<Relationships xmlns="http://schemas.openxmlformats.org/package/2006/relationships"><Relationship Id="rId2" Type="http://schemas.openxmlformats.org/officeDocument/2006/relationships/image" Target="../media/image32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5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1743" y="625746"/>
            <a:ext cx="10363200" cy="2260687"/>
          </a:xfrm>
        </p:spPr>
        <p:txBody>
          <a:bodyPr/>
          <a:lstStyle/>
          <a:p>
            <a:r>
              <a:rPr lang="en-US" dirty="0"/>
              <a:t>Advanced Section #3: </a:t>
            </a:r>
            <a:br>
              <a:rPr lang="en-US" dirty="0"/>
            </a:br>
            <a:r>
              <a:rPr lang="en-US" dirty="0"/>
              <a:t>Methods of Regularization and their justifications </a:t>
            </a:r>
            <a:br>
              <a:rPr lang="en-US" dirty="0"/>
            </a:br>
            <a:endParaRPr lang="en-US" dirty="0"/>
          </a:p>
        </p:txBody>
      </p:sp>
      <p:sp>
        <p:nvSpPr>
          <p:cNvPr id="4" name="Slide Number Placeholder 3"/>
          <p:cNvSpPr>
            <a:spLocks noGrp="1"/>
          </p:cNvSpPr>
          <p:nvPr>
            <p:ph type="sldNum" sz="quarter" idx="12"/>
          </p:nvPr>
        </p:nvSpPr>
        <p:spPr/>
        <p:txBody>
          <a:bodyPr/>
          <a:lstStyle/>
          <a:p>
            <a:fld id="{AD29F1E6-0A42-6342-8A19-FA364A33AB30}" type="slidenum">
              <a:rPr lang="en-US" smtClean="0"/>
              <a:t>1</a:t>
            </a:fld>
            <a:endParaRPr lang="en-US"/>
          </a:p>
        </p:txBody>
      </p:sp>
      <p:sp>
        <p:nvSpPr>
          <p:cNvPr id="3" name="TextBox 2">
            <a:extLst>
              <a:ext uri="{FF2B5EF4-FFF2-40B4-BE49-F238E27FC236}">
                <a16:creationId xmlns:a16="http://schemas.microsoft.com/office/drawing/2014/main" id="{1C7FF8FC-6FD1-47C1-93C4-78E3204CFD4B}"/>
              </a:ext>
            </a:extLst>
          </p:cNvPr>
          <p:cNvSpPr txBox="1"/>
          <p:nvPr/>
        </p:nvSpPr>
        <p:spPr>
          <a:xfrm>
            <a:off x="4875870" y="2076229"/>
            <a:ext cx="2374946" cy="584775"/>
          </a:xfrm>
          <a:prstGeom prst="rect">
            <a:avLst/>
          </a:prstGeom>
          <a:noFill/>
        </p:spPr>
        <p:txBody>
          <a:bodyPr wrap="none" rtlCol="0">
            <a:spAutoFit/>
          </a:bodyPr>
          <a:lstStyle/>
          <a:p>
            <a:pPr algn="ctr"/>
            <a:r>
              <a:rPr lang="en-US" sz="3200" dirty="0">
                <a:solidFill>
                  <a:srgbClr val="002060"/>
                </a:solidFill>
                <a:latin typeface="Karla"/>
              </a:rPr>
              <a:t>Camilo Fosco</a:t>
            </a:r>
          </a:p>
        </p:txBody>
      </p:sp>
    </p:spTree>
    <p:extLst>
      <p:ext uri="{BB962C8B-B14F-4D97-AF65-F5344CB8AC3E}">
        <p14:creationId xmlns:p14="http://schemas.microsoft.com/office/powerpoint/2010/main" val="1830915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AB899-5720-48DF-B8A3-D2A96D20FFB7}"/>
              </a:ext>
            </a:extLst>
          </p:cNvPr>
          <p:cNvSpPr>
            <a:spLocks noGrp="1"/>
          </p:cNvSpPr>
          <p:nvPr>
            <p:ph type="title"/>
          </p:nvPr>
        </p:nvSpPr>
        <p:spPr/>
        <p:txBody>
          <a:bodyPr/>
          <a:lstStyle/>
          <a:p>
            <a:r>
              <a:rPr lang="en-US" dirty="0"/>
              <a:t>Motivation in short</a:t>
            </a:r>
          </a:p>
        </p:txBody>
      </p:sp>
      <p:sp>
        <p:nvSpPr>
          <p:cNvPr id="3" name="Content Placeholder 2">
            <a:extLst>
              <a:ext uri="{FF2B5EF4-FFF2-40B4-BE49-F238E27FC236}">
                <a16:creationId xmlns:a16="http://schemas.microsoft.com/office/drawing/2014/main" id="{E6D73C8E-AA8B-4198-A89C-EF859CF97E8D}"/>
              </a:ext>
            </a:extLst>
          </p:cNvPr>
          <p:cNvSpPr>
            <a:spLocks noGrp="1"/>
          </p:cNvSpPr>
          <p:nvPr>
            <p:ph idx="1"/>
          </p:nvPr>
        </p:nvSpPr>
        <p:spPr>
          <a:xfrm>
            <a:off x="932496" y="1177758"/>
            <a:ext cx="10327008" cy="4878913"/>
          </a:xfrm>
        </p:spPr>
        <p:txBody>
          <a:bodyPr/>
          <a:lstStyle/>
          <a:p>
            <a:pPr marL="457200" indent="-457200">
              <a:buFontTx/>
              <a:buChar char="-"/>
            </a:pPr>
            <a:r>
              <a:rPr lang="en-US" dirty="0">
                <a:solidFill>
                  <a:schemeClr val="tx1"/>
                </a:solidFill>
              </a:rPr>
              <a:t>We want </a:t>
            </a:r>
            <a:r>
              <a:rPr lang="en-US" dirty="0">
                <a:solidFill>
                  <a:srgbClr val="C00000"/>
                </a:solidFill>
              </a:rPr>
              <a:t>less complex models</a:t>
            </a:r>
            <a:r>
              <a:rPr lang="en-US" dirty="0">
                <a:solidFill>
                  <a:schemeClr val="tx1"/>
                </a:solidFill>
              </a:rPr>
              <a:t> to avoid overfitting and increase interpretability.</a:t>
            </a:r>
          </a:p>
          <a:p>
            <a:pPr marL="457200" indent="-457200">
              <a:buFontTx/>
              <a:buChar char="-"/>
            </a:pPr>
            <a:r>
              <a:rPr lang="en-US" dirty="0">
                <a:solidFill>
                  <a:schemeClr val="tx1"/>
                </a:solidFill>
              </a:rPr>
              <a:t>We want to be able to solve problems where</a:t>
            </a:r>
            <a:r>
              <a:rPr lang="en-US" dirty="0"/>
              <a:t> </a:t>
            </a:r>
            <a:r>
              <a:rPr lang="en-US" dirty="0">
                <a:solidFill>
                  <a:srgbClr val="00B050"/>
                </a:solidFill>
              </a:rPr>
              <a:t>p</a:t>
            </a:r>
            <a:r>
              <a:rPr lang="en-US" dirty="0"/>
              <a:t> = </a:t>
            </a:r>
            <a:r>
              <a:rPr lang="en-US" dirty="0">
                <a:solidFill>
                  <a:srgbClr val="FF0000"/>
                </a:solidFill>
              </a:rPr>
              <a:t>n </a:t>
            </a:r>
            <a:r>
              <a:rPr lang="en-US" dirty="0">
                <a:solidFill>
                  <a:schemeClr val="tx1"/>
                </a:solidFill>
              </a:rPr>
              <a:t>or</a:t>
            </a:r>
            <a:r>
              <a:rPr lang="en-US" dirty="0">
                <a:solidFill>
                  <a:srgbClr val="FF0000"/>
                </a:solidFill>
              </a:rPr>
              <a:t> </a:t>
            </a:r>
            <a:r>
              <a:rPr lang="en-US" dirty="0">
                <a:solidFill>
                  <a:srgbClr val="00B050"/>
                </a:solidFill>
              </a:rPr>
              <a:t>p</a:t>
            </a:r>
            <a:r>
              <a:rPr lang="en-US" dirty="0">
                <a:solidFill>
                  <a:srgbClr val="FF0000"/>
                </a:solidFill>
              </a:rPr>
              <a:t> </a:t>
            </a:r>
            <a:r>
              <a:rPr lang="en-US" dirty="0">
                <a:solidFill>
                  <a:schemeClr val="tx1"/>
                </a:solidFill>
              </a:rPr>
              <a:t>&gt;</a:t>
            </a:r>
            <a:r>
              <a:rPr lang="en-US" dirty="0">
                <a:solidFill>
                  <a:srgbClr val="FF0000"/>
                </a:solidFill>
              </a:rPr>
              <a:t> n</a:t>
            </a:r>
            <a:r>
              <a:rPr lang="en-US" dirty="0">
                <a:solidFill>
                  <a:schemeClr val="tx1"/>
                </a:solidFill>
              </a:rPr>
              <a:t>,</a:t>
            </a:r>
            <a:r>
              <a:rPr lang="en-US" dirty="0"/>
              <a:t> </a:t>
            </a:r>
            <a:r>
              <a:rPr lang="en-US" dirty="0">
                <a:solidFill>
                  <a:schemeClr val="tx1"/>
                </a:solidFill>
              </a:rPr>
              <a:t>and</a:t>
            </a:r>
            <a:r>
              <a:rPr lang="en-US" dirty="0"/>
              <a:t> </a:t>
            </a:r>
            <a:r>
              <a:rPr lang="en-US" dirty="0">
                <a:solidFill>
                  <a:schemeClr val="tx1"/>
                </a:solidFill>
              </a:rPr>
              <a:t>still generalize reasonably well.</a:t>
            </a:r>
          </a:p>
          <a:p>
            <a:pPr marL="457200" indent="-457200">
              <a:buFontTx/>
              <a:buChar char="-"/>
            </a:pPr>
            <a:r>
              <a:rPr lang="en-US" dirty="0">
                <a:solidFill>
                  <a:schemeClr val="tx1"/>
                </a:solidFill>
              </a:rPr>
              <a:t>We want to </a:t>
            </a:r>
            <a:r>
              <a:rPr lang="en-US" dirty="0">
                <a:solidFill>
                  <a:srgbClr val="C00000"/>
                </a:solidFill>
              </a:rPr>
              <a:t>reduce instability</a:t>
            </a:r>
            <a:r>
              <a:rPr lang="en-US" dirty="0">
                <a:solidFill>
                  <a:schemeClr val="tx1"/>
                </a:solidFill>
              </a:rPr>
              <a:t> (increase min eigenvalue/reduce condition number) in our estimators. We need to be better at estimating betas with colinear predictors.</a:t>
            </a:r>
          </a:p>
          <a:p>
            <a:pPr marL="457200" indent="-457200">
              <a:buFontTx/>
              <a:buChar char="-"/>
            </a:pPr>
            <a:r>
              <a:rPr lang="en-US" dirty="0">
                <a:solidFill>
                  <a:schemeClr val="tx1"/>
                </a:solidFill>
              </a:rPr>
              <a:t>In a nutshell, we want to avoid </a:t>
            </a:r>
            <a:r>
              <a:rPr lang="en-US" dirty="0">
                <a:solidFill>
                  <a:srgbClr val="C00000"/>
                </a:solidFill>
              </a:rPr>
              <a:t>ill-posed problems </a:t>
            </a:r>
            <a:r>
              <a:rPr lang="en-US" dirty="0">
                <a:solidFill>
                  <a:schemeClr val="tx1"/>
                </a:solidFill>
              </a:rPr>
              <a:t>(no solutions / solutions not unique / unstable solutions)</a:t>
            </a:r>
          </a:p>
          <a:p>
            <a:endParaRPr lang="en-US" dirty="0"/>
          </a:p>
          <a:p>
            <a:pPr marL="457200" indent="-457200">
              <a:buFontTx/>
              <a:buChar char="-"/>
            </a:pPr>
            <a:endParaRPr lang="en-US" dirty="0"/>
          </a:p>
        </p:txBody>
      </p:sp>
      <p:sp>
        <p:nvSpPr>
          <p:cNvPr id="4" name="Slide Number Placeholder 3">
            <a:extLst>
              <a:ext uri="{FF2B5EF4-FFF2-40B4-BE49-F238E27FC236}">
                <a16:creationId xmlns:a16="http://schemas.microsoft.com/office/drawing/2014/main" id="{5B209705-CB00-4505-A52C-0018E5554C95}"/>
              </a:ext>
            </a:extLst>
          </p:cNvPr>
          <p:cNvSpPr>
            <a:spLocks noGrp="1"/>
          </p:cNvSpPr>
          <p:nvPr>
            <p:ph type="sldNum" sz="quarter" idx="12"/>
          </p:nvPr>
        </p:nvSpPr>
        <p:spPr/>
        <p:txBody>
          <a:bodyPr/>
          <a:lstStyle/>
          <a:p>
            <a:fld id="{AD29F1E6-0A42-6342-8A19-FA364A33AB30}" type="slidenum">
              <a:rPr lang="en-US" smtClean="0"/>
              <a:t>10</a:t>
            </a:fld>
            <a:endParaRPr lang="en-US"/>
          </a:p>
        </p:txBody>
      </p:sp>
    </p:spTree>
    <p:extLst>
      <p:ext uri="{BB962C8B-B14F-4D97-AF65-F5344CB8AC3E}">
        <p14:creationId xmlns:p14="http://schemas.microsoft.com/office/powerpoint/2010/main" val="3475187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445D0-B9A4-4B3E-85FF-A189EBC4810C}"/>
              </a:ext>
            </a:extLst>
          </p:cNvPr>
          <p:cNvSpPr>
            <a:spLocks noGrp="1"/>
          </p:cNvSpPr>
          <p:nvPr>
            <p:ph type="title"/>
          </p:nvPr>
        </p:nvSpPr>
        <p:spPr>
          <a:xfrm>
            <a:off x="865716" y="2747962"/>
            <a:ext cx="10363200" cy="1362076"/>
          </a:xfrm>
        </p:spPr>
        <p:txBody>
          <a:bodyPr/>
          <a:lstStyle/>
          <a:p>
            <a:r>
              <a:rPr lang="en-US" dirty="0"/>
              <a:t>Ridge regression</a:t>
            </a:r>
          </a:p>
        </p:txBody>
      </p:sp>
      <p:sp>
        <p:nvSpPr>
          <p:cNvPr id="3" name="Text Placeholder 2">
            <a:extLst>
              <a:ext uri="{FF2B5EF4-FFF2-40B4-BE49-F238E27FC236}">
                <a16:creationId xmlns:a16="http://schemas.microsoft.com/office/drawing/2014/main" id="{6A1C198E-668C-443B-BB39-B481A1CDDCCA}"/>
              </a:ext>
            </a:extLst>
          </p:cNvPr>
          <p:cNvSpPr>
            <a:spLocks noGrp="1"/>
          </p:cNvSpPr>
          <p:nvPr>
            <p:ph type="body" idx="1"/>
          </p:nvPr>
        </p:nvSpPr>
        <p:spPr>
          <a:xfrm>
            <a:off x="914400" y="3429000"/>
            <a:ext cx="10363200" cy="365125"/>
          </a:xfrm>
        </p:spPr>
        <p:txBody>
          <a:bodyPr/>
          <a:lstStyle/>
          <a:p>
            <a:r>
              <a:rPr lang="en-US" dirty="0"/>
              <a:t>Instability destroyer</a:t>
            </a:r>
          </a:p>
        </p:txBody>
      </p:sp>
      <p:sp>
        <p:nvSpPr>
          <p:cNvPr id="4" name="Slide Number Placeholder 3">
            <a:extLst>
              <a:ext uri="{FF2B5EF4-FFF2-40B4-BE49-F238E27FC236}">
                <a16:creationId xmlns:a16="http://schemas.microsoft.com/office/drawing/2014/main" id="{44484DF8-EF99-41C8-BDD4-CE7E37FED1DA}"/>
              </a:ext>
            </a:extLst>
          </p:cNvPr>
          <p:cNvSpPr>
            <a:spLocks noGrp="1"/>
          </p:cNvSpPr>
          <p:nvPr>
            <p:ph type="sldNum" sz="quarter" idx="12"/>
          </p:nvPr>
        </p:nvSpPr>
        <p:spPr/>
        <p:txBody>
          <a:bodyPr/>
          <a:lstStyle/>
          <a:p>
            <a:fld id="{AD29F1E6-0A42-6342-8A19-FA364A33AB30}" type="slidenum">
              <a:rPr lang="en-US" smtClean="0"/>
              <a:t>11</a:t>
            </a:fld>
            <a:endParaRPr lang="en-US"/>
          </a:p>
        </p:txBody>
      </p:sp>
    </p:spTree>
    <p:extLst>
      <p:ext uri="{BB962C8B-B14F-4D97-AF65-F5344CB8AC3E}">
        <p14:creationId xmlns:p14="http://schemas.microsoft.com/office/powerpoint/2010/main" val="579369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3D7E0205-D513-4D29-B4B0-FBD225B300FA}"/>
              </a:ext>
            </a:extLst>
          </p:cNvPr>
          <p:cNvSpPr/>
          <p:nvPr/>
        </p:nvSpPr>
        <p:spPr>
          <a:xfrm>
            <a:off x="2876746" y="2667786"/>
            <a:ext cx="6438507" cy="1197204"/>
          </a:xfrm>
          <a:prstGeom prst="roundRect">
            <a:avLst/>
          </a:prstGeom>
          <a:solidFill>
            <a:schemeClr val="accent2">
              <a:lumMod val="20000"/>
              <a:lumOff val="80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10AE23-C196-4BAD-AFF5-9C398F9C37DE}"/>
              </a:ext>
            </a:extLst>
          </p:cNvPr>
          <p:cNvSpPr>
            <a:spLocks noGrp="1"/>
          </p:cNvSpPr>
          <p:nvPr>
            <p:ph type="title"/>
          </p:nvPr>
        </p:nvSpPr>
        <p:spPr/>
        <p:txBody>
          <a:bodyPr/>
          <a:lstStyle/>
          <a:p>
            <a:r>
              <a:rPr lang="en-US" dirty="0"/>
              <a:t>What is the Ridge estimator?</a:t>
            </a:r>
          </a:p>
        </p:txBody>
      </p:sp>
      <p:sp>
        <p:nvSpPr>
          <p:cNvPr id="4" name="Slide Number Placeholder 3">
            <a:extLst>
              <a:ext uri="{FF2B5EF4-FFF2-40B4-BE49-F238E27FC236}">
                <a16:creationId xmlns:a16="http://schemas.microsoft.com/office/drawing/2014/main" id="{4B54100B-DFE9-4722-B817-5A6D2D5632F4}"/>
              </a:ext>
            </a:extLst>
          </p:cNvPr>
          <p:cNvSpPr>
            <a:spLocks noGrp="1"/>
          </p:cNvSpPr>
          <p:nvPr>
            <p:ph type="sldNum" sz="quarter" idx="12"/>
          </p:nvPr>
        </p:nvSpPr>
        <p:spPr/>
        <p:txBody>
          <a:bodyPr/>
          <a:lstStyle/>
          <a:p>
            <a:fld id="{AD29F1E6-0A42-6342-8A19-FA364A33AB30}" type="slidenum">
              <a:rPr lang="en-US" smtClean="0"/>
              <a:t>12</a:t>
            </a:fld>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3D4FB17-F181-4A15-A760-31112FC7797F}"/>
                  </a:ext>
                </a:extLst>
              </p:cNvPr>
              <p:cNvSpPr>
                <a:spLocks noGrp="1"/>
              </p:cNvSpPr>
              <p:nvPr>
                <p:ph idx="1"/>
              </p:nvPr>
            </p:nvSpPr>
            <p:spPr>
              <a:xfrm>
                <a:off x="932496" y="1177758"/>
                <a:ext cx="10327008" cy="4977236"/>
              </a:xfrm>
            </p:spPr>
            <p:txBody>
              <a:bodyPr/>
              <a:lstStyle/>
              <a:p>
                <a:pPr marL="457200" indent="-457200">
                  <a:buFontTx/>
                  <a:buChar char="-"/>
                </a:pPr>
                <a:r>
                  <a:rPr lang="en-US" dirty="0"/>
                  <a:t>Regularized estimator proposed by </a:t>
                </a:r>
                <a:r>
                  <a:rPr lang="en-US" dirty="0" err="1">
                    <a:solidFill>
                      <a:schemeClr val="accent2">
                        <a:lumMod val="75000"/>
                      </a:schemeClr>
                    </a:solidFill>
                  </a:rPr>
                  <a:t>Hoerl</a:t>
                </a:r>
                <a:r>
                  <a:rPr lang="en-US" dirty="0"/>
                  <a:t> and </a:t>
                </a:r>
                <a:r>
                  <a:rPr lang="en-US" dirty="0">
                    <a:solidFill>
                      <a:schemeClr val="accent2">
                        <a:lumMod val="75000"/>
                      </a:schemeClr>
                    </a:solidFill>
                  </a:rPr>
                  <a:t>Kennard</a:t>
                </a:r>
                <a:r>
                  <a:rPr lang="en-US" dirty="0"/>
                  <a:t> (1970).</a:t>
                </a:r>
              </a:p>
              <a:p>
                <a:pPr marL="457200" indent="-457200">
                  <a:buFontTx/>
                  <a:buChar char="-"/>
                </a:pPr>
                <a:r>
                  <a:rPr lang="en-US" dirty="0"/>
                  <a:t>Imposes L2 penalty on the magnitude of the coefficients.</a:t>
                </a:r>
              </a:p>
              <a:p>
                <a:pPr marL="457200" indent="-457200">
                  <a:buFontTx/>
                  <a:buChar char="-"/>
                </a:pPr>
                <a:endParaRPr lang="en-US" dirty="0"/>
              </a:p>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𝛽</m:t>
                              </m:r>
                            </m:e>
                          </m:acc>
                        </m:e>
                        <m:sub>
                          <m:r>
                            <a:rPr lang="en-US" b="0" i="1" dirty="0" smtClean="0">
                              <a:latin typeface="Cambria Math" panose="02040503050406030204" pitchFamily="18" charset="0"/>
                            </a:rPr>
                            <m:t>𝑅𝑖𝑑𝑔𝑒</m:t>
                          </m:r>
                        </m:sub>
                      </m:sSub>
                      <m:r>
                        <a:rPr lang="en-US" b="0" i="1" dirty="0" smtClean="0">
                          <a:latin typeface="Cambria Math" panose="02040503050406030204" pitchFamily="18" charset="0"/>
                        </a:rPr>
                        <m:t>=</m:t>
                      </m:r>
                      <m:r>
                        <a:rPr lang="en-US" b="0" i="1" dirty="0" smtClean="0">
                          <a:latin typeface="Cambria Math" panose="02040503050406030204" pitchFamily="18" charset="0"/>
                        </a:rPr>
                        <m:t>𝑎𝑟𝑔𝑚𝑖</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𝛽</m:t>
                          </m:r>
                        </m:sub>
                      </m:sSub>
                      <m:sSubSup>
                        <m:sSubSupPr>
                          <m:ctrlPr>
                            <a:rPr lang="en-US" b="0" i="1" dirty="0" smtClean="0">
                              <a:latin typeface="Cambria Math" panose="02040503050406030204" pitchFamily="18" charset="0"/>
                            </a:rPr>
                          </m:ctrlPr>
                        </m:sSubSupPr>
                        <m:e>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𝑋</m:t>
                              </m:r>
                              <m:r>
                                <a:rPr lang="en-US" b="0" i="1" dirty="0" smtClean="0">
                                  <a:latin typeface="Cambria Math" panose="02040503050406030204" pitchFamily="18" charset="0"/>
                                </a:rPr>
                                <m:t>𝛽</m:t>
                              </m:r>
                              <m:r>
                                <a:rPr lang="en-US" b="0" i="1" dirty="0" smtClean="0">
                                  <a:latin typeface="Cambria Math" panose="02040503050406030204" pitchFamily="18" charset="0"/>
                                </a:rPr>
                                <m:t>−</m:t>
                              </m:r>
                              <m:r>
                                <a:rPr lang="en-US" b="0" i="1" dirty="0" smtClean="0">
                                  <a:latin typeface="Cambria Math" panose="02040503050406030204" pitchFamily="18" charset="0"/>
                                </a:rPr>
                                <m:t>𝑌</m:t>
                              </m:r>
                            </m:e>
                          </m:d>
                        </m:e>
                        <m:sub>
                          <m:r>
                            <a:rPr lang="en-US" b="0" i="1" dirty="0" smtClean="0">
                              <a:latin typeface="Cambria Math" panose="02040503050406030204" pitchFamily="18" charset="0"/>
                            </a:rPr>
                            <m:t>2</m:t>
                          </m:r>
                        </m:sub>
                        <m:sup>
                          <m:r>
                            <a:rPr lang="en-US" b="0" i="1" dirty="0" smtClean="0">
                              <a:latin typeface="Cambria Math" panose="02040503050406030204" pitchFamily="18" charset="0"/>
                            </a:rPr>
                            <m:t>2</m:t>
                          </m:r>
                        </m:sup>
                      </m:sSubSup>
                      <m:r>
                        <a:rPr lang="en-US" b="0" i="1" dirty="0" smtClean="0">
                          <a:latin typeface="Cambria Math" panose="02040503050406030204" pitchFamily="18" charset="0"/>
                        </a:rPr>
                        <m:t>+</m:t>
                      </m:r>
                      <m:r>
                        <a:rPr lang="en-US" b="0" i="1" dirty="0" smtClean="0">
                          <a:latin typeface="Cambria Math" panose="02040503050406030204" pitchFamily="18" charset="0"/>
                        </a:rPr>
                        <m:t>𝜆</m:t>
                      </m:r>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𝛽</m:t>
                              </m:r>
                            </m:e>
                          </m:d>
                          <m:r>
                            <a:rPr lang="en-US" b="0" i="1" dirty="0" smtClean="0">
                              <a:latin typeface="Cambria Math" panose="02040503050406030204" pitchFamily="18" charset="0"/>
                            </a:rPr>
                            <m:t>|</m:t>
                          </m:r>
                        </m:e>
                        <m:sub>
                          <m:r>
                            <a:rPr lang="en-US" b="0" i="1" dirty="0" smtClean="0">
                              <a:latin typeface="Cambria Math" panose="02040503050406030204" pitchFamily="18" charset="0"/>
                            </a:rPr>
                            <m:t>2</m:t>
                          </m:r>
                        </m:sub>
                        <m:sup>
                          <m:r>
                            <a:rPr lang="en-US" b="0" i="1" dirty="0" smtClean="0">
                              <a:latin typeface="Cambria Math" panose="02040503050406030204" pitchFamily="18" charset="0"/>
                            </a:rPr>
                            <m:t>2</m:t>
                          </m:r>
                        </m:sup>
                      </m:sSubSup>
                    </m:oMath>
                  </m:oMathPara>
                </a14:m>
                <a:endParaRPr lang="en-US" dirty="0"/>
              </a:p>
              <a:p>
                <a:endParaRPr lang="en-US" sz="500" i="1" dirty="0">
                  <a:ln w="0"/>
                  <a:solidFill>
                    <a:schemeClr val="tx1"/>
                  </a:solidFill>
                  <a:effectLst>
                    <a:outerShdw blurRad="38100" dist="19050" dir="2700000" algn="tl" rotWithShape="0">
                      <a:schemeClr val="dk1">
                        <a:alpha val="40000"/>
                      </a:schemeClr>
                    </a:outerShdw>
                  </a:effectLst>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i="1" dirty="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acc>
                            <m:accPr>
                              <m:chr m:val="̂"/>
                              <m:ctrlPr>
                                <a:rPr lang="en-US" i="1">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accPr>
                            <m:e>
                              <m:r>
                                <a:rPr lang="en-US"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𝛽</m:t>
                              </m:r>
                            </m:e>
                          </m:acc>
                        </m:e>
                        <m:sub>
                          <m:r>
                            <a:rPr lang="en-US" i="1" dirty="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𝑅𝑖𝑑𝑔𝑒</m:t>
                          </m:r>
                        </m:sub>
                      </m:sSub>
                      <m:r>
                        <a:rPr lang="en-US" i="1" dirty="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sSup>
                        <m:sSupPr>
                          <m:ctrlPr>
                            <a:rPr lang="en-US"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pPr>
                        <m:e>
                          <m:d>
                            <m:dPr>
                              <m:ctrlPr>
                                <a:rPr lang="en-US"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dPr>
                            <m:e>
                              <m:sSup>
                                <m:sSupPr>
                                  <m:ctrlPr>
                                    <a:rPr lang="en-US"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pPr>
                                <m:e>
                                  <m:r>
                                    <a:rPr lang="en-US"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𝑋</m:t>
                                  </m:r>
                                </m:e>
                                <m:sup>
                                  <m:r>
                                    <a:rPr lang="en-US"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𝑇</m:t>
                                  </m:r>
                                </m:sup>
                              </m:sSup>
                              <m:r>
                                <a:rPr lang="en-US"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𝑋</m:t>
                              </m:r>
                              <m:r>
                                <a:rPr lang="en-US"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US"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𝜆</m:t>
                              </m:r>
                              <m:r>
                                <a:rPr lang="en-US"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𝐼</m:t>
                              </m:r>
                            </m:e>
                          </m:d>
                        </m:e>
                        <m:sup>
                          <m:r>
                            <a:rPr lang="en-US"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m:t>
                          </m:r>
                        </m:sup>
                      </m:sSup>
                      <m:sSup>
                        <m:sSupPr>
                          <m:ctrlPr>
                            <a:rPr lang="en-US"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pPr>
                        <m:e>
                          <m:r>
                            <a:rPr lang="en-US"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𝑋</m:t>
                          </m:r>
                        </m:e>
                        <m:sup>
                          <m:r>
                            <a:rPr lang="en-US"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𝑇</m:t>
                          </m:r>
                        </m:sup>
                      </m:sSup>
                      <m:r>
                        <a:rPr lang="en-US"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𝑌</m:t>
                      </m:r>
                    </m:oMath>
                  </m:oMathPara>
                </a14:m>
                <a:endParaRPr lang="en-US" dirty="0">
                  <a:ln w="0"/>
                  <a:solidFill>
                    <a:schemeClr val="tx1"/>
                  </a:solidFill>
                  <a:effectLst>
                    <a:outerShdw blurRad="38100" dist="19050" dir="2700000" algn="tl" rotWithShape="0">
                      <a:schemeClr val="dk1">
                        <a:alpha val="40000"/>
                      </a:schemeClr>
                    </a:outerShdw>
                  </a:effectLst>
                </a:endParaRPr>
              </a:p>
              <a:p>
                <a:endParaRPr lang="en-US" dirty="0"/>
              </a:p>
              <a:p>
                <a:pPr marL="457200" indent="-457200">
                  <a:buFontTx/>
                  <a:buChar char="-"/>
                </a:pPr>
                <a:r>
                  <a:rPr lang="en-US" dirty="0"/>
                  <a:t>In practice, the ridge estimator reduces the complexity of the model by shrinking the coefficients, but it doesn’t nullify them.</a:t>
                </a:r>
              </a:p>
              <a:p>
                <a:pPr marL="457200" indent="-457200">
                  <a:buFontTx/>
                  <a:buChar char="-"/>
                </a:pPr>
                <a:r>
                  <a:rPr lang="en-US" dirty="0"/>
                  <a:t>The lambda factor controls the amount of regularization.</a:t>
                </a:r>
              </a:p>
              <a:p>
                <a:endParaRPr lang="en-US" sz="2400" dirty="0">
                  <a:solidFill>
                    <a:srgbClr val="C00000"/>
                  </a:solidFill>
                </a:endParaRPr>
              </a:p>
            </p:txBody>
          </p:sp>
        </mc:Choice>
        <mc:Fallback xmlns="">
          <p:sp>
            <p:nvSpPr>
              <p:cNvPr id="3" name="Content Placeholder 2">
                <a:extLst>
                  <a:ext uri="{FF2B5EF4-FFF2-40B4-BE49-F238E27FC236}">
                    <a16:creationId xmlns:a16="http://schemas.microsoft.com/office/drawing/2014/main" id="{63D4FB17-F181-4A15-A760-31112FC7797F}"/>
                  </a:ext>
                </a:extLst>
              </p:cNvPr>
              <p:cNvSpPr>
                <a:spLocks noGrp="1" noRot="1" noChangeAspect="1" noMove="1" noResize="1" noEditPoints="1" noAdjustHandles="1" noChangeArrowheads="1" noChangeShapeType="1" noTextEdit="1"/>
              </p:cNvSpPr>
              <p:nvPr>
                <p:ph idx="1"/>
              </p:nvPr>
            </p:nvSpPr>
            <p:spPr>
              <a:xfrm>
                <a:off x="932496" y="1177758"/>
                <a:ext cx="10327008" cy="4977236"/>
              </a:xfrm>
              <a:blipFill>
                <a:blip r:embed="rId3"/>
                <a:stretch>
                  <a:fillRect l="-1240" t="-1346"/>
                </a:stretch>
              </a:blipFill>
            </p:spPr>
            <p:txBody>
              <a:bodyPr/>
              <a:lstStyle/>
              <a:p>
                <a:r>
                  <a:rPr lang="en-US">
                    <a:noFill/>
                  </a:rPr>
                  <a:t> </a:t>
                </a:r>
              </a:p>
            </p:txBody>
          </p:sp>
        </mc:Fallback>
      </mc:AlternateContent>
      <p:sp>
        <p:nvSpPr>
          <p:cNvPr id="7" name="Oval 6">
            <a:extLst>
              <a:ext uri="{FF2B5EF4-FFF2-40B4-BE49-F238E27FC236}">
                <a16:creationId xmlns:a16="http://schemas.microsoft.com/office/drawing/2014/main" id="{2B96872F-4188-41A6-AD25-5E9C394A7ABF}"/>
              </a:ext>
            </a:extLst>
          </p:cNvPr>
          <p:cNvSpPr/>
          <p:nvPr/>
        </p:nvSpPr>
        <p:spPr>
          <a:xfrm>
            <a:off x="7955785" y="2702208"/>
            <a:ext cx="369508" cy="492726"/>
          </a:xfrm>
          <a:prstGeom prst="ellipse">
            <a:avLst/>
          </a:prstGeom>
          <a:noFill/>
          <a:ln>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AC8FF2DA-B6B7-4EA1-A42F-0D24D1C58DE0}"/>
              </a:ext>
            </a:extLst>
          </p:cNvPr>
          <p:cNvSpPr txBox="1"/>
          <p:nvPr/>
        </p:nvSpPr>
        <p:spPr>
          <a:xfrm>
            <a:off x="9570884" y="2825602"/>
            <a:ext cx="2121991" cy="369332"/>
          </a:xfrm>
          <a:prstGeom prst="rect">
            <a:avLst/>
          </a:prstGeom>
          <a:noFill/>
        </p:spPr>
        <p:txBody>
          <a:bodyPr wrap="none" rtlCol="0">
            <a:spAutoFit/>
          </a:bodyPr>
          <a:lstStyle/>
          <a:p>
            <a:r>
              <a:rPr lang="en-US" dirty="0">
                <a:ln w="0"/>
                <a:solidFill>
                  <a:srgbClr val="C00000"/>
                </a:solidFill>
                <a:effectLst>
                  <a:outerShdw blurRad="38100" dist="25400" dir="5400000" algn="ctr" rotWithShape="0">
                    <a:srgbClr val="6E747A">
                      <a:alpha val="43000"/>
                    </a:srgbClr>
                  </a:outerShdw>
                </a:effectLst>
              </a:rPr>
              <a:t>Regularization factor</a:t>
            </a:r>
          </a:p>
        </p:txBody>
      </p:sp>
      <p:sp>
        <p:nvSpPr>
          <p:cNvPr id="9" name="Freeform: Shape 8">
            <a:extLst>
              <a:ext uri="{FF2B5EF4-FFF2-40B4-BE49-F238E27FC236}">
                <a16:creationId xmlns:a16="http://schemas.microsoft.com/office/drawing/2014/main" id="{014AF8B5-8378-48E7-A0A7-160303BB99E3}"/>
              </a:ext>
            </a:extLst>
          </p:cNvPr>
          <p:cNvSpPr/>
          <p:nvPr/>
        </p:nvSpPr>
        <p:spPr>
          <a:xfrm>
            <a:off x="8325293" y="2448296"/>
            <a:ext cx="1637414" cy="369332"/>
          </a:xfrm>
          <a:custGeom>
            <a:avLst/>
            <a:gdLst>
              <a:gd name="connsiteX0" fmla="*/ 0 w 1637414"/>
              <a:gd name="connsiteY0" fmla="*/ 319821 h 404882"/>
              <a:gd name="connsiteX1" fmla="*/ 754912 w 1637414"/>
              <a:gd name="connsiteY1" fmla="*/ 845 h 404882"/>
              <a:gd name="connsiteX2" fmla="*/ 1637414 w 1637414"/>
              <a:gd name="connsiteY2" fmla="*/ 404882 h 404882"/>
            </a:gdLst>
            <a:ahLst/>
            <a:cxnLst>
              <a:cxn ang="0">
                <a:pos x="connsiteX0" y="connsiteY0"/>
              </a:cxn>
              <a:cxn ang="0">
                <a:pos x="connsiteX1" y="connsiteY1"/>
              </a:cxn>
              <a:cxn ang="0">
                <a:pos x="connsiteX2" y="connsiteY2"/>
              </a:cxn>
            </a:cxnLst>
            <a:rect l="l" t="t" r="r" b="b"/>
            <a:pathLst>
              <a:path w="1637414" h="404882">
                <a:moveTo>
                  <a:pt x="0" y="319821"/>
                </a:moveTo>
                <a:cubicBezTo>
                  <a:pt x="241005" y="153244"/>
                  <a:pt x="482010" y="-13332"/>
                  <a:pt x="754912" y="845"/>
                </a:cubicBezTo>
                <a:cubicBezTo>
                  <a:pt x="1027814" y="15022"/>
                  <a:pt x="1332614" y="209952"/>
                  <a:pt x="1637414" y="404882"/>
                </a:cubicBezTo>
              </a:path>
            </a:pathLst>
          </a:custGeom>
          <a:ln w="12700"/>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113930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500"/>
                                        <p:tgtEl>
                                          <p:spTgt spid="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500"/>
                                        <p:tgtEl>
                                          <p:spTgt spid="3">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Effect transition="in" filter="fade">
                                      <p:cBhvr>
                                        <p:cTn id="4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uiExpand="1" animBg="1"/>
      <p:bldP spid="8" grpId="0" uiExpand="1"/>
      <p:bldP spid="9" grpId="0" uiExpan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B80F-4EB1-45C7-B704-82B085CC799B}"/>
              </a:ext>
            </a:extLst>
          </p:cNvPr>
          <p:cNvSpPr>
            <a:spLocks noGrp="1"/>
          </p:cNvSpPr>
          <p:nvPr>
            <p:ph type="title"/>
          </p:nvPr>
        </p:nvSpPr>
        <p:spPr/>
        <p:txBody>
          <a:bodyPr/>
          <a:lstStyle/>
          <a:p>
            <a:r>
              <a:rPr lang="en-US" dirty="0"/>
              <a:t>Deriving the Ridge estimator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BEC3D18-A2C6-49A6-96CA-22A30FBBCDAF}"/>
                  </a:ext>
                </a:extLst>
              </p:cNvPr>
              <p:cNvSpPr>
                <a:spLocks noGrp="1"/>
              </p:cNvSpPr>
              <p:nvPr>
                <p:ph idx="1"/>
              </p:nvPr>
            </p:nvSpPr>
            <p:spPr>
              <a:xfrm>
                <a:off x="932496" y="1192541"/>
                <a:ext cx="10327008" cy="4986317"/>
              </a:xfrm>
            </p:spPr>
            <p:txBody>
              <a:bodyPr/>
              <a:lstStyle/>
              <a:p>
                <a14:m>
                  <m:oMath xmlns:m="http://schemas.openxmlformats.org/officeDocument/2006/math">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𝑇</m:t>
                                </m:r>
                              </m:sup>
                            </m:sSup>
                            <m:r>
                              <a:rPr lang="en-US" b="0" i="1" smtClean="0">
                                <a:latin typeface="Cambria Math" panose="02040503050406030204" pitchFamily="18" charset="0"/>
                              </a:rPr>
                              <m:t>𝑋</m:t>
                            </m:r>
                          </m:e>
                        </m:d>
                      </m:e>
                      <m:sup>
                        <m:r>
                          <a:rPr lang="en-US" b="0" i="1" smtClean="0">
                            <a:latin typeface="Cambria Math" panose="02040503050406030204" pitchFamily="18" charset="0"/>
                          </a:rPr>
                          <m:t>−1</m:t>
                        </m:r>
                      </m:sup>
                    </m:sSup>
                  </m:oMath>
                </a14:m>
                <a:r>
                  <a:rPr lang="en-US" dirty="0"/>
                  <a:t> is considered unstable (or super-collinear) if eigenvalues are close to zero. </a:t>
                </a:r>
              </a:p>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𝑇</m:t>
                                  </m:r>
                                </m:sup>
                              </m:sSup>
                              <m:r>
                                <a:rPr lang="en-US" b="0" i="1" smtClean="0">
                                  <a:latin typeface="Cambria Math" panose="02040503050406030204" pitchFamily="18" charset="0"/>
                                </a:rPr>
                                <m:t>𝑋</m:t>
                              </m:r>
                            </m:e>
                          </m:d>
                        </m:e>
                        <m:sup>
                          <m:r>
                            <a:rPr lang="en-US" b="0" i="1" smtClean="0">
                              <a:latin typeface="Cambria Math" panose="02040503050406030204" pitchFamily="18" charset="0"/>
                            </a:rPr>
                            <m:t>−1</m:t>
                          </m:r>
                        </m:sup>
                      </m:sSup>
                      <m:r>
                        <a:rPr lang="en-US" b="0" i="1" smtClean="0">
                          <a:latin typeface="Cambria Math" panose="02040503050406030204" pitchFamily="18" charset="0"/>
                        </a:rPr>
                        <m:t>=</m:t>
                      </m:r>
                      <m:r>
                        <a:rPr lang="en-US" b="0" i="1" smtClean="0">
                          <a:latin typeface="Cambria Math" panose="02040503050406030204" pitchFamily="18" charset="0"/>
                        </a:rPr>
                        <m:t>𝑄</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Λ</m:t>
                          </m:r>
                        </m:e>
                        <m:sup>
                          <m:r>
                            <a:rPr lang="en-US" b="0" i="0" smtClean="0">
                              <a:latin typeface="Cambria Math" panose="02040503050406030204" pitchFamily="18" charset="0"/>
                            </a:rPr>
                            <m:t>−1</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𝑄</m:t>
                          </m:r>
                        </m:e>
                        <m:sup>
                          <m:r>
                            <a:rPr lang="en-US" b="0" i="1" smtClean="0">
                              <a:latin typeface="Cambria Math" panose="02040503050406030204" pitchFamily="18" charset="0"/>
                            </a:rPr>
                            <m:t>−1</m:t>
                          </m:r>
                        </m:sup>
                      </m:sSup>
                    </m:oMath>
                  </m:oMathPara>
                </a14:m>
                <a:endParaRPr lang="en-US" dirty="0"/>
              </a:p>
              <a:p>
                <a:endParaRPr lang="en-US" dirty="0"/>
              </a:p>
              <a:p>
                <a:endParaRPr lang="en-US" dirty="0"/>
              </a:p>
              <a:p>
                <a:endParaRPr lang="en-US" dirty="0"/>
              </a:p>
              <a:p>
                <a:r>
                  <a:rPr lang="en-US" dirty="0"/>
                  <a:t>If the eigenvalues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oMath>
                </a14:m>
                <a:r>
                  <a:rPr lang="en-US" dirty="0"/>
                  <a:t> are close to zero, </a:t>
                </a:r>
                <a14:m>
                  <m:oMath xmlns:m="http://schemas.openxmlformats.org/officeDocument/2006/math">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Λ</m:t>
                        </m:r>
                      </m:e>
                      <m:sup>
                        <m:r>
                          <a:rPr lang="en-US" b="0" i="1" smtClean="0">
                            <a:latin typeface="Cambria Math" panose="02040503050406030204" pitchFamily="18" charset="0"/>
                          </a:rPr>
                          <m:t>−1</m:t>
                        </m:r>
                      </m:sup>
                    </m:sSup>
                  </m:oMath>
                </a14:m>
                <a:r>
                  <a:rPr lang="en-US" dirty="0"/>
                  <a:t> will have extremely large diagonal values.</a:t>
                </a:r>
                <a14:m>
                  <m:oMath xmlns:m="http://schemas.openxmlformats.org/officeDocument/2006/math">
                    <m:r>
                      <a:rPr lang="en-US" b="0" i="0" smtClean="0">
                        <a:latin typeface="Cambria Math" panose="02040503050406030204" pitchFamily="18" charset="0"/>
                      </a:rPr>
                      <m:t>  </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𝑋</m:t>
                                </m:r>
                              </m:e>
                              <m:sup>
                                <m:r>
                                  <a:rPr lang="en-US" i="1">
                                    <a:latin typeface="Cambria Math" panose="02040503050406030204" pitchFamily="18" charset="0"/>
                                  </a:rPr>
                                  <m:t>𝑇</m:t>
                                </m:r>
                              </m:sup>
                            </m:sSup>
                            <m:r>
                              <a:rPr lang="en-US" i="1">
                                <a:latin typeface="Cambria Math" panose="02040503050406030204" pitchFamily="18" charset="0"/>
                              </a:rPr>
                              <m:t>𝑋</m:t>
                            </m:r>
                          </m:e>
                        </m:d>
                      </m:e>
                      <m:sup>
                        <m:r>
                          <a:rPr lang="en-US" i="1">
                            <a:latin typeface="Cambria Math" panose="02040503050406030204" pitchFamily="18" charset="0"/>
                          </a:rPr>
                          <m:t>−1</m:t>
                        </m:r>
                      </m:sup>
                    </m:sSup>
                    <m:r>
                      <a:rPr lang="en-US" i="1">
                        <a:latin typeface="Cambria Math" panose="02040503050406030204" pitchFamily="18" charset="0"/>
                      </a:rPr>
                      <m:t> </m:t>
                    </m:r>
                  </m:oMath>
                </a14:m>
                <a:r>
                  <a:rPr lang="en-US" dirty="0"/>
                  <a:t> will be very hard to find numerically.</a:t>
                </a:r>
              </a:p>
              <a:p>
                <a:pPr algn="ctr"/>
                <a:r>
                  <a:rPr lang="en-US" dirty="0"/>
                  <a:t>What can we do?	</a:t>
                </a:r>
              </a:p>
              <a:p>
                <a:endParaRPr lang="en-US" dirty="0"/>
              </a:p>
            </p:txBody>
          </p:sp>
        </mc:Choice>
        <mc:Fallback xmlns="">
          <p:sp>
            <p:nvSpPr>
              <p:cNvPr id="3" name="Content Placeholder 2">
                <a:extLst>
                  <a:ext uri="{FF2B5EF4-FFF2-40B4-BE49-F238E27FC236}">
                    <a16:creationId xmlns:a16="http://schemas.microsoft.com/office/drawing/2014/main" id="{CBEC3D18-A2C6-49A6-96CA-22A30FBBCDAF}"/>
                  </a:ext>
                </a:extLst>
              </p:cNvPr>
              <p:cNvSpPr>
                <a:spLocks noGrp="1" noRot="1" noChangeAspect="1" noMove="1" noResize="1" noEditPoints="1" noAdjustHandles="1" noChangeArrowheads="1" noChangeShapeType="1" noTextEdit="1"/>
              </p:cNvSpPr>
              <p:nvPr>
                <p:ph idx="1"/>
              </p:nvPr>
            </p:nvSpPr>
            <p:spPr>
              <a:xfrm>
                <a:off x="932496" y="1192541"/>
                <a:ext cx="10327008" cy="4986317"/>
              </a:xfrm>
              <a:blipFill>
                <a:blip r:embed="rId3"/>
                <a:stretch>
                  <a:fillRect l="-1240" t="-1222" r="-100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77A1232-23AF-4AAD-8CFA-14DE844CE924}"/>
              </a:ext>
            </a:extLst>
          </p:cNvPr>
          <p:cNvSpPr>
            <a:spLocks noGrp="1"/>
          </p:cNvSpPr>
          <p:nvPr>
            <p:ph type="sldNum" sz="quarter" idx="12"/>
          </p:nvPr>
        </p:nvSpPr>
        <p:spPr/>
        <p:txBody>
          <a:bodyPr/>
          <a:lstStyle/>
          <a:p>
            <a:fld id="{AD29F1E6-0A42-6342-8A19-FA364A33AB30}" type="slidenum">
              <a:rPr lang="en-US" smtClean="0"/>
              <a:t>13</a:t>
            </a:fld>
            <a:endParaRPr lang="en-US"/>
          </a:p>
        </p:txBody>
      </p:sp>
      <p:sp>
        <p:nvSpPr>
          <p:cNvPr id="5" name="TextBox 4">
            <a:extLst>
              <a:ext uri="{FF2B5EF4-FFF2-40B4-BE49-F238E27FC236}">
                <a16:creationId xmlns:a16="http://schemas.microsoft.com/office/drawing/2014/main" id="{1F9C8824-3019-460C-AF90-EF129C72E232}"/>
              </a:ext>
            </a:extLst>
          </p:cNvPr>
          <p:cNvSpPr txBox="1"/>
          <p:nvPr/>
        </p:nvSpPr>
        <p:spPr>
          <a:xfrm>
            <a:off x="5779365" y="2532198"/>
            <a:ext cx="2405848" cy="369332"/>
          </a:xfrm>
          <a:prstGeom prst="rect">
            <a:avLst/>
          </a:prstGeom>
          <a:noFill/>
        </p:spPr>
        <p:txBody>
          <a:bodyPr wrap="square" rtlCol="0">
            <a:spAutoFit/>
          </a:bodyPr>
          <a:lstStyle/>
          <a:p>
            <a:pPr algn="ctr"/>
            <a:r>
              <a:rPr lang="en-US" dirty="0" err="1">
                <a:solidFill>
                  <a:srgbClr val="C00000"/>
                </a:solidFill>
              </a:rPr>
              <a:t>Eigendecompostion</a:t>
            </a:r>
            <a:endParaRPr lang="en-US" dirty="0">
              <a:solidFill>
                <a:srgbClr val="C00000"/>
              </a:solidFill>
            </a:endParaRPr>
          </a:p>
        </p:txBody>
      </p:sp>
      <p:cxnSp>
        <p:nvCxnSpPr>
          <p:cNvPr id="7" name="Straight Connector 6">
            <a:extLst>
              <a:ext uri="{FF2B5EF4-FFF2-40B4-BE49-F238E27FC236}">
                <a16:creationId xmlns:a16="http://schemas.microsoft.com/office/drawing/2014/main" id="{09000E17-0B46-4188-B4AF-3F25C50B0CF9}"/>
              </a:ext>
            </a:extLst>
          </p:cNvPr>
          <p:cNvCxnSpPr/>
          <p:nvPr/>
        </p:nvCxnSpPr>
        <p:spPr>
          <a:xfrm>
            <a:off x="6258757" y="2532198"/>
            <a:ext cx="1429305" cy="0"/>
          </a:xfrm>
          <a:prstGeom prst="line">
            <a:avLst/>
          </a:prstGeom>
          <a:effectLst/>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9DFDBBAF-630C-43F9-B1E1-CB24178F354F}"/>
                  </a:ext>
                </a:extLst>
              </p:cNvPr>
              <p:cNvSpPr/>
              <p:nvPr/>
            </p:nvSpPr>
            <p:spPr>
              <a:xfrm>
                <a:off x="4769236" y="3029186"/>
                <a:ext cx="2979042" cy="1070549"/>
              </a:xfrm>
              <a:prstGeom prst="rect">
                <a:avLst/>
              </a:prstGeom>
            </p:spPr>
            <p:txBody>
              <a:bodyPr wrap="square">
                <a:spAutoFit/>
              </a:bodyPr>
              <a:lstStyle/>
              <a:p>
                <a14:m>
                  <m:oMath xmlns:m="http://schemas.openxmlformats.org/officeDocument/2006/math">
                    <m:sSup>
                      <m:sSupPr>
                        <m:ctrlPr>
                          <a:rPr lang="en-US" sz="2000" i="1">
                            <a:latin typeface="Cambria Math" panose="02040503050406030204" pitchFamily="18" charset="0"/>
                          </a:rPr>
                        </m:ctrlPr>
                      </m:sSupPr>
                      <m:e>
                        <m:r>
                          <m:rPr>
                            <m:sty m:val="p"/>
                          </m:rPr>
                          <a:rPr lang="en-US" sz="2000">
                            <a:latin typeface="Cambria Math" panose="02040503050406030204" pitchFamily="18" charset="0"/>
                          </a:rPr>
                          <m:t>Λ</m:t>
                        </m:r>
                      </m:e>
                      <m:sup>
                        <m:r>
                          <a:rPr lang="en-US" sz="2000">
                            <a:latin typeface="Cambria Math" panose="02040503050406030204" pitchFamily="18" charset="0"/>
                          </a:rPr>
                          <m:t>−1</m:t>
                        </m:r>
                      </m:sup>
                    </m:sSup>
                    <m:r>
                      <a:rPr lang="en-US" sz="2000">
                        <a:latin typeface="Cambria Math" panose="02040503050406030204" pitchFamily="18" charset="0"/>
                      </a:rPr>
                      <m:t>=</m:t>
                    </m:r>
                    <m:d>
                      <m:dPr>
                        <m:begChr m:val="["/>
                        <m:endChr m:val="]"/>
                        <m:ctrlPr>
                          <a:rPr lang="en-US" sz="2000" i="1">
                            <a:latin typeface="Cambria Math" panose="02040503050406030204" pitchFamily="18" charset="0"/>
                          </a:rPr>
                        </m:ctrlPr>
                      </m:dPr>
                      <m:e>
                        <m:m>
                          <m:mPr>
                            <m:mcs>
                              <m:mc>
                                <m:mcPr>
                                  <m:count m:val="3"/>
                                  <m:mcJc m:val="center"/>
                                </m:mcPr>
                              </m:mc>
                            </m:mcs>
                            <m:ctrlPr>
                              <a:rPr lang="en-US" sz="2000" i="1">
                                <a:latin typeface="Cambria Math" panose="02040503050406030204" pitchFamily="18" charset="0"/>
                              </a:rPr>
                            </m:ctrlPr>
                          </m:mPr>
                          <m:mr>
                            <m:e>
                              <m:sSubSup>
                                <m:sSubSupPr>
                                  <m:ctrlPr>
                                    <a:rPr lang="en-US" sz="2000" i="1">
                                      <a:latin typeface="Cambria Math" panose="02040503050406030204" pitchFamily="18" charset="0"/>
                                    </a:rPr>
                                  </m:ctrlPr>
                                </m:sSubSupPr>
                                <m:e>
                                  <m:r>
                                    <m:rPr>
                                      <m:brk m:alnAt="7"/>
                                    </m:rPr>
                                    <a:rPr lang="en-US" sz="2000" i="1">
                                      <a:latin typeface="Cambria Math" panose="02040503050406030204" pitchFamily="18" charset="0"/>
                                    </a:rPr>
                                    <m:t>𝑘</m:t>
                                  </m:r>
                                </m:e>
                                <m:sub>
                                  <m:r>
                                    <m:rPr>
                                      <m:brk m:alnAt="7"/>
                                    </m:rPr>
                                    <a:rPr lang="en-US" sz="2000" i="1">
                                      <a:latin typeface="Cambria Math" panose="02040503050406030204" pitchFamily="18" charset="0"/>
                                    </a:rPr>
                                    <m:t>1</m:t>
                                  </m:r>
                                </m:sub>
                                <m:sup>
                                  <m:r>
                                    <m:rPr>
                                      <m:brk m:alnAt="7"/>
                                    </m:rPr>
                                    <a:rPr lang="en-US" sz="2000" i="1">
                                      <a:latin typeface="Cambria Math" panose="02040503050406030204" pitchFamily="18" charset="0"/>
                                    </a:rPr>
                                    <m:t>−</m:t>
                                  </m:r>
                                  <m:r>
                                    <a:rPr lang="en-US" sz="2000" i="1">
                                      <a:latin typeface="Cambria Math" panose="02040503050406030204" pitchFamily="18" charset="0"/>
                                    </a:rPr>
                                    <m:t>1</m:t>
                                  </m:r>
                                </m:sup>
                              </m:sSubSup>
                            </m:e>
                            <m:e>
                              <m:r>
                                <a:rPr lang="en-US" sz="2000" i="1">
                                  <a:latin typeface="Cambria Math" panose="02040503050406030204" pitchFamily="18" charset="0"/>
                                </a:rPr>
                                <m:t>0</m:t>
                              </m:r>
                            </m:e>
                            <m:e>
                              <m:r>
                                <a:rPr lang="en-US" sz="2000" i="1">
                                  <a:latin typeface="Cambria Math" panose="02040503050406030204" pitchFamily="18" charset="0"/>
                                </a:rPr>
                                <m:t>0</m:t>
                              </m:r>
                            </m:e>
                          </m:mr>
                          <m:mr>
                            <m:e>
                              <m:r>
                                <a:rPr lang="en-US" sz="2000" i="1">
                                  <a:latin typeface="Cambria Math" panose="02040503050406030204" pitchFamily="18" charset="0"/>
                                </a:rPr>
                                <m:t>0</m:t>
                              </m:r>
                            </m:e>
                            <m:e>
                              <m:r>
                                <a:rPr lang="en-US" sz="2000" i="1">
                                  <a:latin typeface="Cambria Math" panose="02040503050406030204" pitchFamily="18" charset="0"/>
                                </a:rPr>
                                <m:t>⋱</m:t>
                              </m:r>
                            </m:e>
                            <m:e>
                              <m:r>
                                <a:rPr lang="en-US" sz="2000" i="1">
                                  <a:latin typeface="Cambria Math" panose="02040503050406030204" pitchFamily="18" charset="0"/>
                                </a:rPr>
                                <m:t>0</m:t>
                              </m:r>
                            </m:e>
                          </m:mr>
                          <m:mr>
                            <m:e>
                              <m:r>
                                <a:rPr lang="en-US" sz="2000" i="1">
                                  <a:latin typeface="Cambria Math" panose="02040503050406030204" pitchFamily="18" charset="0"/>
                                </a:rPr>
                                <m:t>0</m:t>
                              </m:r>
                            </m:e>
                            <m:e>
                              <m:r>
                                <a:rPr lang="en-US" sz="2000" i="1">
                                  <a:latin typeface="Cambria Math" panose="02040503050406030204" pitchFamily="18" charset="0"/>
                                </a:rPr>
                                <m:t>0</m:t>
                              </m:r>
                            </m:e>
                            <m:e>
                              <m:sSubSup>
                                <m:sSubSupPr>
                                  <m:ctrlPr>
                                    <a:rPr lang="en-US" sz="2000" i="1">
                                      <a:latin typeface="Cambria Math" panose="02040503050406030204" pitchFamily="18" charset="0"/>
                                    </a:rPr>
                                  </m:ctrlPr>
                                </m:sSubSupPr>
                                <m:e>
                                  <m:r>
                                    <a:rPr lang="en-US" sz="2000" i="1">
                                      <a:latin typeface="Cambria Math" panose="02040503050406030204" pitchFamily="18" charset="0"/>
                                    </a:rPr>
                                    <m:t>𝑘</m:t>
                                  </m:r>
                                </m:e>
                                <m:sub>
                                  <m:r>
                                    <a:rPr lang="en-US" sz="2000" i="1">
                                      <a:latin typeface="Cambria Math" panose="02040503050406030204" pitchFamily="18" charset="0"/>
                                    </a:rPr>
                                    <m:t>𝑝</m:t>
                                  </m:r>
                                </m:sub>
                                <m:sup>
                                  <m:r>
                                    <a:rPr lang="en-US" sz="2000" i="1">
                                      <a:latin typeface="Cambria Math" panose="02040503050406030204" pitchFamily="18" charset="0"/>
                                    </a:rPr>
                                    <m:t>−1</m:t>
                                  </m:r>
                                </m:sup>
                              </m:sSubSup>
                            </m:e>
                          </m:mr>
                        </m:m>
                      </m:e>
                    </m:d>
                  </m:oMath>
                </a14:m>
                <a:r>
                  <a:rPr lang="en-US" sz="2000" dirty="0"/>
                  <a:t>.</a:t>
                </a:r>
              </a:p>
            </p:txBody>
          </p:sp>
        </mc:Choice>
        <mc:Fallback xmlns="">
          <p:sp>
            <p:nvSpPr>
              <p:cNvPr id="8" name="Rectangle 7">
                <a:extLst>
                  <a:ext uri="{FF2B5EF4-FFF2-40B4-BE49-F238E27FC236}">
                    <a16:creationId xmlns:a16="http://schemas.microsoft.com/office/drawing/2014/main" id="{9DFDBBAF-630C-43F9-B1E1-CB24178F354F}"/>
                  </a:ext>
                </a:extLst>
              </p:cNvPr>
              <p:cNvSpPr>
                <a:spLocks noRot="1" noChangeAspect="1" noMove="1" noResize="1" noEditPoints="1" noAdjustHandles="1" noChangeArrowheads="1" noChangeShapeType="1" noTextEdit="1"/>
              </p:cNvSpPr>
              <p:nvPr/>
            </p:nvSpPr>
            <p:spPr>
              <a:xfrm>
                <a:off x="4769236" y="3029186"/>
                <a:ext cx="2979042" cy="1070549"/>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11868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FA290-3B5E-47F9-9728-6BBE1DD02114}"/>
              </a:ext>
            </a:extLst>
          </p:cNvPr>
          <p:cNvSpPr>
            <a:spLocks noGrp="1"/>
          </p:cNvSpPr>
          <p:nvPr>
            <p:ph type="title"/>
          </p:nvPr>
        </p:nvSpPr>
        <p:spPr/>
        <p:txBody>
          <a:bodyPr/>
          <a:lstStyle/>
          <a:p>
            <a:r>
              <a:rPr lang="en-US" dirty="0"/>
              <a:t>Deriving the Ridge estimator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E874BF-FAE5-4902-BAD5-5B08A0D1441B}"/>
                  </a:ext>
                </a:extLst>
              </p:cNvPr>
              <p:cNvSpPr>
                <a:spLocks noGrp="1"/>
              </p:cNvSpPr>
              <p:nvPr>
                <p:ph idx="1"/>
              </p:nvPr>
            </p:nvSpPr>
            <p:spPr>
              <a:xfrm>
                <a:off x="932496" y="1177758"/>
                <a:ext cx="10327008" cy="4814669"/>
              </a:xfrm>
            </p:spPr>
            <p:txBody>
              <a:bodyPr/>
              <a:lstStyle/>
              <a:p>
                <a:pPr algn="ctr"/>
                <a:r>
                  <a:rPr lang="en-US" sz="4000" dirty="0"/>
                  <a:t>Just add a constant to the eigenvalues.</a:t>
                </a:r>
              </a:p>
              <a:p>
                <a:pPr algn="ctr"/>
                <a:endParaRPr lang="en-US" dirty="0"/>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𝑄</m:t>
                      </m:r>
                      <m:d>
                        <m:dPr>
                          <m:ctrlPr>
                            <a:rPr lang="en-US" i="1">
                              <a:latin typeface="Cambria Math" panose="02040503050406030204" pitchFamily="18" charset="0"/>
                            </a:rPr>
                          </m:ctrlPr>
                        </m:dPr>
                        <m:e>
                          <m:r>
                            <m:rPr>
                              <m:sty m:val="p"/>
                            </m:rPr>
                            <a:rPr lang="en-US">
                              <a:latin typeface="Cambria Math" panose="02040503050406030204" pitchFamily="18" charset="0"/>
                            </a:rPr>
                            <m:t>Λ</m:t>
                          </m:r>
                          <m:r>
                            <a:rPr lang="en-US" i="1">
                              <a:latin typeface="Cambria Math" panose="02040503050406030204" pitchFamily="18" charset="0"/>
                            </a:rPr>
                            <m:t>+</m:t>
                          </m:r>
                          <m:r>
                            <a:rPr lang="en-US" i="1" smtClean="0">
                              <a:solidFill>
                                <a:srgbClr val="C00000"/>
                              </a:solidFill>
                              <a:latin typeface="Cambria Math" panose="02040503050406030204" pitchFamily="18" charset="0"/>
                            </a:rPr>
                            <m:t>𝜆</m:t>
                          </m:r>
                          <m:r>
                            <a:rPr lang="en-US" i="1">
                              <a:solidFill>
                                <a:srgbClr val="C00000"/>
                              </a:solidFill>
                              <a:latin typeface="Cambria Math" panose="02040503050406030204" pitchFamily="18" charset="0"/>
                            </a:rPr>
                            <m:t>𝐼</m:t>
                          </m:r>
                        </m:e>
                      </m:d>
                      <m:sSup>
                        <m:sSupPr>
                          <m:ctrlPr>
                            <a:rPr lang="en-US" i="1">
                              <a:latin typeface="Cambria Math" panose="02040503050406030204" pitchFamily="18" charset="0"/>
                            </a:rPr>
                          </m:ctrlPr>
                        </m:sSupPr>
                        <m:e>
                          <m:r>
                            <a:rPr lang="en-US" i="1">
                              <a:latin typeface="Cambria Math" panose="02040503050406030204" pitchFamily="18" charset="0"/>
                            </a:rPr>
                            <m:t>𝑄</m:t>
                          </m:r>
                        </m:e>
                        <m:sup>
                          <m:r>
                            <a:rPr lang="en-US" i="1">
                              <a:latin typeface="Cambria Math" panose="02040503050406030204" pitchFamily="18" charset="0"/>
                            </a:rPr>
                            <m:t>−1</m:t>
                          </m:r>
                        </m:sup>
                      </m:sSup>
                      <m:r>
                        <a:rPr lang="en-US" i="1">
                          <a:latin typeface="Cambria Math" panose="02040503050406030204" pitchFamily="18" charset="0"/>
                        </a:rPr>
                        <m:t>=</m:t>
                      </m:r>
                      <m:r>
                        <a:rPr lang="en-US" i="1">
                          <a:latin typeface="Cambria Math" panose="02040503050406030204" pitchFamily="18" charset="0"/>
                        </a:rPr>
                        <m:t>𝑄</m:t>
                      </m:r>
                      <m:r>
                        <m:rPr>
                          <m:sty m:val="p"/>
                        </m:rPr>
                        <a:rPr lang="en-US">
                          <a:latin typeface="Cambria Math" panose="02040503050406030204" pitchFamily="18" charset="0"/>
                        </a:rPr>
                        <m:t>Λ</m:t>
                      </m:r>
                      <m:sSup>
                        <m:sSupPr>
                          <m:ctrlPr>
                            <a:rPr lang="en-US" i="1">
                              <a:latin typeface="Cambria Math" panose="02040503050406030204" pitchFamily="18" charset="0"/>
                            </a:rPr>
                          </m:ctrlPr>
                        </m:sSupPr>
                        <m:e>
                          <m:r>
                            <a:rPr lang="en-US" i="1">
                              <a:latin typeface="Cambria Math" panose="02040503050406030204" pitchFamily="18" charset="0"/>
                            </a:rPr>
                            <m:t>𝑄</m:t>
                          </m:r>
                        </m:e>
                        <m:sup>
                          <m:r>
                            <a:rPr lang="en-US" i="1">
                              <a:latin typeface="Cambria Math" panose="02040503050406030204" pitchFamily="18" charset="0"/>
                            </a:rPr>
                            <m:t>−1</m:t>
                          </m:r>
                        </m:sup>
                      </m:sSup>
                      <m:r>
                        <a:rPr lang="en-US" i="1">
                          <a:latin typeface="Cambria Math" panose="02040503050406030204" pitchFamily="18" charset="0"/>
                        </a:rPr>
                        <m:t>+</m:t>
                      </m:r>
                      <m:r>
                        <a:rPr lang="en-US" i="1">
                          <a:latin typeface="Cambria Math" panose="02040503050406030204" pitchFamily="18" charset="0"/>
                        </a:rPr>
                        <m:t>𝜆</m:t>
                      </m:r>
                      <m:r>
                        <a:rPr lang="en-US" i="1">
                          <a:latin typeface="Cambria Math" panose="02040503050406030204" pitchFamily="18" charset="0"/>
                        </a:rPr>
                        <m:t>𝑄</m:t>
                      </m:r>
                      <m:sSup>
                        <m:sSupPr>
                          <m:ctrlPr>
                            <a:rPr lang="en-US" i="1">
                              <a:latin typeface="Cambria Math" panose="02040503050406030204" pitchFamily="18" charset="0"/>
                            </a:rPr>
                          </m:ctrlPr>
                        </m:sSupPr>
                        <m:e>
                          <m:r>
                            <a:rPr lang="en-US" i="1">
                              <a:latin typeface="Cambria Math" panose="02040503050406030204" pitchFamily="18" charset="0"/>
                            </a:rPr>
                            <m:t>𝑄</m:t>
                          </m:r>
                        </m:e>
                        <m:sup>
                          <m:r>
                            <a:rPr lang="en-US" i="1">
                              <a:latin typeface="Cambria Math" panose="02040503050406030204" pitchFamily="18" charset="0"/>
                            </a:rPr>
                            <m:t>−1</m:t>
                          </m:r>
                        </m:sup>
                      </m:sSup>
                      <m:r>
                        <a:rPr lang="en-US" i="1">
                          <a:latin typeface="Cambria Math" panose="02040503050406030204" pitchFamily="18" charset="0"/>
                        </a:rPr>
                        <m:t>=</m:t>
                      </m:r>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𝑋</m:t>
                          </m:r>
                        </m:e>
                        <m:sup>
                          <m:r>
                            <a:rPr lang="en-US" i="1">
                              <a:solidFill>
                                <a:srgbClr val="C00000"/>
                              </a:solidFill>
                              <a:latin typeface="Cambria Math" panose="02040503050406030204" pitchFamily="18" charset="0"/>
                            </a:rPr>
                            <m:t>𝑇</m:t>
                          </m:r>
                        </m:sup>
                      </m:sSup>
                      <m:r>
                        <a:rPr lang="en-US" i="1">
                          <a:solidFill>
                            <a:srgbClr val="C00000"/>
                          </a:solidFill>
                          <a:latin typeface="Cambria Math" panose="02040503050406030204" pitchFamily="18" charset="0"/>
                        </a:rPr>
                        <m:t>𝑋</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𝜆</m:t>
                      </m:r>
                      <m:r>
                        <a:rPr lang="en-US" i="1">
                          <a:solidFill>
                            <a:srgbClr val="C00000"/>
                          </a:solidFill>
                          <a:latin typeface="Cambria Math" panose="02040503050406030204" pitchFamily="18" charset="0"/>
                        </a:rPr>
                        <m:t>𝐼</m:t>
                      </m:r>
                    </m:oMath>
                  </m:oMathPara>
                </a14:m>
                <a:endParaRPr lang="en-US" dirty="0"/>
              </a:p>
              <a:p>
                <a:endParaRPr lang="en-US" dirty="0"/>
              </a:p>
              <a:p>
                <a:endParaRPr lang="en-US" dirty="0"/>
              </a:p>
              <a:p>
                <a:pPr algn="ctr"/>
                <a:r>
                  <a:rPr lang="en-US" dirty="0"/>
                  <a:t>We can find a new estimator:</a:t>
                </a:r>
              </a:p>
              <a:p>
                <a:pPr algn="ctr"/>
                <a14:m>
                  <m:oMathPara xmlns:m="http://schemas.openxmlformats.org/officeDocument/2006/math">
                    <m:oMathParaPr>
                      <m:jc m:val="centerGroup"/>
                    </m:oMathParaPr>
                    <m:oMath xmlns:m="http://schemas.openxmlformats.org/officeDocument/2006/math">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i="1" dirty="0">
                              <a:latin typeface="Cambria Math" panose="02040503050406030204" pitchFamily="18" charset="0"/>
                            </a:rPr>
                            <m:t>𝑅𝑖𝑑𝑔𝑒</m:t>
                          </m:r>
                        </m:sub>
                      </m:sSub>
                      <m:r>
                        <a:rPr lang="en-US" i="1" dirty="0">
                          <a:latin typeface="Cambria Math" panose="02040503050406030204" pitchFamily="18" charset="0"/>
                        </a:rPr>
                        <m:t>=</m:t>
                      </m:r>
                      <m:sSup>
                        <m:sSupPr>
                          <m:ctrlPr>
                            <a:rPr lang="en-US" i="1" dirty="0">
                              <a:latin typeface="Cambria Math" panose="02040503050406030204" pitchFamily="18" charset="0"/>
                            </a:rPr>
                          </m:ctrlPr>
                        </m:sSupPr>
                        <m:e>
                          <m:d>
                            <m:dPr>
                              <m:ctrlPr>
                                <a:rPr lang="en-US" i="1" dirty="0">
                                  <a:latin typeface="Cambria Math" panose="02040503050406030204" pitchFamily="18" charset="0"/>
                                </a:rPr>
                              </m:ctrlPr>
                            </m:dPr>
                            <m:e>
                              <m:sSup>
                                <m:sSupPr>
                                  <m:ctrlPr>
                                    <a:rPr lang="en-US" i="1" dirty="0" smtClean="0">
                                      <a:solidFill>
                                        <a:srgbClr val="C00000"/>
                                      </a:solidFill>
                                      <a:latin typeface="Cambria Math" panose="02040503050406030204" pitchFamily="18" charset="0"/>
                                    </a:rPr>
                                  </m:ctrlPr>
                                </m:sSupPr>
                                <m:e>
                                  <m:r>
                                    <a:rPr lang="en-US" i="1" dirty="0">
                                      <a:solidFill>
                                        <a:srgbClr val="C00000"/>
                                      </a:solidFill>
                                      <a:latin typeface="Cambria Math" panose="02040503050406030204" pitchFamily="18" charset="0"/>
                                    </a:rPr>
                                    <m:t>𝑋</m:t>
                                  </m:r>
                                </m:e>
                                <m:sup>
                                  <m:r>
                                    <a:rPr lang="en-US" i="1" dirty="0">
                                      <a:solidFill>
                                        <a:srgbClr val="C00000"/>
                                      </a:solidFill>
                                      <a:latin typeface="Cambria Math" panose="02040503050406030204" pitchFamily="18" charset="0"/>
                                    </a:rPr>
                                    <m:t>𝑇</m:t>
                                  </m:r>
                                </m:sup>
                              </m:sSup>
                              <m:r>
                                <a:rPr lang="en-US" i="1" dirty="0">
                                  <a:solidFill>
                                    <a:srgbClr val="C00000"/>
                                  </a:solidFill>
                                  <a:latin typeface="Cambria Math" panose="02040503050406030204" pitchFamily="18" charset="0"/>
                                </a:rPr>
                                <m:t>𝑋</m:t>
                              </m:r>
                              <m:r>
                                <a:rPr lang="en-US" i="1" dirty="0">
                                  <a:solidFill>
                                    <a:srgbClr val="C00000"/>
                                  </a:solidFill>
                                  <a:latin typeface="Cambria Math" panose="02040503050406030204" pitchFamily="18" charset="0"/>
                                </a:rPr>
                                <m:t>+</m:t>
                              </m:r>
                              <m:r>
                                <a:rPr lang="en-US" i="1" dirty="0">
                                  <a:solidFill>
                                    <a:srgbClr val="C00000"/>
                                  </a:solidFill>
                                  <a:latin typeface="Cambria Math" panose="02040503050406030204" pitchFamily="18" charset="0"/>
                                </a:rPr>
                                <m:t>𝜆</m:t>
                              </m:r>
                              <m:r>
                                <a:rPr lang="en-US" i="1" dirty="0">
                                  <a:solidFill>
                                    <a:srgbClr val="C00000"/>
                                  </a:solidFill>
                                  <a:latin typeface="Cambria Math" panose="02040503050406030204" pitchFamily="18" charset="0"/>
                                </a:rPr>
                                <m:t>𝐼</m:t>
                              </m:r>
                            </m:e>
                          </m:d>
                        </m:e>
                        <m:sup>
                          <m:r>
                            <a:rPr lang="en-US" i="1" dirty="0">
                              <a:latin typeface="Cambria Math" panose="02040503050406030204" pitchFamily="18" charset="0"/>
                            </a:rPr>
                            <m:t>−1</m:t>
                          </m:r>
                        </m:sup>
                      </m:sSup>
                      <m:sSup>
                        <m:sSupPr>
                          <m:ctrlPr>
                            <a:rPr lang="en-US" i="1" dirty="0">
                              <a:latin typeface="Cambria Math" panose="02040503050406030204" pitchFamily="18" charset="0"/>
                            </a:rPr>
                          </m:ctrlPr>
                        </m:sSupPr>
                        <m:e>
                          <m:r>
                            <a:rPr lang="en-US" i="1" dirty="0">
                              <a:latin typeface="Cambria Math" panose="02040503050406030204" pitchFamily="18" charset="0"/>
                            </a:rPr>
                            <m:t>𝑋</m:t>
                          </m:r>
                        </m:e>
                        <m:sup>
                          <m:r>
                            <a:rPr lang="en-US" i="1" dirty="0">
                              <a:latin typeface="Cambria Math" panose="02040503050406030204" pitchFamily="18" charset="0"/>
                            </a:rPr>
                            <m:t>𝑇</m:t>
                          </m:r>
                        </m:sup>
                      </m:sSup>
                      <m:r>
                        <a:rPr lang="en-US" i="1" dirty="0">
                          <a:latin typeface="Cambria Math" panose="02040503050406030204" pitchFamily="18" charset="0"/>
                        </a:rPr>
                        <m:t>𝑌</m:t>
                      </m:r>
                    </m:oMath>
                  </m:oMathPara>
                </a14:m>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6DE874BF-FAE5-4902-BAD5-5B08A0D1441B}"/>
                  </a:ext>
                </a:extLst>
              </p:cNvPr>
              <p:cNvSpPr>
                <a:spLocks noGrp="1" noRot="1" noChangeAspect="1" noMove="1" noResize="1" noEditPoints="1" noAdjustHandles="1" noChangeArrowheads="1" noChangeShapeType="1" noTextEdit="1"/>
              </p:cNvSpPr>
              <p:nvPr>
                <p:ph idx="1"/>
              </p:nvPr>
            </p:nvSpPr>
            <p:spPr>
              <a:xfrm>
                <a:off x="932496" y="1177758"/>
                <a:ext cx="10327008" cy="4814669"/>
              </a:xfrm>
              <a:blipFill>
                <a:blip r:embed="rId2"/>
                <a:stretch>
                  <a:fillRect t="-227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F30684E-1889-453D-819C-33F8B46BD83A}"/>
              </a:ext>
            </a:extLst>
          </p:cNvPr>
          <p:cNvSpPr>
            <a:spLocks noGrp="1"/>
          </p:cNvSpPr>
          <p:nvPr>
            <p:ph type="sldNum" sz="quarter" idx="12"/>
          </p:nvPr>
        </p:nvSpPr>
        <p:spPr/>
        <p:txBody>
          <a:bodyPr/>
          <a:lstStyle/>
          <a:p>
            <a:fld id="{AD29F1E6-0A42-6342-8A19-FA364A33AB30}" type="slidenum">
              <a:rPr lang="en-US" smtClean="0"/>
              <a:t>14</a:t>
            </a:fld>
            <a:endParaRPr lang="en-US"/>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E030F38E-4321-41B1-BCCC-01C65E8D173C}"/>
                  </a:ext>
                </a:extLst>
              </p:cNvPr>
              <p:cNvSpPr/>
              <p:nvPr/>
            </p:nvSpPr>
            <p:spPr>
              <a:xfrm>
                <a:off x="3030279" y="3083445"/>
                <a:ext cx="1477926" cy="680484"/>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Added constant </a:t>
                </a:r>
                <a14:m>
                  <m:oMath xmlns:m="http://schemas.openxmlformats.org/officeDocument/2006/math">
                    <m:r>
                      <a:rPr lang="en-US" b="0" i="1" smtClean="0">
                        <a:latin typeface="Cambria Math" panose="02040503050406030204" pitchFamily="18" charset="0"/>
                      </a:rPr>
                      <m:t>𝜆</m:t>
                    </m:r>
                  </m:oMath>
                </a14:m>
                <a:endParaRPr lang="en-US" dirty="0"/>
              </a:p>
            </p:txBody>
          </p:sp>
        </mc:Choice>
        <mc:Fallback xmlns="">
          <p:sp>
            <p:nvSpPr>
              <p:cNvPr id="6" name="Rectangle 5">
                <a:extLst>
                  <a:ext uri="{FF2B5EF4-FFF2-40B4-BE49-F238E27FC236}">
                    <a16:creationId xmlns:a16="http://schemas.microsoft.com/office/drawing/2014/main" id="{E030F38E-4321-41B1-BCCC-01C65E8D173C}"/>
                  </a:ext>
                </a:extLst>
              </p:cNvPr>
              <p:cNvSpPr>
                <a:spLocks noRot="1" noChangeAspect="1" noMove="1" noResize="1" noEditPoints="1" noAdjustHandles="1" noChangeArrowheads="1" noChangeShapeType="1" noTextEdit="1"/>
              </p:cNvSpPr>
              <p:nvPr/>
            </p:nvSpPr>
            <p:spPr>
              <a:xfrm>
                <a:off x="3030279" y="3083445"/>
                <a:ext cx="1477926" cy="680484"/>
              </a:xfrm>
              <a:prstGeom prst="rect">
                <a:avLst/>
              </a:prstGeom>
              <a:blipFill>
                <a:blip r:embed="rId3"/>
                <a:stretch>
                  <a:fillRect b="-9565"/>
                </a:stretch>
              </a:blipFill>
              <a:ln/>
            </p:spPr>
            <p:txBody>
              <a:bodyPr/>
              <a:lstStyle/>
              <a:p>
                <a:r>
                  <a:rPr lang="en-US">
                    <a:noFill/>
                  </a:rPr>
                  <a:t> </a:t>
                </a:r>
              </a:p>
            </p:txBody>
          </p:sp>
        </mc:Fallback>
      </mc:AlternateContent>
      <p:sp>
        <p:nvSpPr>
          <p:cNvPr id="7" name="Arrow: Down 6">
            <a:extLst>
              <a:ext uri="{FF2B5EF4-FFF2-40B4-BE49-F238E27FC236}">
                <a16:creationId xmlns:a16="http://schemas.microsoft.com/office/drawing/2014/main" id="{90333CED-AC72-4C14-B978-DCB51B2FBD13}"/>
              </a:ext>
            </a:extLst>
          </p:cNvPr>
          <p:cNvSpPr/>
          <p:nvPr/>
        </p:nvSpPr>
        <p:spPr>
          <a:xfrm rot="10800000">
            <a:off x="3631018" y="2793219"/>
            <a:ext cx="287079" cy="271130"/>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60974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2CAFF-E1AF-4773-B19D-3AB76353220C}"/>
              </a:ext>
            </a:extLst>
          </p:cNvPr>
          <p:cNvSpPr>
            <a:spLocks noGrp="1"/>
          </p:cNvSpPr>
          <p:nvPr>
            <p:ph type="title"/>
          </p:nvPr>
        </p:nvSpPr>
        <p:spPr/>
        <p:txBody>
          <a:bodyPr/>
          <a:lstStyle/>
          <a:p>
            <a:r>
              <a:rPr lang="en-US" dirty="0"/>
              <a:t>Properties: shrinks the coefficients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1671218-0713-462B-8AB4-524FFBC40D02}"/>
                  </a:ext>
                </a:extLst>
              </p:cNvPr>
              <p:cNvSpPr>
                <a:spLocks noGrp="1"/>
              </p:cNvSpPr>
              <p:nvPr>
                <p:ph idx="1"/>
              </p:nvPr>
            </p:nvSpPr>
            <p:spPr>
              <a:xfrm>
                <a:off x="932496" y="1088982"/>
                <a:ext cx="10327008" cy="4947834"/>
              </a:xfrm>
            </p:spPr>
            <p:txBody>
              <a:bodyPr/>
              <a:lstStyle/>
              <a:p>
                <a:r>
                  <a:rPr lang="en-US" sz="2700" dirty="0"/>
                  <a:t>The Ridge estimator can be seen as a modification of the OLS estimator:</a:t>
                </a:r>
              </a:p>
              <a:p>
                <a:endParaRPr lang="en-US" sz="9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700" b="0" i="1" dirty="0" smtClean="0">
                              <a:latin typeface="Cambria Math" panose="02040503050406030204" pitchFamily="18" charset="0"/>
                            </a:rPr>
                          </m:ctrlPr>
                        </m:sSubPr>
                        <m:e>
                          <m:acc>
                            <m:accPr>
                              <m:chr m:val="̂"/>
                              <m:ctrlPr>
                                <a:rPr lang="en-US" sz="2400" b="0" i="1" dirty="0" smtClean="0">
                                  <a:latin typeface="Cambria Math" panose="02040503050406030204" pitchFamily="18" charset="0"/>
                                </a:rPr>
                              </m:ctrlPr>
                            </m:accPr>
                            <m:e>
                              <m:r>
                                <a:rPr lang="en-US" sz="2400" b="0" i="1" dirty="0" smtClean="0">
                                  <a:latin typeface="Cambria Math" panose="02040503050406030204" pitchFamily="18" charset="0"/>
                                </a:rPr>
                                <m:t>𝛽</m:t>
                              </m:r>
                            </m:e>
                          </m:acc>
                        </m:e>
                        <m:sub>
                          <m:r>
                            <a:rPr lang="en-US" sz="2700" b="0" i="1" dirty="0" smtClean="0">
                              <a:latin typeface="Cambria Math" panose="02040503050406030204" pitchFamily="18" charset="0"/>
                            </a:rPr>
                            <m:t>𝑅𝑖𝑑𝑔𝑒</m:t>
                          </m:r>
                        </m:sub>
                      </m:sSub>
                      <m:r>
                        <a:rPr lang="en-US" sz="2400" i="1" dirty="0">
                          <a:latin typeface="Cambria Math" panose="02040503050406030204" pitchFamily="18" charset="0"/>
                        </a:rPr>
                        <m:t>=</m:t>
                      </m:r>
                      <m:sSup>
                        <m:sSupPr>
                          <m:ctrlPr>
                            <a:rPr lang="en-US" sz="2400" i="1" dirty="0">
                              <a:latin typeface="Cambria Math" panose="02040503050406030204" pitchFamily="18" charset="0"/>
                            </a:rPr>
                          </m:ctrlPr>
                        </m:sSupPr>
                        <m:e>
                          <m:d>
                            <m:dPr>
                              <m:ctrlPr>
                                <a:rPr lang="en-US" sz="2400" i="1" dirty="0">
                                  <a:latin typeface="Cambria Math" panose="02040503050406030204" pitchFamily="18" charset="0"/>
                                </a:rPr>
                              </m:ctrlPr>
                            </m:dPr>
                            <m:e>
                              <m:r>
                                <a:rPr lang="en-US" sz="2400" i="1" dirty="0">
                                  <a:latin typeface="Cambria Math" panose="02040503050406030204" pitchFamily="18" charset="0"/>
                                </a:rPr>
                                <m:t>𝐼</m:t>
                              </m:r>
                              <m:r>
                                <a:rPr lang="en-US" sz="2400" i="1" dirty="0">
                                  <a:latin typeface="Cambria Math" panose="02040503050406030204" pitchFamily="18" charset="0"/>
                                </a:rPr>
                                <m:t>+</m:t>
                              </m:r>
                              <m:r>
                                <a:rPr lang="en-US" sz="2400" i="1" dirty="0">
                                  <a:latin typeface="Cambria Math" panose="02040503050406030204" pitchFamily="18" charset="0"/>
                                </a:rPr>
                                <m:t>𝜆</m:t>
                              </m:r>
                              <m:sSup>
                                <m:sSupPr>
                                  <m:ctrlPr>
                                    <a:rPr lang="en-US" sz="2400" i="1" dirty="0">
                                      <a:latin typeface="Cambria Math" panose="02040503050406030204" pitchFamily="18" charset="0"/>
                                    </a:rPr>
                                  </m:ctrlPr>
                                </m:sSupPr>
                                <m:e>
                                  <m:d>
                                    <m:dPr>
                                      <m:ctrlPr>
                                        <a:rPr lang="en-US" sz="2400" i="1" dirty="0">
                                          <a:latin typeface="Cambria Math" panose="02040503050406030204" pitchFamily="18" charset="0"/>
                                        </a:rPr>
                                      </m:ctrlPr>
                                    </m:dPr>
                                    <m:e>
                                      <m:sSup>
                                        <m:sSupPr>
                                          <m:ctrlPr>
                                            <a:rPr lang="en-US" sz="2400" i="1" dirty="0">
                                              <a:latin typeface="Cambria Math" panose="02040503050406030204" pitchFamily="18" charset="0"/>
                                            </a:rPr>
                                          </m:ctrlPr>
                                        </m:sSupPr>
                                        <m:e>
                                          <m:r>
                                            <a:rPr lang="en-US" sz="2400" i="1" dirty="0">
                                              <a:latin typeface="Cambria Math" panose="02040503050406030204" pitchFamily="18" charset="0"/>
                                            </a:rPr>
                                            <m:t>𝑋</m:t>
                                          </m:r>
                                        </m:e>
                                        <m:sup>
                                          <m:r>
                                            <a:rPr lang="en-US" sz="2400" i="1" dirty="0">
                                              <a:latin typeface="Cambria Math" panose="02040503050406030204" pitchFamily="18" charset="0"/>
                                            </a:rPr>
                                            <m:t>𝑇</m:t>
                                          </m:r>
                                        </m:sup>
                                      </m:sSup>
                                      <m:r>
                                        <a:rPr lang="en-US" sz="2400" i="1" dirty="0">
                                          <a:latin typeface="Cambria Math" panose="02040503050406030204" pitchFamily="18" charset="0"/>
                                        </a:rPr>
                                        <m:t>𝑋</m:t>
                                      </m:r>
                                    </m:e>
                                  </m:d>
                                </m:e>
                                <m:sup>
                                  <m:r>
                                    <a:rPr lang="en-US" sz="2400" i="1" dirty="0">
                                      <a:latin typeface="Cambria Math" panose="02040503050406030204" pitchFamily="18" charset="0"/>
                                    </a:rPr>
                                    <m:t>−1</m:t>
                                  </m:r>
                                </m:sup>
                              </m:sSup>
                            </m:e>
                          </m:d>
                        </m:e>
                        <m:sup>
                          <m:r>
                            <a:rPr lang="en-US" sz="2400" i="1" dirty="0">
                              <a:latin typeface="Cambria Math" panose="02040503050406030204" pitchFamily="18" charset="0"/>
                            </a:rPr>
                            <m:t>−1</m:t>
                          </m:r>
                        </m:sup>
                      </m:sSup>
                      <m:sSub>
                        <m:sSubPr>
                          <m:ctrlPr>
                            <a:rPr lang="en-US" sz="2400" i="1" dirty="0">
                              <a:latin typeface="Cambria Math" panose="02040503050406030204" pitchFamily="18" charset="0"/>
                            </a:rPr>
                          </m:ctrlPr>
                        </m:sSub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𝛽</m:t>
                              </m:r>
                            </m:e>
                          </m:acc>
                        </m:e>
                        <m:sub>
                          <m:r>
                            <a:rPr lang="en-US" sz="2400" i="1" dirty="0">
                              <a:latin typeface="Cambria Math" panose="02040503050406030204" pitchFamily="18" charset="0"/>
                            </a:rPr>
                            <m:t>𝑂𝐿𝑆</m:t>
                          </m:r>
                        </m:sub>
                      </m:sSub>
                    </m:oMath>
                  </m:oMathPara>
                </a14:m>
                <a:endParaRPr lang="en-US" sz="2700" dirty="0"/>
              </a:p>
              <a:p>
                <a:endParaRPr lang="en-US" sz="1000" dirty="0"/>
              </a:p>
              <a:p>
                <a:r>
                  <a:rPr lang="en-US" sz="2700" dirty="0"/>
                  <a:t>Let’s look at an example to see its effect on the OLS betas: univariate case (</a:t>
                </a:r>
                <a14:m>
                  <m:oMath xmlns:m="http://schemas.openxmlformats.org/officeDocument/2006/math">
                    <m:r>
                      <a:rPr lang="en-US" sz="2700" b="0" i="1" smtClean="0">
                        <a:latin typeface="Cambria Math" panose="02040503050406030204" pitchFamily="18" charset="0"/>
                      </a:rPr>
                      <m:t>𝑋</m:t>
                    </m:r>
                    <m:r>
                      <a:rPr lang="en-US" sz="2700" b="0" i="1" smtClean="0">
                        <a:latin typeface="Cambria Math" panose="02040503050406030204" pitchFamily="18" charset="0"/>
                      </a:rPr>
                      <m:t>=(</m:t>
                    </m:r>
                    <m:sSub>
                      <m:sSubPr>
                        <m:ctrlPr>
                          <a:rPr lang="en-US" sz="2700" b="0" i="1" smtClean="0">
                            <a:latin typeface="Cambria Math" panose="02040503050406030204" pitchFamily="18" charset="0"/>
                          </a:rPr>
                        </m:ctrlPr>
                      </m:sSubPr>
                      <m:e>
                        <m:r>
                          <a:rPr lang="en-US" sz="2700" b="0" i="1" smtClean="0">
                            <a:latin typeface="Cambria Math" panose="02040503050406030204" pitchFamily="18" charset="0"/>
                          </a:rPr>
                          <m:t>𝑥</m:t>
                        </m:r>
                      </m:e>
                      <m:sub>
                        <m:r>
                          <a:rPr lang="en-US" sz="2700" b="0" i="1" smtClean="0">
                            <a:latin typeface="Cambria Math" panose="02040503050406030204" pitchFamily="18" charset="0"/>
                          </a:rPr>
                          <m:t>1</m:t>
                        </m:r>
                      </m:sub>
                    </m:sSub>
                    <m:r>
                      <a:rPr lang="en-US" sz="2700" b="0" i="1" smtClean="0">
                        <a:latin typeface="Cambria Math" panose="02040503050406030204" pitchFamily="18" charset="0"/>
                      </a:rPr>
                      <m:t>,…, </m:t>
                    </m:r>
                    <m:sSub>
                      <m:sSubPr>
                        <m:ctrlPr>
                          <a:rPr lang="en-US" sz="2700" b="0" i="1" smtClean="0">
                            <a:latin typeface="Cambria Math" panose="02040503050406030204" pitchFamily="18" charset="0"/>
                          </a:rPr>
                        </m:ctrlPr>
                      </m:sSubPr>
                      <m:e>
                        <m:r>
                          <a:rPr lang="en-US" sz="2700" b="0" i="1" smtClean="0">
                            <a:latin typeface="Cambria Math" panose="02040503050406030204" pitchFamily="18" charset="0"/>
                          </a:rPr>
                          <m:t>𝑥</m:t>
                        </m:r>
                      </m:e>
                      <m:sub>
                        <m:r>
                          <a:rPr lang="en-US" sz="2700" b="0" i="1" smtClean="0">
                            <a:latin typeface="Cambria Math" panose="02040503050406030204" pitchFamily="18" charset="0"/>
                          </a:rPr>
                          <m:t>𝑛</m:t>
                        </m:r>
                      </m:sub>
                    </m:sSub>
                    <m:r>
                      <a:rPr lang="en-US" sz="2700" b="0" i="1" smtClean="0">
                        <a:latin typeface="Cambria Math" panose="02040503050406030204" pitchFamily="18" charset="0"/>
                      </a:rPr>
                      <m:t>)</m:t>
                    </m:r>
                  </m:oMath>
                </a14:m>
                <a:r>
                  <a:rPr lang="en-US" sz="2700" dirty="0"/>
                  <a:t>) with normalized predictor (</a:t>
                </a:r>
                <a14:m>
                  <m:oMath xmlns:m="http://schemas.openxmlformats.org/officeDocument/2006/math">
                    <m:sSubSup>
                      <m:sSubSupPr>
                        <m:ctrlPr>
                          <a:rPr lang="en-US" sz="2700" i="1">
                            <a:latin typeface="Cambria Math" panose="02040503050406030204" pitchFamily="18" charset="0"/>
                          </a:rPr>
                        </m:ctrlPr>
                      </m:sSubSupPr>
                      <m:e>
                        <m:d>
                          <m:dPr>
                            <m:begChr m:val="‖"/>
                            <m:endChr m:val="‖"/>
                            <m:ctrlPr>
                              <a:rPr lang="en-US" sz="2700" i="1">
                                <a:latin typeface="Cambria Math" panose="02040503050406030204" pitchFamily="18" charset="0"/>
                              </a:rPr>
                            </m:ctrlPr>
                          </m:dPr>
                          <m:e>
                            <m:r>
                              <a:rPr lang="en-US" sz="2700" i="1">
                                <a:latin typeface="Cambria Math" panose="02040503050406030204" pitchFamily="18" charset="0"/>
                              </a:rPr>
                              <m:t>𝑋</m:t>
                            </m:r>
                          </m:e>
                        </m:d>
                      </m:e>
                      <m:sub>
                        <m:r>
                          <a:rPr lang="en-US" sz="2700" i="1">
                            <a:latin typeface="Cambria Math" panose="02040503050406030204" pitchFamily="18" charset="0"/>
                          </a:rPr>
                          <m:t>2</m:t>
                        </m:r>
                      </m:sub>
                      <m:sup>
                        <m:r>
                          <a:rPr lang="en-US" sz="2700" i="1">
                            <a:latin typeface="Cambria Math" panose="02040503050406030204" pitchFamily="18" charset="0"/>
                          </a:rPr>
                          <m:t>2</m:t>
                        </m:r>
                      </m:sup>
                    </m:sSubSup>
                    <m:r>
                      <a:rPr lang="en-US" sz="2700" i="1">
                        <a:latin typeface="Cambria Math" panose="02040503050406030204" pitchFamily="18" charset="0"/>
                      </a:rPr>
                      <m:t>=</m:t>
                    </m:r>
                    <m:sSup>
                      <m:sSupPr>
                        <m:ctrlPr>
                          <a:rPr lang="en-US" sz="2700" i="1">
                            <a:latin typeface="Cambria Math" panose="02040503050406030204" pitchFamily="18" charset="0"/>
                          </a:rPr>
                        </m:ctrlPr>
                      </m:sSupPr>
                      <m:e>
                        <m:r>
                          <a:rPr lang="en-US" sz="2700" i="1">
                            <a:latin typeface="Cambria Math" panose="02040503050406030204" pitchFamily="18" charset="0"/>
                          </a:rPr>
                          <m:t>𝑋</m:t>
                        </m:r>
                      </m:e>
                      <m:sup>
                        <m:r>
                          <a:rPr lang="en-US" sz="2700" i="1">
                            <a:latin typeface="Cambria Math" panose="02040503050406030204" pitchFamily="18" charset="0"/>
                          </a:rPr>
                          <m:t>𝑇</m:t>
                        </m:r>
                      </m:sup>
                    </m:sSup>
                    <m:r>
                      <a:rPr lang="en-US" sz="2700" i="1">
                        <a:latin typeface="Cambria Math" panose="02040503050406030204" pitchFamily="18" charset="0"/>
                      </a:rPr>
                      <m:t>𝑋</m:t>
                    </m:r>
                    <m:r>
                      <a:rPr lang="en-US" sz="2700" i="1">
                        <a:latin typeface="Cambria Math" panose="02040503050406030204" pitchFamily="18" charset="0"/>
                      </a:rPr>
                      <m:t>=1</m:t>
                    </m:r>
                  </m:oMath>
                </a14:m>
                <a:r>
                  <a:rPr lang="en-US" sz="2700" dirty="0"/>
                  <a:t>).</a:t>
                </a:r>
              </a:p>
              <a:p>
                <a:r>
                  <a:rPr lang="en-US" sz="2700" dirty="0"/>
                  <a:t>In this case, the ridge estimator is:</a:t>
                </a:r>
              </a:p>
              <a:p>
                <a:pPr/>
                <a14:m>
                  <m:oMathPara xmlns:m="http://schemas.openxmlformats.org/officeDocument/2006/math">
                    <m:oMathParaPr>
                      <m:jc m:val="centerGroup"/>
                    </m:oMathParaPr>
                    <m:oMath xmlns:m="http://schemas.openxmlformats.org/officeDocument/2006/math">
                      <m:sSub>
                        <m:sSubPr>
                          <m:ctrlPr>
                            <a:rPr lang="en-US" sz="2700" b="0" i="1" dirty="0" smtClean="0">
                              <a:latin typeface="Cambria Math" panose="02040503050406030204" pitchFamily="18" charset="0"/>
                            </a:rPr>
                          </m:ctrlPr>
                        </m:sSubPr>
                        <m:e>
                          <m:acc>
                            <m:accPr>
                              <m:chr m:val="̂"/>
                              <m:ctrlPr>
                                <a:rPr lang="en-US" sz="2700" b="0" i="1" smtClean="0">
                                  <a:latin typeface="Cambria Math" panose="02040503050406030204" pitchFamily="18" charset="0"/>
                                </a:rPr>
                              </m:ctrlPr>
                            </m:accPr>
                            <m:e>
                              <m:r>
                                <a:rPr lang="en-US" sz="2700" b="0" i="1" smtClean="0">
                                  <a:latin typeface="Cambria Math" panose="02040503050406030204" pitchFamily="18" charset="0"/>
                                </a:rPr>
                                <m:t>𝛽</m:t>
                              </m:r>
                            </m:e>
                          </m:acc>
                        </m:e>
                        <m:sub>
                          <m:r>
                            <a:rPr lang="en-US" sz="2700" b="0" i="1" dirty="0" smtClean="0">
                              <a:latin typeface="Cambria Math" panose="02040503050406030204" pitchFamily="18" charset="0"/>
                            </a:rPr>
                            <m:t>𝑅𝑖𝑑𝑔𝑒</m:t>
                          </m:r>
                        </m:sub>
                      </m:sSub>
                      <m:r>
                        <a:rPr lang="en-US" sz="2700" b="0" i="1" dirty="0" smtClean="0">
                          <a:latin typeface="Cambria Math" panose="02040503050406030204" pitchFamily="18" charset="0"/>
                        </a:rPr>
                        <m:t>=</m:t>
                      </m:r>
                      <m:f>
                        <m:fPr>
                          <m:ctrlPr>
                            <a:rPr lang="en-US" sz="2700" b="0" i="1" dirty="0" smtClean="0">
                              <a:latin typeface="Cambria Math" panose="02040503050406030204" pitchFamily="18" charset="0"/>
                            </a:rPr>
                          </m:ctrlPr>
                        </m:fPr>
                        <m:num>
                          <m:sSub>
                            <m:sSubPr>
                              <m:ctrlPr>
                                <a:rPr lang="en-US" sz="2700" b="0" i="1" dirty="0" smtClean="0">
                                  <a:latin typeface="Cambria Math" panose="02040503050406030204" pitchFamily="18" charset="0"/>
                                </a:rPr>
                              </m:ctrlPr>
                            </m:sSubPr>
                            <m:e>
                              <m:acc>
                                <m:accPr>
                                  <m:chr m:val="̂"/>
                                  <m:ctrlPr>
                                    <a:rPr lang="en-US" sz="2700" b="0" i="1" dirty="0" smtClean="0">
                                      <a:latin typeface="Cambria Math" panose="02040503050406030204" pitchFamily="18" charset="0"/>
                                    </a:rPr>
                                  </m:ctrlPr>
                                </m:accPr>
                                <m:e>
                                  <m:r>
                                    <a:rPr lang="en-US" sz="2700" b="0" i="1" dirty="0" smtClean="0">
                                      <a:latin typeface="Cambria Math" panose="02040503050406030204" pitchFamily="18" charset="0"/>
                                    </a:rPr>
                                    <m:t>𝛽</m:t>
                                  </m:r>
                                </m:e>
                              </m:acc>
                            </m:e>
                            <m:sub>
                              <m:r>
                                <a:rPr lang="en-US" sz="2700" b="0" i="1" dirty="0" smtClean="0">
                                  <a:latin typeface="Cambria Math" panose="02040503050406030204" pitchFamily="18" charset="0"/>
                                </a:rPr>
                                <m:t>𝑂𝐿𝑆</m:t>
                              </m:r>
                            </m:sub>
                          </m:sSub>
                        </m:num>
                        <m:den>
                          <m:r>
                            <a:rPr lang="en-US" sz="2700" b="0" i="1" dirty="0" smtClean="0">
                              <a:latin typeface="Cambria Math" panose="02040503050406030204" pitchFamily="18" charset="0"/>
                            </a:rPr>
                            <m:t>1+</m:t>
                          </m:r>
                          <m:r>
                            <a:rPr lang="en-US" sz="2700" b="0" i="1" dirty="0" smtClean="0">
                              <a:latin typeface="Cambria Math" panose="02040503050406030204" pitchFamily="18" charset="0"/>
                            </a:rPr>
                            <m:t>𝜆</m:t>
                          </m:r>
                        </m:den>
                      </m:f>
                    </m:oMath>
                  </m:oMathPara>
                </a14:m>
                <a:endParaRPr lang="en-US" sz="2700" dirty="0"/>
              </a:p>
              <a:p>
                <a:r>
                  <a:rPr lang="en-US" sz="2700" dirty="0"/>
                  <a:t>As we can see, Ridge regression shrinks the OLS predictors, but does not nullify them.</a:t>
                </a:r>
              </a:p>
              <a:p>
                <a:r>
                  <a:rPr lang="en-US" sz="2700" dirty="0">
                    <a:solidFill>
                      <a:srgbClr val="C00000"/>
                    </a:solidFill>
                  </a:rPr>
                  <a:t>No variable selection occurs at this stage.</a:t>
                </a:r>
              </a:p>
            </p:txBody>
          </p:sp>
        </mc:Choice>
        <mc:Fallback xmlns="">
          <p:sp>
            <p:nvSpPr>
              <p:cNvPr id="3" name="Content Placeholder 2">
                <a:extLst>
                  <a:ext uri="{FF2B5EF4-FFF2-40B4-BE49-F238E27FC236}">
                    <a16:creationId xmlns:a16="http://schemas.microsoft.com/office/drawing/2014/main" id="{C1671218-0713-462B-8AB4-524FFBC40D02}"/>
                  </a:ext>
                </a:extLst>
              </p:cNvPr>
              <p:cNvSpPr>
                <a:spLocks noGrp="1" noRot="1" noChangeAspect="1" noMove="1" noResize="1" noEditPoints="1" noAdjustHandles="1" noChangeArrowheads="1" noChangeShapeType="1" noTextEdit="1"/>
              </p:cNvSpPr>
              <p:nvPr>
                <p:ph idx="1"/>
              </p:nvPr>
            </p:nvSpPr>
            <p:spPr>
              <a:xfrm>
                <a:off x="932496" y="1088982"/>
                <a:ext cx="10327008" cy="4947834"/>
              </a:xfrm>
              <a:blipFill>
                <a:blip r:embed="rId2"/>
                <a:stretch>
                  <a:fillRect l="-1122" t="-1110" r="-472" b="-345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92164D6-FE9D-45E7-BCE5-DFADE52E5B16}"/>
              </a:ext>
            </a:extLst>
          </p:cNvPr>
          <p:cNvSpPr>
            <a:spLocks noGrp="1"/>
          </p:cNvSpPr>
          <p:nvPr>
            <p:ph type="sldNum" sz="quarter" idx="12"/>
          </p:nvPr>
        </p:nvSpPr>
        <p:spPr/>
        <p:txBody>
          <a:bodyPr/>
          <a:lstStyle/>
          <a:p>
            <a:fld id="{AD29F1E6-0A42-6342-8A19-FA364A33AB30}" type="slidenum">
              <a:rPr lang="en-US" smtClean="0"/>
              <a:t>15</a:t>
            </a:fld>
            <a:endParaRPr lang="en-US"/>
          </a:p>
        </p:txBody>
      </p:sp>
    </p:spTree>
    <p:extLst>
      <p:ext uri="{BB962C8B-B14F-4D97-AF65-F5344CB8AC3E}">
        <p14:creationId xmlns:p14="http://schemas.microsoft.com/office/powerpoint/2010/main" val="97955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9517B-85EF-4FAC-AAD5-F2AA7C4EBC14}"/>
              </a:ext>
            </a:extLst>
          </p:cNvPr>
          <p:cNvSpPr>
            <a:spLocks noGrp="1"/>
          </p:cNvSpPr>
          <p:nvPr>
            <p:ph type="title"/>
          </p:nvPr>
        </p:nvSpPr>
        <p:spPr/>
        <p:txBody>
          <a:bodyPr/>
          <a:lstStyle/>
          <a:p>
            <a:r>
              <a:rPr lang="en-US" dirty="0"/>
              <a:t>Properties: closer to the real beta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AD0B88A-7F6E-47A9-A491-B9FB325B59B3}"/>
                  </a:ext>
                </a:extLst>
              </p:cNvPr>
              <p:cNvSpPr>
                <a:spLocks noGrp="1"/>
              </p:cNvSpPr>
              <p:nvPr>
                <p:ph idx="1"/>
              </p:nvPr>
            </p:nvSpPr>
            <p:spPr>
              <a:xfrm>
                <a:off x="932496" y="1177758"/>
                <a:ext cx="10327008" cy="4946595"/>
              </a:xfrm>
            </p:spPr>
            <p:txBody>
              <a:bodyPr/>
              <a:lstStyle/>
              <a:p>
                <a:pPr marL="457200" indent="-457200">
                  <a:buFont typeface="Arial" panose="020B0604020202020204" pitchFamily="34" charset="0"/>
                  <a:buChar char="•"/>
                </a:pPr>
                <a:r>
                  <a:rPr lang="en-US" dirty="0"/>
                  <a:t>Interesting theorem: there always exists </a:t>
                </a:r>
                <a14:m>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&gt;0</m:t>
                    </m:r>
                  </m:oMath>
                </a14:m>
                <a:r>
                  <a:rPr lang="en-US" dirty="0"/>
                  <a:t> such that:</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𝛽</m:t>
                                          </m:r>
                                        </m:e>
                                      </m:acc>
                                    </m:e>
                                    <m:sub>
                                      <m:r>
                                        <a:rPr lang="en-US" b="0" i="1" smtClean="0">
                                          <a:latin typeface="Cambria Math" panose="02040503050406030204" pitchFamily="18" charset="0"/>
                                        </a:rPr>
                                        <m:t>𝑅</m:t>
                                      </m:r>
                                    </m:sub>
                                  </m:sSub>
                                  <m:r>
                                    <a:rPr lang="en-US" b="0" i="1" smtClean="0">
                                      <a:latin typeface="Cambria Math" panose="02040503050406030204" pitchFamily="18" charset="0"/>
                                    </a:rPr>
                                    <m:t>−</m:t>
                                  </m:r>
                                  <m:r>
                                    <a:rPr lang="en-US" b="0" i="1" smtClean="0">
                                      <a:latin typeface="Cambria Math" panose="02040503050406030204" pitchFamily="18" charset="0"/>
                                    </a:rPr>
                                    <m:t>𝛽</m:t>
                                  </m:r>
                                </m:e>
                              </m:d>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e>
                      </m:d>
                      <m:r>
                        <a:rPr lang="en-US" b="0" i="1" smtClean="0">
                          <a:latin typeface="Cambria Math" panose="02040503050406030204" pitchFamily="18" charset="0"/>
                        </a:rPr>
                        <m:t>&lt;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𝛽</m:t>
                                      </m:r>
                                    </m:e>
                                  </m:acc>
                                  <m:r>
                                    <a:rPr lang="en-US" b="0" i="1" smtClean="0">
                                      <a:latin typeface="Cambria Math" panose="02040503050406030204" pitchFamily="18" charset="0"/>
                                    </a:rPr>
                                    <m:t>−</m:t>
                                  </m:r>
                                  <m:r>
                                    <a:rPr lang="en-US" b="0" i="1" smtClean="0">
                                      <a:latin typeface="Cambria Math" panose="02040503050406030204" pitchFamily="18" charset="0"/>
                                    </a:rPr>
                                    <m:t>𝛽</m:t>
                                  </m:r>
                                </m:e>
                              </m:d>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e>
                      </m:d>
                    </m:oMath>
                  </m:oMathPara>
                </a14:m>
                <a:endParaRPr lang="en-US" dirty="0"/>
              </a:p>
              <a:p>
                <a:pPr marL="457200" indent="-457200">
                  <a:buFont typeface="Arial" panose="020B0604020202020204" pitchFamily="34" charset="0"/>
                  <a:buChar char="•"/>
                </a:pPr>
                <a:r>
                  <a:rPr lang="en-US" dirty="0"/>
                  <a:t>Regardless of X and Y, there is a value of lambda for which </a:t>
                </a:r>
                <a:r>
                  <a:rPr lang="en-US" dirty="0">
                    <a:solidFill>
                      <a:srgbClr val="C00000"/>
                    </a:solidFill>
                  </a:rPr>
                  <a:t>Ridge performs better than OLS </a:t>
                </a:r>
                <a:r>
                  <a:rPr lang="en-US" dirty="0"/>
                  <a:t>in terms of MSE.</a:t>
                </a:r>
              </a:p>
              <a:p>
                <a:pPr marL="457200" indent="-457200">
                  <a:buFont typeface="Arial" panose="020B0604020202020204" pitchFamily="34" charset="0"/>
                  <a:buChar char="•"/>
                </a:pPr>
                <a:r>
                  <a:rPr lang="en-US" dirty="0"/>
                  <a:t>Careful: we’re talking about MSE in estimating the true coefficient (</a:t>
                </a:r>
                <a:r>
                  <a:rPr lang="en-US" dirty="0">
                    <a:solidFill>
                      <a:srgbClr val="C00000"/>
                    </a:solidFill>
                  </a:rPr>
                  <a:t>inference</a:t>
                </a:r>
                <a:r>
                  <a:rPr lang="en-US" dirty="0"/>
                  <a:t>), not performance in terms of </a:t>
                </a:r>
                <a:r>
                  <a:rPr lang="en-US" dirty="0">
                    <a:solidFill>
                      <a:srgbClr val="C00000"/>
                    </a:solidFill>
                  </a:rPr>
                  <a:t>prediction</a:t>
                </a:r>
                <a:r>
                  <a:rPr lang="en-US" dirty="0"/>
                  <a:t>.</a:t>
                </a:r>
              </a:p>
              <a:p>
                <a:pPr marL="457200" indent="-457200">
                  <a:buFont typeface="Arial" panose="020B0604020202020204" pitchFamily="34" charset="0"/>
                  <a:buChar char="•"/>
                </a:pPr>
                <a:r>
                  <a:rPr lang="en-US" dirty="0"/>
                  <a:t>OLS is unbiased, Ridge is not, however estimation is better: Ridge’s lower variance more than makes up for increase in bias. </a:t>
                </a:r>
              </a:p>
              <a:p>
                <a:pPr algn="ctr"/>
                <a:r>
                  <a:rPr lang="en-US" dirty="0"/>
                  <a:t>Good </a:t>
                </a:r>
                <a:r>
                  <a:rPr lang="en-US" dirty="0">
                    <a:solidFill>
                      <a:srgbClr val="C00000"/>
                    </a:solidFill>
                  </a:rPr>
                  <a:t>bias-variance tradeoff.</a:t>
                </a:r>
              </a:p>
            </p:txBody>
          </p:sp>
        </mc:Choice>
        <mc:Fallback xmlns="">
          <p:sp>
            <p:nvSpPr>
              <p:cNvPr id="3" name="Content Placeholder 2">
                <a:extLst>
                  <a:ext uri="{FF2B5EF4-FFF2-40B4-BE49-F238E27FC236}">
                    <a16:creationId xmlns:a16="http://schemas.microsoft.com/office/drawing/2014/main" id="{7AD0B88A-7F6E-47A9-A491-B9FB325B59B3}"/>
                  </a:ext>
                </a:extLst>
              </p:cNvPr>
              <p:cNvSpPr>
                <a:spLocks noGrp="1" noRot="1" noChangeAspect="1" noMove="1" noResize="1" noEditPoints="1" noAdjustHandles="1" noChangeArrowheads="1" noChangeShapeType="1" noTextEdit="1"/>
              </p:cNvSpPr>
              <p:nvPr>
                <p:ph idx="1"/>
              </p:nvPr>
            </p:nvSpPr>
            <p:spPr>
              <a:xfrm>
                <a:off x="932496" y="1177758"/>
                <a:ext cx="10327008" cy="4946595"/>
              </a:xfrm>
              <a:blipFill>
                <a:blip r:embed="rId2"/>
                <a:stretch>
                  <a:fillRect l="-1063" t="-1108" r="-112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DE69B89-8532-4242-8BE0-2F0E88764D2D}"/>
              </a:ext>
            </a:extLst>
          </p:cNvPr>
          <p:cNvSpPr>
            <a:spLocks noGrp="1"/>
          </p:cNvSpPr>
          <p:nvPr>
            <p:ph type="sldNum" sz="quarter" idx="12"/>
          </p:nvPr>
        </p:nvSpPr>
        <p:spPr/>
        <p:txBody>
          <a:bodyPr/>
          <a:lstStyle/>
          <a:p>
            <a:fld id="{AD29F1E6-0A42-6342-8A19-FA364A33AB30}" type="slidenum">
              <a:rPr lang="en-US" smtClean="0"/>
              <a:t>16</a:t>
            </a:fld>
            <a:endParaRPr lang="en-US"/>
          </a:p>
        </p:txBody>
      </p:sp>
    </p:spTree>
    <p:extLst>
      <p:ext uri="{BB962C8B-B14F-4D97-AF65-F5344CB8AC3E}">
        <p14:creationId xmlns:p14="http://schemas.microsoft.com/office/powerpoint/2010/main" val="3642436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8A362-7E67-4A15-B155-C63700198A70}"/>
              </a:ext>
            </a:extLst>
          </p:cNvPr>
          <p:cNvSpPr>
            <a:spLocks noGrp="1"/>
          </p:cNvSpPr>
          <p:nvPr>
            <p:ph type="title"/>
          </p:nvPr>
        </p:nvSpPr>
        <p:spPr/>
        <p:txBody>
          <a:bodyPr/>
          <a:lstStyle/>
          <a:p>
            <a:r>
              <a:rPr lang="en-US" dirty="0"/>
              <a:t>Different perspectives on Ridge</a:t>
            </a:r>
          </a:p>
        </p:txBody>
      </p:sp>
      <p:sp>
        <p:nvSpPr>
          <p:cNvPr id="3" name="Content Placeholder 2">
            <a:extLst>
              <a:ext uri="{FF2B5EF4-FFF2-40B4-BE49-F238E27FC236}">
                <a16:creationId xmlns:a16="http://schemas.microsoft.com/office/drawing/2014/main" id="{D6C82906-8F72-403C-AC32-7E0935D6DAD5}"/>
              </a:ext>
            </a:extLst>
          </p:cNvPr>
          <p:cNvSpPr>
            <a:spLocks noGrp="1"/>
          </p:cNvSpPr>
          <p:nvPr>
            <p:ph idx="1"/>
          </p:nvPr>
        </p:nvSpPr>
        <p:spPr>
          <a:xfrm>
            <a:off x="833415" y="1177758"/>
            <a:ext cx="10327008" cy="2649963"/>
          </a:xfrm>
        </p:spPr>
        <p:txBody>
          <a:bodyPr/>
          <a:lstStyle/>
          <a:p>
            <a:pPr marL="457200" indent="-457200">
              <a:buFont typeface="Arial" panose="020B0604020202020204" pitchFamily="34" charset="0"/>
              <a:buChar char="•"/>
            </a:pPr>
            <a:r>
              <a:rPr lang="en-US" dirty="0"/>
              <a:t>So far, we understand Ridge as a penalty on the optimization objective:</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algn="ctr"/>
            <a:r>
              <a:rPr lang="en-US" dirty="0"/>
              <a:t>However, there are multiple ways to look at it:</a:t>
            </a:r>
          </a:p>
          <a:p>
            <a:pPr marL="457200" indent="-45720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E0F75633-D5B7-48E4-BA4F-7C3E13A683CB}"/>
              </a:ext>
            </a:extLst>
          </p:cNvPr>
          <p:cNvSpPr>
            <a:spLocks noGrp="1"/>
          </p:cNvSpPr>
          <p:nvPr>
            <p:ph type="sldNum" sz="quarter" idx="12"/>
          </p:nvPr>
        </p:nvSpPr>
        <p:spPr/>
        <p:txBody>
          <a:bodyPr/>
          <a:lstStyle/>
          <a:p>
            <a:fld id="{AD29F1E6-0A42-6342-8A19-FA364A33AB30}" type="slidenum">
              <a:rPr lang="en-US" smtClean="0"/>
              <a:t>17</a:t>
            </a:fld>
            <a:endParaRPr lang="en-US"/>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9757DC5C-7394-4485-B314-F8AA703D458C}"/>
                  </a:ext>
                </a:extLst>
              </p:cNvPr>
              <p:cNvSpPr/>
              <p:nvPr/>
            </p:nvSpPr>
            <p:spPr>
              <a:xfrm>
                <a:off x="3267739" y="2070433"/>
                <a:ext cx="5656521" cy="63023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dirty="0">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𝛽</m:t>
                              </m:r>
                            </m:e>
                          </m:acc>
                        </m:e>
                        <m:sub>
                          <m:r>
                            <a:rPr lang="en-US" sz="2400" i="1" dirty="0">
                              <a:latin typeface="Cambria Math" panose="02040503050406030204" pitchFamily="18" charset="0"/>
                            </a:rPr>
                            <m:t>𝑅𝑖𝑑𝑔𝑒</m:t>
                          </m:r>
                        </m:sub>
                      </m:sSub>
                      <m:r>
                        <a:rPr lang="en-US" sz="2400" i="1" dirty="0">
                          <a:latin typeface="Cambria Math" panose="02040503050406030204" pitchFamily="18" charset="0"/>
                        </a:rPr>
                        <m:t>=</m:t>
                      </m:r>
                      <m:r>
                        <a:rPr lang="en-US" sz="2400" i="1" dirty="0">
                          <a:latin typeface="Cambria Math" panose="02040503050406030204" pitchFamily="18" charset="0"/>
                        </a:rPr>
                        <m:t>𝑎𝑟𝑔𝑚𝑖</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𝑛</m:t>
                          </m:r>
                        </m:e>
                        <m:sub>
                          <m:r>
                            <a:rPr lang="en-US" sz="2400" i="1" dirty="0">
                              <a:latin typeface="Cambria Math" panose="02040503050406030204" pitchFamily="18" charset="0"/>
                            </a:rPr>
                            <m:t>𝛽</m:t>
                          </m:r>
                        </m:sub>
                      </m:sSub>
                      <m:sSubSup>
                        <m:sSubSupPr>
                          <m:ctrlPr>
                            <a:rPr lang="en-US" sz="2400" i="1" dirty="0">
                              <a:latin typeface="Cambria Math" panose="02040503050406030204" pitchFamily="18" charset="0"/>
                            </a:rPr>
                          </m:ctrlPr>
                        </m:sSubSupPr>
                        <m:e>
                          <m:d>
                            <m:dPr>
                              <m:begChr m:val="|"/>
                              <m:endChr m:val="|"/>
                              <m:ctrlPr>
                                <a:rPr lang="en-US" sz="2400" i="1" dirty="0">
                                  <a:latin typeface="Cambria Math" panose="02040503050406030204" pitchFamily="18" charset="0"/>
                                </a:rPr>
                              </m:ctrlPr>
                            </m:dPr>
                            <m:e>
                              <m:d>
                                <m:dPr>
                                  <m:begChr m:val="|"/>
                                  <m:endChr m:val="|"/>
                                  <m:ctrlPr>
                                    <a:rPr lang="en-US" sz="2400" i="1" dirty="0">
                                      <a:latin typeface="Cambria Math" panose="02040503050406030204" pitchFamily="18" charset="0"/>
                                    </a:rPr>
                                  </m:ctrlPr>
                                </m:dPr>
                                <m:e>
                                  <m:r>
                                    <a:rPr lang="en-US" sz="2400" i="1" dirty="0">
                                      <a:latin typeface="Cambria Math" panose="02040503050406030204" pitchFamily="18" charset="0"/>
                                    </a:rPr>
                                    <m:t>𝑋</m:t>
                                  </m:r>
                                  <m:r>
                                    <a:rPr lang="en-US" sz="2400" i="1" dirty="0">
                                      <a:latin typeface="Cambria Math" panose="02040503050406030204" pitchFamily="18" charset="0"/>
                                    </a:rPr>
                                    <m:t>𝛽</m:t>
                                  </m:r>
                                  <m:r>
                                    <a:rPr lang="en-US" sz="2400" i="1" dirty="0">
                                      <a:latin typeface="Cambria Math" panose="02040503050406030204" pitchFamily="18" charset="0"/>
                                    </a:rPr>
                                    <m:t>−</m:t>
                                  </m:r>
                                  <m:r>
                                    <a:rPr lang="en-US" sz="2400" i="1" dirty="0">
                                      <a:latin typeface="Cambria Math" panose="02040503050406030204" pitchFamily="18" charset="0"/>
                                    </a:rPr>
                                    <m:t>𝑌</m:t>
                                  </m:r>
                                </m:e>
                              </m:d>
                            </m:e>
                          </m:d>
                        </m:e>
                        <m:sub>
                          <m:r>
                            <a:rPr lang="en-US" sz="2400" i="1" dirty="0">
                              <a:latin typeface="Cambria Math" panose="02040503050406030204" pitchFamily="18" charset="0"/>
                            </a:rPr>
                            <m:t>2</m:t>
                          </m:r>
                        </m:sub>
                        <m:sup>
                          <m:r>
                            <a:rPr lang="en-US" sz="2400" i="1" dirty="0">
                              <a:latin typeface="Cambria Math" panose="02040503050406030204" pitchFamily="18" charset="0"/>
                            </a:rPr>
                            <m:t>2</m:t>
                          </m:r>
                        </m:sup>
                      </m:sSubSup>
                      <m:r>
                        <a:rPr lang="en-US" sz="2400" i="1" dirty="0">
                          <a:latin typeface="Cambria Math" panose="02040503050406030204" pitchFamily="18" charset="0"/>
                        </a:rPr>
                        <m:t>+</m:t>
                      </m:r>
                      <m:r>
                        <a:rPr lang="en-US" sz="2400" i="1" dirty="0">
                          <a:latin typeface="Cambria Math" panose="02040503050406030204" pitchFamily="18" charset="0"/>
                        </a:rPr>
                        <m:t>𝜆</m:t>
                      </m:r>
                      <m:sSubSup>
                        <m:sSubSupPr>
                          <m:ctrlPr>
                            <a:rPr lang="en-US" sz="2400" i="1" dirty="0">
                              <a:latin typeface="Cambria Math" panose="02040503050406030204" pitchFamily="18" charset="0"/>
                            </a:rPr>
                          </m:ctrlPr>
                        </m:sSubSupPr>
                        <m:e>
                          <m:r>
                            <a:rPr lang="en-US" sz="2400" i="1" dirty="0">
                              <a:latin typeface="Cambria Math" panose="02040503050406030204" pitchFamily="18" charset="0"/>
                            </a:rPr>
                            <m:t>|</m:t>
                          </m:r>
                          <m:d>
                            <m:dPr>
                              <m:begChr m:val="|"/>
                              <m:endChr m:val="|"/>
                              <m:ctrlPr>
                                <a:rPr lang="en-US" sz="2400" i="1" dirty="0">
                                  <a:latin typeface="Cambria Math" panose="02040503050406030204" pitchFamily="18" charset="0"/>
                                </a:rPr>
                              </m:ctrlPr>
                            </m:dPr>
                            <m:e>
                              <m:r>
                                <a:rPr lang="en-US" sz="2400" i="1" dirty="0">
                                  <a:latin typeface="Cambria Math" panose="02040503050406030204" pitchFamily="18" charset="0"/>
                                </a:rPr>
                                <m:t>𝛽</m:t>
                              </m:r>
                            </m:e>
                          </m:d>
                          <m:r>
                            <a:rPr lang="en-US" sz="2400" i="1" dirty="0">
                              <a:latin typeface="Cambria Math" panose="02040503050406030204" pitchFamily="18" charset="0"/>
                            </a:rPr>
                            <m:t>|</m:t>
                          </m:r>
                        </m:e>
                        <m:sub>
                          <m:r>
                            <a:rPr lang="en-US" sz="2400" i="1" dirty="0">
                              <a:latin typeface="Cambria Math" panose="02040503050406030204" pitchFamily="18" charset="0"/>
                            </a:rPr>
                            <m:t>2</m:t>
                          </m:r>
                        </m:sub>
                        <m:sup>
                          <m:r>
                            <a:rPr lang="en-US" sz="2400" i="1" dirty="0">
                              <a:latin typeface="Cambria Math" panose="02040503050406030204" pitchFamily="18" charset="0"/>
                            </a:rPr>
                            <m:t>2</m:t>
                          </m:r>
                        </m:sup>
                      </m:sSubSup>
                    </m:oMath>
                  </m:oMathPara>
                </a14:m>
                <a:endParaRPr lang="en-US" sz="2400" dirty="0"/>
              </a:p>
            </p:txBody>
          </p:sp>
        </mc:Choice>
        <mc:Fallback xmlns="">
          <p:sp>
            <p:nvSpPr>
              <p:cNvPr id="5" name="Rectangle 4">
                <a:extLst>
                  <a:ext uri="{FF2B5EF4-FFF2-40B4-BE49-F238E27FC236}">
                    <a16:creationId xmlns:a16="http://schemas.microsoft.com/office/drawing/2014/main" id="{9757DC5C-7394-4485-B314-F8AA703D458C}"/>
                  </a:ext>
                </a:extLst>
              </p:cNvPr>
              <p:cNvSpPr>
                <a:spLocks noRot="1" noChangeAspect="1" noMove="1" noResize="1" noEditPoints="1" noAdjustHandles="1" noChangeArrowheads="1" noChangeShapeType="1" noTextEdit="1"/>
              </p:cNvSpPr>
              <p:nvPr/>
            </p:nvSpPr>
            <p:spPr>
              <a:xfrm>
                <a:off x="3267739" y="2070433"/>
                <a:ext cx="5656521" cy="63023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E7A1BBC-9BB0-4117-8E23-CE782AEDE1AC}"/>
                  </a:ext>
                </a:extLst>
              </p:cNvPr>
              <p:cNvSpPr txBox="1"/>
              <p:nvPr/>
            </p:nvSpPr>
            <p:spPr>
              <a:xfrm>
                <a:off x="833415" y="4165984"/>
                <a:ext cx="10951861" cy="1631216"/>
              </a:xfrm>
              <a:prstGeom prst="rect">
                <a:avLst/>
              </a:prstGeom>
              <a:noFill/>
            </p:spPr>
            <p:txBody>
              <a:bodyPr wrap="square" numCol="2" rtlCol="0">
                <a:spAutoFit/>
              </a:bodyPr>
              <a:lstStyle/>
              <a:p>
                <a:pPr marL="285750" indent="-285750">
                  <a:buFont typeface="Arial" panose="020B0604020202020204" pitchFamily="34" charset="0"/>
                  <a:buChar char="•"/>
                </a:pPr>
                <a:r>
                  <a:rPr lang="en-US" sz="2000" dirty="0"/>
                  <a:t>Transformation (shrinkage) of OLS estimator.</a:t>
                </a:r>
              </a:p>
              <a:p>
                <a:pPr marL="285750" indent="-285750">
                  <a:buFont typeface="Arial" panose="020B0604020202020204" pitchFamily="34" charset="0"/>
                  <a:buChar char="•"/>
                </a:pPr>
                <a:r>
                  <a:rPr lang="en-US" sz="2000" dirty="0"/>
                  <a:t>Estimator obtained from increased eigenvalues of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𝑋</m:t>
                        </m:r>
                      </m:e>
                      <m:sup>
                        <m:r>
                          <a:rPr lang="en-US" sz="2000" b="0" i="1" smtClean="0">
                            <a:latin typeface="Cambria Math" panose="02040503050406030204" pitchFamily="18" charset="0"/>
                          </a:rPr>
                          <m:t>𝑇</m:t>
                        </m:r>
                      </m:sup>
                    </m:sSup>
                    <m:r>
                      <a:rPr lang="en-US" sz="2000" b="0" i="1" smtClean="0">
                        <a:latin typeface="Cambria Math" panose="02040503050406030204" pitchFamily="18" charset="0"/>
                      </a:rPr>
                      <m:t>𝑋</m:t>
                    </m:r>
                  </m:oMath>
                </a14:m>
                <a:r>
                  <a:rPr lang="en-US" sz="2000" dirty="0"/>
                  <a:t> (better conditioning)</a:t>
                </a:r>
              </a:p>
              <a:p>
                <a:pPr marL="285750" indent="-285750">
                  <a:buFont typeface="Arial" panose="020B0604020202020204" pitchFamily="34" charset="0"/>
                  <a:buChar char="•"/>
                </a:pPr>
                <a:r>
                  <a:rPr lang="en-US" sz="2000" dirty="0"/>
                  <a:t>Normal prior on coefficients (Bayesian interpretation) </a:t>
                </a:r>
              </a:p>
              <a:p>
                <a:pPr marL="285750" indent="-285750">
                  <a:buFont typeface="Arial" panose="020B0604020202020204" pitchFamily="34" charset="0"/>
                  <a:buChar char="•"/>
                </a:pPr>
                <a:r>
                  <a:rPr lang="en-US" sz="2000" dirty="0"/>
                  <a:t>Constraint for curvature on the loss function</a:t>
                </a:r>
              </a:p>
              <a:p>
                <a:pPr marL="285750" indent="-285750">
                  <a:buFont typeface="Arial" panose="020B0604020202020204" pitchFamily="34" charset="0"/>
                  <a:buChar char="•"/>
                </a:pPr>
                <a:r>
                  <a:rPr lang="en-US" sz="2000" dirty="0"/>
                  <a:t>Regression with dummy data</a:t>
                </a:r>
              </a:p>
              <a:p>
                <a:pPr marL="285750" indent="-285750">
                  <a:buFont typeface="Arial" panose="020B0604020202020204" pitchFamily="34" charset="0"/>
                  <a:buChar char="•"/>
                </a:pPr>
                <a:r>
                  <a:rPr lang="en-US" sz="2000" dirty="0"/>
                  <a:t>Special case of Tikhonov Regularization</a:t>
                </a:r>
              </a:p>
              <a:p>
                <a:pPr marL="285750" indent="-285750">
                  <a:buFont typeface="Arial" panose="020B0604020202020204" pitchFamily="34" charset="0"/>
                  <a:buChar char="•"/>
                </a:pPr>
                <a:r>
                  <a:rPr lang="en-US" sz="2000" dirty="0"/>
                  <a:t>Constrained minimization</a:t>
                </a:r>
              </a:p>
              <a:p>
                <a:endParaRPr lang="en-US" sz="2000" dirty="0"/>
              </a:p>
            </p:txBody>
          </p:sp>
        </mc:Choice>
        <mc:Fallback xmlns="">
          <p:sp>
            <p:nvSpPr>
              <p:cNvPr id="6" name="TextBox 5">
                <a:extLst>
                  <a:ext uri="{FF2B5EF4-FFF2-40B4-BE49-F238E27FC236}">
                    <a16:creationId xmlns:a16="http://schemas.microsoft.com/office/drawing/2014/main" id="{EE7A1BBC-9BB0-4117-8E23-CE782AEDE1AC}"/>
                  </a:ext>
                </a:extLst>
              </p:cNvPr>
              <p:cNvSpPr txBox="1">
                <a:spLocks noRot="1" noChangeAspect="1" noMove="1" noResize="1" noEditPoints="1" noAdjustHandles="1" noChangeArrowheads="1" noChangeShapeType="1" noTextEdit="1"/>
              </p:cNvSpPr>
              <p:nvPr/>
            </p:nvSpPr>
            <p:spPr>
              <a:xfrm>
                <a:off x="833415" y="4165984"/>
                <a:ext cx="10951861" cy="1631216"/>
              </a:xfrm>
              <a:prstGeom prst="rect">
                <a:avLst/>
              </a:prstGeom>
              <a:blipFill>
                <a:blip r:embed="rId4"/>
                <a:stretch>
                  <a:fillRect l="-501" t="-1866" b="-5597"/>
                </a:stretch>
              </a:blipFill>
            </p:spPr>
            <p:txBody>
              <a:bodyPr/>
              <a:lstStyle/>
              <a:p>
                <a:r>
                  <a:rPr lang="en-US">
                    <a:noFill/>
                  </a:rPr>
                  <a:t> </a:t>
                </a:r>
              </a:p>
            </p:txBody>
          </p:sp>
        </mc:Fallback>
      </mc:AlternateContent>
    </p:spTree>
    <p:extLst>
      <p:ext uri="{BB962C8B-B14F-4D97-AF65-F5344CB8AC3E}">
        <p14:creationId xmlns:p14="http://schemas.microsoft.com/office/powerpoint/2010/main" val="53740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fade">
                                      <p:cBhvr>
                                        <p:cTn id="3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F85C5-6E37-4F28-8071-05747A1267BB}"/>
              </a:ext>
            </a:extLst>
          </p:cNvPr>
          <p:cNvSpPr>
            <a:spLocks noGrp="1"/>
          </p:cNvSpPr>
          <p:nvPr>
            <p:ph type="title"/>
          </p:nvPr>
        </p:nvSpPr>
        <p:spPr/>
        <p:txBody>
          <a:bodyPr/>
          <a:lstStyle/>
          <a:p>
            <a:r>
              <a:rPr lang="en-US" dirty="0"/>
              <a:t>Optimization perspective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5EAE7F3-855A-4DCA-8C3F-6919AB2D7910}"/>
                  </a:ext>
                </a:extLst>
              </p:cNvPr>
              <p:cNvSpPr>
                <a:spLocks noGrp="1"/>
              </p:cNvSpPr>
              <p:nvPr>
                <p:ph idx="1"/>
              </p:nvPr>
            </p:nvSpPr>
            <p:spPr>
              <a:xfrm>
                <a:off x="932496" y="1249730"/>
                <a:ext cx="10327008" cy="4693870"/>
              </a:xfrm>
            </p:spPr>
            <p:txBody>
              <a:bodyPr/>
              <a:lstStyle/>
              <a:p>
                <a:r>
                  <a:rPr lang="en-US" sz="2400" dirty="0"/>
                  <a:t>The ridge regression problem is equivalent to the following constrained optimization problem:</a:t>
                </a:r>
              </a:p>
              <a:p>
                <a:endParaRPr lang="en-US" dirty="0"/>
              </a:p>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min</m:t>
                              </m:r>
                            </m:e>
                            <m:lim>
                              <m:sSubSup>
                                <m:sSubSupPr>
                                  <m:ctrlPr>
                                    <a:rPr lang="en-US" b="0" i="1" smtClean="0">
                                      <a:latin typeface="Cambria Math" panose="02040503050406030204" pitchFamily="18" charset="0"/>
                                    </a:rPr>
                                  </m:ctrlPr>
                                </m:sSub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𝛽</m:t>
                                      </m:r>
                                    </m:e>
                                  </m:d>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r>
                                <a:rPr lang="en-US" b="0" i="1" smtClean="0">
                                  <a:latin typeface="Cambria Math" panose="02040503050406030204" pitchFamily="18" charset="0"/>
                                </a:rPr>
                                <m:t>𝜅</m:t>
                              </m:r>
                            </m:lim>
                          </m:limLow>
                        </m:fName>
                        <m:e>
                          <m:sSubSup>
                            <m:sSubSupPr>
                              <m:ctrlPr>
                                <a:rPr lang="en-US" b="0" i="1" smtClean="0">
                                  <a:latin typeface="Cambria Math" panose="02040503050406030204" pitchFamily="18" charset="0"/>
                                </a:rPr>
                              </m:ctrlPr>
                            </m:sSub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 −</m:t>
                                  </m:r>
                                  <m:r>
                                    <a:rPr lang="en-US" b="0" i="1" smtClean="0">
                                      <a:latin typeface="Cambria Math" panose="02040503050406030204" pitchFamily="18" charset="0"/>
                                    </a:rPr>
                                    <m:t>𝑋</m:t>
                                  </m:r>
                                  <m:r>
                                    <a:rPr lang="en-US" b="0" i="1" smtClean="0">
                                      <a:latin typeface="Cambria Math" panose="02040503050406030204" pitchFamily="18" charset="0"/>
                                    </a:rPr>
                                    <m:t>𝛽</m:t>
                                  </m:r>
                                </m:e>
                              </m:d>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e>
                      </m:func>
                    </m:oMath>
                  </m:oMathPara>
                </a14:m>
                <a:endParaRPr lang="en-US" dirty="0"/>
              </a:p>
              <a:p>
                <a:endParaRPr lang="en-US" sz="2400" dirty="0"/>
              </a:p>
              <a:p>
                <a:pPr marL="457200" indent="-457200">
                  <a:buFontTx/>
                  <a:buChar char="-"/>
                </a:pPr>
                <a:r>
                  <a:rPr lang="en-US" sz="2400" dirty="0"/>
                  <a:t>From this perspective, we are doing regular least squares with a </a:t>
                </a:r>
                <a:r>
                  <a:rPr lang="en-US" sz="2400" dirty="0">
                    <a:solidFill>
                      <a:srgbClr val="C00000"/>
                    </a:solidFill>
                  </a:rPr>
                  <a:t>constraint on the magnitude of </a:t>
                </a:r>
                <a14:m>
                  <m:oMath xmlns:m="http://schemas.openxmlformats.org/officeDocument/2006/math">
                    <m:r>
                      <a:rPr lang="en-US" sz="2400" b="0" i="1" smtClean="0">
                        <a:solidFill>
                          <a:srgbClr val="C00000"/>
                        </a:solidFill>
                        <a:latin typeface="Cambria Math" panose="02040503050406030204" pitchFamily="18" charset="0"/>
                      </a:rPr>
                      <m:t>𝛽</m:t>
                    </m:r>
                  </m:oMath>
                </a14:m>
                <a:r>
                  <a:rPr lang="en-US" sz="2400" dirty="0"/>
                  <a:t>.</a:t>
                </a:r>
              </a:p>
              <a:p>
                <a:pPr marL="457200" indent="-457200">
                  <a:buFontTx/>
                  <a:buChar char="-"/>
                </a:pPr>
                <a:r>
                  <a:rPr lang="en-US" sz="2400" dirty="0"/>
                  <a:t>We can get from one expression to the other through </a:t>
                </a:r>
                <a:r>
                  <a:rPr lang="en-US" sz="2400" dirty="0">
                    <a:solidFill>
                      <a:srgbClr val="C00000"/>
                    </a:solidFill>
                  </a:rPr>
                  <a:t>Lagrange multipliers</a:t>
                </a:r>
                <a:r>
                  <a:rPr lang="en-US" sz="2400" dirty="0"/>
                  <a:t>.</a:t>
                </a:r>
              </a:p>
              <a:p>
                <a:pPr marL="457200" indent="-457200">
                  <a:buFontTx/>
                  <a:buChar char="-"/>
                </a:pPr>
                <a:r>
                  <a:rPr lang="en-US" sz="2400" dirty="0">
                    <a:solidFill>
                      <a:srgbClr val="C00000"/>
                    </a:solidFill>
                  </a:rPr>
                  <a:t>Inverse relationship </a:t>
                </a:r>
                <a:r>
                  <a:rPr lang="en-US" sz="2400" dirty="0"/>
                  <a:t>between </a:t>
                </a:r>
                <a14:m>
                  <m:oMath xmlns:m="http://schemas.openxmlformats.org/officeDocument/2006/math">
                    <m:r>
                      <a:rPr lang="en-US" sz="2400" b="0" i="1" smtClean="0">
                        <a:latin typeface="Cambria Math" panose="02040503050406030204" pitchFamily="18" charset="0"/>
                      </a:rPr>
                      <m:t>𝜅</m:t>
                    </m:r>
                  </m:oMath>
                </a14:m>
                <a:r>
                  <a:rPr lang="en-US" sz="2400" dirty="0"/>
                  <a:t> and </a:t>
                </a:r>
                <a14:m>
                  <m:oMath xmlns:m="http://schemas.openxmlformats.org/officeDocument/2006/math">
                    <m:r>
                      <a:rPr lang="en-US" sz="2400" b="0" i="1" smtClean="0">
                        <a:latin typeface="Cambria Math" panose="02040503050406030204" pitchFamily="18" charset="0"/>
                      </a:rPr>
                      <m:t>𝜆</m:t>
                    </m:r>
                  </m:oMath>
                </a14:m>
                <a:r>
                  <a:rPr lang="en-US" sz="2400" b="0" dirty="0"/>
                  <a:t>. Namely, </a:t>
                </a:r>
                <a14:m>
                  <m:oMath xmlns:m="http://schemas.openxmlformats.org/officeDocument/2006/math">
                    <m:r>
                      <a:rPr lang="en-US" sz="2400" b="0" i="1" smtClean="0">
                        <a:latin typeface="Cambria Math" panose="02040503050406030204" pitchFamily="18" charset="0"/>
                      </a:rPr>
                      <m:t>𝜅</m:t>
                    </m:r>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d>
                          <m:dPr>
                            <m:begChr m:val="‖"/>
                            <m:endChr m:val="‖"/>
                            <m:ctrlPr>
                              <a:rPr lang="en-US" sz="2400" b="0" i="1" smtClean="0">
                                <a:latin typeface="Cambria Math" panose="02040503050406030204" pitchFamily="18" charset="0"/>
                              </a:rPr>
                            </m:ctrlPr>
                          </m:dPr>
                          <m:e>
                            <m:sSubSup>
                              <m:sSubSupPr>
                                <m:ctrlPr>
                                  <a:rPr lang="en-US" sz="2400" b="0" i="1" smtClean="0">
                                    <a:latin typeface="Cambria Math" panose="02040503050406030204" pitchFamily="18" charset="0"/>
                                  </a:rPr>
                                </m:ctrlPr>
                              </m:sSubSup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𝛽</m:t>
                                    </m:r>
                                  </m:e>
                                </m:acc>
                              </m:e>
                              <m:sub>
                                <m:r>
                                  <a:rPr lang="en-US" sz="2400" b="0" i="1" smtClean="0">
                                    <a:latin typeface="Cambria Math" panose="02040503050406030204" pitchFamily="18" charset="0"/>
                                  </a:rPr>
                                  <m:t>𝑅𝑖𝑑𝑔𝑒</m:t>
                                </m:r>
                              </m:sub>
                              <m:sup>
                                <m:r>
                                  <a:rPr lang="en-US" sz="2400" b="0" i="1" smtClean="0">
                                    <a:latin typeface="Cambria Math" panose="02040503050406030204" pitchFamily="18" charset="0"/>
                                  </a:rPr>
                                  <m:t>∗</m:t>
                                </m:r>
                              </m:sup>
                            </m:sSub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𝜆</m:t>
                                </m:r>
                              </m:e>
                            </m:d>
                          </m:e>
                        </m:d>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oMath>
                </a14:m>
                <a:endParaRPr lang="en-US" sz="2400" dirty="0"/>
              </a:p>
            </p:txBody>
          </p:sp>
        </mc:Choice>
        <mc:Fallback>
          <p:sp>
            <p:nvSpPr>
              <p:cNvPr id="3" name="Content Placeholder 2">
                <a:extLst>
                  <a:ext uri="{FF2B5EF4-FFF2-40B4-BE49-F238E27FC236}">
                    <a16:creationId xmlns:a16="http://schemas.microsoft.com/office/drawing/2014/main" id="{95EAE7F3-855A-4DCA-8C3F-6919AB2D7910}"/>
                  </a:ext>
                </a:extLst>
              </p:cNvPr>
              <p:cNvSpPr>
                <a:spLocks noGrp="1" noRot="1" noChangeAspect="1" noMove="1" noResize="1" noEditPoints="1" noAdjustHandles="1" noChangeArrowheads="1" noChangeShapeType="1" noTextEdit="1"/>
              </p:cNvSpPr>
              <p:nvPr>
                <p:ph idx="1"/>
              </p:nvPr>
            </p:nvSpPr>
            <p:spPr>
              <a:xfrm>
                <a:off x="932496" y="1249730"/>
                <a:ext cx="10327008" cy="4693870"/>
              </a:xfrm>
              <a:blipFill>
                <a:blip r:embed="rId2"/>
                <a:stretch>
                  <a:fillRect l="-945" t="-1039" r="-35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46EFA0A-24BE-4EC9-83C3-1E15FC694855}"/>
              </a:ext>
            </a:extLst>
          </p:cNvPr>
          <p:cNvSpPr>
            <a:spLocks noGrp="1"/>
          </p:cNvSpPr>
          <p:nvPr>
            <p:ph type="sldNum" sz="quarter" idx="12"/>
          </p:nvPr>
        </p:nvSpPr>
        <p:spPr/>
        <p:txBody>
          <a:bodyPr/>
          <a:lstStyle/>
          <a:p>
            <a:fld id="{AD29F1E6-0A42-6342-8A19-FA364A33AB30}" type="slidenum">
              <a:rPr lang="en-US" smtClean="0"/>
              <a:t>18</a:t>
            </a:fld>
            <a:endParaRPr lang="en-US"/>
          </a:p>
        </p:txBody>
      </p:sp>
    </p:spTree>
    <p:extLst>
      <p:ext uri="{BB962C8B-B14F-4D97-AF65-F5344CB8AC3E}">
        <p14:creationId xmlns:p14="http://schemas.microsoft.com/office/powerpoint/2010/main" val="1401600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A08BD-CA56-4231-B0FE-9E9DF1D1D7A7}"/>
              </a:ext>
            </a:extLst>
          </p:cNvPr>
          <p:cNvSpPr>
            <a:spLocks noGrp="1"/>
          </p:cNvSpPr>
          <p:nvPr>
            <p:ph type="title"/>
          </p:nvPr>
        </p:nvSpPr>
        <p:spPr/>
        <p:txBody>
          <a:bodyPr/>
          <a:lstStyle/>
          <a:p>
            <a:r>
              <a:rPr lang="en-US" dirty="0"/>
              <a:t>Ridge, formal perspective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35ED4C8-0D89-4935-8B8F-4BC02AC816AC}"/>
                  </a:ext>
                </a:extLst>
              </p:cNvPr>
              <p:cNvSpPr>
                <a:spLocks noGrp="1"/>
              </p:cNvSpPr>
              <p:nvPr>
                <p:ph idx="1"/>
              </p:nvPr>
            </p:nvSpPr>
            <p:spPr>
              <a:xfrm>
                <a:off x="833415" y="1547091"/>
                <a:ext cx="6766920" cy="3196280"/>
              </a:xfrm>
            </p:spPr>
            <p:txBody>
              <a:bodyPr/>
              <a:lstStyle/>
              <a:p>
                <a:r>
                  <a:rPr lang="en-US" sz="2400" dirty="0">
                    <a:solidFill>
                      <a:schemeClr val="tx1"/>
                    </a:solidFill>
                  </a:rPr>
                  <a:t>Ridge is a special case of Tikhonov Regularization:</a:t>
                </a:r>
              </a:p>
              <a:p>
                <a:endParaRPr lang="en-US" sz="2400" dirty="0">
                  <a:solidFill>
                    <a:schemeClr val="tx1"/>
                  </a:solidFill>
                </a:endParaRPr>
              </a:p>
              <a:p>
                <a:pPr/>
                <a14:m>
                  <m:oMathPara xmlns:m="http://schemas.openxmlformats.org/officeDocument/2006/math">
                    <m:oMathParaPr>
                      <m:jc m:val="centerGroup"/>
                    </m:oMathParaPr>
                    <m:oMath xmlns:m="http://schemas.openxmlformats.org/officeDocument/2006/math">
                      <m:sSubSup>
                        <m:sSubSupPr>
                          <m:ctrlPr>
                            <a:rPr lang="en-US" sz="2400" b="1" i="1" smtClean="0">
                              <a:solidFill>
                                <a:schemeClr val="tx1"/>
                              </a:solidFill>
                              <a:latin typeface="Cambria Math" panose="02040503050406030204" pitchFamily="18" charset="0"/>
                            </a:rPr>
                          </m:ctrlPr>
                        </m:sSubSupPr>
                        <m:e>
                          <m:d>
                            <m:dPr>
                              <m:begChr m:val="‖"/>
                              <m:endChr m:val="‖"/>
                              <m:ctrlPr>
                                <a:rPr lang="en-US" sz="2400" b="1" i="1" smtClean="0">
                                  <a:solidFill>
                                    <a:schemeClr val="tx1"/>
                                  </a:solidFill>
                                  <a:latin typeface="Cambria Math" panose="02040503050406030204" pitchFamily="18" charset="0"/>
                                </a:rPr>
                              </m:ctrlPr>
                            </m:dPr>
                            <m:e>
                              <m:r>
                                <a:rPr lang="en-US" sz="2400" b="1" i="1" smtClean="0">
                                  <a:solidFill>
                                    <a:schemeClr val="tx1"/>
                                  </a:solidFill>
                                  <a:latin typeface="Cambria Math" panose="02040503050406030204" pitchFamily="18" charset="0"/>
                                </a:rPr>
                                <m:t>𝑨𝒙</m:t>
                              </m:r>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𝒃</m:t>
                              </m:r>
                            </m:e>
                          </m:d>
                        </m:e>
                        <m:sub>
                          <m:r>
                            <a:rPr lang="en-US" sz="2400" b="1" i="1" smtClean="0">
                              <a:solidFill>
                                <a:schemeClr val="tx1"/>
                              </a:solidFill>
                              <a:latin typeface="Cambria Math" panose="02040503050406030204" pitchFamily="18" charset="0"/>
                            </a:rPr>
                            <m:t>𝟐</m:t>
                          </m:r>
                        </m:sub>
                        <m:sup>
                          <m:r>
                            <a:rPr lang="en-US" sz="2400" b="1" i="1" smtClean="0">
                              <a:solidFill>
                                <a:schemeClr val="tx1"/>
                              </a:solidFill>
                              <a:latin typeface="Cambria Math" panose="02040503050406030204" pitchFamily="18" charset="0"/>
                            </a:rPr>
                            <m:t>𝟐</m:t>
                          </m:r>
                        </m:sup>
                      </m:sSubSup>
                      <m:r>
                        <a:rPr lang="en-US" sz="2400" b="1" i="1" smtClean="0">
                          <a:solidFill>
                            <a:schemeClr val="tx1"/>
                          </a:solidFill>
                          <a:latin typeface="Cambria Math" panose="02040503050406030204" pitchFamily="18" charset="0"/>
                        </a:rPr>
                        <m:t>+</m:t>
                      </m:r>
                      <m:sSubSup>
                        <m:sSubSupPr>
                          <m:ctrlPr>
                            <a:rPr lang="en-US" sz="2400" b="1" i="1" smtClean="0">
                              <a:solidFill>
                                <a:schemeClr val="tx1"/>
                              </a:solidFill>
                              <a:latin typeface="Cambria Math" panose="02040503050406030204" pitchFamily="18" charset="0"/>
                            </a:rPr>
                          </m:ctrlPr>
                        </m:sSubSupPr>
                        <m:e>
                          <m:d>
                            <m:dPr>
                              <m:begChr m:val="‖"/>
                              <m:endChr m:val="‖"/>
                              <m:ctrlPr>
                                <a:rPr lang="en-US" sz="2400" b="1" i="1" smtClean="0">
                                  <a:solidFill>
                                    <a:schemeClr val="tx1"/>
                                  </a:solidFill>
                                  <a:latin typeface="Cambria Math" panose="02040503050406030204" pitchFamily="18" charset="0"/>
                                </a:rPr>
                              </m:ctrlPr>
                            </m:dPr>
                            <m:e>
                              <m:r>
                                <a:rPr lang="en-US" sz="2400" b="1" i="0" smtClean="0">
                                  <a:solidFill>
                                    <a:schemeClr val="tx1"/>
                                  </a:solidFill>
                                  <a:latin typeface="Cambria Math" panose="02040503050406030204" pitchFamily="18" charset="0"/>
                                </a:rPr>
                                <m:t>𝚪</m:t>
                              </m:r>
                              <m:r>
                                <a:rPr lang="en-US" sz="2400" b="1" i="1" smtClean="0">
                                  <a:solidFill>
                                    <a:schemeClr val="tx1"/>
                                  </a:solidFill>
                                  <a:latin typeface="Cambria Math" panose="02040503050406030204" pitchFamily="18" charset="0"/>
                                </a:rPr>
                                <m:t>𝒙</m:t>
                              </m:r>
                            </m:e>
                          </m:d>
                        </m:e>
                        <m:sub>
                          <m:r>
                            <a:rPr lang="en-US" sz="2400" b="1" i="1" smtClean="0">
                              <a:solidFill>
                                <a:schemeClr val="tx1"/>
                              </a:solidFill>
                              <a:latin typeface="Cambria Math" panose="02040503050406030204" pitchFamily="18" charset="0"/>
                            </a:rPr>
                            <m:t>𝟐</m:t>
                          </m:r>
                        </m:sub>
                        <m:sup>
                          <m:r>
                            <a:rPr lang="en-US" sz="2400" b="1" i="1" smtClean="0">
                              <a:solidFill>
                                <a:schemeClr val="tx1"/>
                              </a:solidFill>
                              <a:latin typeface="Cambria Math" panose="02040503050406030204" pitchFamily="18" charset="0"/>
                            </a:rPr>
                            <m:t>𝟐</m:t>
                          </m:r>
                        </m:sup>
                      </m:sSubSup>
                    </m:oMath>
                  </m:oMathPara>
                </a14:m>
                <a:endParaRPr lang="en-US" sz="2400" b="1" dirty="0">
                  <a:solidFill>
                    <a:schemeClr val="tx1"/>
                  </a:solidFill>
                </a:endParaRPr>
              </a:p>
              <a:p>
                <a:pPr/>
                <a14:m>
                  <m:oMathPara xmlns:m="http://schemas.openxmlformats.org/officeDocument/2006/math">
                    <m:oMathParaPr>
                      <m:jc m:val="centerGroup"/>
                    </m:oMathParaPr>
                    <m:oMath xmlns:m="http://schemas.openxmlformats.org/officeDocument/2006/math">
                      <m:r>
                        <a:rPr lang="en-US" sz="2400" b="1" i="1" smtClean="0">
                          <a:solidFill>
                            <a:schemeClr val="tx1"/>
                          </a:solidFill>
                          <a:latin typeface="Cambria Math" panose="02040503050406030204" pitchFamily="18" charset="0"/>
                        </a:rPr>
                        <m:t>𝒙</m:t>
                      </m:r>
                      <m:r>
                        <a:rPr lang="en-US" sz="2400" b="1" i="1" smtClean="0">
                          <a:solidFill>
                            <a:schemeClr val="tx1"/>
                          </a:solidFill>
                          <a:latin typeface="Cambria Math" panose="02040503050406030204" pitchFamily="18" charset="0"/>
                        </a:rPr>
                        <m:t>=</m:t>
                      </m:r>
                      <m:sSup>
                        <m:sSupPr>
                          <m:ctrlPr>
                            <a:rPr lang="en-US" sz="2400" b="1" i="1" smtClean="0">
                              <a:solidFill>
                                <a:schemeClr val="tx1"/>
                              </a:solidFill>
                              <a:latin typeface="Cambria Math" panose="02040503050406030204" pitchFamily="18" charset="0"/>
                            </a:rPr>
                          </m:ctrlPr>
                        </m:sSupPr>
                        <m:e>
                          <m:d>
                            <m:dPr>
                              <m:ctrlPr>
                                <a:rPr lang="en-US" sz="2400" b="1" i="1" smtClean="0">
                                  <a:solidFill>
                                    <a:schemeClr val="tx1"/>
                                  </a:solidFill>
                                  <a:latin typeface="Cambria Math" panose="02040503050406030204" pitchFamily="18" charset="0"/>
                                </a:rPr>
                              </m:ctrlPr>
                            </m:dPr>
                            <m:e>
                              <m:sSup>
                                <m:sSupPr>
                                  <m:ctrlPr>
                                    <a:rPr lang="en-US" sz="2400" b="1" i="1" smtClean="0">
                                      <a:solidFill>
                                        <a:schemeClr val="tx1"/>
                                      </a:solidFill>
                                      <a:latin typeface="Cambria Math" panose="02040503050406030204" pitchFamily="18" charset="0"/>
                                    </a:rPr>
                                  </m:ctrlPr>
                                </m:sSupPr>
                                <m:e>
                                  <m:r>
                                    <a:rPr lang="en-US" sz="2400" b="1" i="1" smtClean="0">
                                      <a:solidFill>
                                        <a:schemeClr val="tx1"/>
                                      </a:solidFill>
                                      <a:latin typeface="Cambria Math" panose="02040503050406030204" pitchFamily="18" charset="0"/>
                                    </a:rPr>
                                    <m:t>𝑨</m:t>
                                  </m:r>
                                </m:e>
                                <m:sup>
                                  <m:r>
                                    <a:rPr lang="en-US" sz="2400" b="1" i="1" smtClean="0">
                                      <a:solidFill>
                                        <a:schemeClr val="tx1"/>
                                      </a:solidFill>
                                      <a:latin typeface="Cambria Math" panose="02040503050406030204" pitchFamily="18" charset="0"/>
                                    </a:rPr>
                                    <m:t>𝑻</m:t>
                                  </m:r>
                                </m:sup>
                              </m:sSup>
                              <m:r>
                                <a:rPr lang="en-US" sz="2400" b="1" i="1" smtClean="0">
                                  <a:solidFill>
                                    <a:schemeClr val="tx1"/>
                                  </a:solidFill>
                                  <a:latin typeface="Cambria Math" panose="02040503050406030204" pitchFamily="18" charset="0"/>
                                </a:rPr>
                                <m:t>𝑨</m:t>
                              </m:r>
                              <m:r>
                                <a:rPr lang="en-US" sz="2400" b="1" i="1" smtClean="0">
                                  <a:solidFill>
                                    <a:schemeClr val="tx1"/>
                                  </a:solidFill>
                                  <a:latin typeface="Cambria Math" panose="02040503050406030204" pitchFamily="18" charset="0"/>
                                </a:rPr>
                                <m:t>+</m:t>
                              </m:r>
                              <m:sSup>
                                <m:sSupPr>
                                  <m:ctrlPr>
                                    <a:rPr lang="en-US" sz="2400" b="1" i="1" smtClean="0">
                                      <a:solidFill>
                                        <a:schemeClr val="tx1"/>
                                      </a:solidFill>
                                      <a:latin typeface="Cambria Math" panose="02040503050406030204" pitchFamily="18" charset="0"/>
                                    </a:rPr>
                                  </m:ctrlPr>
                                </m:sSupPr>
                                <m:e>
                                  <m:r>
                                    <a:rPr lang="en-US" sz="2400" b="1" i="0" smtClean="0">
                                      <a:solidFill>
                                        <a:schemeClr val="tx1"/>
                                      </a:solidFill>
                                      <a:latin typeface="Cambria Math" panose="02040503050406030204" pitchFamily="18" charset="0"/>
                                    </a:rPr>
                                    <m:t>𝚪</m:t>
                                  </m:r>
                                </m:e>
                                <m:sup>
                                  <m:r>
                                    <a:rPr lang="en-US" sz="2400" b="1" i="0" smtClean="0">
                                      <a:solidFill>
                                        <a:schemeClr val="tx1"/>
                                      </a:solidFill>
                                      <a:latin typeface="Cambria Math" panose="02040503050406030204" pitchFamily="18" charset="0"/>
                                    </a:rPr>
                                    <m:t>𝐓</m:t>
                                  </m:r>
                                </m:sup>
                              </m:sSup>
                              <m:r>
                                <a:rPr lang="en-US" sz="2400" b="1" i="0" smtClean="0">
                                  <a:solidFill>
                                    <a:schemeClr val="tx1"/>
                                  </a:solidFill>
                                  <a:latin typeface="Cambria Math" panose="02040503050406030204" pitchFamily="18" charset="0"/>
                                </a:rPr>
                                <m:t>𝚪</m:t>
                              </m:r>
                            </m:e>
                          </m:d>
                        </m:e>
                        <m:sup>
                          <m:r>
                            <a:rPr lang="en-US" sz="2400" b="1" i="0" smtClean="0">
                              <a:solidFill>
                                <a:schemeClr val="tx1"/>
                              </a:solidFill>
                              <a:latin typeface="Cambria Math" panose="02040503050406030204" pitchFamily="18" charset="0"/>
                            </a:rPr>
                            <m:t>−</m:t>
                          </m:r>
                          <m:r>
                            <a:rPr lang="en-US" sz="2400" b="1" i="0" smtClean="0">
                              <a:solidFill>
                                <a:schemeClr val="tx1"/>
                              </a:solidFill>
                              <a:latin typeface="Cambria Math" panose="02040503050406030204" pitchFamily="18" charset="0"/>
                            </a:rPr>
                            <m:t>𝟏</m:t>
                          </m:r>
                        </m:sup>
                      </m:sSup>
                      <m:sSup>
                        <m:sSupPr>
                          <m:ctrlPr>
                            <a:rPr lang="en-US" sz="2400" b="1" i="1" smtClean="0">
                              <a:solidFill>
                                <a:schemeClr val="tx1"/>
                              </a:solidFill>
                              <a:latin typeface="Cambria Math" panose="02040503050406030204" pitchFamily="18" charset="0"/>
                            </a:rPr>
                          </m:ctrlPr>
                        </m:sSupPr>
                        <m:e>
                          <m:r>
                            <a:rPr lang="en-US" sz="2400" b="1" i="0" smtClean="0">
                              <a:solidFill>
                                <a:schemeClr val="tx1"/>
                              </a:solidFill>
                              <a:latin typeface="Cambria Math" panose="02040503050406030204" pitchFamily="18" charset="0"/>
                            </a:rPr>
                            <m:t>𝐀</m:t>
                          </m:r>
                        </m:e>
                        <m:sup>
                          <m:r>
                            <a:rPr lang="en-US" sz="2400" b="1" i="0" smtClean="0">
                              <a:solidFill>
                                <a:schemeClr val="tx1"/>
                              </a:solidFill>
                              <a:latin typeface="Cambria Math" panose="02040503050406030204" pitchFamily="18" charset="0"/>
                            </a:rPr>
                            <m:t>𝐓</m:t>
                          </m:r>
                        </m:sup>
                      </m:sSup>
                      <m:r>
                        <a:rPr lang="en-US" sz="2400" b="1" i="0" smtClean="0">
                          <a:solidFill>
                            <a:schemeClr val="tx1"/>
                          </a:solidFill>
                          <a:latin typeface="Cambria Math" panose="02040503050406030204" pitchFamily="18" charset="0"/>
                        </a:rPr>
                        <m:t>𝐛</m:t>
                      </m:r>
                    </m:oMath>
                  </m:oMathPara>
                </a14:m>
                <a:endParaRPr lang="en-US" sz="2400" b="1" dirty="0">
                  <a:solidFill>
                    <a:schemeClr val="tx1"/>
                  </a:solidFill>
                </a:endParaRPr>
              </a:p>
              <a:p>
                <a:endParaRPr lang="en-US" sz="2400" dirty="0">
                  <a:solidFill>
                    <a:schemeClr val="tx1"/>
                  </a:solidFill>
                </a:endParaRPr>
              </a:p>
              <a:p>
                <a:r>
                  <a:rPr lang="en-US" sz="2400" dirty="0">
                    <a:solidFill>
                      <a:schemeClr val="tx1"/>
                    </a:solidFill>
                  </a:rPr>
                  <a:t>If </a:t>
                </a:r>
                <a14:m>
                  <m:oMath xmlns:m="http://schemas.openxmlformats.org/officeDocument/2006/math">
                    <m:r>
                      <m:rPr>
                        <m:sty m:val="p"/>
                      </m:rPr>
                      <a:rPr lang="en-US" sz="2400" b="0" i="0" smtClean="0">
                        <a:solidFill>
                          <a:schemeClr val="tx1"/>
                        </a:solidFill>
                        <a:latin typeface="Cambria Math" panose="02040503050406030204" pitchFamily="18" charset="0"/>
                      </a:rPr>
                      <m:t>Γ</m:t>
                    </m:r>
                    <m:r>
                      <a:rPr lang="en-US" sz="2400" b="0" i="0" smtClean="0">
                        <a:solidFill>
                          <a:schemeClr val="tx1"/>
                        </a:solidFill>
                        <a:latin typeface="Cambria Math" panose="02040503050406030204" pitchFamily="18" charset="0"/>
                      </a:rPr>
                      <m:t>=</m:t>
                    </m:r>
                    <m:rad>
                      <m:radPr>
                        <m:degHide m:val="on"/>
                        <m:ctrlPr>
                          <a:rPr lang="en-US" sz="2400" b="0" i="1" smtClean="0">
                            <a:solidFill>
                              <a:schemeClr val="tx1"/>
                            </a:solidFill>
                            <a:latin typeface="Cambria Math" panose="02040503050406030204" pitchFamily="18" charset="0"/>
                          </a:rPr>
                        </m:ctrlPr>
                      </m:radPr>
                      <m:deg/>
                      <m:e>
                        <m:r>
                          <a:rPr lang="en-US" sz="2400" b="0" i="1" smtClean="0">
                            <a:solidFill>
                              <a:schemeClr val="tx1"/>
                            </a:solidFill>
                            <a:latin typeface="Cambria Math" panose="02040503050406030204" pitchFamily="18" charset="0"/>
                          </a:rPr>
                          <m:t>𝜆</m:t>
                        </m:r>
                      </m:e>
                    </m:rad>
                    <m:r>
                      <a:rPr lang="en-US" sz="2400" b="0" i="1" smtClean="0">
                        <a:solidFill>
                          <a:schemeClr val="tx1"/>
                        </a:solidFill>
                        <a:latin typeface="Cambria Math" panose="02040503050406030204" pitchFamily="18" charset="0"/>
                      </a:rPr>
                      <m:t>𝐼</m:t>
                    </m:r>
                  </m:oMath>
                </a14:m>
                <a:r>
                  <a:rPr lang="en-US" sz="2400" dirty="0">
                    <a:solidFill>
                      <a:schemeClr val="tx1"/>
                    </a:solidFill>
                  </a:rPr>
                  <a:t>, we have classic Ridge regression. </a:t>
                </a:r>
              </a:p>
              <a:p>
                <a:endParaRPr lang="en-US" sz="2400" dirty="0"/>
              </a:p>
            </p:txBody>
          </p:sp>
        </mc:Choice>
        <mc:Fallback xmlns="">
          <p:sp>
            <p:nvSpPr>
              <p:cNvPr id="3" name="Content Placeholder 2">
                <a:extLst>
                  <a:ext uri="{FF2B5EF4-FFF2-40B4-BE49-F238E27FC236}">
                    <a16:creationId xmlns:a16="http://schemas.microsoft.com/office/drawing/2014/main" id="{535ED4C8-0D89-4935-8B8F-4BC02AC816AC}"/>
                  </a:ext>
                </a:extLst>
              </p:cNvPr>
              <p:cNvSpPr>
                <a:spLocks noGrp="1" noRot="1" noChangeAspect="1" noMove="1" noResize="1" noEditPoints="1" noAdjustHandles="1" noChangeArrowheads="1" noChangeShapeType="1" noTextEdit="1"/>
              </p:cNvSpPr>
              <p:nvPr>
                <p:ph idx="1"/>
              </p:nvPr>
            </p:nvSpPr>
            <p:spPr>
              <a:xfrm>
                <a:off x="833415" y="1547091"/>
                <a:ext cx="6766920" cy="3196280"/>
              </a:xfrm>
              <a:blipFill>
                <a:blip r:embed="rId2"/>
                <a:stretch>
                  <a:fillRect l="-1441" t="-152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1199A5F-4D7D-4BD3-B6FD-224244F22028}"/>
              </a:ext>
            </a:extLst>
          </p:cNvPr>
          <p:cNvSpPr>
            <a:spLocks noGrp="1"/>
          </p:cNvSpPr>
          <p:nvPr>
            <p:ph type="sldNum" sz="quarter" idx="12"/>
          </p:nvPr>
        </p:nvSpPr>
        <p:spPr/>
        <p:txBody>
          <a:bodyPr/>
          <a:lstStyle/>
          <a:p>
            <a:fld id="{AD29F1E6-0A42-6342-8A19-FA364A33AB30}" type="slidenum">
              <a:rPr lang="en-US" smtClean="0"/>
              <a:t>19</a:t>
            </a:fld>
            <a:endParaRPr lang="en-US"/>
          </a:p>
        </p:txBody>
      </p:sp>
      <p:pic>
        <p:nvPicPr>
          <p:cNvPr id="7" name="Picture 6">
            <a:extLst>
              <a:ext uri="{FF2B5EF4-FFF2-40B4-BE49-F238E27FC236}">
                <a16:creationId xmlns:a16="http://schemas.microsoft.com/office/drawing/2014/main" id="{C364EC3D-B28B-48A4-818C-7F1AB89BC5F4}"/>
              </a:ext>
            </a:extLst>
          </p:cNvPr>
          <p:cNvPicPr>
            <a:picLocks noChangeAspect="1"/>
          </p:cNvPicPr>
          <p:nvPr/>
        </p:nvPicPr>
        <p:blipFill rotWithShape="1">
          <a:blip r:embed="rId3"/>
          <a:srcRect l="3079" t="8615" r="7866"/>
          <a:stretch/>
        </p:blipFill>
        <p:spPr>
          <a:xfrm>
            <a:off x="8219767" y="1394299"/>
            <a:ext cx="3510926" cy="2534803"/>
          </a:xfrm>
          <a:prstGeom prst="rect">
            <a:avLst/>
          </a:prstGeom>
        </p:spPr>
      </p:pic>
      <p:sp>
        <p:nvSpPr>
          <p:cNvPr id="8" name="TextBox 7">
            <a:extLst>
              <a:ext uri="{FF2B5EF4-FFF2-40B4-BE49-F238E27FC236}">
                <a16:creationId xmlns:a16="http://schemas.microsoft.com/office/drawing/2014/main" id="{FF812622-4875-429A-8D4B-14F30C11DE42}"/>
              </a:ext>
            </a:extLst>
          </p:cNvPr>
          <p:cNvSpPr txBox="1"/>
          <p:nvPr/>
        </p:nvSpPr>
        <p:spPr>
          <a:xfrm>
            <a:off x="8219767" y="1446053"/>
            <a:ext cx="1671484" cy="369332"/>
          </a:xfrm>
          <a:prstGeom prst="rect">
            <a:avLst/>
          </a:prstGeom>
          <a:noFill/>
        </p:spPr>
        <p:txBody>
          <a:bodyPr wrap="square" rtlCol="0">
            <a:spAutoFit/>
          </a:bodyPr>
          <a:lstStyle/>
          <a:p>
            <a:r>
              <a:rPr lang="en-US" dirty="0">
                <a:solidFill>
                  <a:schemeClr val="bg1"/>
                </a:solidFill>
              </a:rPr>
              <a:t>Monsieur Ridge</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2F41B2CA-A780-428E-9089-7F15F93DAEA8}"/>
                  </a:ext>
                </a:extLst>
              </p:cNvPr>
              <p:cNvSpPr/>
              <p:nvPr/>
            </p:nvSpPr>
            <p:spPr>
              <a:xfrm>
                <a:off x="833415" y="4743371"/>
                <a:ext cx="10897278" cy="830997"/>
              </a:xfrm>
              <a:prstGeom prst="rect">
                <a:avLst/>
              </a:prstGeom>
            </p:spPr>
            <p:txBody>
              <a:bodyPr wrap="square">
                <a:spAutoFit/>
              </a:bodyPr>
              <a:lstStyle/>
              <a:p>
                <a:r>
                  <a:rPr lang="en-US" sz="2400" dirty="0"/>
                  <a:t>Tikhonov regularization is interesting, as we can use </a:t>
                </a:r>
                <a14:m>
                  <m:oMath xmlns:m="http://schemas.openxmlformats.org/officeDocument/2006/math">
                    <m:r>
                      <m:rPr>
                        <m:sty m:val="p"/>
                      </m:rPr>
                      <a:rPr lang="en-US" sz="2400">
                        <a:latin typeface="Cambria Math" panose="02040503050406030204" pitchFamily="18" charset="0"/>
                      </a:rPr>
                      <m:t>Γ</m:t>
                    </m:r>
                  </m:oMath>
                </a14:m>
                <a:r>
                  <a:rPr lang="en-US" sz="2400" dirty="0"/>
                  <a:t> to generate other constraints, such as smoothness in the estimator values. </a:t>
                </a:r>
                <a:r>
                  <a:rPr lang="en-US" sz="2400" b="1" dirty="0"/>
                  <a:t> </a:t>
                </a:r>
                <a:endParaRPr lang="en-US" sz="2400" dirty="0"/>
              </a:p>
            </p:txBody>
          </p:sp>
        </mc:Choice>
        <mc:Fallback xmlns="">
          <p:sp>
            <p:nvSpPr>
              <p:cNvPr id="5" name="Rectangle 4">
                <a:extLst>
                  <a:ext uri="{FF2B5EF4-FFF2-40B4-BE49-F238E27FC236}">
                    <a16:creationId xmlns:a16="http://schemas.microsoft.com/office/drawing/2014/main" id="{2F41B2CA-A780-428E-9089-7F15F93DAEA8}"/>
                  </a:ext>
                </a:extLst>
              </p:cNvPr>
              <p:cNvSpPr>
                <a:spLocks noRot="1" noChangeAspect="1" noMove="1" noResize="1" noEditPoints="1" noAdjustHandles="1" noChangeArrowheads="1" noChangeShapeType="1" noTextEdit="1"/>
              </p:cNvSpPr>
              <p:nvPr/>
            </p:nvSpPr>
            <p:spPr>
              <a:xfrm>
                <a:off x="833415" y="4743371"/>
                <a:ext cx="10897278" cy="830997"/>
              </a:xfrm>
              <a:prstGeom prst="rect">
                <a:avLst/>
              </a:prstGeom>
              <a:blipFill>
                <a:blip r:embed="rId4"/>
                <a:stretch>
                  <a:fillRect l="-895" t="-5882" b="-16176"/>
                </a:stretch>
              </a:blipFill>
            </p:spPr>
            <p:txBody>
              <a:bodyPr/>
              <a:lstStyle/>
              <a:p>
                <a:r>
                  <a:rPr lang="en-US">
                    <a:noFill/>
                  </a:rPr>
                  <a:t> </a:t>
                </a:r>
              </a:p>
            </p:txBody>
          </p:sp>
        </mc:Fallback>
      </mc:AlternateContent>
      <p:sp>
        <p:nvSpPr>
          <p:cNvPr id="9" name="Oval 8">
            <a:extLst>
              <a:ext uri="{FF2B5EF4-FFF2-40B4-BE49-F238E27FC236}">
                <a16:creationId xmlns:a16="http://schemas.microsoft.com/office/drawing/2014/main" id="{E71035B9-9CED-4F2D-A22D-CC9F20058ECC}"/>
              </a:ext>
            </a:extLst>
          </p:cNvPr>
          <p:cNvSpPr/>
          <p:nvPr/>
        </p:nvSpPr>
        <p:spPr>
          <a:xfrm>
            <a:off x="4755385" y="2383504"/>
            <a:ext cx="326978" cy="492726"/>
          </a:xfrm>
          <a:prstGeom prst="ellipse">
            <a:avLst/>
          </a:prstGeom>
          <a:noFill/>
          <a:ln>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A27C39E8-BB5E-471D-BA54-ED43B26B6E1B}"/>
              </a:ext>
            </a:extLst>
          </p:cNvPr>
          <p:cNvSpPr txBox="1"/>
          <p:nvPr/>
        </p:nvSpPr>
        <p:spPr>
          <a:xfrm flipH="1">
            <a:off x="254651" y="2542808"/>
            <a:ext cx="1829859" cy="369332"/>
          </a:xfrm>
          <a:prstGeom prst="rect">
            <a:avLst/>
          </a:prstGeom>
          <a:noFill/>
        </p:spPr>
        <p:txBody>
          <a:bodyPr wrap="square" rtlCol="0">
            <a:spAutoFit/>
          </a:bodyPr>
          <a:lstStyle/>
          <a:p>
            <a:r>
              <a:rPr lang="en-US" dirty="0">
                <a:ln w="0"/>
                <a:solidFill>
                  <a:srgbClr val="C00000"/>
                </a:solidFill>
                <a:effectLst>
                  <a:outerShdw blurRad="38100" dist="25400" dir="5400000" algn="ctr" rotWithShape="0">
                    <a:srgbClr val="6E747A">
                      <a:alpha val="43000"/>
                    </a:srgbClr>
                  </a:outerShdw>
                </a:effectLst>
              </a:rPr>
              <a:t>Tikhonov Matrix</a:t>
            </a:r>
          </a:p>
        </p:txBody>
      </p:sp>
      <p:sp>
        <p:nvSpPr>
          <p:cNvPr id="11" name="Freeform: Shape 10">
            <a:extLst>
              <a:ext uri="{FF2B5EF4-FFF2-40B4-BE49-F238E27FC236}">
                <a16:creationId xmlns:a16="http://schemas.microsoft.com/office/drawing/2014/main" id="{40E6F7C4-0B22-4668-A528-9C08B87A5C03}"/>
              </a:ext>
            </a:extLst>
          </p:cNvPr>
          <p:cNvSpPr/>
          <p:nvPr/>
        </p:nvSpPr>
        <p:spPr>
          <a:xfrm flipH="1">
            <a:off x="1169581" y="2129592"/>
            <a:ext cx="3763926" cy="369332"/>
          </a:xfrm>
          <a:custGeom>
            <a:avLst/>
            <a:gdLst>
              <a:gd name="connsiteX0" fmla="*/ 0 w 1637414"/>
              <a:gd name="connsiteY0" fmla="*/ 319821 h 404882"/>
              <a:gd name="connsiteX1" fmla="*/ 754912 w 1637414"/>
              <a:gd name="connsiteY1" fmla="*/ 845 h 404882"/>
              <a:gd name="connsiteX2" fmla="*/ 1637414 w 1637414"/>
              <a:gd name="connsiteY2" fmla="*/ 404882 h 404882"/>
            </a:gdLst>
            <a:ahLst/>
            <a:cxnLst>
              <a:cxn ang="0">
                <a:pos x="connsiteX0" y="connsiteY0"/>
              </a:cxn>
              <a:cxn ang="0">
                <a:pos x="connsiteX1" y="connsiteY1"/>
              </a:cxn>
              <a:cxn ang="0">
                <a:pos x="connsiteX2" y="connsiteY2"/>
              </a:cxn>
            </a:cxnLst>
            <a:rect l="l" t="t" r="r" b="b"/>
            <a:pathLst>
              <a:path w="1637414" h="404882">
                <a:moveTo>
                  <a:pt x="0" y="319821"/>
                </a:moveTo>
                <a:cubicBezTo>
                  <a:pt x="241005" y="153244"/>
                  <a:pt x="482010" y="-13332"/>
                  <a:pt x="754912" y="845"/>
                </a:cubicBezTo>
                <a:cubicBezTo>
                  <a:pt x="1027814" y="15022"/>
                  <a:pt x="1332614" y="209952"/>
                  <a:pt x="1637414" y="404882"/>
                </a:cubicBezTo>
              </a:path>
            </a:pathLst>
          </a:custGeom>
          <a:ln w="12700"/>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082860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uiExpand="1" animBg="1"/>
      <p:bldP spid="10" grpId="0" uiExpand="1"/>
      <p:bldP spid="11" grpId="0" uiExpan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AD1BC-F81D-4F53-A1B6-A43BF75926A3}"/>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1A8E1BD2-04CB-4C9B-8EF9-4830B36D0A2B}"/>
              </a:ext>
            </a:extLst>
          </p:cNvPr>
          <p:cNvSpPr>
            <a:spLocks noGrp="1"/>
          </p:cNvSpPr>
          <p:nvPr>
            <p:ph idx="1"/>
          </p:nvPr>
        </p:nvSpPr>
        <p:spPr>
          <a:xfrm>
            <a:off x="829605" y="1177758"/>
            <a:ext cx="10532790" cy="4595721"/>
          </a:xfrm>
        </p:spPr>
        <p:txBody>
          <a:bodyPr/>
          <a:lstStyle/>
          <a:p>
            <a:pPr marL="457200" indent="-457200">
              <a:buFont typeface="Arial" panose="020B0604020202020204" pitchFamily="34" charset="0"/>
              <a:buChar char="•"/>
            </a:pPr>
            <a:r>
              <a:rPr lang="en-US" dirty="0"/>
              <a:t>Motivation for regularization</a:t>
            </a:r>
          </a:p>
          <a:p>
            <a:pPr marL="1200120" lvl="1" indent="-457200">
              <a:buFont typeface="Arial" panose="020B0604020202020204" pitchFamily="34" charset="0"/>
              <a:buChar char="•"/>
            </a:pPr>
            <a:r>
              <a:rPr lang="en-US" dirty="0"/>
              <a:t>Generalization</a:t>
            </a:r>
          </a:p>
          <a:p>
            <a:pPr marL="1200120" lvl="1" indent="-457200">
              <a:buFont typeface="Arial" panose="020B0604020202020204" pitchFamily="34" charset="0"/>
              <a:buChar char="•"/>
            </a:pPr>
            <a:r>
              <a:rPr lang="en-US" dirty="0"/>
              <a:t>Instability</a:t>
            </a:r>
          </a:p>
          <a:p>
            <a:pPr marL="457200" indent="-457200">
              <a:buFont typeface="Arial" panose="020B0604020202020204" pitchFamily="34" charset="0"/>
              <a:buChar char="•"/>
            </a:pPr>
            <a:r>
              <a:rPr lang="en-US" dirty="0"/>
              <a:t>Ridge estimator</a:t>
            </a:r>
          </a:p>
          <a:p>
            <a:pPr marL="457200" indent="-457200">
              <a:buFont typeface="Arial" panose="020B0604020202020204" pitchFamily="34" charset="0"/>
              <a:buChar char="•"/>
            </a:pPr>
            <a:r>
              <a:rPr lang="en-US" dirty="0"/>
              <a:t>Lasso estimator</a:t>
            </a:r>
          </a:p>
          <a:p>
            <a:pPr marL="457200" indent="-457200">
              <a:buFont typeface="Arial" panose="020B0604020202020204" pitchFamily="34" charset="0"/>
              <a:buChar char="•"/>
            </a:pPr>
            <a:r>
              <a:rPr lang="en-US" dirty="0"/>
              <a:t>Elastic Net estimator</a:t>
            </a:r>
          </a:p>
          <a:p>
            <a:pPr marL="457200" indent="-457200">
              <a:buFont typeface="Arial" panose="020B0604020202020204" pitchFamily="34" charset="0"/>
              <a:buChar char="•"/>
            </a:pPr>
            <a:r>
              <a:rPr lang="en-US" dirty="0"/>
              <a:t>Visualizations</a:t>
            </a:r>
          </a:p>
          <a:p>
            <a:pPr marL="457200" indent="-457200">
              <a:buFont typeface="Arial" panose="020B0604020202020204" pitchFamily="34" charset="0"/>
              <a:buChar char="•"/>
            </a:pPr>
            <a:r>
              <a:rPr lang="en-US" dirty="0"/>
              <a:t>Bayesian approach</a:t>
            </a:r>
          </a:p>
        </p:txBody>
      </p:sp>
      <p:sp>
        <p:nvSpPr>
          <p:cNvPr id="4" name="Slide Number Placeholder 3">
            <a:extLst>
              <a:ext uri="{FF2B5EF4-FFF2-40B4-BE49-F238E27FC236}">
                <a16:creationId xmlns:a16="http://schemas.microsoft.com/office/drawing/2014/main" id="{B8352664-D264-4DDB-94B7-BE29C4603E12}"/>
              </a:ext>
            </a:extLst>
          </p:cNvPr>
          <p:cNvSpPr>
            <a:spLocks noGrp="1"/>
          </p:cNvSpPr>
          <p:nvPr>
            <p:ph type="sldNum" sz="quarter" idx="12"/>
          </p:nvPr>
        </p:nvSpPr>
        <p:spPr/>
        <p:txBody>
          <a:bodyPr/>
          <a:lstStyle/>
          <a:p>
            <a:fld id="{AD29F1E6-0A42-6342-8A19-FA364A33AB30}" type="slidenum">
              <a:rPr lang="en-US" smtClean="0"/>
              <a:t>2</a:t>
            </a:fld>
            <a:endParaRPr lang="en-US"/>
          </a:p>
        </p:txBody>
      </p:sp>
    </p:spTree>
    <p:extLst>
      <p:ext uri="{BB962C8B-B14F-4D97-AF65-F5344CB8AC3E}">
        <p14:creationId xmlns:p14="http://schemas.microsoft.com/office/powerpoint/2010/main" val="38111321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7AA1F-8F3A-4C0E-A5BF-4313CFD2349E}"/>
              </a:ext>
            </a:extLst>
          </p:cNvPr>
          <p:cNvSpPr>
            <a:spLocks noGrp="1"/>
          </p:cNvSpPr>
          <p:nvPr>
            <p:ph type="title"/>
          </p:nvPr>
        </p:nvSpPr>
        <p:spPr/>
        <p:txBody>
          <a:bodyPr/>
          <a:lstStyle/>
          <a:p>
            <a:r>
              <a:rPr lang="en-US" dirty="0"/>
              <a:t>Ridge visualized</a:t>
            </a:r>
          </a:p>
        </p:txBody>
      </p:sp>
      <p:sp>
        <p:nvSpPr>
          <p:cNvPr id="4" name="Slide Number Placeholder 3">
            <a:extLst>
              <a:ext uri="{FF2B5EF4-FFF2-40B4-BE49-F238E27FC236}">
                <a16:creationId xmlns:a16="http://schemas.microsoft.com/office/drawing/2014/main" id="{3F7A3F81-3348-4C68-BE3E-871CE02609AD}"/>
              </a:ext>
            </a:extLst>
          </p:cNvPr>
          <p:cNvSpPr>
            <a:spLocks noGrp="1"/>
          </p:cNvSpPr>
          <p:nvPr>
            <p:ph type="sldNum" sz="quarter" idx="12"/>
          </p:nvPr>
        </p:nvSpPr>
        <p:spPr/>
        <p:txBody>
          <a:bodyPr/>
          <a:lstStyle/>
          <a:p>
            <a:fld id="{AD29F1E6-0A42-6342-8A19-FA364A33AB30}" type="slidenum">
              <a:rPr lang="en-US" smtClean="0"/>
              <a:t>20</a:t>
            </a:fld>
            <a:endParaRPr lang="en-US"/>
          </a:p>
        </p:txBody>
      </p:sp>
      <p:pic>
        <p:nvPicPr>
          <p:cNvPr id="9" name="Picture 8">
            <a:extLst>
              <a:ext uri="{FF2B5EF4-FFF2-40B4-BE49-F238E27FC236}">
                <a16:creationId xmlns:a16="http://schemas.microsoft.com/office/drawing/2014/main" id="{86335463-AC27-4C02-B1BA-A80892D6B205}"/>
              </a:ext>
            </a:extLst>
          </p:cNvPr>
          <p:cNvPicPr>
            <a:picLocks noChangeAspect="1"/>
          </p:cNvPicPr>
          <p:nvPr/>
        </p:nvPicPr>
        <p:blipFill rotWithShape="1">
          <a:blip r:embed="rId2"/>
          <a:srcRect l="50000"/>
          <a:stretch/>
        </p:blipFill>
        <p:spPr>
          <a:xfrm>
            <a:off x="1470836" y="1410891"/>
            <a:ext cx="3646967" cy="4036217"/>
          </a:xfrm>
          <a:prstGeom prst="rect">
            <a:avLst/>
          </a:prstGeom>
        </p:spPr>
      </p:pic>
      <p:sp>
        <p:nvSpPr>
          <p:cNvPr id="10" name="TextBox 9">
            <a:extLst>
              <a:ext uri="{FF2B5EF4-FFF2-40B4-BE49-F238E27FC236}">
                <a16:creationId xmlns:a16="http://schemas.microsoft.com/office/drawing/2014/main" id="{E06E41D8-5C7F-42B6-93A3-E8B49590561A}"/>
              </a:ext>
            </a:extLst>
          </p:cNvPr>
          <p:cNvSpPr txBox="1"/>
          <p:nvPr/>
        </p:nvSpPr>
        <p:spPr>
          <a:xfrm>
            <a:off x="1063256" y="5582093"/>
            <a:ext cx="4380614" cy="646331"/>
          </a:xfrm>
          <a:prstGeom prst="rect">
            <a:avLst/>
          </a:prstGeom>
          <a:noFill/>
        </p:spPr>
        <p:txBody>
          <a:bodyPr wrap="square" rtlCol="0">
            <a:spAutoFit/>
          </a:bodyPr>
          <a:lstStyle/>
          <a:p>
            <a:pPr algn="ctr"/>
            <a:r>
              <a:rPr lang="en-US" dirty="0"/>
              <a:t>The ridge estimator is where the constraint and the loss intersect.</a:t>
            </a:r>
          </a:p>
        </p:txBody>
      </p:sp>
      <p:sp>
        <p:nvSpPr>
          <p:cNvPr id="14" name="TextBox 13">
            <a:extLst>
              <a:ext uri="{FF2B5EF4-FFF2-40B4-BE49-F238E27FC236}">
                <a16:creationId xmlns:a16="http://schemas.microsoft.com/office/drawing/2014/main" id="{9226EA77-0E56-42E5-BEE1-368FBF92AEA8}"/>
              </a:ext>
            </a:extLst>
          </p:cNvPr>
          <p:cNvSpPr txBox="1"/>
          <p:nvPr/>
        </p:nvSpPr>
        <p:spPr>
          <a:xfrm>
            <a:off x="6953693" y="5551025"/>
            <a:ext cx="4380614" cy="646331"/>
          </a:xfrm>
          <a:prstGeom prst="rect">
            <a:avLst/>
          </a:prstGeom>
          <a:noFill/>
        </p:spPr>
        <p:txBody>
          <a:bodyPr wrap="square" rtlCol="0">
            <a:spAutoFit/>
          </a:bodyPr>
          <a:lstStyle/>
          <a:p>
            <a:pPr algn="ctr"/>
            <a:r>
              <a:rPr lang="en-US" dirty="0"/>
              <a:t>The values of the coefficients decrease as lambda increases, but they are not nullified.</a:t>
            </a:r>
          </a:p>
        </p:txBody>
      </p:sp>
      <p:pic>
        <p:nvPicPr>
          <p:cNvPr id="12" name="Picture 11">
            <a:extLst>
              <a:ext uri="{FF2B5EF4-FFF2-40B4-BE49-F238E27FC236}">
                <a16:creationId xmlns:a16="http://schemas.microsoft.com/office/drawing/2014/main" id="{95F11E9B-542D-4FA0-9B7D-5AB5E2D508EC}"/>
              </a:ext>
            </a:extLst>
          </p:cNvPr>
          <p:cNvPicPr>
            <a:picLocks noChangeAspect="1"/>
          </p:cNvPicPr>
          <p:nvPr/>
        </p:nvPicPr>
        <p:blipFill>
          <a:blip r:embed="rId3"/>
          <a:stretch>
            <a:fillRect/>
          </a:stretch>
        </p:blipFill>
        <p:spPr>
          <a:xfrm>
            <a:off x="6428394" y="1609736"/>
            <a:ext cx="5176094" cy="3638525"/>
          </a:xfrm>
          <a:prstGeom prst="rect">
            <a:avLst/>
          </a:prstGeom>
        </p:spPr>
      </p:pic>
      <p:cxnSp>
        <p:nvCxnSpPr>
          <p:cNvPr id="18" name="Straight Arrow Connector 17">
            <a:extLst>
              <a:ext uri="{FF2B5EF4-FFF2-40B4-BE49-F238E27FC236}">
                <a16:creationId xmlns:a16="http://schemas.microsoft.com/office/drawing/2014/main" id="{3BD4CDDB-DB7B-4D84-B154-EB10F072D75B}"/>
              </a:ext>
            </a:extLst>
          </p:cNvPr>
          <p:cNvCxnSpPr/>
          <p:nvPr/>
        </p:nvCxnSpPr>
        <p:spPr>
          <a:xfrm flipH="1">
            <a:off x="2711302" y="3774558"/>
            <a:ext cx="1722475" cy="13822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9" name="TextBox 18">
            <a:extLst>
              <a:ext uri="{FF2B5EF4-FFF2-40B4-BE49-F238E27FC236}">
                <a16:creationId xmlns:a16="http://schemas.microsoft.com/office/drawing/2014/main" id="{6AC3B73E-F31F-449E-91DA-788A1BECFE86}"/>
              </a:ext>
            </a:extLst>
          </p:cNvPr>
          <p:cNvSpPr txBox="1"/>
          <p:nvPr/>
        </p:nvSpPr>
        <p:spPr>
          <a:xfrm flipH="1">
            <a:off x="4433777" y="3563607"/>
            <a:ext cx="1829859" cy="369332"/>
          </a:xfrm>
          <a:prstGeom prst="rect">
            <a:avLst/>
          </a:prstGeom>
          <a:noFill/>
        </p:spPr>
        <p:txBody>
          <a:bodyPr wrap="square" rtlCol="0">
            <a:spAutoFit/>
          </a:bodyPr>
          <a:lstStyle/>
          <a:p>
            <a:r>
              <a:rPr lang="en-US" dirty="0">
                <a:ln w="0"/>
                <a:solidFill>
                  <a:srgbClr val="C00000"/>
                </a:solidFill>
                <a:effectLst>
                  <a:outerShdw blurRad="38100" dist="25400" dir="5400000" algn="ctr" rotWithShape="0">
                    <a:srgbClr val="6E747A">
                      <a:alpha val="43000"/>
                    </a:srgbClr>
                  </a:outerShdw>
                </a:effectLst>
              </a:rPr>
              <a:t>Ridge estimator</a:t>
            </a:r>
          </a:p>
        </p:txBody>
      </p:sp>
      <p:sp>
        <p:nvSpPr>
          <p:cNvPr id="20" name="Oval 19">
            <a:extLst>
              <a:ext uri="{FF2B5EF4-FFF2-40B4-BE49-F238E27FC236}">
                <a16:creationId xmlns:a16="http://schemas.microsoft.com/office/drawing/2014/main" id="{B8AC6200-A5D2-45C9-BAA6-27B1D82CC1B4}"/>
              </a:ext>
            </a:extLst>
          </p:cNvPr>
          <p:cNvSpPr/>
          <p:nvPr/>
        </p:nvSpPr>
        <p:spPr>
          <a:xfrm>
            <a:off x="2603251" y="3863317"/>
            <a:ext cx="108051" cy="108051"/>
          </a:xfrm>
          <a:prstGeom prst="ellips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01751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uiExpand="1"/>
      <p:bldP spid="2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7AA1F-8F3A-4C0E-A5BF-4313CFD2349E}"/>
              </a:ext>
            </a:extLst>
          </p:cNvPr>
          <p:cNvSpPr>
            <a:spLocks noGrp="1"/>
          </p:cNvSpPr>
          <p:nvPr>
            <p:ph type="title"/>
          </p:nvPr>
        </p:nvSpPr>
        <p:spPr/>
        <p:txBody>
          <a:bodyPr/>
          <a:lstStyle/>
          <a:p>
            <a:r>
              <a:rPr lang="en-US" dirty="0"/>
              <a:t>Ridge visualized</a:t>
            </a:r>
          </a:p>
        </p:txBody>
      </p:sp>
      <p:sp>
        <p:nvSpPr>
          <p:cNvPr id="4" name="Slide Number Placeholder 3">
            <a:extLst>
              <a:ext uri="{FF2B5EF4-FFF2-40B4-BE49-F238E27FC236}">
                <a16:creationId xmlns:a16="http://schemas.microsoft.com/office/drawing/2014/main" id="{3F7A3F81-3348-4C68-BE3E-871CE02609AD}"/>
              </a:ext>
            </a:extLst>
          </p:cNvPr>
          <p:cNvSpPr>
            <a:spLocks noGrp="1"/>
          </p:cNvSpPr>
          <p:nvPr>
            <p:ph type="sldNum" sz="quarter" idx="12"/>
          </p:nvPr>
        </p:nvSpPr>
        <p:spPr/>
        <p:txBody>
          <a:bodyPr/>
          <a:lstStyle/>
          <a:p>
            <a:fld id="{AD29F1E6-0A42-6342-8A19-FA364A33AB30}" type="slidenum">
              <a:rPr lang="en-US" smtClean="0"/>
              <a:t>21</a:t>
            </a:fld>
            <a:endParaRPr lang="en-US"/>
          </a:p>
        </p:txBody>
      </p:sp>
      <p:pic>
        <p:nvPicPr>
          <p:cNvPr id="8" name="Picture 7">
            <a:extLst>
              <a:ext uri="{FF2B5EF4-FFF2-40B4-BE49-F238E27FC236}">
                <a16:creationId xmlns:a16="http://schemas.microsoft.com/office/drawing/2014/main" id="{B13F36E1-8CD8-4C36-B7C5-46A0016250C1}"/>
              </a:ext>
            </a:extLst>
          </p:cNvPr>
          <p:cNvPicPr>
            <a:picLocks noChangeAspect="1"/>
          </p:cNvPicPr>
          <p:nvPr/>
        </p:nvPicPr>
        <p:blipFill>
          <a:blip r:embed="rId3"/>
          <a:stretch>
            <a:fillRect/>
          </a:stretch>
        </p:blipFill>
        <p:spPr>
          <a:xfrm>
            <a:off x="2309284" y="1151595"/>
            <a:ext cx="7573432" cy="3810532"/>
          </a:xfrm>
          <a:prstGeom prst="rect">
            <a:avLst/>
          </a:prstGeom>
        </p:spPr>
      </p:pic>
      <p:sp>
        <p:nvSpPr>
          <p:cNvPr id="5" name="TextBox 4">
            <a:extLst>
              <a:ext uri="{FF2B5EF4-FFF2-40B4-BE49-F238E27FC236}">
                <a16:creationId xmlns:a16="http://schemas.microsoft.com/office/drawing/2014/main" id="{F6A35837-50BC-4A85-AF22-7F2872578871}"/>
              </a:ext>
            </a:extLst>
          </p:cNvPr>
          <p:cNvSpPr txBox="1"/>
          <p:nvPr/>
        </p:nvSpPr>
        <p:spPr>
          <a:xfrm>
            <a:off x="1543740" y="5496797"/>
            <a:ext cx="9120716" cy="369332"/>
          </a:xfrm>
          <a:prstGeom prst="rect">
            <a:avLst/>
          </a:prstGeom>
          <a:noFill/>
        </p:spPr>
        <p:txBody>
          <a:bodyPr wrap="square" rtlCol="0">
            <a:spAutoFit/>
          </a:bodyPr>
          <a:lstStyle/>
          <a:p>
            <a:pPr algn="ctr"/>
            <a:r>
              <a:rPr lang="en-US" dirty="0"/>
              <a:t>Ridge curves the loss function in colinear problems, avoiding instability.</a:t>
            </a:r>
          </a:p>
        </p:txBody>
      </p:sp>
    </p:spTree>
    <p:extLst>
      <p:ext uri="{BB962C8B-B14F-4D97-AF65-F5344CB8AC3E}">
        <p14:creationId xmlns:p14="http://schemas.microsoft.com/office/powerpoint/2010/main" val="3017832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445D0-B9A4-4B3E-85FF-A189EBC4810C}"/>
              </a:ext>
            </a:extLst>
          </p:cNvPr>
          <p:cNvSpPr>
            <a:spLocks noGrp="1"/>
          </p:cNvSpPr>
          <p:nvPr>
            <p:ph type="title"/>
          </p:nvPr>
        </p:nvSpPr>
        <p:spPr>
          <a:xfrm>
            <a:off x="865716" y="2747962"/>
            <a:ext cx="10363200" cy="1362076"/>
          </a:xfrm>
        </p:spPr>
        <p:txBody>
          <a:bodyPr/>
          <a:lstStyle/>
          <a:p>
            <a:r>
              <a:rPr lang="en-US" dirty="0"/>
              <a:t>LASSO regression</a:t>
            </a:r>
          </a:p>
        </p:txBody>
      </p:sp>
      <p:sp>
        <p:nvSpPr>
          <p:cNvPr id="3" name="Text Placeholder 2">
            <a:extLst>
              <a:ext uri="{FF2B5EF4-FFF2-40B4-BE49-F238E27FC236}">
                <a16:creationId xmlns:a16="http://schemas.microsoft.com/office/drawing/2014/main" id="{6A1C198E-668C-443B-BB39-B481A1CDDCCA}"/>
              </a:ext>
            </a:extLst>
          </p:cNvPr>
          <p:cNvSpPr>
            <a:spLocks noGrp="1"/>
          </p:cNvSpPr>
          <p:nvPr>
            <p:ph type="body" idx="1"/>
          </p:nvPr>
        </p:nvSpPr>
        <p:spPr>
          <a:xfrm>
            <a:off x="914400" y="3429000"/>
            <a:ext cx="10363200" cy="365125"/>
          </a:xfrm>
        </p:spPr>
        <p:txBody>
          <a:bodyPr/>
          <a:lstStyle/>
          <a:p>
            <a:r>
              <a:rPr lang="en-US" dirty="0"/>
              <a:t>Yes, LASSO is an acronym</a:t>
            </a:r>
          </a:p>
        </p:txBody>
      </p:sp>
      <p:sp>
        <p:nvSpPr>
          <p:cNvPr id="4" name="Slide Number Placeholder 3">
            <a:extLst>
              <a:ext uri="{FF2B5EF4-FFF2-40B4-BE49-F238E27FC236}">
                <a16:creationId xmlns:a16="http://schemas.microsoft.com/office/drawing/2014/main" id="{44484DF8-EF99-41C8-BDD4-CE7E37FED1DA}"/>
              </a:ext>
            </a:extLst>
          </p:cNvPr>
          <p:cNvSpPr>
            <a:spLocks noGrp="1"/>
          </p:cNvSpPr>
          <p:nvPr>
            <p:ph type="sldNum" sz="quarter" idx="12"/>
          </p:nvPr>
        </p:nvSpPr>
        <p:spPr/>
        <p:txBody>
          <a:bodyPr/>
          <a:lstStyle/>
          <a:p>
            <a:fld id="{AD29F1E6-0A42-6342-8A19-FA364A33AB30}" type="slidenum">
              <a:rPr lang="en-US" smtClean="0"/>
              <a:t>22</a:t>
            </a:fld>
            <a:endParaRPr lang="en-US"/>
          </a:p>
        </p:txBody>
      </p:sp>
    </p:spTree>
    <p:extLst>
      <p:ext uri="{BB962C8B-B14F-4D97-AF65-F5344CB8AC3E}">
        <p14:creationId xmlns:p14="http://schemas.microsoft.com/office/powerpoint/2010/main" val="18725812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A9BC19B5-53B2-49BB-AFAF-9786DDB6CC0E}"/>
              </a:ext>
            </a:extLst>
          </p:cNvPr>
          <p:cNvSpPr/>
          <p:nvPr/>
        </p:nvSpPr>
        <p:spPr>
          <a:xfrm>
            <a:off x="2940539" y="3280145"/>
            <a:ext cx="6438507" cy="1197204"/>
          </a:xfrm>
          <a:prstGeom prst="roundRect">
            <a:avLst/>
          </a:prstGeom>
          <a:solidFill>
            <a:schemeClr val="accent2">
              <a:lumMod val="20000"/>
              <a:lumOff val="80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DF0081-7094-4A00-B1B4-AC79630C5069}"/>
              </a:ext>
            </a:extLst>
          </p:cNvPr>
          <p:cNvSpPr>
            <a:spLocks noGrp="1"/>
          </p:cNvSpPr>
          <p:nvPr>
            <p:ph type="title"/>
          </p:nvPr>
        </p:nvSpPr>
        <p:spPr/>
        <p:txBody>
          <a:bodyPr/>
          <a:lstStyle/>
          <a:p>
            <a:r>
              <a:rPr lang="en-US" dirty="0"/>
              <a:t>What is LASSO?</a:t>
            </a:r>
          </a:p>
        </p:txBody>
      </p:sp>
      <p:sp>
        <p:nvSpPr>
          <p:cNvPr id="4" name="Slide Number Placeholder 3">
            <a:extLst>
              <a:ext uri="{FF2B5EF4-FFF2-40B4-BE49-F238E27FC236}">
                <a16:creationId xmlns:a16="http://schemas.microsoft.com/office/drawing/2014/main" id="{C94F5122-CCDF-4CDB-9068-DC967B7F58D7}"/>
              </a:ext>
            </a:extLst>
          </p:cNvPr>
          <p:cNvSpPr>
            <a:spLocks noGrp="1"/>
          </p:cNvSpPr>
          <p:nvPr>
            <p:ph type="sldNum" sz="quarter" idx="12"/>
          </p:nvPr>
        </p:nvSpPr>
        <p:spPr/>
        <p:txBody>
          <a:bodyPr/>
          <a:lstStyle/>
          <a:p>
            <a:fld id="{AD29F1E6-0A42-6342-8A19-FA364A33AB30}" type="slidenum">
              <a:rPr lang="en-US" smtClean="0"/>
              <a:t>23</a:t>
            </a:fld>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805BBAD-37E1-473E-A9C7-6EACA05FFFCC}"/>
                  </a:ext>
                </a:extLst>
              </p:cNvPr>
              <p:cNvSpPr>
                <a:spLocks noGrp="1"/>
              </p:cNvSpPr>
              <p:nvPr>
                <p:ph idx="1"/>
              </p:nvPr>
            </p:nvSpPr>
            <p:spPr>
              <a:xfrm>
                <a:off x="932496" y="1177757"/>
                <a:ext cx="10327008" cy="4883677"/>
              </a:xfrm>
            </p:spPr>
            <p:txBody>
              <a:bodyPr/>
              <a:lstStyle/>
              <a:p>
                <a:pPr marL="457200" indent="-457200">
                  <a:buFontTx/>
                  <a:buChar char="-"/>
                </a:pPr>
                <a:r>
                  <a:rPr lang="en-US" dirty="0"/>
                  <a:t>Least Absolute Shrinkage and Selection Operator </a:t>
                </a:r>
              </a:p>
              <a:p>
                <a:pPr marL="457200" indent="-457200">
                  <a:buFontTx/>
                  <a:buChar char="-"/>
                </a:pPr>
                <a:r>
                  <a:rPr lang="en-US" dirty="0"/>
                  <a:t>Originally introduced in geophysics paper from 1986 but popularized by Robert </a:t>
                </a:r>
                <a:r>
                  <a:rPr lang="en-US" dirty="0" err="1"/>
                  <a:t>Tibshirani</a:t>
                </a:r>
                <a:r>
                  <a:rPr lang="en-US" dirty="0"/>
                  <a:t> (1996)</a:t>
                </a:r>
              </a:p>
              <a:p>
                <a:pPr marL="457200" indent="-457200">
                  <a:buFontTx/>
                  <a:buChar char="-"/>
                </a:pPr>
                <a:r>
                  <a:rPr lang="en-US" dirty="0"/>
                  <a:t>Idea: L1 penalization on the coefficients.</a:t>
                </a:r>
              </a:p>
              <a:p>
                <a:endParaRPr lang="en-US"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𝐿𝐴𝑆𝑆𝑂</m:t>
                          </m:r>
                        </m:sub>
                      </m:sSub>
                      <m:r>
                        <a:rPr lang="en-US" b="0" i="1" smtClean="0">
                          <a:latin typeface="Cambria Math" panose="02040503050406030204" pitchFamily="18" charset="0"/>
                        </a:rPr>
                        <m:t>=</m:t>
                      </m:r>
                      <m:r>
                        <m:rPr>
                          <m:sty m:val="p"/>
                        </m:rPr>
                        <a:rPr lang="en-US" b="0" i="1" smtClean="0">
                          <a:latin typeface="Cambria Math" panose="02040503050406030204" pitchFamily="18" charset="0"/>
                        </a:rPr>
                        <m:t>arg</m:t>
                      </m:r>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min</m:t>
                          </m:r>
                        </m:e>
                        <m:lim>
                          <m:r>
                            <a:rPr lang="en-US" b="0" i="1" smtClean="0">
                              <a:latin typeface="Cambria Math" panose="02040503050406030204" pitchFamily="18" charset="0"/>
                            </a:rPr>
                            <m:t>𝛽</m:t>
                          </m:r>
                        </m:lim>
                      </m:limLow>
                      <m:sSubSup>
                        <m:sSubSupPr>
                          <m:ctrlPr>
                            <a:rPr lang="en-US" b="0" i="1" smtClean="0">
                              <a:latin typeface="Cambria Math" panose="02040503050406030204" pitchFamily="18" charset="0"/>
                            </a:rPr>
                          </m:ctrlPr>
                        </m:sSub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𝛽</m:t>
                              </m:r>
                              <m:r>
                                <a:rPr lang="en-US" b="0" i="1" smtClean="0">
                                  <a:latin typeface="Cambria Math" panose="02040503050406030204" pitchFamily="18" charset="0"/>
                                </a:rPr>
                                <m:t>−</m:t>
                              </m:r>
                              <m:r>
                                <a:rPr lang="en-US" b="0" i="1" smtClean="0">
                                  <a:latin typeface="Cambria Math" panose="02040503050406030204" pitchFamily="18" charset="0"/>
                                </a:rPr>
                                <m:t>𝑌</m:t>
                              </m:r>
                            </m:e>
                          </m:d>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r>
                        <a:rPr lang="en-US" b="0" i="1" smtClean="0">
                          <a:latin typeface="Cambria Math" panose="02040503050406030204" pitchFamily="18" charset="0"/>
                        </a:rPr>
                        <m:t>𝜆</m:t>
                      </m:r>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𝛽</m:t>
                              </m:r>
                            </m:e>
                          </m:d>
                        </m:e>
                        <m:sub>
                          <m:r>
                            <a:rPr lang="en-US" b="0" i="1" smtClean="0">
                              <a:latin typeface="Cambria Math" panose="02040503050406030204" pitchFamily="18" charset="0"/>
                            </a:rPr>
                            <m:t>1</m:t>
                          </m:r>
                        </m:sub>
                      </m:sSub>
                    </m:oMath>
                  </m:oMathPara>
                </a14:m>
                <a:endParaRPr lang="en-US" dirty="0"/>
              </a:p>
              <a:p>
                <a:endParaRPr lang="en-US" dirty="0"/>
              </a:p>
              <a:p>
                <a:pPr marL="457200" indent="-457200">
                  <a:buFontTx/>
                  <a:buChar char="-"/>
                </a:pPr>
                <a:r>
                  <a:rPr lang="en-US" dirty="0"/>
                  <a:t>Remember that </a:t>
                </a:r>
                <a14:m>
                  <m:oMath xmlns:m="http://schemas.openxmlformats.org/officeDocument/2006/math">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𝛽</m:t>
                            </m:r>
                          </m:e>
                        </m:d>
                      </m:e>
                      <m:sub>
                        <m:r>
                          <a:rPr lang="en-US" b="0" i="1" smtClean="0">
                            <a:latin typeface="Cambria Math" panose="02040503050406030204" pitchFamily="18" charset="0"/>
                          </a:rPr>
                          <m:t>1</m:t>
                        </m:r>
                      </m:sub>
                    </m:sSub>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𝑖</m:t>
                            </m:r>
                          </m:sub>
                        </m:sSub>
                        <m:r>
                          <a:rPr lang="en-US" b="0" i="1" smtClean="0">
                            <a:latin typeface="Cambria Math" panose="02040503050406030204" pitchFamily="18" charset="0"/>
                          </a:rPr>
                          <m:t>|</m:t>
                        </m:r>
                      </m:e>
                    </m:nary>
                  </m:oMath>
                </a14:m>
                <a:endParaRPr lang="en-US" dirty="0"/>
              </a:p>
              <a:p>
                <a:pPr marL="457200" indent="-457200">
                  <a:buFontTx/>
                  <a:buChar char="-"/>
                </a:pPr>
                <a:r>
                  <a:rPr lang="en-US" dirty="0"/>
                  <a:t>This looks deceptively similar to Ridge, but behaves very differently. Tends to zero-out coefficients.</a:t>
                </a:r>
              </a:p>
              <a:p>
                <a:pPr marL="457200" indent="-457200">
                  <a:buFontTx/>
                  <a:buChar char="-"/>
                </a:pPr>
                <a:endParaRPr lang="en-US" dirty="0"/>
              </a:p>
              <a:p>
                <a:endParaRPr lang="en-US" dirty="0"/>
              </a:p>
              <a:p>
                <a:pPr marL="457200" indent="-457200">
                  <a:buFontTx/>
                  <a:buChar char="-"/>
                </a:pPr>
                <a:endParaRPr lang="en-US" dirty="0"/>
              </a:p>
              <a:p>
                <a:pPr marL="457200" indent="-457200">
                  <a:buFontTx/>
                  <a:buChar char="-"/>
                </a:pPr>
                <a:endParaRPr lang="en-US" dirty="0"/>
              </a:p>
              <a:p>
                <a:pPr marL="457200" indent="-457200">
                  <a:buFontTx/>
                  <a:buChar char="-"/>
                </a:pPr>
                <a:endParaRPr lang="en-US" dirty="0"/>
              </a:p>
            </p:txBody>
          </p:sp>
        </mc:Choice>
        <mc:Fallback xmlns="">
          <p:sp>
            <p:nvSpPr>
              <p:cNvPr id="3" name="Content Placeholder 2">
                <a:extLst>
                  <a:ext uri="{FF2B5EF4-FFF2-40B4-BE49-F238E27FC236}">
                    <a16:creationId xmlns:a16="http://schemas.microsoft.com/office/drawing/2014/main" id="{A805BBAD-37E1-473E-A9C7-6EACA05FFFCC}"/>
                  </a:ext>
                </a:extLst>
              </p:cNvPr>
              <p:cNvSpPr>
                <a:spLocks noGrp="1" noRot="1" noChangeAspect="1" noMove="1" noResize="1" noEditPoints="1" noAdjustHandles="1" noChangeArrowheads="1" noChangeShapeType="1" noTextEdit="1"/>
              </p:cNvSpPr>
              <p:nvPr>
                <p:ph idx="1"/>
              </p:nvPr>
            </p:nvSpPr>
            <p:spPr>
              <a:xfrm>
                <a:off x="932496" y="1177757"/>
                <a:ext cx="10327008" cy="4883677"/>
              </a:xfrm>
              <a:blipFill>
                <a:blip r:embed="rId2"/>
                <a:stretch>
                  <a:fillRect l="-1240" t="-1373" b="-7366"/>
                </a:stretch>
              </a:blipFill>
            </p:spPr>
            <p:txBody>
              <a:bodyPr/>
              <a:lstStyle/>
              <a:p>
                <a:r>
                  <a:rPr lang="en-US">
                    <a:noFill/>
                  </a:rPr>
                  <a:t> </a:t>
                </a:r>
              </a:p>
            </p:txBody>
          </p:sp>
        </mc:Fallback>
      </mc:AlternateContent>
    </p:spTree>
    <p:extLst>
      <p:ext uri="{BB962C8B-B14F-4D97-AF65-F5344CB8AC3E}">
        <p14:creationId xmlns:p14="http://schemas.microsoft.com/office/powerpoint/2010/main" val="2313881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1CB7B-5FB1-4346-B9E1-E1973D0BE3C4}"/>
              </a:ext>
            </a:extLst>
          </p:cNvPr>
          <p:cNvSpPr>
            <a:spLocks noGrp="1"/>
          </p:cNvSpPr>
          <p:nvPr>
            <p:ph type="title"/>
          </p:nvPr>
        </p:nvSpPr>
        <p:spPr/>
        <p:txBody>
          <a:bodyPr/>
          <a:lstStyle/>
          <a:p>
            <a:r>
              <a:rPr lang="en-US" dirty="0"/>
              <a:t>Deriving the LASSO estimator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017AFBD-0381-4D79-83F8-58A4F00C18BC}"/>
                  </a:ext>
                </a:extLst>
              </p:cNvPr>
              <p:cNvSpPr>
                <a:spLocks noGrp="1"/>
              </p:cNvSpPr>
              <p:nvPr>
                <p:ph idx="1"/>
              </p:nvPr>
            </p:nvSpPr>
            <p:spPr>
              <a:xfrm>
                <a:off x="932496" y="1177758"/>
                <a:ext cx="10327008" cy="4755209"/>
              </a:xfrm>
            </p:spPr>
            <p:txBody>
              <a:bodyPr/>
              <a:lstStyle/>
              <a:p>
                <a:r>
                  <a:rPr lang="en-US" dirty="0"/>
                  <a:t>The original LASSO definition comes from the constrained optimization problem:</a:t>
                </a:r>
              </a:p>
              <a:p>
                <a:endParaRPr lang="en-US" sz="3600" dirty="0"/>
              </a:p>
              <a:p>
                <a:pPr/>
                <a14:m>
                  <m:oMathPara xmlns:m="http://schemas.openxmlformats.org/officeDocument/2006/math">
                    <m:oMathParaPr>
                      <m:jc m:val="centerGroup"/>
                    </m:oMathParaPr>
                    <m:oMath xmlns:m="http://schemas.openxmlformats.org/officeDocument/2006/math">
                      <m:limLow>
                        <m:limLowPr>
                          <m:ctrlPr>
                            <a:rPr lang="en-US" sz="3600" b="0" i="1" smtClean="0">
                              <a:latin typeface="Cambria Math" panose="02040503050406030204" pitchFamily="18" charset="0"/>
                            </a:rPr>
                          </m:ctrlPr>
                        </m:limLowPr>
                        <m:e>
                          <m:r>
                            <m:rPr>
                              <m:sty m:val="p"/>
                            </m:rPr>
                            <a:rPr lang="en-US" sz="3600" b="0" i="0" smtClean="0">
                              <a:latin typeface="Cambria Math" panose="02040503050406030204" pitchFamily="18" charset="0"/>
                            </a:rPr>
                            <m:t>min</m:t>
                          </m:r>
                        </m:e>
                        <m:lim>
                          <m:sSub>
                            <m:sSubPr>
                              <m:ctrlPr>
                                <a:rPr lang="en-US" sz="3600" b="0" i="1" smtClean="0">
                                  <a:latin typeface="Cambria Math" panose="02040503050406030204" pitchFamily="18" charset="0"/>
                                </a:rPr>
                              </m:ctrlPr>
                            </m:sSubPr>
                            <m:e>
                              <m:d>
                                <m:dPr>
                                  <m:begChr m:val="‖"/>
                                  <m:endChr m:val="‖"/>
                                  <m:ctrlPr>
                                    <a:rPr lang="en-US" sz="3600" b="0" i="1" smtClean="0">
                                      <a:latin typeface="Cambria Math" panose="02040503050406030204" pitchFamily="18" charset="0"/>
                                    </a:rPr>
                                  </m:ctrlPr>
                                </m:dPr>
                                <m:e>
                                  <m:r>
                                    <a:rPr lang="en-US" sz="3600" b="0" i="1" smtClean="0">
                                      <a:latin typeface="Cambria Math" panose="02040503050406030204" pitchFamily="18" charset="0"/>
                                    </a:rPr>
                                    <m:t>𝛽</m:t>
                                  </m:r>
                                </m:e>
                              </m:d>
                            </m:e>
                            <m:sub>
                              <m:r>
                                <a:rPr lang="en-US" sz="3600" b="0" i="1" smtClean="0">
                                  <a:latin typeface="Cambria Math" panose="02040503050406030204" pitchFamily="18" charset="0"/>
                                </a:rPr>
                                <m:t>1</m:t>
                              </m:r>
                            </m:sub>
                          </m:sSub>
                          <m:r>
                            <a:rPr lang="en-US" sz="3600" b="0" i="1" smtClean="0">
                              <a:latin typeface="Cambria Math" panose="02040503050406030204" pitchFamily="18" charset="0"/>
                            </a:rPr>
                            <m:t>≤</m:t>
                          </m:r>
                          <m:r>
                            <a:rPr lang="en-US" sz="3600" b="0" i="1" smtClean="0">
                              <a:solidFill>
                                <a:srgbClr val="00B0F0"/>
                              </a:solidFill>
                              <a:latin typeface="Cambria Math" panose="02040503050406030204" pitchFamily="18" charset="0"/>
                            </a:rPr>
                            <m:t>𝜅</m:t>
                          </m:r>
                        </m:lim>
                      </m:limLow>
                      <m:sSubSup>
                        <m:sSubSupPr>
                          <m:ctrlPr>
                            <a:rPr lang="en-US" sz="3600" b="0" i="1" smtClean="0">
                              <a:latin typeface="Cambria Math" panose="02040503050406030204" pitchFamily="18" charset="0"/>
                            </a:rPr>
                          </m:ctrlPr>
                        </m:sSubSupPr>
                        <m:e>
                          <m:d>
                            <m:dPr>
                              <m:begChr m:val="‖"/>
                              <m:endChr m:val="‖"/>
                              <m:ctrlPr>
                                <a:rPr lang="en-US" sz="3600" b="0" i="1" smtClean="0">
                                  <a:latin typeface="Cambria Math" panose="02040503050406030204" pitchFamily="18" charset="0"/>
                                </a:rPr>
                              </m:ctrlPr>
                            </m:dPr>
                            <m:e>
                              <m:r>
                                <a:rPr lang="en-US" sz="3600" b="0" i="1" smtClean="0">
                                  <a:latin typeface="Cambria Math" panose="02040503050406030204" pitchFamily="18" charset="0"/>
                                </a:rPr>
                                <m:t>𝑋</m:t>
                              </m:r>
                              <m:r>
                                <a:rPr lang="en-US" sz="3600" b="0" i="1" smtClean="0">
                                  <a:latin typeface="Cambria Math" panose="02040503050406030204" pitchFamily="18" charset="0"/>
                                </a:rPr>
                                <m:t>𝛽</m:t>
                              </m:r>
                              <m:r>
                                <a:rPr lang="en-US" sz="3600" b="0" i="1" smtClean="0">
                                  <a:latin typeface="Cambria Math" panose="02040503050406030204" pitchFamily="18" charset="0"/>
                                </a:rPr>
                                <m:t>−</m:t>
                              </m:r>
                              <m:r>
                                <a:rPr lang="en-US" sz="3600" b="0" i="1" smtClean="0">
                                  <a:latin typeface="Cambria Math" panose="02040503050406030204" pitchFamily="18" charset="0"/>
                                </a:rPr>
                                <m:t>𝑌</m:t>
                              </m:r>
                            </m:e>
                          </m:d>
                        </m:e>
                        <m:sub>
                          <m:r>
                            <a:rPr lang="en-US" sz="3600" b="0" i="1" smtClean="0">
                              <a:latin typeface="Cambria Math" panose="02040503050406030204" pitchFamily="18" charset="0"/>
                            </a:rPr>
                            <m:t>2</m:t>
                          </m:r>
                        </m:sub>
                        <m:sup>
                          <m:r>
                            <a:rPr lang="en-US" sz="3600" b="0" i="1" smtClean="0">
                              <a:latin typeface="Cambria Math" panose="02040503050406030204" pitchFamily="18" charset="0"/>
                            </a:rPr>
                            <m:t>2</m:t>
                          </m:r>
                        </m:sup>
                      </m:sSubSup>
                    </m:oMath>
                  </m:oMathPara>
                </a14:m>
                <a:endParaRPr lang="en-US" sz="3600" dirty="0"/>
              </a:p>
              <a:p>
                <a:endParaRPr lang="en-US" dirty="0"/>
              </a:p>
              <a:p>
                <a:r>
                  <a:rPr lang="en-US" dirty="0"/>
                  <a:t>This is similar to Ridge. </a:t>
                </a:r>
              </a:p>
              <a:p>
                <a:r>
                  <a:rPr lang="en-US" dirty="0">
                    <a:solidFill>
                      <a:srgbClr val="C00000"/>
                    </a:solidFill>
                  </a:rPr>
                  <a:t>We should be able to easily find a closed form solution like Ridge, right? </a:t>
                </a:r>
              </a:p>
              <a:p>
                <a:endParaRPr lang="en-US" dirty="0">
                  <a:solidFill>
                    <a:srgbClr val="C00000"/>
                  </a:solidFill>
                </a:endParaRPr>
              </a:p>
              <a:p>
                <a:endParaRPr lang="en-US" dirty="0"/>
              </a:p>
              <a:p>
                <a:endParaRPr lang="en-US" dirty="0"/>
              </a:p>
            </p:txBody>
          </p:sp>
        </mc:Choice>
        <mc:Fallback xmlns="">
          <p:sp>
            <p:nvSpPr>
              <p:cNvPr id="3" name="Content Placeholder 2">
                <a:extLst>
                  <a:ext uri="{FF2B5EF4-FFF2-40B4-BE49-F238E27FC236}">
                    <a16:creationId xmlns:a16="http://schemas.microsoft.com/office/drawing/2014/main" id="{2017AFBD-0381-4D79-83F8-58A4F00C18BC}"/>
                  </a:ext>
                </a:extLst>
              </p:cNvPr>
              <p:cNvSpPr>
                <a:spLocks noGrp="1" noRot="1" noChangeAspect="1" noMove="1" noResize="1" noEditPoints="1" noAdjustHandles="1" noChangeArrowheads="1" noChangeShapeType="1" noTextEdit="1"/>
              </p:cNvSpPr>
              <p:nvPr>
                <p:ph idx="1"/>
              </p:nvPr>
            </p:nvSpPr>
            <p:spPr>
              <a:xfrm>
                <a:off x="932496" y="1177758"/>
                <a:ext cx="10327008" cy="4755209"/>
              </a:xfrm>
              <a:blipFill>
                <a:blip r:embed="rId2"/>
                <a:stretch>
                  <a:fillRect l="-1240" t="-115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964D58E-EB3D-46F0-BA47-ADFB2FBF5460}"/>
              </a:ext>
            </a:extLst>
          </p:cNvPr>
          <p:cNvSpPr>
            <a:spLocks noGrp="1"/>
          </p:cNvSpPr>
          <p:nvPr>
            <p:ph type="sldNum" sz="quarter" idx="12"/>
          </p:nvPr>
        </p:nvSpPr>
        <p:spPr/>
        <p:txBody>
          <a:bodyPr/>
          <a:lstStyle/>
          <a:p>
            <a:fld id="{AD29F1E6-0A42-6342-8A19-FA364A33AB30}" type="slidenum">
              <a:rPr lang="en-US" smtClean="0"/>
              <a:t>24</a:t>
            </a:fld>
            <a:endParaRPr lang="en-US"/>
          </a:p>
        </p:txBody>
      </p:sp>
    </p:spTree>
    <p:extLst>
      <p:ext uri="{BB962C8B-B14F-4D97-AF65-F5344CB8AC3E}">
        <p14:creationId xmlns:p14="http://schemas.microsoft.com/office/powerpoint/2010/main" val="1455582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7D05E2-DB27-4F2B-91CC-1E9888C607F0}"/>
              </a:ext>
            </a:extLst>
          </p:cNvPr>
          <p:cNvSpPr>
            <a:spLocks noGrp="1"/>
          </p:cNvSpPr>
          <p:nvPr>
            <p:ph idx="1"/>
          </p:nvPr>
        </p:nvSpPr>
        <p:spPr>
          <a:xfrm>
            <a:off x="932496" y="3059721"/>
            <a:ext cx="10327008" cy="2111143"/>
          </a:xfrm>
        </p:spPr>
        <p:txBody>
          <a:bodyPr/>
          <a:lstStyle/>
          <a:p>
            <a:pPr algn="ctr"/>
            <a:r>
              <a:rPr lang="en-US" sz="4000" dirty="0"/>
              <a:t>No.</a:t>
            </a:r>
          </a:p>
        </p:txBody>
      </p:sp>
      <p:sp>
        <p:nvSpPr>
          <p:cNvPr id="4" name="Slide Number Placeholder 3">
            <a:extLst>
              <a:ext uri="{FF2B5EF4-FFF2-40B4-BE49-F238E27FC236}">
                <a16:creationId xmlns:a16="http://schemas.microsoft.com/office/drawing/2014/main" id="{CCABBB6D-7380-42A4-B749-7E2E70263322}"/>
              </a:ext>
            </a:extLst>
          </p:cNvPr>
          <p:cNvSpPr>
            <a:spLocks noGrp="1"/>
          </p:cNvSpPr>
          <p:nvPr>
            <p:ph type="sldNum" sz="quarter" idx="12"/>
          </p:nvPr>
        </p:nvSpPr>
        <p:spPr/>
        <p:txBody>
          <a:bodyPr/>
          <a:lstStyle/>
          <a:p>
            <a:fld id="{AD29F1E6-0A42-6342-8A19-FA364A33AB30}" type="slidenum">
              <a:rPr lang="en-US" smtClean="0"/>
              <a:t>25</a:t>
            </a:fld>
            <a:endParaRPr lang="en-US"/>
          </a:p>
        </p:txBody>
      </p:sp>
    </p:spTree>
    <p:extLst>
      <p:ext uri="{BB962C8B-B14F-4D97-AF65-F5344CB8AC3E}">
        <p14:creationId xmlns:p14="http://schemas.microsoft.com/office/powerpoint/2010/main" val="40897904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1CB7B-5FB1-4346-B9E1-E1973D0BE3C4}"/>
              </a:ext>
            </a:extLst>
          </p:cNvPr>
          <p:cNvSpPr>
            <a:spLocks noGrp="1"/>
          </p:cNvSpPr>
          <p:nvPr>
            <p:ph type="title"/>
          </p:nvPr>
        </p:nvSpPr>
        <p:spPr/>
        <p:txBody>
          <a:bodyPr/>
          <a:lstStyle/>
          <a:p>
            <a:r>
              <a:rPr lang="en-US" dirty="0" err="1"/>
              <a:t>Subgradient</a:t>
            </a:r>
            <a:r>
              <a:rPr lang="en-US" dirty="0"/>
              <a:t> to the rescue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017AFBD-0381-4D79-83F8-58A4F00C18BC}"/>
                  </a:ext>
                </a:extLst>
              </p:cNvPr>
              <p:cNvSpPr>
                <a:spLocks noGrp="1"/>
              </p:cNvSpPr>
              <p:nvPr>
                <p:ph idx="1"/>
              </p:nvPr>
            </p:nvSpPr>
            <p:spPr>
              <a:xfrm>
                <a:off x="932496" y="1177758"/>
                <a:ext cx="10327008" cy="4755209"/>
              </a:xfrm>
            </p:spPr>
            <p:txBody>
              <a:bodyPr/>
              <a:lstStyle/>
              <a:p>
                <a:pPr marL="457200" indent="-457200">
                  <a:buFont typeface="Arial" panose="020B0604020202020204" pitchFamily="34" charset="0"/>
                  <a:buChar char="•"/>
                </a:pPr>
                <a:r>
                  <a:rPr lang="en-US" dirty="0"/>
                  <a:t>LASSO has no conventional analytical solution, as the L1 norm has no derivative at 0. We can, however, use the concept of </a:t>
                </a:r>
                <a:r>
                  <a:rPr lang="en-US" dirty="0">
                    <a:solidFill>
                      <a:srgbClr val="C00000"/>
                    </a:solidFill>
                  </a:rPr>
                  <a:t>subdifferential</a:t>
                </a:r>
                <a:r>
                  <a:rPr lang="en-US" dirty="0"/>
                  <a:t> or </a:t>
                </a:r>
                <a:r>
                  <a:rPr lang="en-US" dirty="0" err="1">
                    <a:solidFill>
                      <a:srgbClr val="C00000"/>
                    </a:solidFill>
                  </a:rPr>
                  <a:t>subgradient</a:t>
                </a:r>
                <a:r>
                  <a:rPr lang="en-US" dirty="0"/>
                  <a:t> to find a manageable expression. </a:t>
                </a:r>
              </a:p>
              <a:p>
                <a:pPr marL="457200" indent="-457200">
                  <a:buFont typeface="Arial" panose="020B0604020202020204" pitchFamily="34" charset="0"/>
                  <a:buChar char="•"/>
                </a:pPr>
                <a:r>
                  <a:rPr lang="en-US" dirty="0"/>
                  <a:t>Let h be a convex function. The </a:t>
                </a:r>
                <a:r>
                  <a:rPr lang="en-US" dirty="0" err="1">
                    <a:solidFill>
                      <a:srgbClr val="C00000"/>
                    </a:solidFill>
                  </a:rPr>
                  <a:t>subgradient</a:t>
                </a:r>
                <a:r>
                  <a:rPr lang="en-US" dirty="0"/>
                  <a:t> at point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oMath>
                </a14:m>
                <a:r>
                  <a:rPr lang="en-US" dirty="0"/>
                  <a:t> in the domain of h is equal to the set: </a:t>
                </a:r>
              </a:p>
              <a:p>
                <a:pPr marL="457200" indent="-457200">
                  <a:buFont typeface="Arial" panose="020B0604020202020204" pitchFamily="34" charset="0"/>
                  <a:buChar char="•"/>
                </a:pPr>
                <a:endParaRPr lang="en-US"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h</m:t>
                          </m:r>
                        </m:e>
                      </m:d>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ℝ</m:t>
                          </m:r>
                          <m:r>
                            <a:rPr lang="en-US" b="0" i="1" smtClean="0">
                              <a:latin typeface="Cambria Math" panose="02040503050406030204" pitchFamily="18" charset="0"/>
                            </a:rPr>
                            <m:t>   </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   </m:t>
                          </m:r>
                          <m:r>
                            <a:rPr lang="en-US" b="0" i="1" smtClean="0">
                              <a:latin typeface="Cambria Math" panose="02040503050406030204" pitchFamily="18" charset="0"/>
                            </a:rPr>
                            <m:t>𝑐</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h</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e>
                              </m:d>
                            </m:num>
                            <m:den>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den>
                          </m:f>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𝐷𝑜𝑚</m:t>
                          </m:r>
                          <m:d>
                            <m:dPr>
                              <m:ctrlPr>
                                <a:rPr lang="en-US" b="0" i="1" smtClean="0">
                                  <a:latin typeface="Cambria Math" panose="02040503050406030204" pitchFamily="18" charset="0"/>
                                </a:rPr>
                              </m:ctrlPr>
                            </m:dPr>
                            <m:e>
                              <m:r>
                                <a:rPr lang="en-US" b="0" i="1" smtClean="0">
                                  <a:latin typeface="Cambria Math" panose="02040503050406030204" pitchFamily="18" charset="0"/>
                                </a:rPr>
                                <m:t>h</m:t>
                              </m:r>
                            </m:e>
                          </m:d>
                        </m:e>
                      </m:d>
                    </m:oMath>
                  </m:oMathPara>
                </a14:m>
                <a:endParaRPr lang="en-US" dirty="0"/>
              </a:p>
            </p:txBody>
          </p:sp>
        </mc:Choice>
        <mc:Fallback xmlns="">
          <p:sp>
            <p:nvSpPr>
              <p:cNvPr id="3" name="Content Placeholder 2">
                <a:extLst>
                  <a:ext uri="{FF2B5EF4-FFF2-40B4-BE49-F238E27FC236}">
                    <a16:creationId xmlns:a16="http://schemas.microsoft.com/office/drawing/2014/main" id="{2017AFBD-0381-4D79-83F8-58A4F00C18BC}"/>
                  </a:ext>
                </a:extLst>
              </p:cNvPr>
              <p:cNvSpPr>
                <a:spLocks noGrp="1" noRot="1" noChangeAspect="1" noMove="1" noResize="1" noEditPoints="1" noAdjustHandles="1" noChangeArrowheads="1" noChangeShapeType="1" noTextEdit="1"/>
              </p:cNvSpPr>
              <p:nvPr>
                <p:ph idx="1"/>
              </p:nvPr>
            </p:nvSpPr>
            <p:spPr>
              <a:xfrm>
                <a:off x="932496" y="1177758"/>
                <a:ext cx="10327008" cy="4755209"/>
              </a:xfrm>
              <a:blipFill>
                <a:blip r:embed="rId2"/>
                <a:stretch>
                  <a:fillRect l="-1063" t="-1154" r="-5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964D58E-EB3D-46F0-BA47-ADFB2FBF5460}"/>
              </a:ext>
            </a:extLst>
          </p:cNvPr>
          <p:cNvSpPr>
            <a:spLocks noGrp="1"/>
          </p:cNvSpPr>
          <p:nvPr>
            <p:ph type="sldNum" sz="quarter" idx="12"/>
          </p:nvPr>
        </p:nvSpPr>
        <p:spPr/>
        <p:txBody>
          <a:bodyPr/>
          <a:lstStyle/>
          <a:p>
            <a:fld id="{AD29F1E6-0A42-6342-8A19-FA364A33AB30}" type="slidenum">
              <a:rPr lang="en-US" smtClean="0"/>
              <a:t>26</a:t>
            </a:fld>
            <a:endParaRPr lang="en-US"/>
          </a:p>
        </p:txBody>
      </p:sp>
    </p:spTree>
    <p:extLst>
      <p:ext uri="{BB962C8B-B14F-4D97-AF65-F5344CB8AC3E}">
        <p14:creationId xmlns:p14="http://schemas.microsoft.com/office/powerpoint/2010/main" val="1186570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65917-22E2-465C-9F57-F12F189C15D9}"/>
              </a:ext>
            </a:extLst>
          </p:cNvPr>
          <p:cNvSpPr>
            <a:spLocks noGrp="1"/>
          </p:cNvSpPr>
          <p:nvPr>
            <p:ph type="title"/>
          </p:nvPr>
        </p:nvSpPr>
        <p:spPr/>
        <p:txBody>
          <a:bodyPr/>
          <a:lstStyle/>
          <a:p>
            <a:r>
              <a:rPr lang="en-US" dirty="0" err="1"/>
              <a:t>Subgradient</a:t>
            </a:r>
            <a:r>
              <a:rPr lang="en-US" dirty="0"/>
              <a:t> to the rescue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89D453D-1317-4755-8634-3C30418870D7}"/>
                  </a:ext>
                </a:extLst>
              </p:cNvPr>
              <p:cNvSpPr>
                <a:spLocks noGrp="1"/>
              </p:cNvSpPr>
              <p:nvPr>
                <p:ph idx="1"/>
              </p:nvPr>
            </p:nvSpPr>
            <p:spPr>
              <a:xfrm>
                <a:off x="932496" y="1177758"/>
                <a:ext cx="10327008" cy="4850902"/>
              </a:xfrm>
            </p:spPr>
            <p:txBody>
              <a:bodyPr/>
              <a:lstStyle/>
              <a:p>
                <a:r>
                  <a:rPr lang="en-US" dirty="0"/>
                  <a:t>In a nutshell, it is the set of </a:t>
                </a:r>
                <a:r>
                  <a:rPr lang="en-US" dirty="0">
                    <a:solidFill>
                      <a:srgbClr val="C00000"/>
                    </a:solidFill>
                  </a:rPr>
                  <a:t>all slopes which are tangent to the function at the point x0</a:t>
                </a:r>
                <a:r>
                  <a:rPr lang="en-US" dirty="0"/>
                  <a:t>.</a:t>
                </a:r>
              </a:p>
              <a:p>
                <a:r>
                  <a:rPr lang="en-US" dirty="0"/>
                  <a:t>For example, the subdifferential of the absolute value function is:</a:t>
                </a:r>
              </a:p>
              <a:p>
                <a:endParaRPr lang="en-US" b="0" i="1" dirty="0">
                  <a:latin typeface="Cambria Math" panose="02040503050406030204" pitchFamily="18" charset="0"/>
                </a:endParaRPr>
              </a:p>
              <a:p>
                <a:pPr marL="457200" indent="-457200">
                  <a:buFont typeface="Wingdings" panose="05000000000000000000" pitchFamily="2" charset="2"/>
                  <a:buChar char="Ø"/>
                </a:pPr>
                <a14:m>
                  <m:oMath xmlns:m="http://schemas.openxmlformats.org/officeDocument/2006/math">
                    <m:r>
                      <a:rPr lang="en-US" b="0" i="1" smtClean="0">
                        <a:latin typeface="Cambria Math" panose="02040503050406030204" pitchFamily="18" charset="0"/>
                      </a:rPr>
                      <m:t>𝜕</m:t>
                    </m:r>
                    <m:d>
                      <m:dPr>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 </m:t>
                            </m:r>
                          </m:e>
                        </m:d>
                      </m:e>
                    </m:d>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−1           </m:t>
                            </m:r>
                            <m:r>
                              <a:rPr lang="en-US" b="0" i="1" smtClean="0">
                                <a:latin typeface="Cambria Math" panose="02040503050406030204" pitchFamily="18" charset="0"/>
                              </a:rPr>
                              <m:t>𝑥</m:t>
                            </m:r>
                            <m:r>
                              <a:rPr lang="en-US" b="0" i="1" smtClean="0">
                                <a:latin typeface="Cambria Math" panose="02040503050406030204" pitchFamily="18" charset="0"/>
                              </a:rPr>
                              <m:t>&lt;0</m:t>
                            </m:r>
                          </m:e>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−1,1</m:t>
                                </m:r>
                              </m:e>
                            </m:d>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=0</m:t>
                            </m:r>
                          </m:e>
                          <m:e>
                            <m:r>
                              <a:rPr lang="en-US" b="0" i="1" smtClean="0">
                                <a:latin typeface="Cambria Math" panose="02040503050406030204" pitchFamily="18" charset="0"/>
                              </a:rPr>
                              <m:t>1              </m:t>
                            </m:r>
                            <m:r>
                              <a:rPr lang="en-US" b="0" i="1" smtClean="0">
                                <a:latin typeface="Cambria Math" panose="02040503050406030204" pitchFamily="18" charset="0"/>
                              </a:rPr>
                              <m:t>𝑥</m:t>
                            </m:r>
                            <m:r>
                              <a:rPr lang="en-US" b="0" i="1" smtClean="0">
                                <a:latin typeface="Cambria Math" panose="02040503050406030204" pitchFamily="18" charset="0"/>
                              </a:rPr>
                              <m:t>&gt;0</m:t>
                            </m:r>
                          </m:e>
                        </m:eqArr>
                      </m:e>
                    </m:d>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C89D453D-1317-4755-8634-3C30418870D7}"/>
                  </a:ext>
                </a:extLst>
              </p:cNvPr>
              <p:cNvSpPr>
                <a:spLocks noGrp="1" noRot="1" noChangeAspect="1" noMove="1" noResize="1" noEditPoints="1" noAdjustHandles="1" noChangeArrowheads="1" noChangeShapeType="1" noTextEdit="1"/>
              </p:cNvSpPr>
              <p:nvPr>
                <p:ph idx="1"/>
              </p:nvPr>
            </p:nvSpPr>
            <p:spPr>
              <a:xfrm>
                <a:off x="932496" y="1177758"/>
                <a:ext cx="10327008" cy="4850902"/>
              </a:xfrm>
              <a:blipFill>
                <a:blip r:embed="rId2"/>
                <a:stretch>
                  <a:fillRect l="-1240" t="-113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DBE4418-38E1-4DAD-9FF7-68471E351945}"/>
              </a:ext>
            </a:extLst>
          </p:cNvPr>
          <p:cNvSpPr>
            <a:spLocks noGrp="1"/>
          </p:cNvSpPr>
          <p:nvPr>
            <p:ph type="sldNum" sz="quarter" idx="12"/>
          </p:nvPr>
        </p:nvSpPr>
        <p:spPr/>
        <p:txBody>
          <a:bodyPr/>
          <a:lstStyle/>
          <a:p>
            <a:fld id="{AD29F1E6-0A42-6342-8A19-FA364A33AB30}" type="slidenum">
              <a:rPr lang="en-US" smtClean="0"/>
              <a:t>27</a:t>
            </a:fld>
            <a:endParaRPr lang="en-US"/>
          </a:p>
        </p:txBody>
      </p:sp>
      <p:pic>
        <p:nvPicPr>
          <p:cNvPr id="6" name="Graphic 5">
            <a:extLst>
              <a:ext uri="{FF2B5EF4-FFF2-40B4-BE49-F238E27FC236}">
                <a16:creationId xmlns:a16="http://schemas.microsoft.com/office/drawing/2014/main" id="{726E1EF5-68E4-43AC-805E-66CF7676414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61631" y="2841773"/>
            <a:ext cx="4497873" cy="2719053"/>
          </a:xfrm>
          <a:prstGeom prst="rect">
            <a:avLst/>
          </a:prstGeom>
        </p:spPr>
      </p:pic>
    </p:spTree>
    <p:extLst>
      <p:ext uri="{BB962C8B-B14F-4D97-AF65-F5344CB8AC3E}">
        <p14:creationId xmlns:p14="http://schemas.microsoft.com/office/powerpoint/2010/main" val="981987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EF36F-D38F-43ED-A7D2-5B272A621314}"/>
              </a:ext>
            </a:extLst>
          </p:cNvPr>
          <p:cNvSpPr>
            <a:spLocks noGrp="1"/>
          </p:cNvSpPr>
          <p:nvPr>
            <p:ph type="title"/>
          </p:nvPr>
        </p:nvSpPr>
        <p:spPr/>
        <p:txBody>
          <a:bodyPr/>
          <a:lstStyle/>
          <a:p>
            <a:r>
              <a:rPr lang="en-US" dirty="0"/>
              <a:t>Deriving LASSO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3FE1A49-53DD-4C1A-B400-FC3BEB1B813F}"/>
                  </a:ext>
                </a:extLst>
              </p:cNvPr>
              <p:cNvSpPr>
                <a:spLocks noGrp="1"/>
              </p:cNvSpPr>
              <p:nvPr>
                <p:ph idx="1"/>
              </p:nvPr>
            </p:nvSpPr>
            <p:spPr>
              <a:xfrm>
                <a:off x="932496" y="1177758"/>
                <a:ext cx="10327008" cy="4904065"/>
              </a:xfrm>
            </p:spPr>
            <p:txBody>
              <a:bodyPr/>
              <a:lstStyle/>
              <a:p>
                <a:r>
                  <a:rPr lang="en-US" dirty="0"/>
                  <a:t>With this tool, we can find a solution for the case where the predictors are uncorrelated and normalized (X is orthonormal). </a:t>
                </a:r>
              </a:p>
              <a:p>
                <a:r>
                  <a:rPr lang="en-US" dirty="0"/>
                  <a:t>We have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𝑋</m:t>
                        </m:r>
                      </m:e>
                      <m:sup>
                        <m:r>
                          <a:rPr lang="en-US" i="1">
                            <a:latin typeface="Cambria Math" panose="02040503050406030204" pitchFamily="18" charset="0"/>
                          </a:rPr>
                          <m:t>𝑇</m:t>
                        </m:r>
                      </m:sup>
                    </m:sSup>
                    <m:r>
                      <a:rPr lang="en-US" i="1">
                        <a:latin typeface="Cambria Math" panose="02040503050406030204" pitchFamily="18" charset="0"/>
                      </a:rPr>
                      <m:t>𝑋</m:t>
                    </m:r>
                    <m:r>
                      <a:rPr lang="en-US" i="1">
                        <a:latin typeface="Cambria Math" panose="02040503050406030204" pitchFamily="18" charset="0"/>
                      </a:rPr>
                      <m:t>=</m:t>
                    </m:r>
                    <m:r>
                      <a:rPr lang="en-US" i="1">
                        <a:latin typeface="Cambria Math" panose="02040503050406030204" pitchFamily="18" charset="0"/>
                      </a:rPr>
                      <m:t>𝐼</m:t>
                    </m:r>
                  </m:oMath>
                </a14:m>
                <a:r>
                  <a:rPr lang="en-US" dirty="0"/>
                  <a:t>, so we minimize:</a:t>
                </a:r>
              </a:p>
              <a:p>
                <a:pPr marL="457200" indent="-457200">
                  <a:buFontTx/>
                  <a:buChar char="-"/>
                </a:pPr>
                <a:endParaRPr lang="en-US" dirty="0"/>
              </a:p>
              <a:p>
                <a:pPr/>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𝛽</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𝑋</m:t>
                              </m:r>
                              <m:r>
                                <a:rPr lang="en-US" i="1">
                                  <a:latin typeface="Cambria Math" panose="02040503050406030204" pitchFamily="18" charset="0"/>
                                </a:rPr>
                                <m:t>𝛽</m:t>
                              </m:r>
                              <m:r>
                                <a:rPr lang="en-US" i="1">
                                  <a:latin typeface="Cambria Math" panose="02040503050406030204" pitchFamily="18" charset="0"/>
                                </a:rPr>
                                <m:t>−</m:t>
                              </m:r>
                              <m:r>
                                <a:rPr lang="en-US" i="1">
                                  <a:latin typeface="Cambria Math" panose="02040503050406030204" pitchFamily="18" charset="0"/>
                                </a:rPr>
                                <m:t>𝑌</m:t>
                              </m:r>
                            </m:e>
                          </m:d>
                        </m:e>
                        <m:sub>
                          <m:r>
                            <a:rPr lang="en-US" i="1">
                              <a:latin typeface="Cambria Math" panose="02040503050406030204" pitchFamily="18" charset="0"/>
                            </a:rPr>
                            <m:t>2</m:t>
                          </m:r>
                        </m:sub>
                        <m:sup>
                          <m:r>
                            <a:rPr lang="en-US" i="1">
                              <a:latin typeface="Cambria Math" panose="02040503050406030204" pitchFamily="18" charset="0"/>
                            </a:rPr>
                            <m:t>2</m:t>
                          </m:r>
                        </m:sup>
                      </m:sSubSup>
                      <m:r>
                        <a:rPr lang="en-US" i="1">
                          <a:latin typeface="Cambria Math" panose="02040503050406030204" pitchFamily="18" charset="0"/>
                        </a:rPr>
                        <m:t>+</m:t>
                      </m:r>
                      <m:r>
                        <a:rPr lang="en-US" i="1">
                          <a:latin typeface="Cambria Math" panose="02040503050406030204" pitchFamily="18" charset="0"/>
                        </a:rPr>
                        <m:t>𝜆</m:t>
                      </m:r>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r>
                                <a:rPr lang="en-US" i="1">
                                  <a:latin typeface="Cambria Math" panose="02040503050406030204" pitchFamily="18" charset="0"/>
                                </a:rPr>
                                <m:t>𝛽</m:t>
                              </m:r>
                            </m:e>
                          </m:d>
                        </m:e>
                        <m:sub>
                          <m:r>
                            <a:rPr lang="en-US" i="1">
                              <a:latin typeface="Cambria Math" panose="02040503050406030204" pitchFamily="18" charset="0"/>
                            </a:rPr>
                            <m:t>1</m:t>
                          </m:r>
                        </m:sub>
                      </m:sSub>
                    </m:oMath>
                  </m:oMathPara>
                </a14:m>
                <a:endParaRPr lang="en-US" dirty="0"/>
              </a:p>
              <a:p>
                <a:endParaRPr lang="en-US" dirty="0"/>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𝛽</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𝛽</m:t>
                          </m:r>
                        </m:e>
                        <m:sup>
                          <m:r>
                            <a:rPr lang="en-US" i="1">
                              <a:latin typeface="Cambria Math" panose="02040503050406030204" pitchFamily="18" charset="0"/>
                            </a:rPr>
                            <m:t>𝑇</m:t>
                          </m:r>
                        </m:sup>
                      </m:sSup>
                      <m:r>
                        <a:rPr lang="en-US" i="1">
                          <a:latin typeface="Cambria Math" panose="02040503050406030204" pitchFamily="18" charset="0"/>
                        </a:rPr>
                        <m:t>𝛽</m:t>
                      </m:r>
                      <m:r>
                        <a:rPr lang="en-US" i="1">
                          <a:latin typeface="Cambria Math" panose="02040503050406030204" pitchFamily="18" charset="0"/>
                        </a:rPr>
                        <m:t>−2</m:t>
                      </m:r>
                      <m:sSup>
                        <m:sSupPr>
                          <m:ctrlPr>
                            <a:rPr lang="en-US" i="1">
                              <a:latin typeface="Cambria Math" panose="02040503050406030204" pitchFamily="18" charset="0"/>
                            </a:rPr>
                          </m:ctrlPr>
                        </m:sSupPr>
                        <m:e>
                          <m:r>
                            <a:rPr lang="en-US" i="1">
                              <a:latin typeface="Cambria Math" panose="02040503050406030204" pitchFamily="18" charset="0"/>
                            </a:rPr>
                            <m:t>𝛽</m:t>
                          </m:r>
                        </m:e>
                        <m:sup>
                          <m:r>
                            <a:rPr lang="en-US" i="1">
                              <a:latin typeface="Cambria Math" panose="02040503050406030204" pitchFamily="18" charset="0"/>
                            </a:rPr>
                            <m:t>𝑇</m:t>
                          </m:r>
                        </m:sup>
                      </m:sSup>
                      <m:sSup>
                        <m:sSupPr>
                          <m:ctrlPr>
                            <a:rPr lang="en-US" i="1">
                              <a:latin typeface="Cambria Math" panose="02040503050406030204" pitchFamily="18" charset="0"/>
                            </a:rPr>
                          </m:ctrlPr>
                        </m:sSupPr>
                        <m:e>
                          <m:r>
                            <a:rPr lang="en-US" i="1">
                              <a:latin typeface="Cambria Math" panose="02040503050406030204" pitchFamily="18" charset="0"/>
                            </a:rPr>
                            <m:t>𝑋</m:t>
                          </m:r>
                        </m:e>
                        <m:sup>
                          <m:r>
                            <a:rPr lang="en-US" i="1">
                              <a:latin typeface="Cambria Math" panose="02040503050406030204" pitchFamily="18" charset="0"/>
                            </a:rPr>
                            <m:t>𝑇</m:t>
                          </m:r>
                        </m:sup>
                      </m:sSup>
                      <m:r>
                        <a:rPr lang="en-US" i="1">
                          <a:latin typeface="Cambria Math" panose="02040503050406030204" pitchFamily="18" charset="0"/>
                        </a:rPr>
                        <m:t>𝑌</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𝑌</m:t>
                          </m:r>
                        </m:e>
                        <m:sup>
                          <m:r>
                            <a:rPr lang="en-US" i="1">
                              <a:latin typeface="Cambria Math" panose="02040503050406030204" pitchFamily="18" charset="0"/>
                            </a:rPr>
                            <m:t>𝑇</m:t>
                          </m:r>
                        </m:sup>
                      </m:sSup>
                      <m:r>
                        <a:rPr lang="en-US" i="1">
                          <a:latin typeface="Cambria Math" panose="02040503050406030204" pitchFamily="18" charset="0"/>
                        </a:rPr>
                        <m:t>𝑌</m:t>
                      </m:r>
                      <m:r>
                        <a:rPr lang="en-US" i="1">
                          <a:latin typeface="Cambria Math" panose="02040503050406030204" pitchFamily="18" charset="0"/>
                        </a:rPr>
                        <m:t>+2</m:t>
                      </m:r>
                      <m:r>
                        <a:rPr lang="en-US" i="1">
                          <a:latin typeface="Cambria Math" panose="02040503050406030204" pitchFamily="18" charset="0"/>
                        </a:rPr>
                        <m:t>𝜆</m:t>
                      </m:r>
                      <m:sSub>
                        <m:sSubPr>
                          <m:ctrlPr>
                            <a:rPr lang="en-US" i="1">
                              <a:latin typeface="Cambria Math" panose="02040503050406030204" pitchFamily="18" charset="0"/>
                            </a:rPr>
                          </m:ctrlPr>
                        </m:sSubPr>
                        <m:e>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𝛽</m:t>
                              </m:r>
                            </m:e>
                          </m:d>
                        </m:e>
                        <m:sub>
                          <m:r>
                            <a:rPr lang="en-US" i="1">
                              <a:latin typeface="Cambria Math" panose="02040503050406030204" pitchFamily="18" charset="0"/>
                            </a:rPr>
                            <m:t>1</m:t>
                          </m:r>
                        </m:sub>
                      </m:sSub>
                    </m:oMath>
                  </m:oMathPara>
                </a14:m>
                <a:endParaRPr lang="en-US" dirty="0"/>
              </a:p>
              <a:p>
                <a:endParaRPr lang="en-US" dirty="0"/>
              </a:p>
              <a:p>
                <a:r>
                  <a:rPr lang="en-US" dirty="0"/>
                  <a:t>Where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𝜆</m:t>
                        </m:r>
                      </m:e>
                      <m:sup>
                        <m:r>
                          <a:rPr lang="en-US" b="0" i="1" smtClean="0">
                            <a:latin typeface="Cambria Math" panose="02040503050406030204" pitchFamily="18" charset="0"/>
                          </a:rPr>
                          <m:t>′</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𝜆</m:t>
                        </m:r>
                      </m:num>
                      <m:den>
                        <m:r>
                          <a:rPr lang="en-US" b="0" i="1" smtClean="0">
                            <a:latin typeface="Cambria Math" panose="02040503050406030204" pitchFamily="18" charset="0"/>
                          </a:rPr>
                          <m:t>2</m:t>
                        </m:r>
                      </m:den>
                    </m:f>
                  </m:oMath>
                </a14:m>
                <a:r>
                  <a:rPr lang="en-US" dirty="0"/>
                  <a:t> to simplify the equations.</a:t>
                </a:r>
              </a:p>
            </p:txBody>
          </p:sp>
        </mc:Choice>
        <mc:Fallback xmlns="">
          <p:sp>
            <p:nvSpPr>
              <p:cNvPr id="3" name="Content Placeholder 2">
                <a:extLst>
                  <a:ext uri="{FF2B5EF4-FFF2-40B4-BE49-F238E27FC236}">
                    <a16:creationId xmlns:a16="http://schemas.microsoft.com/office/drawing/2014/main" id="{D3FE1A49-53DD-4C1A-B400-FC3BEB1B813F}"/>
                  </a:ext>
                </a:extLst>
              </p:cNvPr>
              <p:cNvSpPr>
                <a:spLocks noGrp="1" noRot="1" noChangeAspect="1" noMove="1" noResize="1" noEditPoints="1" noAdjustHandles="1" noChangeArrowheads="1" noChangeShapeType="1" noTextEdit="1"/>
              </p:cNvSpPr>
              <p:nvPr>
                <p:ph idx="1"/>
              </p:nvPr>
            </p:nvSpPr>
            <p:spPr>
              <a:xfrm>
                <a:off x="932496" y="1177758"/>
                <a:ext cx="10327008" cy="4904065"/>
              </a:xfrm>
              <a:blipFill>
                <a:blip r:embed="rId2"/>
                <a:stretch>
                  <a:fillRect l="-1240" t="-111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47302ED-40F1-4133-A16A-F63721CE83F5}"/>
              </a:ext>
            </a:extLst>
          </p:cNvPr>
          <p:cNvSpPr>
            <a:spLocks noGrp="1"/>
          </p:cNvSpPr>
          <p:nvPr>
            <p:ph type="sldNum" sz="quarter" idx="12"/>
          </p:nvPr>
        </p:nvSpPr>
        <p:spPr/>
        <p:txBody>
          <a:bodyPr/>
          <a:lstStyle/>
          <a:p>
            <a:fld id="{AD29F1E6-0A42-6342-8A19-FA364A33AB30}" type="slidenum">
              <a:rPr lang="en-US" smtClean="0"/>
              <a:t>28</a:t>
            </a:fld>
            <a:endParaRPr lang="en-US"/>
          </a:p>
        </p:txBody>
      </p:sp>
    </p:spTree>
    <p:extLst>
      <p:ext uri="{BB962C8B-B14F-4D97-AF65-F5344CB8AC3E}">
        <p14:creationId xmlns:p14="http://schemas.microsoft.com/office/powerpoint/2010/main" val="2916298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318C9-D468-4AFA-B714-AA9D597279A3}"/>
              </a:ext>
            </a:extLst>
          </p:cNvPr>
          <p:cNvSpPr>
            <a:spLocks noGrp="1"/>
          </p:cNvSpPr>
          <p:nvPr>
            <p:ph type="title"/>
          </p:nvPr>
        </p:nvSpPr>
        <p:spPr/>
        <p:txBody>
          <a:bodyPr/>
          <a:lstStyle/>
          <a:p>
            <a:r>
              <a:rPr lang="en-US" dirty="0"/>
              <a:t>Deriving LASSO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67DF15F-2B76-412A-B7C3-76AB9EC74FA0}"/>
                  </a:ext>
                </a:extLst>
              </p:cNvPr>
              <p:cNvSpPr>
                <a:spLocks noGrp="1"/>
              </p:cNvSpPr>
              <p:nvPr>
                <p:ph idx="1"/>
              </p:nvPr>
            </p:nvSpPr>
            <p:spPr>
              <a:xfrm>
                <a:off x="932496" y="1177758"/>
                <a:ext cx="10327008" cy="4914698"/>
              </a:xfrm>
            </p:spPr>
            <p:txBody>
              <a:bodyPr/>
              <a:lstStyle/>
              <a:p>
                <a:r>
                  <a:rPr lang="en-US" dirty="0"/>
                  <a:t>The </a:t>
                </a:r>
                <a:r>
                  <a:rPr lang="en-US" dirty="0" err="1"/>
                  <a:t>i-th</a:t>
                </a:r>
                <a:r>
                  <a:rPr lang="en-US" dirty="0"/>
                  <a:t> component of the subdifferential is then given by: </a:t>
                </a:r>
              </a:p>
              <a:p>
                <a:endParaRPr lang="en-US"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i="1">
                          <a:latin typeface="Cambria Math" panose="02040503050406030204" pitchFamily="18" charset="0"/>
                        </a:rPr>
                        <m:t>=</m:t>
                      </m:r>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r>
                                <m:rPr>
                                  <m:brk m:alnAt="7"/>
                                </m:rPr>
                                <a:rPr lang="en-US" i="1">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𝑖</m:t>
                                  </m:r>
                                </m:sub>
                              </m:sSub>
                              <m:r>
                                <a:rPr lang="en-US" i="1">
                                  <a:latin typeface="Cambria Math" panose="02040503050406030204" pitchFamily="18" charset="0"/>
                                </a:rPr>
                                <m:t>−2</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𝑖</m:t>
                                  </m:r>
                                </m:sub>
                                <m:sup>
                                  <m:r>
                                    <a:rPr lang="en-US" i="1">
                                      <a:latin typeface="Cambria Math" panose="02040503050406030204" pitchFamily="18" charset="0"/>
                                    </a:rPr>
                                    <m:t>𝑇</m:t>
                                  </m:r>
                                </m:sup>
                              </m:sSubSup>
                              <m:r>
                                <a:rPr lang="en-US" b="0" i="1" smtClean="0">
                                  <a:latin typeface="Cambria Math" panose="02040503050406030204" pitchFamily="18" charset="0"/>
                                </a:rPr>
                                <m:t>𝑦</m:t>
                              </m:r>
                              <m:r>
                                <a:rPr lang="en-US" b="0" i="1" smtClean="0">
                                  <a:latin typeface="Cambria Math" panose="02040503050406030204" pitchFamily="18" charset="0"/>
                                </a:rPr>
                                <m:t>+</m:t>
                              </m:r>
                              <m:r>
                                <a:rPr lang="en-US" i="1">
                                  <a:latin typeface="Cambria Math" panose="02040503050406030204" pitchFamily="18" charset="0"/>
                                </a:rPr>
                                <m:t>𝜆</m:t>
                              </m:r>
                              <m:r>
                                <a:rPr lang="en-US" b="0" i="1" smtClean="0">
                                  <a:latin typeface="Cambria Math" panose="02040503050406030204" pitchFamily="18" charset="0"/>
                                </a:rPr>
                                <m:t>,     </m:t>
                              </m:r>
                              <m:sSub>
                                <m:sSubPr>
                                  <m:ctrlPr>
                                    <a:rPr lang="en-US" i="1" smtClean="0">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𝑖</m:t>
                                  </m:r>
                                </m:sub>
                              </m:sSub>
                              <m:r>
                                <a:rPr lang="en-US" b="0" i="1" smtClean="0">
                                  <a:latin typeface="Cambria Math" panose="02040503050406030204" pitchFamily="18" charset="0"/>
                                </a:rPr>
                                <m:t>&gt;</m:t>
                              </m:r>
                              <m:r>
                                <a:rPr lang="en-US" i="1">
                                  <a:latin typeface="Cambria Math" panose="02040503050406030204" pitchFamily="18" charset="0"/>
                                </a:rPr>
                                <m:t>0</m:t>
                              </m:r>
                            </m:e>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rPr>
                                    <m:t>𝜆</m:t>
                                  </m:r>
                                  <m:r>
                                    <a:rPr lang="en-US" b="0" i="1" smtClean="0">
                                      <a:latin typeface="Cambria Math" panose="02040503050406030204" pitchFamily="18" charset="0"/>
                                    </a:rPr>
                                    <m:t>,</m:t>
                                  </m:r>
                                  <m:r>
                                    <a:rPr lang="en-US" b="0" i="1" smtClean="0">
                                      <a:latin typeface="Cambria Math" panose="02040503050406030204" pitchFamily="18" charset="0"/>
                                    </a:rPr>
                                    <m:t>𝜆</m:t>
                                  </m:r>
                                </m:e>
                              </m:d>
                              <m:r>
                                <a:rPr lang="en-US" b="0" i="1" smtClean="0">
                                  <a:latin typeface="Cambria Math" panose="02040503050406030204" pitchFamily="18" charset="0"/>
                                </a:rPr>
                                <m:t>−2</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𝑖</m:t>
                                  </m:r>
                                </m:sub>
                                <m:sup>
                                  <m:r>
                                    <a:rPr lang="en-US" b="0" i="1" smtClean="0">
                                      <a:latin typeface="Cambria Math" panose="02040503050406030204" pitchFamily="18" charset="0"/>
                                    </a:rPr>
                                    <m:t>𝑇</m:t>
                                  </m:r>
                                </m:sup>
                              </m:sSubSup>
                              <m:r>
                                <a:rPr lang="en-US" b="0" i="1" smtClean="0">
                                  <a:latin typeface="Cambria Math" panose="02040503050406030204" pitchFamily="18" charset="0"/>
                                </a:rPr>
                                <m:t>𝑦</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𝑖</m:t>
                                  </m:r>
                                </m:sub>
                              </m:sSub>
                              <m:r>
                                <a:rPr lang="en-US" b="0" i="1" smtClean="0">
                                  <a:latin typeface="Cambria Math" panose="02040503050406030204" pitchFamily="18" charset="0"/>
                                </a:rPr>
                                <m:t>=0</m:t>
                              </m:r>
                            </m:e>
                            <m:e>
                              <m:r>
                                <m:rPr>
                                  <m:brk m:alnAt="7"/>
                                </m:rPr>
                                <a:rPr lang="en-US" i="1">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𝑖</m:t>
                                  </m:r>
                                </m:sub>
                              </m:sSub>
                              <m:r>
                                <a:rPr lang="en-US" i="1">
                                  <a:latin typeface="Cambria Math" panose="02040503050406030204" pitchFamily="18" charset="0"/>
                                </a:rPr>
                                <m:t>−2</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𝑖</m:t>
                                  </m:r>
                                </m:sub>
                                <m:sup>
                                  <m:r>
                                    <a:rPr lang="en-US" i="1">
                                      <a:latin typeface="Cambria Math" panose="02040503050406030204" pitchFamily="18" charset="0"/>
                                    </a:rPr>
                                    <m:t>𝑇</m:t>
                                  </m:r>
                                </m:sup>
                              </m:sSubSup>
                              <m:r>
                                <a:rPr lang="en-US" b="0" i="1" smtClean="0">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𝜆</m:t>
                              </m:r>
                              <m:r>
                                <a:rPr lang="en-US" b="0" i="1" smtClean="0">
                                  <a:latin typeface="Cambria Math" panose="02040503050406030204" pitchFamily="18" charset="0"/>
                                </a:rPr>
                                <m:t>,</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𝑖</m:t>
                                  </m:r>
                                </m:sub>
                              </m:sSub>
                              <m:r>
                                <a:rPr lang="en-US" i="1">
                                  <a:latin typeface="Cambria Math" panose="02040503050406030204" pitchFamily="18" charset="0"/>
                                </a:rPr>
                                <m:t>&lt;0</m:t>
                              </m:r>
                            </m:e>
                          </m:eqArr>
                        </m:e>
                      </m:d>
                    </m:oMath>
                  </m:oMathPara>
                </a14:m>
                <a:endParaRPr lang="en-US" dirty="0"/>
              </a:p>
              <a:p>
                <a:endParaRPr lang="en-US" dirty="0"/>
              </a:p>
              <a:p>
                <a:r>
                  <a:rPr lang="en-US" dirty="0"/>
                  <a:t>If we manage to make these equations zero for all </a:t>
                </a:r>
                <a:r>
                  <a:rPr lang="en-US" dirty="0" err="1"/>
                  <a:t>i</a:t>
                </a:r>
                <a:r>
                  <a:rPr lang="en-US" dirty="0"/>
                  <a:t>, we have found the LASSO estimator.</a:t>
                </a:r>
              </a:p>
            </p:txBody>
          </p:sp>
        </mc:Choice>
        <mc:Fallback xmlns="">
          <p:sp>
            <p:nvSpPr>
              <p:cNvPr id="3" name="Content Placeholder 2">
                <a:extLst>
                  <a:ext uri="{FF2B5EF4-FFF2-40B4-BE49-F238E27FC236}">
                    <a16:creationId xmlns:a16="http://schemas.microsoft.com/office/drawing/2014/main" id="{A67DF15F-2B76-412A-B7C3-76AB9EC74FA0}"/>
                  </a:ext>
                </a:extLst>
              </p:cNvPr>
              <p:cNvSpPr>
                <a:spLocks noGrp="1" noRot="1" noChangeAspect="1" noMove="1" noResize="1" noEditPoints="1" noAdjustHandles="1" noChangeArrowheads="1" noChangeShapeType="1" noTextEdit="1"/>
              </p:cNvSpPr>
              <p:nvPr>
                <p:ph idx="1"/>
              </p:nvPr>
            </p:nvSpPr>
            <p:spPr>
              <a:xfrm>
                <a:off x="932496" y="1177758"/>
                <a:ext cx="10327008" cy="4914698"/>
              </a:xfrm>
              <a:blipFill>
                <a:blip r:embed="rId2"/>
                <a:stretch>
                  <a:fillRect l="-1240" t="-111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BB08669-D2D1-4B99-B35D-08F1D830FCD2}"/>
              </a:ext>
            </a:extLst>
          </p:cNvPr>
          <p:cNvSpPr>
            <a:spLocks noGrp="1"/>
          </p:cNvSpPr>
          <p:nvPr>
            <p:ph type="sldNum" sz="quarter" idx="12"/>
          </p:nvPr>
        </p:nvSpPr>
        <p:spPr/>
        <p:txBody>
          <a:bodyPr/>
          <a:lstStyle/>
          <a:p>
            <a:fld id="{AD29F1E6-0A42-6342-8A19-FA364A33AB30}" type="slidenum">
              <a:rPr lang="en-US" smtClean="0"/>
              <a:t>29</a:t>
            </a:fld>
            <a:endParaRPr lang="en-US"/>
          </a:p>
        </p:txBody>
      </p:sp>
    </p:spTree>
    <p:extLst>
      <p:ext uri="{BB962C8B-B14F-4D97-AF65-F5344CB8AC3E}">
        <p14:creationId xmlns:p14="http://schemas.microsoft.com/office/powerpoint/2010/main" val="1056660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3700A-B4A1-46F3-A31B-FDA4A534205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6F1D8E4-9C08-4CFB-94E1-706B7E91092F}"/>
              </a:ext>
            </a:extLst>
          </p:cNvPr>
          <p:cNvSpPr>
            <a:spLocks noGrp="1"/>
          </p:cNvSpPr>
          <p:nvPr>
            <p:ph idx="1"/>
          </p:nvPr>
        </p:nvSpPr>
        <p:spPr>
          <a:xfrm>
            <a:off x="932496" y="2636733"/>
            <a:ext cx="10327008" cy="1020868"/>
          </a:xfrm>
        </p:spPr>
        <p:txBody>
          <a:bodyPr/>
          <a:lstStyle/>
          <a:p>
            <a:pPr algn="ctr"/>
            <a:r>
              <a:rPr lang="en-US" b="1" dirty="0"/>
              <a:t>Regularization: </a:t>
            </a:r>
            <a:r>
              <a:rPr lang="en-US" dirty="0"/>
              <a:t>introduce additional information to solve ill-posed problems or avoid overfitting.</a:t>
            </a:r>
          </a:p>
          <a:p>
            <a:endParaRPr lang="en-US" dirty="0"/>
          </a:p>
        </p:txBody>
      </p:sp>
      <p:sp>
        <p:nvSpPr>
          <p:cNvPr id="4" name="Slide Number Placeholder 3">
            <a:extLst>
              <a:ext uri="{FF2B5EF4-FFF2-40B4-BE49-F238E27FC236}">
                <a16:creationId xmlns:a16="http://schemas.microsoft.com/office/drawing/2014/main" id="{99D57B5A-8441-4E1B-AB9E-57DB962563F1}"/>
              </a:ext>
            </a:extLst>
          </p:cNvPr>
          <p:cNvSpPr>
            <a:spLocks noGrp="1"/>
          </p:cNvSpPr>
          <p:nvPr>
            <p:ph type="sldNum" sz="quarter" idx="12"/>
          </p:nvPr>
        </p:nvSpPr>
        <p:spPr/>
        <p:txBody>
          <a:bodyPr/>
          <a:lstStyle/>
          <a:p>
            <a:fld id="{AD29F1E6-0A42-6342-8A19-FA364A33AB30}" type="slidenum">
              <a:rPr lang="en-US" smtClean="0"/>
              <a:t>3</a:t>
            </a:fld>
            <a:endParaRPr lang="en-US"/>
          </a:p>
        </p:txBody>
      </p:sp>
      <p:pic>
        <p:nvPicPr>
          <p:cNvPr id="6" name="Picture 5">
            <a:extLst>
              <a:ext uri="{FF2B5EF4-FFF2-40B4-BE49-F238E27FC236}">
                <a16:creationId xmlns:a16="http://schemas.microsoft.com/office/drawing/2014/main" id="{7DB6C361-05CE-4999-8A3F-F376848852A3}"/>
              </a:ext>
            </a:extLst>
          </p:cNvPr>
          <p:cNvPicPr>
            <a:picLocks noChangeAspect="1"/>
          </p:cNvPicPr>
          <p:nvPr/>
        </p:nvPicPr>
        <p:blipFill>
          <a:blip r:embed="rId2">
            <a:alphaModFix amt="16000"/>
          </a:blip>
          <a:stretch>
            <a:fillRect/>
          </a:stretch>
        </p:blipFill>
        <p:spPr>
          <a:xfrm>
            <a:off x="3712598" y="1080198"/>
            <a:ext cx="4766804" cy="5561271"/>
          </a:xfrm>
          <a:prstGeom prst="rect">
            <a:avLst/>
          </a:prstGeom>
        </p:spPr>
      </p:pic>
    </p:spTree>
    <p:extLst>
      <p:ext uri="{BB962C8B-B14F-4D97-AF65-F5344CB8AC3E}">
        <p14:creationId xmlns:p14="http://schemas.microsoft.com/office/powerpoint/2010/main" val="4094652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2D9A1-3755-482F-B9EF-E63F5F8021EF}"/>
              </a:ext>
            </a:extLst>
          </p:cNvPr>
          <p:cNvSpPr>
            <a:spLocks noGrp="1"/>
          </p:cNvSpPr>
          <p:nvPr>
            <p:ph type="title"/>
          </p:nvPr>
        </p:nvSpPr>
        <p:spPr/>
        <p:txBody>
          <a:bodyPr/>
          <a:lstStyle/>
          <a:p>
            <a:r>
              <a:rPr lang="en-US" dirty="0"/>
              <a:t>Deriving LASSO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E2E1ECD-33EF-4CCE-8BE7-62FD6410411A}"/>
                  </a:ext>
                </a:extLst>
              </p:cNvPr>
              <p:cNvSpPr>
                <a:spLocks noGrp="1"/>
              </p:cNvSpPr>
              <p:nvPr>
                <p:ph idx="1"/>
              </p:nvPr>
            </p:nvSpPr>
            <p:spPr>
              <a:xfrm>
                <a:off x="833415" y="1177758"/>
                <a:ext cx="10327008" cy="4744577"/>
              </a:xfrm>
            </p:spPr>
            <p:txBody>
              <a:bodyPr/>
              <a:lstStyle/>
              <a:p>
                <a:r>
                  <a:rPr lang="en-US" dirty="0"/>
                  <a:t>Cases one and three can be solved easily, and yield:</a:t>
                </a:r>
              </a:p>
              <a:p>
                <a:endParaRPr lang="en-US" dirty="0"/>
              </a:p>
              <a:p>
                <a:pPr/>
                <a14:m>
                  <m:oMathPara xmlns:m="http://schemas.openxmlformats.org/officeDocument/2006/math">
                    <m:oMathParaPr>
                      <m:jc m:val="centerGroup"/>
                    </m:oMathParaPr>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𝛽</m:t>
                          </m:r>
                        </m:e>
                        <m:sub>
                          <m:r>
                            <a:rPr lang="en-US" b="0" i="1" smtClean="0">
                              <a:solidFill>
                                <a:srgbClr val="C00000"/>
                              </a:solidFill>
                              <a:latin typeface="Cambria Math" panose="02040503050406030204" pitchFamily="18" charset="0"/>
                            </a:rPr>
                            <m:t>𝑖</m:t>
                          </m:r>
                        </m:sub>
                      </m:sSub>
                      <m:r>
                        <a:rPr lang="en-US" b="0" i="1" smtClean="0">
                          <a:solidFill>
                            <a:srgbClr val="C00000"/>
                          </a:solidFill>
                          <a:latin typeface="Cambria Math" panose="02040503050406030204" pitchFamily="18" charset="0"/>
                        </a:rPr>
                        <m:t>=</m:t>
                      </m:r>
                      <m:sSubSup>
                        <m:sSubSupPr>
                          <m:ctrlPr>
                            <a:rPr lang="en-US" b="0" i="1" smtClean="0">
                              <a:solidFill>
                                <a:srgbClr val="C00000"/>
                              </a:solidFill>
                              <a:latin typeface="Cambria Math" panose="02040503050406030204" pitchFamily="18" charset="0"/>
                            </a:rPr>
                          </m:ctrlPr>
                        </m:sSubSupPr>
                        <m:e>
                          <m:r>
                            <a:rPr lang="en-US" b="0" i="1" smtClean="0">
                              <a:solidFill>
                                <a:srgbClr val="C00000"/>
                              </a:solidFill>
                              <a:latin typeface="Cambria Math" panose="02040503050406030204" pitchFamily="18" charset="0"/>
                            </a:rPr>
                            <m:t>𝑥</m:t>
                          </m:r>
                        </m:e>
                        <m:sub>
                          <m:r>
                            <a:rPr lang="en-US" b="0" i="1" smtClean="0">
                              <a:solidFill>
                                <a:srgbClr val="C00000"/>
                              </a:solidFill>
                              <a:latin typeface="Cambria Math" panose="02040503050406030204" pitchFamily="18" charset="0"/>
                            </a:rPr>
                            <m:t>𝑖</m:t>
                          </m:r>
                        </m:sub>
                        <m:sup>
                          <m:r>
                            <a:rPr lang="en-US" b="0" i="1" smtClean="0">
                              <a:solidFill>
                                <a:srgbClr val="C00000"/>
                              </a:solidFill>
                              <a:latin typeface="Cambria Math" panose="02040503050406030204" pitchFamily="18" charset="0"/>
                            </a:rPr>
                            <m:t>𝑇</m:t>
                          </m:r>
                        </m:sup>
                      </m:sSubSup>
                      <m:r>
                        <a:rPr lang="en-US" b="0" i="1" smtClean="0">
                          <a:solidFill>
                            <a:srgbClr val="C00000"/>
                          </a:solidFill>
                          <a:latin typeface="Cambria Math" panose="02040503050406030204" pitchFamily="18" charset="0"/>
                        </a:rPr>
                        <m:t>𝑦</m:t>
                      </m:r>
                      <m:r>
                        <a:rPr lang="en-US" b="0" i="1" smtClean="0">
                          <a:solidFill>
                            <a:srgbClr val="C00000"/>
                          </a:solidFill>
                          <a:latin typeface="Cambria Math" panose="02040503050406030204" pitchFamily="18" charset="0"/>
                        </a:rPr>
                        <m:t>−</m:t>
                      </m:r>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𝜆</m:t>
                          </m:r>
                        </m:e>
                        <m:sup>
                          <m:r>
                            <a:rPr lang="en-US" b="0" i="1" smtClean="0">
                              <a:solidFill>
                                <a:srgbClr val="C00000"/>
                              </a:solidFill>
                              <a:latin typeface="Cambria Math" panose="02040503050406030204" pitchFamily="18" charset="0"/>
                            </a:rPr>
                            <m:t>′</m:t>
                          </m:r>
                        </m:sup>
                      </m:sSup>
                      <m:r>
                        <a:rPr lang="en-US" b="0" i="1" smtClean="0">
                          <a:latin typeface="Cambria Math" panose="02040503050406030204" pitchFamily="18" charset="0"/>
                        </a:rPr>
                        <m:t>   </m:t>
                      </m:r>
                      <m:r>
                        <a:rPr lang="en-US" b="0" i="1" smtClean="0">
                          <a:latin typeface="Cambria Math" panose="02040503050406030204" pitchFamily="18" charset="0"/>
                        </a:rPr>
                        <m:t>𝑖𝑓</m:t>
                      </m:r>
                      <m:r>
                        <a:rPr lang="en-US" b="0" i="1" smtClean="0">
                          <a:latin typeface="Cambria Math" panose="02040503050406030204" pitchFamily="18" charset="0"/>
                        </a:rPr>
                        <m:t>   </m:t>
                      </m:r>
                      <m:sSubSup>
                        <m:sSubSupPr>
                          <m:ctrlPr>
                            <a:rPr lang="en-US" b="0" i="1" smtClean="0">
                              <a:solidFill>
                                <a:srgbClr val="C00000"/>
                              </a:solidFill>
                              <a:latin typeface="Cambria Math" panose="02040503050406030204" pitchFamily="18" charset="0"/>
                            </a:rPr>
                          </m:ctrlPr>
                        </m:sSubSupPr>
                        <m:e>
                          <m:r>
                            <a:rPr lang="en-US" b="0" i="1" smtClean="0">
                              <a:solidFill>
                                <a:srgbClr val="C00000"/>
                              </a:solidFill>
                              <a:latin typeface="Cambria Math" panose="02040503050406030204" pitchFamily="18" charset="0"/>
                            </a:rPr>
                            <m:t>𝑥</m:t>
                          </m:r>
                        </m:e>
                        <m:sub>
                          <m:r>
                            <a:rPr lang="en-US" b="0" i="1" smtClean="0">
                              <a:solidFill>
                                <a:srgbClr val="C00000"/>
                              </a:solidFill>
                              <a:latin typeface="Cambria Math" panose="02040503050406030204" pitchFamily="18" charset="0"/>
                            </a:rPr>
                            <m:t>𝑖</m:t>
                          </m:r>
                        </m:sub>
                        <m:sup>
                          <m:r>
                            <a:rPr lang="en-US" b="0" i="1" smtClean="0">
                              <a:solidFill>
                                <a:srgbClr val="C00000"/>
                              </a:solidFill>
                              <a:latin typeface="Cambria Math" panose="02040503050406030204" pitchFamily="18" charset="0"/>
                            </a:rPr>
                            <m:t>𝑇</m:t>
                          </m:r>
                        </m:sup>
                      </m:sSubSup>
                      <m:r>
                        <a:rPr lang="en-US" b="0" i="1" smtClean="0">
                          <a:solidFill>
                            <a:srgbClr val="C00000"/>
                          </a:solidFill>
                          <a:latin typeface="Cambria Math" panose="02040503050406030204" pitchFamily="18" charset="0"/>
                        </a:rPr>
                        <m:t>𝑦</m:t>
                      </m:r>
                      <m:r>
                        <a:rPr lang="en-US" b="0" i="1" smtClean="0">
                          <a:solidFill>
                            <a:srgbClr val="C00000"/>
                          </a:solidFill>
                          <a:latin typeface="Cambria Math" panose="02040503050406030204" pitchFamily="18" charset="0"/>
                        </a:rPr>
                        <m:t>&gt;</m:t>
                      </m:r>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𝜆</m:t>
                          </m:r>
                        </m:e>
                        <m:sup>
                          <m:r>
                            <a:rPr lang="en-US" b="0" i="1" smtClean="0">
                              <a:solidFill>
                                <a:srgbClr val="C00000"/>
                              </a:solidFill>
                              <a:latin typeface="Cambria Math" panose="02040503050406030204" pitchFamily="18" charset="0"/>
                            </a:rPr>
                            <m:t>′</m:t>
                          </m:r>
                        </m:sup>
                      </m:sSup>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𝛽</m:t>
                          </m:r>
                        </m:e>
                        <m:sub>
                          <m:r>
                            <a:rPr lang="en-US" b="0" i="1" smtClean="0">
                              <a:solidFill>
                                <a:srgbClr val="C00000"/>
                              </a:solidFill>
                              <a:latin typeface="Cambria Math" panose="02040503050406030204" pitchFamily="18" charset="0"/>
                            </a:rPr>
                            <m:t>𝑖</m:t>
                          </m:r>
                        </m:sub>
                      </m:sSub>
                      <m:r>
                        <a:rPr lang="en-US" i="1">
                          <a:solidFill>
                            <a:srgbClr val="C00000"/>
                          </a:solidFill>
                          <a:latin typeface="Cambria Math" panose="02040503050406030204" pitchFamily="18" charset="0"/>
                        </a:rPr>
                        <m:t>=</m:t>
                      </m:r>
                      <m:sSubSup>
                        <m:sSubSupPr>
                          <m:ctrlPr>
                            <a:rPr lang="en-US" i="1">
                              <a:solidFill>
                                <a:srgbClr val="C00000"/>
                              </a:solidFill>
                              <a:latin typeface="Cambria Math" panose="02040503050406030204" pitchFamily="18" charset="0"/>
                            </a:rPr>
                          </m:ctrlPr>
                        </m:sSubSupPr>
                        <m:e>
                          <m:r>
                            <a:rPr lang="en-US" i="1">
                              <a:solidFill>
                                <a:srgbClr val="C00000"/>
                              </a:solidFill>
                              <a:latin typeface="Cambria Math" panose="02040503050406030204" pitchFamily="18" charset="0"/>
                            </a:rPr>
                            <m:t>𝑥</m:t>
                          </m:r>
                        </m:e>
                        <m:sub>
                          <m:r>
                            <a:rPr lang="en-US" b="0" i="1" smtClean="0">
                              <a:solidFill>
                                <a:srgbClr val="C00000"/>
                              </a:solidFill>
                              <a:latin typeface="Cambria Math" panose="02040503050406030204" pitchFamily="18" charset="0"/>
                            </a:rPr>
                            <m:t>𝑖</m:t>
                          </m:r>
                        </m:sub>
                        <m:sup>
                          <m:r>
                            <a:rPr lang="en-US" i="1">
                              <a:solidFill>
                                <a:srgbClr val="C00000"/>
                              </a:solidFill>
                              <a:latin typeface="Cambria Math" panose="02040503050406030204" pitchFamily="18" charset="0"/>
                            </a:rPr>
                            <m:t>𝑇</m:t>
                          </m:r>
                        </m:sup>
                      </m:sSubSup>
                      <m:r>
                        <a:rPr lang="en-US" i="1">
                          <a:solidFill>
                            <a:srgbClr val="C00000"/>
                          </a:solidFill>
                          <a:latin typeface="Cambria Math" panose="02040503050406030204" pitchFamily="18" charset="0"/>
                        </a:rPr>
                        <m:t>𝑦</m:t>
                      </m:r>
                      <m:r>
                        <a:rPr lang="en-US" b="0" i="1" smtClean="0">
                          <a:solidFill>
                            <a:srgbClr val="C00000"/>
                          </a:solidFill>
                          <a:latin typeface="Cambria Math" panose="02040503050406030204" pitchFamily="18" charset="0"/>
                        </a:rPr>
                        <m:t>+</m:t>
                      </m:r>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𝜆</m:t>
                          </m:r>
                        </m:e>
                        <m:sup>
                          <m:r>
                            <a:rPr lang="en-US" i="1">
                              <a:solidFill>
                                <a:srgbClr val="C00000"/>
                              </a:solidFill>
                              <a:latin typeface="Cambria Math" panose="02040503050406030204" pitchFamily="18" charset="0"/>
                            </a:rPr>
                            <m:t>′</m:t>
                          </m:r>
                        </m:sup>
                      </m:sSup>
                      <m:r>
                        <a:rPr lang="en-US" i="1">
                          <a:latin typeface="Cambria Math" panose="02040503050406030204" pitchFamily="18" charset="0"/>
                        </a:rPr>
                        <m:t>   </m:t>
                      </m:r>
                      <m:r>
                        <a:rPr lang="en-US" i="1">
                          <a:latin typeface="Cambria Math" panose="02040503050406030204" pitchFamily="18" charset="0"/>
                        </a:rPr>
                        <m:t>𝑖𝑓</m:t>
                      </m:r>
                      <m:r>
                        <a:rPr lang="en-US" i="1">
                          <a:latin typeface="Cambria Math" panose="02040503050406030204" pitchFamily="18" charset="0"/>
                        </a:rPr>
                        <m:t>   </m:t>
                      </m:r>
                      <m:sSubSup>
                        <m:sSubSupPr>
                          <m:ctrlPr>
                            <a:rPr lang="en-US" i="1" smtClean="0">
                              <a:solidFill>
                                <a:srgbClr val="C00000"/>
                              </a:solidFill>
                              <a:latin typeface="Cambria Math" panose="02040503050406030204" pitchFamily="18" charset="0"/>
                            </a:rPr>
                          </m:ctrlPr>
                        </m:sSubSupPr>
                        <m:e>
                          <m:r>
                            <a:rPr lang="en-US" b="0" i="1" smtClean="0">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𝑥</m:t>
                          </m:r>
                        </m:e>
                        <m:sub>
                          <m:r>
                            <a:rPr lang="en-US" b="0" i="1" smtClean="0">
                              <a:solidFill>
                                <a:srgbClr val="C00000"/>
                              </a:solidFill>
                              <a:latin typeface="Cambria Math" panose="02040503050406030204" pitchFamily="18" charset="0"/>
                            </a:rPr>
                            <m:t>𝑖</m:t>
                          </m:r>
                        </m:sub>
                        <m:sup>
                          <m:r>
                            <a:rPr lang="en-US" i="1">
                              <a:solidFill>
                                <a:srgbClr val="C00000"/>
                              </a:solidFill>
                              <a:latin typeface="Cambria Math" panose="02040503050406030204" pitchFamily="18" charset="0"/>
                            </a:rPr>
                            <m:t>𝑇</m:t>
                          </m:r>
                        </m:sup>
                      </m:sSubSup>
                      <m:r>
                        <a:rPr lang="en-US" i="1">
                          <a:solidFill>
                            <a:srgbClr val="C00000"/>
                          </a:solidFill>
                          <a:latin typeface="Cambria Math" panose="02040503050406030204" pitchFamily="18" charset="0"/>
                        </a:rPr>
                        <m:t>𝑦</m:t>
                      </m:r>
                      <m:r>
                        <a:rPr lang="en-US" i="1">
                          <a:solidFill>
                            <a:srgbClr val="C00000"/>
                          </a:solidFill>
                          <a:latin typeface="Cambria Math" panose="02040503050406030204" pitchFamily="18" charset="0"/>
                        </a:rPr>
                        <m:t>&gt;</m:t>
                      </m:r>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𝜆</m:t>
                          </m:r>
                        </m:e>
                        <m:sup>
                          <m:r>
                            <a:rPr lang="en-US" i="1">
                              <a:solidFill>
                                <a:srgbClr val="C00000"/>
                              </a:solidFill>
                              <a:latin typeface="Cambria Math" panose="02040503050406030204" pitchFamily="18" charset="0"/>
                            </a:rPr>
                            <m:t>′</m:t>
                          </m:r>
                        </m:sup>
                      </m:sSup>
                    </m:oMath>
                  </m:oMathPara>
                </a14:m>
                <a:endParaRPr lang="en-US" dirty="0"/>
              </a:p>
              <a:p>
                <a:endParaRPr lang="en-US" dirty="0"/>
              </a:p>
              <a:p>
                <a:r>
                  <a:rPr lang="en-US" dirty="0"/>
                  <a:t>Which can be translated into:</a:t>
                </a:r>
              </a:p>
              <a:p>
                <a:endParaRPr lang="en-US" dirty="0"/>
              </a:p>
              <a:p>
                <a:pPr/>
                <a14:m>
                  <m:oMathPara xmlns:m="http://schemas.openxmlformats.org/officeDocument/2006/math">
                    <m:oMathParaPr>
                      <m:jc m:val="centerGroup"/>
                    </m:oMathParaPr>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𝛽</m:t>
                          </m:r>
                        </m:e>
                        <m:sub>
                          <m:r>
                            <a:rPr lang="en-US" b="0" i="1" smtClean="0">
                              <a:solidFill>
                                <a:srgbClr val="C00000"/>
                              </a:solidFill>
                              <a:latin typeface="Cambria Math" panose="02040503050406030204" pitchFamily="18" charset="0"/>
                            </a:rPr>
                            <m:t>𝑖</m:t>
                          </m:r>
                        </m:sub>
                      </m:sSub>
                      <m:r>
                        <a:rPr lang="en-US" i="1">
                          <a:solidFill>
                            <a:srgbClr val="C00000"/>
                          </a:solidFill>
                          <a:latin typeface="Cambria Math" panose="02040503050406030204" pitchFamily="18" charset="0"/>
                        </a:rPr>
                        <m:t>=</m:t>
                      </m:r>
                      <m:sSubSup>
                        <m:sSubSupPr>
                          <m:ctrlPr>
                            <a:rPr lang="en-US" i="1">
                              <a:solidFill>
                                <a:srgbClr val="C00000"/>
                              </a:solidFill>
                              <a:latin typeface="Cambria Math" panose="02040503050406030204" pitchFamily="18" charset="0"/>
                            </a:rPr>
                          </m:ctrlPr>
                        </m:sSubSupPr>
                        <m:e>
                          <m:r>
                            <a:rPr lang="en-US" i="1">
                              <a:solidFill>
                                <a:srgbClr val="C00000"/>
                              </a:solidFill>
                              <a:latin typeface="Cambria Math" panose="02040503050406030204" pitchFamily="18" charset="0"/>
                            </a:rPr>
                            <m:t>𝑥</m:t>
                          </m:r>
                        </m:e>
                        <m:sub>
                          <m:r>
                            <a:rPr lang="en-US" b="0" i="1" smtClean="0">
                              <a:solidFill>
                                <a:srgbClr val="C00000"/>
                              </a:solidFill>
                              <a:latin typeface="Cambria Math" panose="02040503050406030204" pitchFamily="18" charset="0"/>
                            </a:rPr>
                            <m:t>𝑖</m:t>
                          </m:r>
                        </m:sub>
                        <m:sup>
                          <m:r>
                            <a:rPr lang="en-US" i="1">
                              <a:solidFill>
                                <a:srgbClr val="C00000"/>
                              </a:solidFill>
                              <a:latin typeface="Cambria Math" panose="02040503050406030204" pitchFamily="18" charset="0"/>
                            </a:rPr>
                            <m:t>𝑇</m:t>
                          </m:r>
                        </m:sup>
                      </m:sSubSup>
                      <m:r>
                        <a:rPr lang="en-US" i="1">
                          <a:solidFill>
                            <a:srgbClr val="C00000"/>
                          </a:solidFill>
                          <a:latin typeface="Cambria Math" panose="02040503050406030204" pitchFamily="18" charset="0"/>
                        </a:rPr>
                        <m:t>𝑦</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𝑠𝑖𝑔𝑛</m:t>
                      </m:r>
                      <m:d>
                        <m:dPr>
                          <m:ctrlPr>
                            <a:rPr lang="en-US" b="0" i="1" smtClean="0">
                              <a:solidFill>
                                <a:srgbClr val="C00000"/>
                              </a:solidFill>
                              <a:latin typeface="Cambria Math" panose="02040503050406030204" pitchFamily="18" charset="0"/>
                            </a:rPr>
                          </m:ctrlPr>
                        </m:dPr>
                        <m:e>
                          <m:sSubSup>
                            <m:sSubSupPr>
                              <m:ctrlPr>
                                <a:rPr lang="en-US" b="0" i="1" smtClean="0">
                                  <a:solidFill>
                                    <a:srgbClr val="C00000"/>
                                  </a:solidFill>
                                  <a:latin typeface="Cambria Math" panose="02040503050406030204" pitchFamily="18" charset="0"/>
                                </a:rPr>
                              </m:ctrlPr>
                            </m:sSubSupPr>
                            <m:e>
                              <m:r>
                                <a:rPr lang="en-US" b="0" i="1" smtClean="0">
                                  <a:solidFill>
                                    <a:srgbClr val="C00000"/>
                                  </a:solidFill>
                                  <a:latin typeface="Cambria Math" panose="02040503050406030204" pitchFamily="18" charset="0"/>
                                </a:rPr>
                                <m:t>𝑥</m:t>
                              </m:r>
                            </m:e>
                            <m:sub>
                              <m:r>
                                <a:rPr lang="en-US" b="0" i="1" smtClean="0">
                                  <a:solidFill>
                                    <a:srgbClr val="C00000"/>
                                  </a:solidFill>
                                  <a:latin typeface="Cambria Math" panose="02040503050406030204" pitchFamily="18" charset="0"/>
                                </a:rPr>
                                <m:t>𝑖</m:t>
                              </m:r>
                            </m:sub>
                            <m:sup>
                              <m:r>
                                <a:rPr lang="en-US" b="0" i="1" smtClean="0">
                                  <a:solidFill>
                                    <a:srgbClr val="C00000"/>
                                  </a:solidFill>
                                  <a:latin typeface="Cambria Math" panose="02040503050406030204" pitchFamily="18" charset="0"/>
                                </a:rPr>
                                <m:t>𝑇</m:t>
                              </m:r>
                            </m:sup>
                          </m:sSubSup>
                          <m:r>
                            <a:rPr lang="en-US" b="0" i="1" smtClean="0">
                              <a:solidFill>
                                <a:srgbClr val="C00000"/>
                              </a:solidFill>
                              <a:latin typeface="Cambria Math" panose="02040503050406030204" pitchFamily="18" charset="0"/>
                            </a:rPr>
                            <m:t>𝑦</m:t>
                          </m:r>
                        </m:e>
                      </m:d>
                      <m:r>
                        <a:rPr lang="en-US" b="0" i="1" smtClean="0">
                          <a:solidFill>
                            <a:srgbClr val="C00000"/>
                          </a:solidFill>
                          <a:latin typeface="Cambria Math" panose="02040503050406030204" pitchFamily="18" charset="0"/>
                        </a:rPr>
                        <m:t>⋅</m:t>
                      </m:r>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𝜆</m:t>
                          </m:r>
                        </m:e>
                        <m:sup>
                          <m:r>
                            <a:rPr lang="en-US" i="1">
                              <a:solidFill>
                                <a:srgbClr val="C00000"/>
                              </a:solidFill>
                              <a:latin typeface="Cambria Math" panose="02040503050406030204" pitchFamily="18" charset="0"/>
                            </a:rPr>
                            <m:t>′</m:t>
                          </m:r>
                        </m:sup>
                      </m:sSup>
                      <m:r>
                        <a:rPr lang="en-US" i="1">
                          <a:solidFill>
                            <a:srgbClr val="C00000"/>
                          </a:solidFill>
                          <a:latin typeface="Cambria Math" panose="02040503050406030204" pitchFamily="18" charset="0"/>
                        </a:rPr>
                        <m:t>   </m:t>
                      </m:r>
                      <m:r>
                        <a:rPr lang="en-US" i="1" smtClean="0">
                          <a:latin typeface="Cambria Math" panose="02040503050406030204" pitchFamily="18" charset="0"/>
                        </a:rPr>
                        <m:t>𝑖𝑓</m:t>
                      </m:r>
                      <m:r>
                        <a:rPr lang="en-US" i="1">
                          <a:latin typeface="Cambria Math" panose="02040503050406030204" pitchFamily="18" charset="0"/>
                        </a:rPr>
                        <m:t>  </m:t>
                      </m:r>
                      <m:sSubSup>
                        <m:sSubSupPr>
                          <m:ctrlPr>
                            <a:rPr lang="en-US" i="1" smtClean="0">
                              <a:solidFill>
                                <a:srgbClr val="C00000"/>
                              </a:solidFill>
                              <a:latin typeface="Cambria Math" panose="02040503050406030204" pitchFamily="18" charset="0"/>
                            </a:rPr>
                          </m:ctrlPr>
                        </m:sSubSupPr>
                        <m:e>
                          <m:r>
                            <a:rPr lang="en-US" b="0" i="1" smtClean="0">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𝑥</m:t>
                          </m:r>
                        </m:e>
                        <m:sub>
                          <m:r>
                            <a:rPr lang="en-US" b="0" i="1" smtClean="0">
                              <a:solidFill>
                                <a:srgbClr val="C00000"/>
                              </a:solidFill>
                              <a:latin typeface="Cambria Math" panose="02040503050406030204" pitchFamily="18" charset="0"/>
                            </a:rPr>
                            <m:t>𝑖</m:t>
                          </m:r>
                        </m:sub>
                        <m:sup>
                          <m:r>
                            <a:rPr lang="en-US" i="1">
                              <a:solidFill>
                                <a:srgbClr val="C00000"/>
                              </a:solidFill>
                              <a:latin typeface="Cambria Math" panose="02040503050406030204" pitchFamily="18" charset="0"/>
                            </a:rPr>
                            <m:t>𝑇</m:t>
                          </m:r>
                        </m:sup>
                      </m:sSubSup>
                      <m:r>
                        <a:rPr lang="en-US" i="1">
                          <a:solidFill>
                            <a:srgbClr val="C00000"/>
                          </a:solidFill>
                          <a:latin typeface="Cambria Math" panose="02040503050406030204" pitchFamily="18" charset="0"/>
                        </a:rPr>
                        <m:t>𝑦</m:t>
                      </m:r>
                      <m:r>
                        <a:rPr lang="en-US" b="0" i="1" smtClean="0">
                          <a:solidFill>
                            <a:srgbClr val="C00000"/>
                          </a:solidFill>
                          <a:latin typeface="Cambria Math" panose="02040503050406030204" pitchFamily="18" charset="0"/>
                        </a:rPr>
                        <m:t>|&gt;</m:t>
                      </m:r>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𝜆</m:t>
                          </m:r>
                        </m:e>
                        <m:sup>
                          <m:r>
                            <a:rPr lang="en-US" i="1">
                              <a:solidFill>
                                <a:srgbClr val="C00000"/>
                              </a:solidFill>
                              <a:latin typeface="Cambria Math" panose="02040503050406030204" pitchFamily="18" charset="0"/>
                            </a:rPr>
                            <m:t>′</m:t>
                          </m:r>
                        </m:sup>
                      </m:sSup>
                    </m:oMath>
                  </m:oMathPara>
                </a14:m>
                <a:endParaRPr lang="en-US" dirty="0"/>
              </a:p>
              <a:p>
                <a:endParaRPr lang="en-US" dirty="0"/>
              </a:p>
              <a:p>
                <a:endParaRPr lang="en-US" b="0"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2E2E1ECD-33EF-4CCE-8BE7-62FD6410411A}"/>
                  </a:ext>
                </a:extLst>
              </p:cNvPr>
              <p:cNvSpPr>
                <a:spLocks noGrp="1" noRot="1" noChangeAspect="1" noMove="1" noResize="1" noEditPoints="1" noAdjustHandles="1" noChangeArrowheads="1" noChangeShapeType="1" noTextEdit="1"/>
              </p:cNvSpPr>
              <p:nvPr>
                <p:ph idx="1"/>
              </p:nvPr>
            </p:nvSpPr>
            <p:spPr>
              <a:xfrm>
                <a:off x="833415" y="1177758"/>
                <a:ext cx="10327008" cy="4744577"/>
              </a:xfrm>
              <a:blipFill>
                <a:blip r:embed="rId3"/>
                <a:stretch>
                  <a:fillRect l="-1240" t="-115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5089ED0-35DA-4E73-ADCB-1295D206554E}"/>
              </a:ext>
            </a:extLst>
          </p:cNvPr>
          <p:cNvSpPr>
            <a:spLocks noGrp="1"/>
          </p:cNvSpPr>
          <p:nvPr>
            <p:ph type="sldNum" sz="quarter" idx="12"/>
          </p:nvPr>
        </p:nvSpPr>
        <p:spPr/>
        <p:txBody>
          <a:bodyPr/>
          <a:lstStyle/>
          <a:p>
            <a:fld id="{AD29F1E6-0A42-6342-8A19-FA364A33AB30}" type="slidenum">
              <a:rPr lang="en-US" smtClean="0"/>
              <a:t>30</a:t>
            </a:fld>
            <a:endParaRPr lang="en-US"/>
          </a:p>
        </p:txBody>
      </p:sp>
    </p:spTree>
    <p:extLst>
      <p:ext uri="{BB962C8B-B14F-4D97-AF65-F5344CB8AC3E}">
        <p14:creationId xmlns:p14="http://schemas.microsoft.com/office/powerpoint/2010/main" val="3997291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F1ECD-7186-4C1F-9E1E-9B54681122C3}"/>
              </a:ext>
            </a:extLst>
          </p:cNvPr>
          <p:cNvSpPr>
            <a:spLocks noGrp="1"/>
          </p:cNvSpPr>
          <p:nvPr>
            <p:ph type="title"/>
          </p:nvPr>
        </p:nvSpPr>
        <p:spPr/>
        <p:txBody>
          <a:bodyPr/>
          <a:lstStyle/>
          <a:p>
            <a:r>
              <a:rPr lang="en-US" dirty="0"/>
              <a:t>Deriving LASSO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55EA46B-100C-4353-9DFA-CF02036E52F2}"/>
                  </a:ext>
                </a:extLst>
              </p:cNvPr>
              <p:cNvSpPr>
                <a:spLocks noGrp="1"/>
              </p:cNvSpPr>
              <p:nvPr>
                <p:ph idx="1"/>
              </p:nvPr>
            </p:nvSpPr>
            <p:spPr>
              <a:xfrm>
                <a:off x="932496" y="1177758"/>
                <a:ext cx="10327008" cy="4850902"/>
              </a:xfrm>
            </p:spPr>
            <p:txBody>
              <a:bodyPr/>
              <a:lstStyle/>
              <a:p>
                <a:r>
                  <a:rPr lang="en-US" dirty="0"/>
                  <a:t>For the last case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b="0" i="1" smtClean="0">
                            <a:latin typeface="Cambria Math" panose="02040503050406030204" pitchFamily="18" charset="0"/>
                          </a:rPr>
                          <m:t>𝑖</m:t>
                        </m:r>
                      </m:sub>
                    </m:sSub>
                    <m:r>
                      <a:rPr lang="en-US" i="1">
                        <a:latin typeface="Cambria Math" panose="02040503050406030204" pitchFamily="18" charset="0"/>
                      </a:rPr>
                      <m:t>=0</m:t>
                    </m:r>
                  </m:oMath>
                </a14:m>
                <a:r>
                  <a:rPr lang="en-US" dirty="0"/>
                  <a:t> ), we need: </a:t>
                </a:r>
              </a:p>
              <a:p>
                <a:endParaRPr lang="en-US" dirty="0"/>
              </a:p>
              <a:p>
                <a:pPr/>
                <a14:m>
                  <m:oMathPara xmlns:m="http://schemas.openxmlformats.org/officeDocument/2006/math">
                    <m:oMathParaPr>
                      <m:jc m:val="centerGroup"/>
                    </m:oMathParaPr>
                    <m:oMath xmlns:m="http://schemas.openxmlformats.org/officeDocument/2006/math">
                      <m:r>
                        <a:rPr lang="en-US" i="1" smtClean="0">
                          <a:solidFill>
                            <a:srgbClr val="C00000"/>
                          </a:solidFill>
                          <a:latin typeface="Cambria Math" panose="02040503050406030204" pitchFamily="18" charset="0"/>
                        </a:rPr>
                        <m:t>0</m:t>
                      </m:r>
                      <m:r>
                        <a:rPr lang="en-US" i="1" smtClean="0">
                          <a:solidFill>
                            <a:schemeClr val="tx1"/>
                          </a:solidFill>
                          <a:latin typeface="Cambria Math" panose="02040503050406030204" pitchFamily="18" charset="0"/>
                        </a:rPr>
                        <m:t>∈</m:t>
                      </m:r>
                      <m:d>
                        <m:dPr>
                          <m:begChr m:val="["/>
                          <m:endChr m:val="]"/>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−2</m:t>
                          </m:r>
                          <m:r>
                            <a:rPr lang="en-US" i="1">
                              <a:solidFill>
                                <a:srgbClr val="C00000"/>
                              </a:solidFill>
                              <a:latin typeface="Cambria Math" panose="02040503050406030204" pitchFamily="18" charset="0"/>
                            </a:rPr>
                            <m:t>𝜆</m:t>
                          </m:r>
                          <m:r>
                            <a:rPr lang="en-US" i="1">
                              <a:solidFill>
                                <a:srgbClr val="C00000"/>
                              </a:solidFill>
                              <a:latin typeface="Cambria Math" panose="02040503050406030204" pitchFamily="18" charset="0"/>
                            </a:rPr>
                            <m:t>′,2</m:t>
                          </m:r>
                          <m:r>
                            <a:rPr lang="en-US" i="1">
                              <a:solidFill>
                                <a:srgbClr val="C00000"/>
                              </a:solidFill>
                              <a:latin typeface="Cambria Math" panose="02040503050406030204" pitchFamily="18" charset="0"/>
                            </a:rPr>
                            <m:t>𝜆</m:t>
                          </m:r>
                          <m:r>
                            <a:rPr lang="en-US" i="1">
                              <a:solidFill>
                                <a:srgbClr val="C00000"/>
                              </a:solidFill>
                              <a:latin typeface="Cambria Math" panose="02040503050406030204" pitchFamily="18" charset="0"/>
                            </a:rPr>
                            <m:t>′</m:t>
                          </m:r>
                        </m:e>
                      </m:d>
                      <m:r>
                        <a:rPr lang="en-US" i="1">
                          <a:solidFill>
                            <a:srgbClr val="C00000"/>
                          </a:solidFill>
                          <a:latin typeface="Cambria Math" panose="02040503050406030204" pitchFamily="18" charset="0"/>
                        </a:rPr>
                        <m:t>−2</m:t>
                      </m:r>
                      <m:sSubSup>
                        <m:sSubSupPr>
                          <m:ctrlPr>
                            <a:rPr lang="en-US" i="1">
                              <a:solidFill>
                                <a:srgbClr val="C00000"/>
                              </a:solidFill>
                              <a:latin typeface="Cambria Math" panose="02040503050406030204" pitchFamily="18" charset="0"/>
                            </a:rPr>
                          </m:ctrlPr>
                        </m:sSubSupPr>
                        <m:e>
                          <m:r>
                            <a:rPr lang="en-US" i="1">
                              <a:solidFill>
                                <a:srgbClr val="C00000"/>
                              </a:solidFill>
                              <a:latin typeface="Cambria Math" panose="02040503050406030204" pitchFamily="18" charset="0"/>
                            </a:rPr>
                            <m:t>𝑥</m:t>
                          </m:r>
                        </m:e>
                        <m:sub>
                          <m:r>
                            <a:rPr lang="en-US" b="0" i="1" smtClean="0">
                              <a:solidFill>
                                <a:srgbClr val="C00000"/>
                              </a:solidFill>
                              <a:latin typeface="Cambria Math" panose="02040503050406030204" pitchFamily="18" charset="0"/>
                            </a:rPr>
                            <m:t>𝑖</m:t>
                          </m:r>
                        </m:sub>
                        <m:sup>
                          <m:r>
                            <a:rPr lang="en-US" i="1">
                              <a:solidFill>
                                <a:srgbClr val="C00000"/>
                              </a:solidFill>
                              <a:latin typeface="Cambria Math" panose="02040503050406030204" pitchFamily="18" charset="0"/>
                            </a:rPr>
                            <m:t>𝑇</m:t>
                          </m:r>
                        </m:sup>
                      </m:sSubSup>
                      <m:r>
                        <a:rPr lang="en-US" i="1">
                          <a:solidFill>
                            <a:srgbClr val="C00000"/>
                          </a:solidFill>
                          <a:latin typeface="Cambria Math" panose="02040503050406030204" pitchFamily="18" charset="0"/>
                        </a:rPr>
                        <m:t>𝑦</m:t>
                      </m:r>
                    </m:oMath>
                  </m:oMathPara>
                </a14:m>
                <a:endParaRPr lang="en-US" dirty="0">
                  <a:solidFill>
                    <a:srgbClr val="C00000"/>
                  </a:solidFill>
                </a:endParaRPr>
              </a:p>
              <a:p>
                <a:endParaRPr lang="en-US" dirty="0"/>
              </a:p>
              <a:p>
                <a:r>
                  <a:rPr lang="en-US" dirty="0"/>
                  <a:t>Which implies:</a:t>
                </a: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−2</m:t>
                      </m:r>
                      <m:r>
                        <a:rPr lang="en-US" i="1">
                          <a:latin typeface="Cambria Math" panose="02040503050406030204" pitchFamily="18" charset="0"/>
                        </a:rPr>
                        <m:t>𝜆</m:t>
                      </m:r>
                      <m:r>
                        <a:rPr lang="en-US" i="1">
                          <a:latin typeface="Cambria Math" panose="02040503050406030204" pitchFamily="18" charset="0"/>
                        </a:rPr>
                        <m:t>′−2</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b="0" i="1" smtClean="0">
                              <a:latin typeface="Cambria Math" panose="02040503050406030204" pitchFamily="18" charset="0"/>
                            </a:rPr>
                            <m:t>𝑖</m:t>
                          </m:r>
                        </m:sub>
                        <m:sup>
                          <m:r>
                            <a:rPr lang="en-US" i="1">
                              <a:latin typeface="Cambria Math" panose="02040503050406030204" pitchFamily="18" charset="0"/>
                            </a:rPr>
                            <m:t>𝑇</m:t>
                          </m:r>
                        </m:sup>
                      </m:sSubSup>
                      <m:r>
                        <a:rPr lang="en-US" i="1">
                          <a:latin typeface="Cambria Math" panose="02040503050406030204" pitchFamily="18" charset="0"/>
                        </a:rPr>
                        <m:t>𝑦</m:t>
                      </m:r>
                      <m:r>
                        <a:rPr lang="en-US" i="1">
                          <a:latin typeface="Cambria Math" panose="02040503050406030204" pitchFamily="18" charset="0"/>
                        </a:rPr>
                        <m:t>&lt;0 </m:t>
                      </m:r>
                      <m:groupChr>
                        <m:groupChrPr>
                          <m:chr m:val="⇔"/>
                          <m:vertJc m:val="bot"/>
                          <m:ctrlPr>
                            <a:rPr lang="en-US" i="1">
                              <a:latin typeface="Cambria Math" panose="02040503050406030204" pitchFamily="18" charset="0"/>
                            </a:rPr>
                          </m:ctrlPr>
                        </m:groupChrPr>
                        <m:e/>
                      </m:groupChr>
                      <m:r>
                        <a:rPr lang="en-US" i="1">
                          <a:latin typeface="Cambria Math" panose="02040503050406030204" pitchFamily="18" charset="0"/>
                        </a:rPr>
                        <m:t> </m:t>
                      </m:r>
                      <m:r>
                        <a:rPr lang="en-US" i="1">
                          <a:latin typeface="Cambria Math" panose="02040503050406030204" pitchFamily="18" charset="0"/>
                        </a:rPr>
                        <m:t>𝜆</m:t>
                      </m:r>
                      <m:r>
                        <a:rPr lang="en-US" b="0" i="1" smtClean="0">
                          <a:latin typeface="Cambria Math" panose="02040503050406030204" pitchFamily="18" charset="0"/>
                        </a:rPr>
                        <m:t>′</m:t>
                      </m:r>
                      <m:r>
                        <a:rPr lang="en-US" i="1">
                          <a:latin typeface="Cambria Math" panose="02040503050406030204" pitchFamily="18" charset="0"/>
                        </a:rPr>
                        <m:t>&gt;−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b="0" i="1" smtClean="0">
                              <a:latin typeface="Cambria Math" panose="02040503050406030204" pitchFamily="18" charset="0"/>
                            </a:rPr>
                            <m:t>𝑖</m:t>
                          </m:r>
                        </m:sub>
                        <m:sup>
                          <m:r>
                            <a:rPr lang="en-US" i="1">
                              <a:latin typeface="Cambria Math" panose="02040503050406030204" pitchFamily="18" charset="0"/>
                            </a:rPr>
                            <m:t>𝑇</m:t>
                          </m:r>
                        </m:sup>
                      </m:sSubSup>
                      <m:r>
                        <a:rPr lang="en-US" i="1">
                          <a:latin typeface="Cambria Math" panose="02040503050406030204" pitchFamily="18" charset="0"/>
                        </a:rPr>
                        <m:t>𝑦</m:t>
                      </m:r>
                    </m:oMath>
                  </m:oMathPara>
                </a14:m>
                <a:endParaRPr lang="en-US" dirty="0"/>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2</m:t>
                      </m:r>
                      <m:r>
                        <a:rPr lang="en-US" i="1">
                          <a:latin typeface="Cambria Math" panose="02040503050406030204" pitchFamily="18" charset="0"/>
                        </a:rPr>
                        <m:t>𝜆</m:t>
                      </m:r>
                      <m:r>
                        <a:rPr lang="en-US" i="1">
                          <a:latin typeface="Cambria Math" panose="02040503050406030204" pitchFamily="18" charset="0"/>
                        </a:rPr>
                        <m:t>′−2</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b="0" i="1" smtClean="0">
                              <a:latin typeface="Cambria Math" panose="02040503050406030204" pitchFamily="18" charset="0"/>
                            </a:rPr>
                            <m:t>𝑖</m:t>
                          </m:r>
                        </m:sub>
                        <m:sup>
                          <m:r>
                            <a:rPr lang="en-US" i="1">
                              <a:latin typeface="Cambria Math" panose="02040503050406030204" pitchFamily="18" charset="0"/>
                            </a:rPr>
                            <m:t>𝑇</m:t>
                          </m:r>
                        </m:sup>
                      </m:sSubSup>
                      <m:r>
                        <a:rPr lang="en-US" i="1">
                          <a:latin typeface="Cambria Math" panose="02040503050406030204" pitchFamily="18" charset="0"/>
                        </a:rPr>
                        <m:t>𝑦</m:t>
                      </m:r>
                      <m:r>
                        <a:rPr lang="en-US" i="1">
                          <a:latin typeface="Cambria Math" panose="02040503050406030204" pitchFamily="18" charset="0"/>
                        </a:rPr>
                        <m:t>&gt;0 </m:t>
                      </m:r>
                      <m:groupChr>
                        <m:groupChrPr>
                          <m:chr m:val="⇔"/>
                          <m:vertJc m:val="bot"/>
                          <m:ctrlPr>
                            <a:rPr lang="en-US" i="1">
                              <a:latin typeface="Cambria Math" panose="02040503050406030204" pitchFamily="18" charset="0"/>
                            </a:rPr>
                          </m:ctrlPr>
                        </m:groupChrPr>
                        <m:e/>
                      </m:groupChr>
                      <m:r>
                        <a:rPr lang="en-US" i="1">
                          <a:latin typeface="Cambria Math" panose="02040503050406030204" pitchFamily="18" charset="0"/>
                        </a:rPr>
                        <m:t> </m:t>
                      </m:r>
                      <m:r>
                        <a:rPr lang="en-US" i="1">
                          <a:latin typeface="Cambria Math" panose="02040503050406030204" pitchFamily="18" charset="0"/>
                        </a:rPr>
                        <m:t>𝜆</m:t>
                      </m:r>
                      <m:r>
                        <a:rPr lang="en-US" b="0" i="1" smtClean="0">
                          <a:latin typeface="Cambria Math" panose="02040503050406030204" pitchFamily="18" charset="0"/>
                        </a:rPr>
                        <m:t>′</m:t>
                      </m:r>
                      <m:r>
                        <a:rPr lang="en-US" i="1">
                          <a:latin typeface="Cambria Math" panose="02040503050406030204" pitchFamily="18" charset="0"/>
                        </a:rPr>
                        <m:t>&gt;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b="0" i="1" smtClean="0">
                              <a:latin typeface="Cambria Math" panose="02040503050406030204" pitchFamily="18" charset="0"/>
                            </a:rPr>
                            <m:t>𝑖</m:t>
                          </m:r>
                        </m:sub>
                        <m:sup>
                          <m:r>
                            <a:rPr lang="en-US" i="1" smtClean="0">
                              <a:latin typeface="Cambria Math" panose="02040503050406030204" pitchFamily="18" charset="0"/>
                            </a:rPr>
                            <m:t>𝑇</m:t>
                          </m:r>
                        </m:sup>
                      </m:sSubSup>
                      <m:r>
                        <a:rPr lang="en-US" i="1">
                          <a:latin typeface="Cambria Math" panose="02040503050406030204" pitchFamily="18" charset="0"/>
                        </a:rPr>
                        <m:t>𝑦</m:t>
                      </m:r>
                    </m:oMath>
                  </m:oMathPara>
                </a14:m>
                <a:endParaRPr lang="en-US" dirty="0"/>
              </a:p>
              <a:p>
                <a:endParaRPr lang="en-US" dirty="0"/>
              </a:p>
            </p:txBody>
          </p:sp>
        </mc:Choice>
        <mc:Fallback xmlns="">
          <p:sp>
            <p:nvSpPr>
              <p:cNvPr id="3" name="Content Placeholder 2">
                <a:extLst>
                  <a:ext uri="{FF2B5EF4-FFF2-40B4-BE49-F238E27FC236}">
                    <a16:creationId xmlns:a16="http://schemas.microsoft.com/office/drawing/2014/main" id="{955EA46B-100C-4353-9DFA-CF02036E52F2}"/>
                  </a:ext>
                </a:extLst>
              </p:cNvPr>
              <p:cNvSpPr>
                <a:spLocks noGrp="1" noRot="1" noChangeAspect="1" noMove="1" noResize="1" noEditPoints="1" noAdjustHandles="1" noChangeArrowheads="1" noChangeShapeType="1" noTextEdit="1"/>
              </p:cNvSpPr>
              <p:nvPr>
                <p:ph idx="1"/>
              </p:nvPr>
            </p:nvSpPr>
            <p:spPr>
              <a:xfrm>
                <a:off x="932496" y="1177758"/>
                <a:ext cx="10327008" cy="4850902"/>
              </a:xfrm>
              <a:blipFill>
                <a:blip r:embed="rId3"/>
                <a:stretch>
                  <a:fillRect l="-1240" t="-113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1DEB819-DAA8-445D-9B88-64785C4648D4}"/>
              </a:ext>
            </a:extLst>
          </p:cNvPr>
          <p:cNvSpPr>
            <a:spLocks noGrp="1"/>
          </p:cNvSpPr>
          <p:nvPr>
            <p:ph type="sldNum" sz="quarter" idx="12"/>
          </p:nvPr>
        </p:nvSpPr>
        <p:spPr/>
        <p:txBody>
          <a:bodyPr/>
          <a:lstStyle/>
          <a:p>
            <a:fld id="{AD29F1E6-0A42-6342-8A19-FA364A33AB30}" type="slidenum">
              <a:rPr lang="en-US" smtClean="0"/>
              <a:t>31</a:t>
            </a:fld>
            <a:endParaRPr lang="en-US"/>
          </a:p>
        </p:txBody>
      </p:sp>
    </p:spTree>
    <p:extLst>
      <p:ext uri="{BB962C8B-B14F-4D97-AF65-F5344CB8AC3E}">
        <p14:creationId xmlns:p14="http://schemas.microsoft.com/office/powerpoint/2010/main" val="2057470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9CED9-0F56-4881-BABE-EA6638A5E76B}"/>
              </a:ext>
            </a:extLst>
          </p:cNvPr>
          <p:cNvSpPr>
            <a:spLocks noGrp="1"/>
          </p:cNvSpPr>
          <p:nvPr>
            <p:ph type="title"/>
          </p:nvPr>
        </p:nvSpPr>
        <p:spPr/>
        <p:txBody>
          <a:bodyPr/>
          <a:lstStyle/>
          <a:p>
            <a:r>
              <a:rPr lang="en-US" dirty="0"/>
              <a:t>Deriving LASSO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25F398-02B5-4644-8914-2F1CE9E4693D}"/>
                  </a:ext>
                </a:extLst>
              </p:cNvPr>
              <p:cNvSpPr>
                <a:spLocks noGrp="1"/>
              </p:cNvSpPr>
              <p:nvPr>
                <p:ph idx="1"/>
              </p:nvPr>
            </p:nvSpPr>
            <p:spPr>
              <a:xfrm>
                <a:off x="932496" y="1177758"/>
                <a:ext cx="10327008" cy="4904065"/>
              </a:xfrm>
            </p:spPr>
            <p:txBody>
              <a:bodyPr/>
              <a:lstStyle/>
              <a:p>
                <a:r>
                  <a:rPr lang="en-US" dirty="0"/>
                  <a:t>This gives us a closed form for the LASSO	estimation when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𝑇</m:t>
                        </m:r>
                      </m:sup>
                    </m:sSup>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𝐼</m:t>
                    </m:r>
                  </m:oMath>
                </a14:m>
                <a:r>
                  <a:rPr lang="en-US" dirty="0"/>
                  <a:t>:</a:t>
                </a:r>
              </a:p>
              <a:p>
                <a:endParaRPr lang="en-US" dirty="0"/>
              </a:p>
              <a:p>
                <a:pPr/>
                <a14:m>
                  <m:oMathPara xmlns:m="http://schemas.openxmlformats.org/officeDocument/2006/math">
                    <m:oMathParaPr>
                      <m:jc m:val="centerGroup"/>
                    </m:oMathParaPr>
                    <m:oMath xmlns:m="http://schemas.openxmlformats.org/officeDocument/2006/math">
                      <m:sSubSup>
                        <m:sSubSupPr>
                          <m:ctrlPr>
                            <a:rPr lang="en-US" b="0" i="1" dirty="0" smtClean="0">
                              <a:latin typeface="Cambria Math" panose="02040503050406030204" pitchFamily="18" charset="0"/>
                            </a:rPr>
                          </m:ctrlPr>
                        </m:sSub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𝛽</m:t>
                              </m:r>
                            </m:e>
                          </m:acc>
                        </m:e>
                        <m:sub>
                          <m:r>
                            <a:rPr lang="en-US" b="0" i="1" smtClean="0">
                              <a:latin typeface="Cambria Math" panose="02040503050406030204" pitchFamily="18" charset="0"/>
                            </a:rPr>
                            <m:t>𝑖</m:t>
                          </m:r>
                        </m:sub>
                        <m:sup>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𝜆</m:t>
                              </m:r>
                            </m:e>
                            <m:sup>
                              <m:r>
                                <a:rPr lang="en-US" b="0" i="1" dirty="0" smtClean="0">
                                  <a:latin typeface="Cambria Math" panose="02040503050406030204" pitchFamily="18" charset="0"/>
                                </a:rPr>
                                <m:t>′</m:t>
                              </m:r>
                            </m:sup>
                          </m:sSup>
                        </m:sup>
                      </m:sSubSup>
                      <m:r>
                        <a:rPr lang="en-US" b="0" i="1" dirty="0" smtClean="0">
                          <a:latin typeface="Cambria Math" panose="02040503050406030204" pitchFamily="18" charset="0"/>
                        </a:rPr>
                        <m:t>= </m:t>
                      </m:r>
                      <m:d>
                        <m:dPr>
                          <m:begChr m:val="{"/>
                          <m:endChr m:val=""/>
                          <m:ctrlPr>
                            <a:rPr lang="en-US" b="0" i="1" dirty="0" smtClean="0">
                              <a:latin typeface="Cambria Math" panose="02040503050406030204" pitchFamily="18" charset="0"/>
                            </a:rPr>
                          </m:ctrlPr>
                        </m:dPr>
                        <m:e>
                          <m:eqArr>
                            <m:eqArrPr>
                              <m:ctrlPr>
                                <a:rPr lang="en-US" b="0" i="1" dirty="0" smtClean="0">
                                  <a:latin typeface="Cambria Math" panose="02040503050406030204" pitchFamily="18" charset="0"/>
                                </a:rPr>
                              </m:ctrlPr>
                            </m:eqArrPr>
                            <m:e>
                              <m:r>
                                <a:rPr lang="en-US" b="0" i="1" dirty="0" smtClean="0">
                                  <a:latin typeface="Cambria Math" panose="02040503050406030204" pitchFamily="18" charset="0"/>
                                </a:rPr>
                                <m:t>0                                                   </m:t>
                              </m:r>
                              <m:r>
                                <a:rPr lang="en-US" b="0" i="1" dirty="0" smtClean="0">
                                  <a:latin typeface="Cambria Math" panose="02040503050406030204" pitchFamily="18" charset="0"/>
                                </a:rPr>
                                <m:t>𝜆</m:t>
                              </m:r>
                              <m:r>
                                <a:rPr lang="en-US" b="0" i="1" dirty="0" smtClean="0">
                                  <a:latin typeface="Cambria Math" panose="02040503050406030204" pitchFamily="18" charset="0"/>
                                </a:rPr>
                                <m:t>′&gt;|</m:t>
                              </m:r>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𝑥</m:t>
                                  </m:r>
                                </m:e>
                                <m:sub>
                                  <m:r>
                                    <a:rPr lang="en-US" b="0" i="1" dirty="0" smtClean="0">
                                      <a:latin typeface="Cambria Math" panose="02040503050406030204" pitchFamily="18" charset="0"/>
                                    </a:rPr>
                                    <m:t>𝑖</m:t>
                                  </m:r>
                                </m:sub>
                                <m:sup>
                                  <m:r>
                                    <a:rPr lang="en-US" b="0" i="1" dirty="0" smtClean="0">
                                      <a:latin typeface="Cambria Math" panose="02040503050406030204" pitchFamily="18" charset="0"/>
                                    </a:rPr>
                                    <m:t>𝑇</m:t>
                                  </m:r>
                                </m:sup>
                              </m:sSubSup>
                              <m:r>
                                <a:rPr lang="en-US" b="0" i="1" dirty="0" smtClean="0">
                                  <a:latin typeface="Cambria Math" panose="02040503050406030204" pitchFamily="18" charset="0"/>
                                </a:rPr>
                                <m:t>𝑦</m:t>
                              </m:r>
                              <m:r>
                                <a:rPr lang="en-US" b="0" i="1" dirty="0" smtClean="0">
                                  <a:latin typeface="Cambria Math" panose="02040503050406030204" pitchFamily="18" charset="0"/>
                                </a:rPr>
                                <m:t>|</m:t>
                              </m:r>
                            </m:e>
                            <m:e>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𝑥</m:t>
                                  </m:r>
                                </m:e>
                                <m:sub>
                                  <m:r>
                                    <a:rPr lang="en-US" b="0" i="1" dirty="0" smtClean="0">
                                      <a:latin typeface="Cambria Math" panose="02040503050406030204" pitchFamily="18" charset="0"/>
                                    </a:rPr>
                                    <m:t>𝑖</m:t>
                                  </m:r>
                                </m:sub>
                                <m:sup>
                                  <m:r>
                                    <a:rPr lang="en-US" b="0" i="1" dirty="0" smtClean="0">
                                      <a:latin typeface="Cambria Math" panose="02040503050406030204" pitchFamily="18" charset="0"/>
                                    </a:rPr>
                                    <m:t>𝑇</m:t>
                                  </m:r>
                                </m:sup>
                              </m:sSubSup>
                              <m:r>
                                <a:rPr lang="en-US" b="0" i="1" dirty="0" smtClean="0">
                                  <a:latin typeface="Cambria Math" panose="02040503050406030204" pitchFamily="18" charset="0"/>
                                </a:rPr>
                                <m:t>𝑦</m:t>
                              </m:r>
                              <m:r>
                                <a:rPr lang="en-US" b="0" i="1" dirty="0" smtClean="0">
                                  <a:latin typeface="Cambria Math" panose="02040503050406030204" pitchFamily="18" charset="0"/>
                                </a:rPr>
                                <m:t>−</m:t>
                              </m:r>
                              <m:r>
                                <a:rPr lang="en-US" b="0" i="1" dirty="0" smtClean="0">
                                  <a:latin typeface="Cambria Math" panose="02040503050406030204" pitchFamily="18" charset="0"/>
                                </a:rPr>
                                <m:t>𝑠𝑖𝑔𝑛</m:t>
                              </m:r>
                              <m:d>
                                <m:dPr>
                                  <m:ctrlPr>
                                    <a:rPr lang="en-US" b="0" i="1" dirty="0" smtClean="0">
                                      <a:latin typeface="Cambria Math" panose="02040503050406030204" pitchFamily="18" charset="0"/>
                                    </a:rPr>
                                  </m:ctrlPr>
                                </m:dPr>
                                <m:e>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𝑥</m:t>
                                      </m:r>
                                    </m:e>
                                    <m:sub>
                                      <m:r>
                                        <a:rPr lang="en-US" b="0" i="1" dirty="0" smtClean="0">
                                          <a:latin typeface="Cambria Math" panose="02040503050406030204" pitchFamily="18" charset="0"/>
                                        </a:rPr>
                                        <m:t>𝑖</m:t>
                                      </m:r>
                                    </m:sub>
                                    <m:sup>
                                      <m:r>
                                        <a:rPr lang="en-US" b="0" i="1" dirty="0" smtClean="0">
                                          <a:latin typeface="Cambria Math" panose="02040503050406030204" pitchFamily="18" charset="0"/>
                                        </a:rPr>
                                        <m:t>𝑇</m:t>
                                      </m:r>
                                    </m:sup>
                                  </m:sSubSup>
                                  <m:r>
                                    <a:rPr lang="en-US" b="0" i="1" dirty="0" smtClean="0">
                                      <a:latin typeface="Cambria Math" panose="02040503050406030204" pitchFamily="18" charset="0"/>
                                    </a:rPr>
                                    <m:t>𝑦</m:t>
                                  </m:r>
                                </m:e>
                              </m:d>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𝜆</m:t>
                                  </m:r>
                                </m:e>
                                <m:sup>
                                  <m:r>
                                    <a:rPr lang="en-US" b="0" i="1" dirty="0" smtClean="0">
                                      <a:latin typeface="Cambria Math" panose="02040503050406030204" pitchFamily="18" charset="0"/>
                                    </a:rPr>
                                    <m:t>′</m:t>
                                  </m:r>
                                </m:sup>
                              </m:sSup>
                              <m:r>
                                <a:rPr lang="en-US" b="0" i="1" dirty="0" smtClean="0">
                                  <a:latin typeface="Cambria Math" panose="02040503050406030204" pitchFamily="18" charset="0"/>
                                </a:rPr>
                                <m:t>,     </m:t>
                              </m:r>
                              <m:r>
                                <a:rPr lang="en-US" b="0" i="1" dirty="0" smtClean="0">
                                  <a:latin typeface="Cambria Math" panose="02040503050406030204" pitchFamily="18" charset="0"/>
                                </a:rPr>
                                <m:t>𝜆</m:t>
                              </m:r>
                              <m:r>
                                <a:rPr lang="en-US" b="0" i="1" dirty="0" smtClean="0">
                                  <a:latin typeface="Cambria Math" panose="02040503050406030204" pitchFamily="18" charset="0"/>
                                </a:rPr>
                                <m:t>′≤|</m:t>
                              </m:r>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𝑥</m:t>
                                  </m:r>
                                </m:e>
                                <m:sub>
                                  <m:r>
                                    <a:rPr lang="en-US" b="0" i="1" dirty="0" smtClean="0">
                                      <a:latin typeface="Cambria Math" panose="02040503050406030204" pitchFamily="18" charset="0"/>
                                    </a:rPr>
                                    <m:t>𝑖</m:t>
                                  </m:r>
                                </m:sub>
                                <m:sup>
                                  <m:r>
                                    <a:rPr lang="en-US" b="0" i="1" dirty="0" smtClean="0">
                                      <a:latin typeface="Cambria Math" panose="02040503050406030204" pitchFamily="18" charset="0"/>
                                    </a:rPr>
                                    <m:t>𝑇</m:t>
                                  </m:r>
                                </m:sup>
                              </m:sSubSup>
                              <m:r>
                                <a:rPr lang="en-US" b="0" i="1" dirty="0" smtClean="0">
                                  <a:latin typeface="Cambria Math" panose="02040503050406030204" pitchFamily="18" charset="0"/>
                                </a:rPr>
                                <m:t>𝑦</m:t>
                              </m:r>
                              <m:r>
                                <a:rPr lang="en-US" b="0" i="1" dirty="0" smtClean="0">
                                  <a:latin typeface="Cambria Math" panose="02040503050406030204" pitchFamily="18" charset="0"/>
                                </a:rPr>
                                <m:t>|</m:t>
                              </m:r>
                            </m:e>
                          </m:eqArr>
                        </m:e>
                      </m:d>
                    </m:oMath>
                  </m:oMathPara>
                </a14:m>
                <a:endParaRPr lang="en-US" dirty="0"/>
              </a:p>
              <a:p>
                <a:endParaRPr lang="en-US" dirty="0"/>
              </a:p>
              <a:p>
                <a:pPr marL="457200" indent="-457200">
                  <a:buFont typeface="Arial" panose="020B0604020202020204" pitchFamily="34" charset="0"/>
                  <a:buChar char="•"/>
                </a:pPr>
                <a:r>
                  <a:rPr lang="en-US" dirty="0"/>
                  <a:t>As we can see, LASSO nullifies components of </a:t>
                </a:r>
                <a14:m>
                  <m:oMath xmlns:m="http://schemas.openxmlformats.org/officeDocument/2006/math">
                    <m:r>
                      <a:rPr lang="en-US" b="0" i="1" smtClean="0">
                        <a:latin typeface="Cambria Math" panose="02040503050406030204" pitchFamily="18" charset="0"/>
                      </a:rPr>
                      <m:t>𝛽</m:t>
                    </m:r>
                  </m:oMath>
                </a14:m>
                <a:r>
                  <a:rPr lang="en-US" dirty="0"/>
                  <a:t> when the corresponding </a:t>
                </a:r>
                <a14:m>
                  <m:oMath xmlns:m="http://schemas.openxmlformats.org/officeDocument/2006/math">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𝑖</m:t>
                        </m:r>
                      </m:sub>
                      <m:sup>
                        <m:r>
                          <a:rPr lang="en-US" b="0" i="1" smtClean="0">
                            <a:latin typeface="Cambria Math" panose="02040503050406030204" pitchFamily="18" charset="0"/>
                          </a:rPr>
                          <m:t>𝑇</m:t>
                        </m:r>
                      </m:sup>
                    </m:sSubSup>
                    <m:r>
                      <a:rPr lang="en-US" b="0" i="1" smtClean="0">
                        <a:latin typeface="Cambria Math" panose="02040503050406030204" pitchFamily="18" charset="0"/>
                      </a:rPr>
                      <m:t>𝑦</m:t>
                    </m:r>
                    <m:r>
                      <a:rPr lang="en-US" b="0" i="1" smtClean="0">
                        <a:latin typeface="Cambria Math" panose="02040503050406030204" pitchFamily="18" charset="0"/>
                      </a:rPr>
                      <m:t>|</m:t>
                    </m:r>
                  </m:oMath>
                </a14:m>
                <a:r>
                  <a:rPr lang="en-US" dirty="0"/>
                  <a:t> is smaller than </a:t>
                </a:r>
                <a14:m>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/2</m:t>
                    </m:r>
                  </m:oMath>
                </a14:m>
                <a:r>
                  <a:rPr lang="en-US" dirty="0"/>
                  <a:t>. </a:t>
                </a:r>
              </a:p>
              <a:p>
                <a:pPr marL="457200" indent="-457200">
                  <a:buFont typeface="Arial" panose="020B0604020202020204" pitchFamily="34" charset="0"/>
                  <a:buChar char="•"/>
                </a:pPr>
                <a:r>
                  <a:rPr lang="en-US" dirty="0"/>
                  <a:t>Both shrinkage and variable selection can be seen.</a:t>
                </a:r>
              </a:p>
            </p:txBody>
          </p:sp>
        </mc:Choice>
        <mc:Fallback xmlns="">
          <p:sp>
            <p:nvSpPr>
              <p:cNvPr id="3" name="Content Placeholder 2">
                <a:extLst>
                  <a:ext uri="{FF2B5EF4-FFF2-40B4-BE49-F238E27FC236}">
                    <a16:creationId xmlns:a16="http://schemas.microsoft.com/office/drawing/2014/main" id="{E225F398-02B5-4644-8914-2F1CE9E4693D}"/>
                  </a:ext>
                </a:extLst>
              </p:cNvPr>
              <p:cNvSpPr>
                <a:spLocks noGrp="1" noRot="1" noChangeAspect="1" noMove="1" noResize="1" noEditPoints="1" noAdjustHandles="1" noChangeArrowheads="1" noChangeShapeType="1" noTextEdit="1"/>
              </p:cNvSpPr>
              <p:nvPr>
                <p:ph idx="1"/>
              </p:nvPr>
            </p:nvSpPr>
            <p:spPr>
              <a:xfrm>
                <a:off x="932496" y="1177758"/>
                <a:ext cx="10327008" cy="4904065"/>
              </a:xfrm>
              <a:blipFill>
                <a:blip r:embed="rId3"/>
                <a:stretch>
                  <a:fillRect l="-1240" t="-111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ABB0BC6-1B8C-4E5C-B555-7C19E8D75CBB}"/>
              </a:ext>
            </a:extLst>
          </p:cNvPr>
          <p:cNvSpPr>
            <a:spLocks noGrp="1"/>
          </p:cNvSpPr>
          <p:nvPr>
            <p:ph type="sldNum" sz="quarter" idx="12"/>
          </p:nvPr>
        </p:nvSpPr>
        <p:spPr/>
        <p:txBody>
          <a:bodyPr/>
          <a:lstStyle/>
          <a:p>
            <a:fld id="{AD29F1E6-0A42-6342-8A19-FA364A33AB30}" type="slidenum">
              <a:rPr lang="en-US" smtClean="0"/>
              <a:t>32</a:t>
            </a:fld>
            <a:endParaRPr lang="en-US"/>
          </a:p>
        </p:txBody>
      </p:sp>
    </p:spTree>
    <p:extLst>
      <p:ext uri="{BB962C8B-B14F-4D97-AF65-F5344CB8AC3E}">
        <p14:creationId xmlns:p14="http://schemas.microsoft.com/office/powerpoint/2010/main" val="2247194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E2CFC-DC7B-409A-AE32-314732D93FC0}"/>
              </a:ext>
            </a:extLst>
          </p:cNvPr>
          <p:cNvSpPr>
            <a:spLocks noGrp="1"/>
          </p:cNvSpPr>
          <p:nvPr>
            <p:ph type="title"/>
          </p:nvPr>
        </p:nvSpPr>
        <p:spPr/>
        <p:txBody>
          <a:bodyPr/>
          <a:lstStyle/>
          <a:p>
            <a:r>
              <a:rPr lang="en-US" dirty="0"/>
              <a:t>Connections of LASSO with OLS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30E715A-8392-4EA3-BBB7-A07D90054A39}"/>
                  </a:ext>
                </a:extLst>
              </p:cNvPr>
              <p:cNvSpPr>
                <a:spLocks noGrp="1"/>
              </p:cNvSpPr>
              <p:nvPr>
                <p:ph idx="1"/>
              </p:nvPr>
            </p:nvSpPr>
            <p:spPr>
              <a:xfrm>
                <a:off x="932496" y="1177758"/>
                <a:ext cx="10327008" cy="5053360"/>
              </a:xfrm>
            </p:spPr>
            <p:txBody>
              <a:bodyPr/>
              <a:lstStyle/>
              <a:p>
                <a:r>
                  <a:rPr lang="en-US" dirty="0"/>
                  <a:t>The previous equation gives us the connection to OLS </a:t>
                </a:r>
              </a:p>
              <a:p>
                <a:r>
                  <a:rPr lang="en-US" dirty="0"/>
                  <a:t>(when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𝑇</m:t>
                        </m:r>
                      </m:sup>
                    </m:sSup>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𝐼</m:t>
                    </m:r>
                  </m:oMath>
                </a14:m>
                <a:r>
                  <a:rPr lang="en-US" dirty="0"/>
                  <a:t>):</a:t>
                </a:r>
              </a:p>
              <a:p>
                <a:pPr marL="457200" indent="-457200">
                  <a:buFontTx/>
                  <a:buChar char="-"/>
                </a:pPr>
                <a:endParaRPr lang="en-US"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𝐿𝐴𝑆𝑆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𝑖</m:t>
                              </m:r>
                            </m:sub>
                          </m:sSub>
                        </m:sub>
                      </m:sSub>
                      <m:r>
                        <a:rPr lang="en-US" b="0" i="1" smtClean="0">
                          <a:latin typeface="Cambria Math" panose="02040503050406030204" pitchFamily="18" charset="0"/>
                        </a:rPr>
                        <m:t>=</m:t>
                      </m:r>
                      <m:r>
                        <a:rPr lang="en-US" b="0" i="1" smtClean="0">
                          <a:latin typeface="Cambria Math" panose="02040503050406030204" pitchFamily="18" charset="0"/>
                        </a:rPr>
                        <m:t>𝑠𝑖𝑔𝑛</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𝛽</m:t>
                                      </m:r>
                                    </m:e>
                                  </m:acc>
                                </m:e>
                                <m:sub>
                                  <m:r>
                                    <a:rPr lang="en-US" b="0" i="1" smtClean="0">
                                      <a:latin typeface="Cambria Math" panose="02040503050406030204" pitchFamily="18" charset="0"/>
                                    </a:rPr>
                                    <m:t>𝑂𝐿𝑆</m:t>
                                  </m:r>
                                </m:sub>
                              </m:sSub>
                            </m:e>
                            <m:sub>
                              <m:r>
                                <a:rPr lang="en-US" b="0" i="1" smtClean="0">
                                  <a:latin typeface="Cambria Math" panose="02040503050406030204" pitchFamily="18" charset="0"/>
                                </a:rPr>
                                <m:t>𝑖</m:t>
                              </m:r>
                            </m:sub>
                          </m:sSub>
                        </m:e>
                      </m:d>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𝛽</m:t>
                                              </m:r>
                                            </m:e>
                                          </m:acc>
                                        </m:e>
                                        <m:sub>
                                          <m:r>
                                            <a:rPr lang="en-US" b="0" i="1" smtClean="0">
                                              <a:latin typeface="Cambria Math" panose="02040503050406030204" pitchFamily="18" charset="0"/>
                                            </a:rPr>
                                            <m:t>𝑂𝐿𝑆</m:t>
                                          </m:r>
                                        </m:sub>
                                      </m:sSub>
                                    </m:e>
                                    <m:sub>
                                      <m:r>
                                        <a:rPr lang="en-US" b="0" i="1" smtClean="0">
                                          <a:latin typeface="Cambria Math" panose="02040503050406030204" pitchFamily="18" charset="0"/>
                                        </a:rPr>
                                        <m:t>𝑖</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𝜆</m:t>
                                  </m:r>
                                </m:num>
                                <m:den>
                                  <m:r>
                                    <a:rPr lang="en-US" b="0" i="1" smtClean="0">
                                      <a:latin typeface="Cambria Math" panose="02040503050406030204" pitchFamily="18" charset="0"/>
                                    </a:rPr>
                                    <m:t>2</m:t>
                                  </m:r>
                                </m:den>
                              </m:f>
                            </m:e>
                          </m:d>
                        </m:e>
                        <m:sup>
                          <m:r>
                            <a:rPr lang="en-US" b="0" i="1" smtClean="0">
                              <a:latin typeface="Cambria Math" panose="02040503050406030204" pitchFamily="18" charset="0"/>
                            </a:rPr>
                            <m:t>+</m:t>
                          </m:r>
                        </m:sup>
                      </m:sSup>
                    </m:oMath>
                  </m:oMathPara>
                </a14:m>
                <a:endParaRPr lang="en-US" dirty="0"/>
              </a:p>
              <a:p>
                <a:endParaRPr lang="en-US" dirty="0"/>
              </a:p>
              <a:p>
                <a:r>
                  <a:rPr lang="en-US" dirty="0"/>
                  <a:t>Again, it is easy to see that LASSO reduces the coefficients and zeroes them out if they are too small.</a:t>
                </a:r>
              </a:p>
            </p:txBody>
          </p:sp>
        </mc:Choice>
        <mc:Fallback xmlns="">
          <p:sp>
            <p:nvSpPr>
              <p:cNvPr id="3" name="Content Placeholder 2">
                <a:extLst>
                  <a:ext uri="{FF2B5EF4-FFF2-40B4-BE49-F238E27FC236}">
                    <a16:creationId xmlns:a16="http://schemas.microsoft.com/office/drawing/2014/main" id="{B30E715A-8392-4EA3-BBB7-A07D90054A39}"/>
                  </a:ext>
                </a:extLst>
              </p:cNvPr>
              <p:cNvSpPr>
                <a:spLocks noGrp="1" noRot="1" noChangeAspect="1" noMove="1" noResize="1" noEditPoints="1" noAdjustHandles="1" noChangeArrowheads="1" noChangeShapeType="1" noTextEdit="1"/>
              </p:cNvSpPr>
              <p:nvPr>
                <p:ph idx="1"/>
              </p:nvPr>
            </p:nvSpPr>
            <p:spPr>
              <a:xfrm>
                <a:off x="932496" y="1177758"/>
                <a:ext cx="10327008" cy="5053360"/>
              </a:xfrm>
              <a:blipFill>
                <a:blip r:embed="rId2"/>
                <a:stretch>
                  <a:fillRect l="-1240" t="-1086" r="-35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0C112F8-10F8-44DD-BC67-7D796EC48715}"/>
              </a:ext>
            </a:extLst>
          </p:cNvPr>
          <p:cNvSpPr>
            <a:spLocks noGrp="1"/>
          </p:cNvSpPr>
          <p:nvPr>
            <p:ph type="sldNum" sz="quarter" idx="12"/>
          </p:nvPr>
        </p:nvSpPr>
        <p:spPr/>
        <p:txBody>
          <a:bodyPr/>
          <a:lstStyle/>
          <a:p>
            <a:fld id="{AD29F1E6-0A42-6342-8A19-FA364A33AB30}" type="slidenum">
              <a:rPr lang="en-US" smtClean="0"/>
              <a:t>33</a:t>
            </a:fld>
            <a:endParaRPr lang="en-US"/>
          </a:p>
        </p:txBody>
      </p:sp>
    </p:spTree>
    <p:extLst>
      <p:ext uri="{BB962C8B-B14F-4D97-AF65-F5344CB8AC3E}">
        <p14:creationId xmlns:p14="http://schemas.microsoft.com/office/powerpoint/2010/main" val="42778976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29FFA-68A8-4A68-B473-4AA4AA3AA7C8}"/>
              </a:ext>
            </a:extLst>
          </p:cNvPr>
          <p:cNvSpPr>
            <a:spLocks noGrp="1"/>
          </p:cNvSpPr>
          <p:nvPr>
            <p:ph type="title"/>
          </p:nvPr>
        </p:nvSpPr>
        <p:spPr/>
        <p:txBody>
          <a:bodyPr/>
          <a:lstStyle/>
          <a:p>
            <a:r>
              <a:rPr lang="en-US" dirty="0"/>
              <a:t>LASSO visualized</a:t>
            </a:r>
          </a:p>
        </p:txBody>
      </p:sp>
      <p:sp>
        <p:nvSpPr>
          <p:cNvPr id="4" name="Slide Number Placeholder 3">
            <a:extLst>
              <a:ext uri="{FF2B5EF4-FFF2-40B4-BE49-F238E27FC236}">
                <a16:creationId xmlns:a16="http://schemas.microsoft.com/office/drawing/2014/main" id="{7D6C83AA-0986-454F-9333-25046C8C72B1}"/>
              </a:ext>
            </a:extLst>
          </p:cNvPr>
          <p:cNvSpPr>
            <a:spLocks noGrp="1"/>
          </p:cNvSpPr>
          <p:nvPr>
            <p:ph type="sldNum" sz="quarter" idx="12"/>
          </p:nvPr>
        </p:nvSpPr>
        <p:spPr/>
        <p:txBody>
          <a:bodyPr/>
          <a:lstStyle/>
          <a:p>
            <a:fld id="{AD29F1E6-0A42-6342-8A19-FA364A33AB30}" type="slidenum">
              <a:rPr lang="en-US" smtClean="0"/>
              <a:t>34</a:t>
            </a:fld>
            <a:endParaRPr lang="en-US"/>
          </a:p>
        </p:txBody>
      </p:sp>
      <p:pic>
        <p:nvPicPr>
          <p:cNvPr id="9" name="Content Placeholder 8">
            <a:extLst>
              <a:ext uri="{FF2B5EF4-FFF2-40B4-BE49-F238E27FC236}">
                <a16:creationId xmlns:a16="http://schemas.microsoft.com/office/drawing/2014/main" id="{8B469556-352B-4F0B-9B16-E2EC58078DF7}"/>
              </a:ext>
            </a:extLst>
          </p:cNvPr>
          <p:cNvPicPr>
            <a:picLocks noGrp="1" noChangeAspect="1"/>
          </p:cNvPicPr>
          <p:nvPr>
            <p:ph idx="1"/>
          </p:nvPr>
        </p:nvPicPr>
        <p:blipFill rotWithShape="1">
          <a:blip r:embed="rId2"/>
          <a:srcRect r="51673"/>
          <a:stretch/>
        </p:blipFill>
        <p:spPr>
          <a:xfrm>
            <a:off x="1515946" y="1478476"/>
            <a:ext cx="3406928" cy="3901048"/>
          </a:xfrm>
        </p:spPr>
      </p:pic>
      <p:pic>
        <p:nvPicPr>
          <p:cNvPr id="11" name="Picture 10">
            <a:extLst>
              <a:ext uri="{FF2B5EF4-FFF2-40B4-BE49-F238E27FC236}">
                <a16:creationId xmlns:a16="http://schemas.microsoft.com/office/drawing/2014/main" id="{12443AB9-C4F9-4379-839D-1F4AD914951F}"/>
              </a:ext>
            </a:extLst>
          </p:cNvPr>
          <p:cNvPicPr>
            <a:picLocks noChangeAspect="1"/>
          </p:cNvPicPr>
          <p:nvPr/>
        </p:nvPicPr>
        <p:blipFill>
          <a:blip r:embed="rId3"/>
          <a:stretch>
            <a:fillRect/>
          </a:stretch>
        </p:blipFill>
        <p:spPr>
          <a:xfrm>
            <a:off x="6096000" y="1567713"/>
            <a:ext cx="5201734" cy="3773339"/>
          </a:xfrm>
          <a:prstGeom prst="rect">
            <a:avLst/>
          </a:prstGeom>
        </p:spPr>
      </p:pic>
      <p:sp>
        <p:nvSpPr>
          <p:cNvPr id="12" name="TextBox 11">
            <a:extLst>
              <a:ext uri="{FF2B5EF4-FFF2-40B4-BE49-F238E27FC236}">
                <a16:creationId xmlns:a16="http://schemas.microsoft.com/office/drawing/2014/main" id="{07618D55-7AC1-47BF-9835-A43B415A65E0}"/>
              </a:ext>
            </a:extLst>
          </p:cNvPr>
          <p:cNvSpPr txBox="1"/>
          <p:nvPr/>
        </p:nvSpPr>
        <p:spPr>
          <a:xfrm>
            <a:off x="889592" y="5573120"/>
            <a:ext cx="4667693" cy="923330"/>
          </a:xfrm>
          <a:prstGeom prst="rect">
            <a:avLst/>
          </a:prstGeom>
          <a:noFill/>
        </p:spPr>
        <p:txBody>
          <a:bodyPr wrap="square" rtlCol="0">
            <a:spAutoFit/>
          </a:bodyPr>
          <a:lstStyle/>
          <a:p>
            <a:pPr algn="ctr"/>
            <a:r>
              <a:rPr lang="en-US" dirty="0"/>
              <a:t>The Lasso estimator tends to zero out parameters as the OLS loss can easily intersect with the constraint on one of the axis.</a:t>
            </a:r>
          </a:p>
        </p:txBody>
      </p:sp>
      <p:sp>
        <p:nvSpPr>
          <p:cNvPr id="13" name="TextBox 12">
            <a:extLst>
              <a:ext uri="{FF2B5EF4-FFF2-40B4-BE49-F238E27FC236}">
                <a16:creationId xmlns:a16="http://schemas.microsoft.com/office/drawing/2014/main" id="{A6943837-1240-403A-8B53-B0300B21ED4F}"/>
              </a:ext>
            </a:extLst>
          </p:cNvPr>
          <p:cNvSpPr txBox="1"/>
          <p:nvPr/>
        </p:nvSpPr>
        <p:spPr>
          <a:xfrm>
            <a:off x="6634716" y="5551855"/>
            <a:ext cx="4380614" cy="646331"/>
          </a:xfrm>
          <a:prstGeom prst="rect">
            <a:avLst/>
          </a:prstGeom>
          <a:noFill/>
        </p:spPr>
        <p:txBody>
          <a:bodyPr wrap="square" rtlCol="0">
            <a:spAutoFit/>
          </a:bodyPr>
          <a:lstStyle/>
          <a:p>
            <a:pPr algn="ctr"/>
            <a:r>
              <a:rPr lang="en-US" dirty="0"/>
              <a:t>The values of the coefficients decrease as lambda increases, and are nullified fast.</a:t>
            </a:r>
          </a:p>
        </p:txBody>
      </p:sp>
      <p:cxnSp>
        <p:nvCxnSpPr>
          <p:cNvPr id="14" name="Straight Arrow Connector 13">
            <a:extLst>
              <a:ext uri="{FF2B5EF4-FFF2-40B4-BE49-F238E27FC236}">
                <a16:creationId xmlns:a16="http://schemas.microsoft.com/office/drawing/2014/main" id="{5799C150-14A3-4AFA-9EEA-A1170FE1E064}"/>
              </a:ext>
            </a:extLst>
          </p:cNvPr>
          <p:cNvCxnSpPr/>
          <p:nvPr/>
        </p:nvCxnSpPr>
        <p:spPr>
          <a:xfrm flipH="1">
            <a:off x="2765327" y="3774558"/>
            <a:ext cx="1722475" cy="13822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5" name="TextBox 14">
            <a:extLst>
              <a:ext uri="{FF2B5EF4-FFF2-40B4-BE49-F238E27FC236}">
                <a16:creationId xmlns:a16="http://schemas.microsoft.com/office/drawing/2014/main" id="{DB6CC072-AE5B-4EE7-92A3-A3752885C1E3}"/>
              </a:ext>
            </a:extLst>
          </p:cNvPr>
          <p:cNvSpPr txBox="1"/>
          <p:nvPr/>
        </p:nvSpPr>
        <p:spPr>
          <a:xfrm flipH="1">
            <a:off x="4433777" y="3563607"/>
            <a:ext cx="1829859" cy="369332"/>
          </a:xfrm>
          <a:prstGeom prst="rect">
            <a:avLst/>
          </a:prstGeom>
          <a:noFill/>
        </p:spPr>
        <p:txBody>
          <a:bodyPr wrap="square" rtlCol="0">
            <a:spAutoFit/>
          </a:bodyPr>
          <a:lstStyle/>
          <a:p>
            <a:r>
              <a:rPr lang="en-US" dirty="0">
                <a:ln w="0"/>
                <a:solidFill>
                  <a:srgbClr val="C00000"/>
                </a:solidFill>
                <a:effectLst>
                  <a:outerShdw blurRad="38100" dist="25400" dir="5400000" algn="ctr" rotWithShape="0">
                    <a:srgbClr val="6E747A">
                      <a:alpha val="43000"/>
                    </a:srgbClr>
                  </a:outerShdw>
                </a:effectLst>
              </a:rPr>
              <a:t>Lasso estimator</a:t>
            </a:r>
          </a:p>
        </p:txBody>
      </p:sp>
      <p:sp>
        <p:nvSpPr>
          <p:cNvPr id="16" name="Oval 15">
            <a:extLst>
              <a:ext uri="{FF2B5EF4-FFF2-40B4-BE49-F238E27FC236}">
                <a16:creationId xmlns:a16="http://schemas.microsoft.com/office/drawing/2014/main" id="{8883A85A-3209-4F17-AB47-68D4DF94C779}"/>
              </a:ext>
            </a:extLst>
          </p:cNvPr>
          <p:cNvSpPr/>
          <p:nvPr/>
        </p:nvSpPr>
        <p:spPr>
          <a:xfrm>
            <a:off x="2657276" y="3863317"/>
            <a:ext cx="108051" cy="108051"/>
          </a:xfrm>
          <a:prstGeom prst="ellips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20653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uiExpand="1"/>
      <p:bldP spid="1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445D0-B9A4-4B3E-85FF-A189EBC4810C}"/>
              </a:ext>
            </a:extLst>
          </p:cNvPr>
          <p:cNvSpPr>
            <a:spLocks noGrp="1"/>
          </p:cNvSpPr>
          <p:nvPr>
            <p:ph type="title"/>
          </p:nvPr>
        </p:nvSpPr>
        <p:spPr>
          <a:xfrm>
            <a:off x="865716" y="2747962"/>
            <a:ext cx="10363200" cy="1362076"/>
          </a:xfrm>
        </p:spPr>
        <p:txBody>
          <a:bodyPr/>
          <a:lstStyle/>
          <a:p>
            <a:r>
              <a:rPr lang="en-US" dirty="0"/>
              <a:t>Elastic Net ESTIMATOR</a:t>
            </a:r>
          </a:p>
        </p:txBody>
      </p:sp>
      <p:sp>
        <p:nvSpPr>
          <p:cNvPr id="3" name="Text Placeholder 2">
            <a:extLst>
              <a:ext uri="{FF2B5EF4-FFF2-40B4-BE49-F238E27FC236}">
                <a16:creationId xmlns:a16="http://schemas.microsoft.com/office/drawing/2014/main" id="{6A1C198E-668C-443B-BB39-B481A1CDDCCA}"/>
              </a:ext>
            </a:extLst>
          </p:cNvPr>
          <p:cNvSpPr>
            <a:spLocks noGrp="1"/>
          </p:cNvSpPr>
          <p:nvPr>
            <p:ph type="body" idx="1"/>
          </p:nvPr>
        </p:nvSpPr>
        <p:spPr>
          <a:xfrm>
            <a:off x="914400" y="3429000"/>
            <a:ext cx="10363200" cy="365125"/>
          </a:xfrm>
        </p:spPr>
        <p:txBody>
          <a:bodyPr/>
          <a:lstStyle/>
          <a:p>
            <a:r>
              <a:rPr lang="en-US" dirty="0"/>
              <a:t>Estimators, assemble</a:t>
            </a:r>
          </a:p>
        </p:txBody>
      </p:sp>
      <p:sp>
        <p:nvSpPr>
          <p:cNvPr id="4" name="Slide Number Placeholder 3">
            <a:extLst>
              <a:ext uri="{FF2B5EF4-FFF2-40B4-BE49-F238E27FC236}">
                <a16:creationId xmlns:a16="http://schemas.microsoft.com/office/drawing/2014/main" id="{44484DF8-EF99-41C8-BDD4-CE7E37FED1DA}"/>
              </a:ext>
            </a:extLst>
          </p:cNvPr>
          <p:cNvSpPr>
            <a:spLocks noGrp="1"/>
          </p:cNvSpPr>
          <p:nvPr>
            <p:ph type="sldNum" sz="quarter" idx="12"/>
          </p:nvPr>
        </p:nvSpPr>
        <p:spPr/>
        <p:txBody>
          <a:bodyPr/>
          <a:lstStyle/>
          <a:p>
            <a:fld id="{AD29F1E6-0A42-6342-8A19-FA364A33AB30}" type="slidenum">
              <a:rPr lang="en-US" smtClean="0"/>
              <a:t>35</a:t>
            </a:fld>
            <a:endParaRPr lang="en-US"/>
          </a:p>
        </p:txBody>
      </p:sp>
    </p:spTree>
    <p:extLst>
      <p:ext uri="{BB962C8B-B14F-4D97-AF65-F5344CB8AC3E}">
        <p14:creationId xmlns:p14="http://schemas.microsoft.com/office/powerpoint/2010/main" val="38539378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99191-3230-46CF-9840-C8ABD3844A2E}"/>
              </a:ext>
            </a:extLst>
          </p:cNvPr>
          <p:cNvSpPr>
            <a:spLocks noGrp="1"/>
          </p:cNvSpPr>
          <p:nvPr>
            <p:ph type="title"/>
          </p:nvPr>
        </p:nvSpPr>
        <p:spPr/>
        <p:txBody>
          <a:bodyPr/>
          <a:lstStyle/>
          <a:p>
            <a:r>
              <a:rPr lang="en-US" dirty="0"/>
              <a:t>Problems with Ridge and LASSO</a:t>
            </a:r>
          </a:p>
        </p:txBody>
      </p:sp>
      <p:sp>
        <p:nvSpPr>
          <p:cNvPr id="3" name="Content Placeholder 2">
            <a:extLst>
              <a:ext uri="{FF2B5EF4-FFF2-40B4-BE49-F238E27FC236}">
                <a16:creationId xmlns:a16="http://schemas.microsoft.com/office/drawing/2014/main" id="{2D3A5CDB-9D3B-4AED-A8AE-CA43DEAD4B1F}"/>
              </a:ext>
            </a:extLst>
          </p:cNvPr>
          <p:cNvSpPr>
            <a:spLocks noGrp="1"/>
          </p:cNvSpPr>
          <p:nvPr>
            <p:ph idx="1"/>
          </p:nvPr>
        </p:nvSpPr>
        <p:spPr>
          <a:xfrm>
            <a:off x="932496" y="1177758"/>
            <a:ext cx="10327008" cy="4776475"/>
          </a:xfrm>
        </p:spPr>
        <p:txBody>
          <a:bodyPr/>
          <a:lstStyle/>
          <a:p>
            <a:pPr marL="457200" indent="-457200">
              <a:buFont typeface="Arial" panose="020B0604020202020204" pitchFamily="34" charset="0"/>
              <a:buChar char="•"/>
            </a:pPr>
            <a:r>
              <a:rPr lang="en-US" dirty="0"/>
              <a:t>Ridge does not perform feature selection.</a:t>
            </a:r>
          </a:p>
          <a:p>
            <a:pPr marL="457200" indent="-457200">
              <a:buFont typeface="Arial" panose="020B0604020202020204" pitchFamily="34" charset="0"/>
              <a:buChar char="•"/>
            </a:pPr>
            <a:r>
              <a:rPr lang="en-US" dirty="0"/>
              <a:t>Ridge and Lasso are sensible to outliers.</a:t>
            </a:r>
          </a:p>
          <a:p>
            <a:pPr marL="457200" indent="-457200">
              <a:buFont typeface="Arial" panose="020B0604020202020204" pitchFamily="34" charset="0"/>
              <a:buChar char="•"/>
            </a:pPr>
            <a:r>
              <a:rPr lang="en-US" dirty="0"/>
              <a:t>When </a:t>
            </a:r>
            <a:r>
              <a:rPr lang="en-US" dirty="0">
                <a:solidFill>
                  <a:srgbClr val="00B050"/>
                </a:solidFill>
              </a:rPr>
              <a:t>p</a:t>
            </a:r>
            <a:r>
              <a:rPr lang="en-US" dirty="0"/>
              <a:t> &gt; </a:t>
            </a:r>
            <a:r>
              <a:rPr lang="en-US" dirty="0">
                <a:solidFill>
                  <a:srgbClr val="C00000"/>
                </a:solidFill>
              </a:rPr>
              <a:t>n</a:t>
            </a:r>
            <a:r>
              <a:rPr lang="en-US" dirty="0"/>
              <a:t>, LASSO can choose at most </a:t>
            </a:r>
            <a:r>
              <a:rPr lang="en-US" dirty="0">
                <a:solidFill>
                  <a:srgbClr val="C00000"/>
                </a:solidFill>
              </a:rPr>
              <a:t>n</a:t>
            </a:r>
            <a:r>
              <a:rPr lang="en-US" dirty="0"/>
              <a:t> predictors to use. The rest are nullified.</a:t>
            </a:r>
          </a:p>
          <a:p>
            <a:pPr marL="457200" indent="-457200">
              <a:buFont typeface="Arial" panose="020B0604020202020204" pitchFamily="34" charset="0"/>
              <a:buChar char="•"/>
            </a:pPr>
            <a:r>
              <a:rPr lang="en-US" dirty="0"/>
              <a:t>When there are multiple correlated predictors, LASSO tends to indifferently choose one and discard the rest. </a:t>
            </a:r>
          </a:p>
          <a:p>
            <a:pPr marL="457200" indent="-457200">
              <a:buFont typeface="Arial" panose="020B0604020202020204" pitchFamily="34" charset="0"/>
              <a:buChar char="•"/>
            </a:pPr>
            <a:r>
              <a:rPr lang="en-US" dirty="0"/>
              <a:t>For example, if you run a problem with large number features multiple times, you might have a very different feature set each time.</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39670B7E-C7E2-4FD3-A932-C475D9915626}"/>
              </a:ext>
            </a:extLst>
          </p:cNvPr>
          <p:cNvSpPr>
            <a:spLocks noGrp="1"/>
          </p:cNvSpPr>
          <p:nvPr>
            <p:ph type="sldNum" sz="quarter" idx="12"/>
          </p:nvPr>
        </p:nvSpPr>
        <p:spPr/>
        <p:txBody>
          <a:bodyPr/>
          <a:lstStyle/>
          <a:p>
            <a:fld id="{AD29F1E6-0A42-6342-8A19-FA364A33AB30}" type="slidenum">
              <a:rPr lang="en-US" smtClean="0"/>
              <a:t>36</a:t>
            </a:fld>
            <a:endParaRPr lang="en-US"/>
          </a:p>
        </p:txBody>
      </p:sp>
    </p:spTree>
    <p:extLst>
      <p:ext uri="{BB962C8B-B14F-4D97-AF65-F5344CB8AC3E}">
        <p14:creationId xmlns:p14="http://schemas.microsoft.com/office/powerpoint/2010/main" val="2679448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29FFA-68A8-4A68-B473-4AA4AA3AA7C8}"/>
              </a:ext>
            </a:extLst>
          </p:cNvPr>
          <p:cNvSpPr>
            <a:spLocks noGrp="1"/>
          </p:cNvSpPr>
          <p:nvPr>
            <p:ph type="title"/>
          </p:nvPr>
        </p:nvSpPr>
        <p:spPr/>
        <p:txBody>
          <a:bodyPr/>
          <a:lstStyle/>
          <a:p>
            <a:r>
              <a:rPr lang="en-US" dirty="0"/>
              <a:t>Combine Ridge and LASSO!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90271AA-6CAC-44AB-B9EA-7A255DF9CA66}"/>
                  </a:ext>
                </a:extLst>
              </p:cNvPr>
              <p:cNvSpPr>
                <a:spLocks noGrp="1"/>
              </p:cNvSpPr>
              <p:nvPr>
                <p:ph idx="1"/>
              </p:nvPr>
            </p:nvSpPr>
            <p:spPr>
              <a:xfrm>
                <a:off x="932496" y="1177758"/>
                <a:ext cx="10327008" cy="4989126"/>
              </a:xfrm>
            </p:spPr>
            <p:txBody>
              <a:bodyPr/>
              <a:lstStyle/>
              <a:p>
                <a:r>
                  <a:rPr lang="en-US" dirty="0"/>
                  <a:t>In light of these points, Zou and Hastie developed the Elastic Net (EN) estimator in 2005.</a:t>
                </a:r>
              </a:p>
              <a:p>
                <a:r>
                  <a:rPr lang="en-US" dirty="0"/>
                  <a:t>The basic idea of EN is simple: </a:t>
                </a:r>
                <a:r>
                  <a:rPr lang="en-US" dirty="0">
                    <a:solidFill>
                      <a:srgbClr val="C00000"/>
                    </a:solidFill>
                  </a:rPr>
                  <a:t>add both regularization terms </a:t>
                </a:r>
                <a:r>
                  <a:rPr lang="en-US" dirty="0"/>
                  <a:t>to the minimization objective.</a:t>
                </a:r>
              </a:p>
              <a:p>
                <a:endParaRPr lang="en-US" dirty="0"/>
              </a:p>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𝛽</m:t>
                              </m:r>
                            </m:e>
                          </m:acc>
                        </m:e>
                        <m:sub>
                          <m:r>
                            <a:rPr lang="en-US" b="0" i="1" dirty="0" smtClean="0">
                              <a:latin typeface="Cambria Math" panose="02040503050406030204" pitchFamily="18" charset="0"/>
                            </a:rPr>
                            <m:t>𝐸𝑁</m:t>
                          </m:r>
                        </m:sub>
                      </m:sSub>
                      <m:r>
                        <a:rPr lang="en-US" b="0" i="1" dirty="0" smtClean="0">
                          <a:latin typeface="Cambria Math" panose="02040503050406030204" pitchFamily="18" charset="0"/>
                        </a:rPr>
                        <m:t>=</m:t>
                      </m:r>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arg</m:t>
                          </m:r>
                        </m:fName>
                        <m:e>
                          <m:func>
                            <m:funcPr>
                              <m:ctrlPr>
                                <a:rPr lang="en-US" b="0" i="1" dirty="0" smtClean="0">
                                  <a:latin typeface="Cambria Math" panose="02040503050406030204" pitchFamily="18" charset="0"/>
                                </a:rPr>
                              </m:ctrlPr>
                            </m:funcPr>
                            <m:fName>
                              <m:limLow>
                                <m:limLowPr>
                                  <m:ctrlPr>
                                    <a:rPr lang="en-US" b="0" i="1" dirty="0" smtClean="0">
                                      <a:latin typeface="Cambria Math" panose="02040503050406030204" pitchFamily="18" charset="0"/>
                                    </a:rPr>
                                  </m:ctrlPr>
                                </m:limLowPr>
                                <m:e>
                                  <m:r>
                                    <m:rPr>
                                      <m:sty m:val="p"/>
                                    </m:rPr>
                                    <a:rPr lang="en-US" b="0" i="0" dirty="0" smtClean="0">
                                      <a:latin typeface="Cambria Math" panose="02040503050406030204" pitchFamily="18" charset="0"/>
                                    </a:rPr>
                                    <m:t>min</m:t>
                                  </m:r>
                                </m:e>
                                <m:lim>
                                  <m:r>
                                    <a:rPr lang="en-US" b="0" i="1" dirty="0" smtClean="0">
                                      <a:latin typeface="Cambria Math" panose="02040503050406030204" pitchFamily="18" charset="0"/>
                                    </a:rPr>
                                    <m:t>𝛽</m:t>
                                  </m:r>
                                </m:lim>
                              </m:limLow>
                            </m:fName>
                            <m:e>
                              <m:sSubSup>
                                <m:sSubSupPr>
                                  <m:ctrlPr>
                                    <a:rPr lang="en-US" b="0" i="1" dirty="0" smtClean="0">
                                      <a:latin typeface="Cambria Math" panose="02040503050406030204" pitchFamily="18" charset="0"/>
                                    </a:rPr>
                                  </m:ctrlPr>
                                </m:sSubSupPr>
                                <m:e>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𝑋</m:t>
                                      </m:r>
                                      <m:r>
                                        <a:rPr lang="en-US" b="0" i="1" dirty="0" smtClean="0">
                                          <a:latin typeface="Cambria Math" panose="02040503050406030204" pitchFamily="18" charset="0"/>
                                        </a:rPr>
                                        <m:t>𝛽</m:t>
                                      </m:r>
                                      <m:r>
                                        <a:rPr lang="en-US" b="0" i="1" dirty="0" smtClean="0">
                                          <a:latin typeface="Cambria Math" panose="02040503050406030204" pitchFamily="18" charset="0"/>
                                        </a:rPr>
                                        <m:t>−</m:t>
                                      </m:r>
                                      <m:r>
                                        <a:rPr lang="en-US" b="0" i="1" dirty="0" smtClean="0">
                                          <a:latin typeface="Cambria Math" panose="02040503050406030204" pitchFamily="18" charset="0"/>
                                        </a:rPr>
                                        <m:t>𝑌</m:t>
                                      </m:r>
                                    </m:e>
                                  </m:d>
                                </m:e>
                                <m:sub>
                                  <m:r>
                                    <a:rPr lang="en-US" b="0" i="1" dirty="0" smtClean="0">
                                      <a:latin typeface="Cambria Math" panose="02040503050406030204" pitchFamily="18" charset="0"/>
                                    </a:rPr>
                                    <m:t>2</m:t>
                                  </m:r>
                                </m:sub>
                                <m:sup>
                                  <m:r>
                                    <a:rPr lang="en-US" b="0" i="1" dirty="0" smtClean="0">
                                      <a:latin typeface="Cambria Math" panose="02040503050406030204" pitchFamily="18" charset="0"/>
                                    </a:rPr>
                                    <m:t>2</m:t>
                                  </m:r>
                                </m:sup>
                              </m:sSubSup>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sSub>
                                    <m:sSubPr>
                                      <m:ctrlPr>
                                        <a:rPr lang="en-US" i="1" dirty="0">
                                          <a:latin typeface="Cambria Math" panose="02040503050406030204" pitchFamily="18" charset="0"/>
                                        </a:rPr>
                                      </m:ctrlPr>
                                    </m:sSubPr>
                                    <m:e>
                                      <m:r>
                                        <a:rPr lang="en-US" i="1" dirty="0">
                                          <a:latin typeface="Cambria Math" panose="02040503050406030204" pitchFamily="18" charset="0"/>
                                        </a:rPr>
                                        <m:t>𝜆</m:t>
                                      </m:r>
                                    </m:e>
                                    <m:sub>
                                      <m:r>
                                        <a:rPr lang="en-US" b="0" i="1" dirty="0" smtClean="0">
                                          <a:latin typeface="Cambria Math" panose="02040503050406030204" pitchFamily="18" charset="0"/>
                                        </a:rPr>
                                        <m:t>1</m:t>
                                      </m:r>
                                    </m:sub>
                                  </m:sSub>
                                  <m:sSub>
                                    <m:sSubPr>
                                      <m:ctrlPr>
                                        <a:rPr lang="en-US" b="0" i="1" dirty="0" smtClean="0">
                                          <a:latin typeface="Cambria Math" panose="02040503050406030204" pitchFamily="18" charset="0"/>
                                        </a:rPr>
                                      </m:ctrlPr>
                                    </m:sSubPr>
                                    <m:e>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𝛽</m:t>
                                          </m:r>
                                        </m:e>
                                      </m:d>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𝜆</m:t>
                                  </m:r>
                                </m:e>
                                <m:sub>
                                  <m:r>
                                    <a:rPr lang="en-US" b="0" i="1" dirty="0" smtClean="0">
                                      <a:latin typeface="Cambria Math" panose="02040503050406030204" pitchFamily="18" charset="0"/>
                                    </a:rPr>
                                    <m:t>2</m:t>
                                  </m:r>
                                </m:sub>
                              </m:sSub>
                              <m:sSubSup>
                                <m:sSubSupPr>
                                  <m:ctrlPr>
                                    <a:rPr lang="en-US" b="0" i="1" dirty="0" smtClean="0">
                                      <a:latin typeface="Cambria Math" panose="02040503050406030204" pitchFamily="18" charset="0"/>
                                    </a:rPr>
                                  </m:ctrlPr>
                                </m:sSubSupPr>
                                <m:e>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𝛽</m:t>
                                      </m:r>
                                    </m:e>
                                  </m:d>
                                </m:e>
                                <m:sub>
                                  <m:r>
                                    <a:rPr lang="en-US" b="0" i="1" dirty="0" smtClean="0">
                                      <a:latin typeface="Cambria Math" panose="02040503050406030204" pitchFamily="18" charset="0"/>
                                    </a:rPr>
                                    <m:t>2</m:t>
                                  </m:r>
                                </m:sub>
                                <m:sup>
                                  <m:r>
                                    <a:rPr lang="en-US" b="0" i="1" dirty="0" smtClean="0">
                                      <a:latin typeface="Cambria Math" panose="02040503050406030204" pitchFamily="18" charset="0"/>
                                    </a:rPr>
                                    <m:t>2</m:t>
                                  </m:r>
                                </m:sup>
                              </m:sSubSup>
                            </m:e>
                          </m:func>
                        </m:e>
                      </m:func>
                    </m:oMath>
                  </m:oMathPara>
                </a14:m>
                <a:endParaRPr lang="en-US" dirty="0"/>
              </a:p>
              <a:p>
                <a:endParaRPr lang="en-US" dirty="0"/>
              </a:p>
              <a:p>
                <a:r>
                  <a:rPr lang="en-US" dirty="0"/>
                  <a:t>EN tries to capture the best of both worlds: it </a:t>
                </a:r>
                <a:r>
                  <a:rPr lang="en-US" dirty="0">
                    <a:solidFill>
                      <a:srgbClr val="C00000"/>
                    </a:solidFill>
                  </a:rPr>
                  <a:t>increases stability </a:t>
                </a:r>
                <a:r>
                  <a:rPr lang="en-US" dirty="0"/>
                  <a:t>in the estimation, reduces model complexity by shrinking the parameters and also performs </a:t>
                </a:r>
                <a:r>
                  <a:rPr lang="en-US" dirty="0">
                    <a:solidFill>
                      <a:srgbClr val="C00000"/>
                    </a:solidFill>
                  </a:rPr>
                  <a:t>feature selection</a:t>
                </a:r>
                <a:r>
                  <a:rPr lang="en-US" dirty="0"/>
                  <a:t>.</a:t>
                </a:r>
              </a:p>
              <a:p>
                <a:endParaRPr lang="en-US" dirty="0"/>
              </a:p>
            </p:txBody>
          </p:sp>
        </mc:Choice>
        <mc:Fallback xmlns="">
          <p:sp>
            <p:nvSpPr>
              <p:cNvPr id="3" name="Content Placeholder 2">
                <a:extLst>
                  <a:ext uri="{FF2B5EF4-FFF2-40B4-BE49-F238E27FC236}">
                    <a16:creationId xmlns:a16="http://schemas.microsoft.com/office/drawing/2014/main" id="{B90271AA-6CAC-44AB-B9EA-7A255DF9CA66}"/>
                  </a:ext>
                </a:extLst>
              </p:cNvPr>
              <p:cNvSpPr>
                <a:spLocks noGrp="1" noRot="1" noChangeAspect="1" noMove="1" noResize="1" noEditPoints="1" noAdjustHandles="1" noChangeArrowheads="1" noChangeShapeType="1" noTextEdit="1"/>
              </p:cNvSpPr>
              <p:nvPr>
                <p:ph idx="1"/>
              </p:nvPr>
            </p:nvSpPr>
            <p:spPr>
              <a:xfrm>
                <a:off x="932496" y="1177758"/>
                <a:ext cx="10327008" cy="4989126"/>
              </a:xfrm>
              <a:blipFill>
                <a:blip r:embed="rId2"/>
                <a:stretch>
                  <a:fillRect l="-1240" t="-1099" r="-1240" b="-195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D6C83AA-0986-454F-9333-25046C8C72B1}"/>
              </a:ext>
            </a:extLst>
          </p:cNvPr>
          <p:cNvSpPr>
            <a:spLocks noGrp="1"/>
          </p:cNvSpPr>
          <p:nvPr>
            <p:ph type="sldNum" sz="quarter" idx="12"/>
          </p:nvPr>
        </p:nvSpPr>
        <p:spPr/>
        <p:txBody>
          <a:bodyPr/>
          <a:lstStyle/>
          <a:p>
            <a:fld id="{AD29F1E6-0A42-6342-8A19-FA364A33AB30}" type="slidenum">
              <a:rPr lang="en-US" smtClean="0"/>
              <a:t>37</a:t>
            </a:fld>
            <a:endParaRPr lang="en-US"/>
          </a:p>
        </p:txBody>
      </p:sp>
      <p:sp>
        <p:nvSpPr>
          <p:cNvPr id="6" name="TextBox 5">
            <a:extLst>
              <a:ext uri="{FF2B5EF4-FFF2-40B4-BE49-F238E27FC236}">
                <a16:creationId xmlns:a16="http://schemas.microsoft.com/office/drawing/2014/main" id="{71602D77-4071-45A3-9028-E0FF85BD7EC8}"/>
              </a:ext>
            </a:extLst>
          </p:cNvPr>
          <p:cNvSpPr txBox="1"/>
          <p:nvPr/>
        </p:nvSpPr>
        <p:spPr>
          <a:xfrm>
            <a:off x="6985591" y="4053811"/>
            <a:ext cx="779381" cy="369332"/>
          </a:xfrm>
          <a:prstGeom prst="rect">
            <a:avLst/>
          </a:prstGeom>
          <a:noFill/>
        </p:spPr>
        <p:txBody>
          <a:bodyPr wrap="none" rtlCol="0">
            <a:spAutoFit/>
          </a:bodyPr>
          <a:lstStyle/>
          <a:p>
            <a:r>
              <a:rPr lang="en-US" dirty="0">
                <a:solidFill>
                  <a:schemeClr val="accent6">
                    <a:lumMod val="75000"/>
                  </a:schemeClr>
                </a:solidFill>
              </a:rPr>
              <a:t>LASSO</a:t>
            </a:r>
          </a:p>
        </p:txBody>
      </p:sp>
      <p:sp>
        <p:nvSpPr>
          <p:cNvPr id="7" name="TextBox 6">
            <a:extLst>
              <a:ext uri="{FF2B5EF4-FFF2-40B4-BE49-F238E27FC236}">
                <a16:creationId xmlns:a16="http://schemas.microsoft.com/office/drawing/2014/main" id="{73AE86E0-C3A6-40A2-8948-086005ABEFC4}"/>
              </a:ext>
            </a:extLst>
          </p:cNvPr>
          <p:cNvSpPr txBox="1"/>
          <p:nvPr/>
        </p:nvSpPr>
        <p:spPr>
          <a:xfrm>
            <a:off x="8602167" y="4043178"/>
            <a:ext cx="706925" cy="369332"/>
          </a:xfrm>
          <a:prstGeom prst="rect">
            <a:avLst/>
          </a:prstGeom>
          <a:noFill/>
        </p:spPr>
        <p:txBody>
          <a:bodyPr wrap="none" rtlCol="0">
            <a:spAutoFit/>
          </a:bodyPr>
          <a:lstStyle/>
          <a:p>
            <a:r>
              <a:rPr lang="en-US" dirty="0">
                <a:solidFill>
                  <a:schemeClr val="accent6">
                    <a:lumMod val="75000"/>
                  </a:schemeClr>
                </a:solidFill>
              </a:rPr>
              <a:t>Ridge</a:t>
            </a:r>
          </a:p>
        </p:txBody>
      </p:sp>
    </p:spTree>
    <p:extLst>
      <p:ext uri="{BB962C8B-B14F-4D97-AF65-F5344CB8AC3E}">
        <p14:creationId xmlns:p14="http://schemas.microsoft.com/office/powerpoint/2010/main" val="3044127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29FFA-68A8-4A68-B473-4AA4AA3AA7C8}"/>
              </a:ext>
            </a:extLst>
          </p:cNvPr>
          <p:cNvSpPr>
            <a:spLocks noGrp="1"/>
          </p:cNvSpPr>
          <p:nvPr>
            <p:ph type="title"/>
          </p:nvPr>
        </p:nvSpPr>
        <p:spPr/>
        <p:txBody>
          <a:bodyPr/>
          <a:lstStyle/>
          <a:p>
            <a:r>
              <a:rPr lang="en-US" dirty="0"/>
              <a:t>Combine Ridge and LASSO!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90271AA-6CAC-44AB-B9EA-7A255DF9CA66}"/>
                  </a:ext>
                </a:extLst>
              </p:cNvPr>
              <p:cNvSpPr>
                <a:spLocks noGrp="1"/>
              </p:cNvSpPr>
              <p:nvPr>
                <p:ph idx="1"/>
              </p:nvPr>
            </p:nvSpPr>
            <p:spPr>
              <a:xfrm>
                <a:off x="932496" y="1177758"/>
                <a:ext cx="10327008" cy="4989126"/>
              </a:xfrm>
            </p:spPr>
            <p:txBody>
              <a:bodyPr/>
              <a:lstStyle/>
              <a:p>
                <a:r>
                  <a:rPr lang="en-US" dirty="0"/>
                  <a:t>EN can be rewritten as:</a:t>
                </a:r>
              </a:p>
              <a:p>
                <a:endParaRPr lang="en-US" dirty="0"/>
              </a:p>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𝛽</m:t>
                              </m:r>
                            </m:e>
                          </m:acc>
                        </m:e>
                        <m:sub>
                          <m:r>
                            <a:rPr lang="en-US" b="0" i="1" dirty="0" smtClean="0">
                              <a:latin typeface="Cambria Math" panose="02040503050406030204" pitchFamily="18" charset="0"/>
                            </a:rPr>
                            <m:t>𝐸𝑁</m:t>
                          </m:r>
                        </m:sub>
                      </m:sSub>
                      <m:r>
                        <a:rPr lang="en-US" b="0" i="1" dirty="0" smtClean="0">
                          <a:latin typeface="Cambria Math" panose="02040503050406030204" pitchFamily="18" charset="0"/>
                        </a:rPr>
                        <m:t>=</m:t>
                      </m:r>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arg</m:t>
                          </m:r>
                        </m:fName>
                        <m:e>
                          <m:func>
                            <m:funcPr>
                              <m:ctrlPr>
                                <a:rPr lang="en-US" b="0" i="1" dirty="0" smtClean="0">
                                  <a:latin typeface="Cambria Math" panose="02040503050406030204" pitchFamily="18" charset="0"/>
                                </a:rPr>
                              </m:ctrlPr>
                            </m:funcPr>
                            <m:fName>
                              <m:limLow>
                                <m:limLowPr>
                                  <m:ctrlPr>
                                    <a:rPr lang="en-US" b="0" i="1" dirty="0" smtClean="0">
                                      <a:latin typeface="Cambria Math" panose="02040503050406030204" pitchFamily="18" charset="0"/>
                                    </a:rPr>
                                  </m:ctrlPr>
                                </m:limLowPr>
                                <m:e>
                                  <m:r>
                                    <m:rPr>
                                      <m:sty m:val="p"/>
                                    </m:rPr>
                                    <a:rPr lang="en-US" b="0" i="0" dirty="0" smtClean="0">
                                      <a:latin typeface="Cambria Math" panose="02040503050406030204" pitchFamily="18" charset="0"/>
                                    </a:rPr>
                                    <m:t>min</m:t>
                                  </m:r>
                                </m:e>
                                <m:lim>
                                  <m:r>
                                    <a:rPr lang="en-US" b="0" i="1" dirty="0" smtClean="0">
                                      <a:latin typeface="Cambria Math" panose="02040503050406030204" pitchFamily="18" charset="0"/>
                                    </a:rPr>
                                    <m:t>𝛽</m:t>
                                  </m:r>
                                </m:lim>
                              </m:limLow>
                            </m:fName>
                            <m:e>
                              <m:sSubSup>
                                <m:sSubSupPr>
                                  <m:ctrlPr>
                                    <a:rPr lang="en-US" b="0" i="1" dirty="0" smtClean="0">
                                      <a:latin typeface="Cambria Math" panose="02040503050406030204" pitchFamily="18" charset="0"/>
                                    </a:rPr>
                                  </m:ctrlPr>
                                </m:sSubSupPr>
                                <m:e>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𝑋</m:t>
                                      </m:r>
                                      <m:r>
                                        <a:rPr lang="en-US" b="0" i="1" dirty="0" smtClean="0">
                                          <a:latin typeface="Cambria Math" panose="02040503050406030204" pitchFamily="18" charset="0"/>
                                        </a:rPr>
                                        <m:t>𝛽</m:t>
                                      </m:r>
                                      <m:r>
                                        <a:rPr lang="en-US" b="0" i="1" dirty="0" smtClean="0">
                                          <a:latin typeface="Cambria Math" panose="02040503050406030204" pitchFamily="18" charset="0"/>
                                        </a:rPr>
                                        <m:t>−</m:t>
                                      </m:r>
                                      <m:r>
                                        <a:rPr lang="en-US" b="0" i="1" dirty="0" smtClean="0">
                                          <a:latin typeface="Cambria Math" panose="02040503050406030204" pitchFamily="18" charset="0"/>
                                        </a:rPr>
                                        <m:t>𝑌</m:t>
                                      </m:r>
                                    </m:e>
                                  </m:d>
                                </m:e>
                                <m:sub>
                                  <m:r>
                                    <a:rPr lang="en-US" b="0" i="1" dirty="0" smtClean="0">
                                      <a:latin typeface="Cambria Math" panose="02040503050406030204" pitchFamily="18" charset="0"/>
                                    </a:rPr>
                                    <m:t>2</m:t>
                                  </m:r>
                                </m:sub>
                                <m:sup>
                                  <m:r>
                                    <a:rPr lang="en-US" b="0" i="1" dirty="0" smtClean="0">
                                      <a:latin typeface="Cambria Math" panose="02040503050406030204" pitchFamily="18" charset="0"/>
                                    </a:rPr>
                                    <m:t>2</m:t>
                                  </m:r>
                                </m:sup>
                              </m:sSubSup>
                              <m:r>
                                <a:rPr lang="en-US" b="0" i="1" dirty="0" smtClean="0">
                                  <a:latin typeface="Cambria Math" panose="02040503050406030204" pitchFamily="18" charset="0"/>
                                </a:rPr>
                                <m:t>+</m:t>
                              </m:r>
                              <m:r>
                                <a:rPr lang="en-US" b="0" i="1" dirty="0" smtClean="0">
                                  <a:solidFill>
                                    <a:srgbClr val="00B0F0"/>
                                  </a:solidFill>
                                  <a:latin typeface="Cambria Math" panose="02040503050406030204" pitchFamily="18" charset="0"/>
                                </a:rPr>
                                <m:t>𝜆</m:t>
                              </m:r>
                              <m:r>
                                <a:rPr lang="en-US" b="0" i="1" dirty="0" smtClean="0">
                                  <a:latin typeface="Cambria Math" panose="02040503050406030204" pitchFamily="18" charset="0"/>
                                </a:rPr>
                                <m:t> [</m:t>
                              </m:r>
                              <m:r>
                                <a:rPr lang="en-US" b="0" i="1" dirty="0" smtClean="0">
                                  <a:solidFill>
                                    <a:srgbClr val="C00000"/>
                                  </a:solidFill>
                                  <a:latin typeface="Cambria Math" panose="02040503050406030204" pitchFamily="18" charset="0"/>
                                </a:rPr>
                                <m:t>𝛼</m:t>
                              </m:r>
                              <m:sSub>
                                <m:sSubPr>
                                  <m:ctrlPr>
                                    <a:rPr lang="en-US" b="0" i="1" dirty="0" smtClean="0">
                                      <a:latin typeface="Cambria Math" panose="02040503050406030204" pitchFamily="18" charset="0"/>
                                    </a:rPr>
                                  </m:ctrlPr>
                                </m:sSubPr>
                                <m:e>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𝛽</m:t>
                                      </m:r>
                                    </m:e>
                                  </m:d>
                                </m:e>
                                <m:sub>
                                  <m:r>
                                    <a:rPr lang="en-US" b="0" i="1" dirty="0" smtClean="0">
                                      <a:latin typeface="Cambria Math" panose="02040503050406030204" pitchFamily="18" charset="0"/>
                                    </a:rPr>
                                    <m:t>1</m:t>
                                  </m:r>
                                </m:sub>
                              </m:sSub>
                              <m:r>
                                <a:rPr lang="en-US" i="1" dirty="0">
                                  <a:latin typeface="Cambria Math" panose="02040503050406030204" pitchFamily="18" charset="0"/>
                                </a:rPr>
                                <m:t>+</m:t>
                              </m:r>
                              <m:sSubSup>
                                <m:sSubSupPr>
                                  <m:ctrlPr>
                                    <a:rPr lang="en-US" b="0" i="1" dirty="0" smtClean="0">
                                      <a:latin typeface="Cambria Math" panose="02040503050406030204" pitchFamily="18" charset="0"/>
                                    </a:rPr>
                                  </m:ctrlPr>
                                </m:sSubSupPr>
                                <m:e>
                                  <m:d>
                                    <m:dPr>
                                      <m:ctrlPr>
                                        <a:rPr lang="en-US" i="1" dirty="0" smtClean="0">
                                          <a:solidFill>
                                            <a:srgbClr val="C00000"/>
                                          </a:solidFill>
                                          <a:latin typeface="Cambria Math" panose="02040503050406030204" pitchFamily="18" charset="0"/>
                                        </a:rPr>
                                      </m:ctrlPr>
                                    </m:dPr>
                                    <m:e>
                                      <m:r>
                                        <a:rPr lang="en-US" i="1" dirty="0">
                                          <a:solidFill>
                                            <a:srgbClr val="C00000"/>
                                          </a:solidFill>
                                          <a:latin typeface="Cambria Math" panose="02040503050406030204" pitchFamily="18" charset="0"/>
                                        </a:rPr>
                                        <m:t>1−</m:t>
                                      </m:r>
                                      <m:r>
                                        <a:rPr lang="en-US" i="1" dirty="0">
                                          <a:solidFill>
                                            <a:srgbClr val="C00000"/>
                                          </a:solidFill>
                                          <a:latin typeface="Cambria Math" panose="02040503050406030204" pitchFamily="18" charset="0"/>
                                        </a:rPr>
                                        <m:t>𝛼</m:t>
                                      </m:r>
                                    </m:e>
                                  </m:d>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𝛽</m:t>
                                      </m:r>
                                    </m:e>
                                  </m:d>
                                </m:e>
                                <m:sub>
                                  <m:r>
                                    <a:rPr lang="en-US" b="0" i="1" dirty="0" smtClean="0">
                                      <a:latin typeface="Cambria Math" panose="02040503050406030204" pitchFamily="18" charset="0"/>
                                    </a:rPr>
                                    <m:t>2</m:t>
                                  </m:r>
                                </m:sub>
                                <m:sup>
                                  <m:r>
                                    <a:rPr lang="en-US" b="0" i="1" dirty="0" smtClean="0">
                                      <a:latin typeface="Cambria Math" panose="02040503050406030204" pitchFamily="18" charset="0"/>
                                    </a:rPr>
                                    <m:t>2</m:t>
                                  </m:r>
                                </m:sup>
                              </m:sSubSup>
                              <m:r>
                                <a:rPr lang="en-US" b="0" i="1" dirty="0" smtClean="0">
                                  <a:latin typeface="Cambria Math" panose="02040503050406030204" pitchFamily="18" charset="0"/>
                                </a:rPr>
                                <m:t>]</m:t>
                              </m:r>
                            </m:e>
                          </m:func>
                        </m:e>
                      </m:func>
                    </m:oMath>
                  </m:oMathPara>
                </a14:m>
                <a:endParaRPr lang="en-US" dirty="0"/>
              </a:p>
              <a:p>
                <a:endParaRPr lang="en-US" dirty="0"/>
              </a:p>
              <a:p>
                <a:r>
                  <a:rPr lang="en-US" dirty="0"/>
                  <a:t>Where </a:t>
                </a:r>
                <a14:m>
                  <m:oMath xmlns:m="http://schemas.openxmlformats.org/officeDocument/2006/math">
                    <m:r>
                      <a:rPr lang="en-US" b="0" i="1" smtClean="0">
                        <a:solidFill>
                          <a:srgbClr val="00B0F0"/>
                        </a:solidFill>
                        <a:latin typeface="Cambria Math" panose="02040503050406030204" pitchFamily="18" charset="0"/>
                      </a:rPr>
                      <m:t>𝜆</m:t>
                    </m:r>
                    <m:r>
                      <a:rPr lang="en-US" b="0" i="1" smtClean="0">
                        <a:solidFill>
                          <a:srgbClr val="00B0F0"/>
                        </a:solidFill>
                        <a:latin typeface="Cambria Math" panose="02040503050406030204" pitchFamily="18" charset="0"/>
                      </a:rPr>
                      <m:t>=</m:t>
                    </m:r>
                    <m:sSub>
                      <m:sSubPr>
                        <m:ctrlPr>
                          <a:rPr lang="en-US" b="0" i="1" smtClean="0">
                            <a:solidFill>
                              <a:srgbClr val="00B0F0"/>
                            </a:solidFill>
                            <a:latin typeface="Cambria Math" panose="02040503050406030204" pitchFamily="18" charset="0"/>
                          </a:rPr>
                        </m:ctrlPr>
                      </m:sSubPr>
                      <m:e>
                        <m:r>
                          <a:rPr lang="en-US" b="0" i="1" smtClean="0">
                            <a:solidFill>
                              <a:srgbClr val="00B0F0"/>
                            </a:solidFill>
                            <a:latin typeface="Cambria Math" panose="02040503050406030204" pitchFamily="18" charset="0"/>
                          </a:rPr>
                          <m:t>𝜆</m:t>
                        </m:r>
                      </m:e>
                      <m:sub>
                        <m:r>
                          <a:rPr lang="en-US" b="0" i="1" smtClean="0">
                            <a:solidFill>
                              <a:srgbClr val="00B0F0"/>
                            </a:solidFill>
                            <a:latin typeface="Cambria Math" panose="02040503050406030204" pitchFamily="18" charset="0"/>
                          </a:rPr>
                          <m:t>1</m:t>
                        </m:r>
                      </m:sub>
                    </m:sSub>
                    <m:r>
                      <a:rPr lang="en-US" b="0" i="1" smtClean="0">
                        <a:solidFill>
                          <a:srgbClr val="00B0F0"/>
                        </a:solidFill>
                        <a:latin typeface="Cambria Math" panose="02040503050406030204" pitchFamily="18" charset="0"/>
                      </a:rPr>
                      <m:t>+</m:t>
                    </m:r>
                    <m:sSub>
                      <m:sSubPr>
                        <m:ctrlPr>
                          <a:rPr lang="en-US" b="0" i="1" smtClean="0">
                            <a:solidFill>
                              <a:srgbClr val="00B0F0"/>
                            </a:solidFill>
                            <a:latin typeface="Cambria Math" panose="02040503050406030204" pitchFamily="18" charset="0"/>
                          </a:rPr>
                        </m:ctrlPr>
                      </m:sSubPr>
                      <m:e>
                        <m:r>
                          <a:rPr lang="en-US" b="0" i="1" smtClean="0">
                            <a:solidFill>
                              <a:srgbClr val="00B0F0"/>
                            </a:solidFill>
                            <a:latin typeface="Cambria Math" panose="02040503050406030204" pitchFamily="18" charset="0"/>
                          </a:rPr>
                          <m:t>𝜆</m:t>
                        </m:r>
                      </m:e>
                      <m:sub>
                        <m:r>
                          <a:rPr lang="en-US" b="0" i="1" smtClean="0">
                            <a:solidFill>
                              <a:srgbClr val="00B0F0"/>
                            </a:solidFill>
                            <a:latin typeface="Cambria Math" panose="02040503050406030204" pitchFamily="18" charset="0"/>
                          </a:rPr>
                          <m:t>2</m:t>
                        </m:r>
                      </m:sub>
                    </m:sSub>
                  </m:oMath>
                </a14:m>
                <a:r>
                  <a:rPr lang="en-US" dirty="0">
                    <a:solidFill>
                      <a:srgbClr val="00B0F0"/>
                    </a:solidFill>
                  </a:rPr>
                  <a:t> </a:t>
                </a:r>
                <a:r>
                  <a:rPr lang="en-US" dirty="0"/>
                  <a:t>and </a:t>
                </a:r>
                <a14:m>
                  <m:oMath xmlns:m="http://schemas.openxmlformats.org/officeDocument/2006/math">
                    <m:r>
                      <a:rPr lang="en-US" b="0" i="1" smtClean="0">
                        <a:solidFill>
                          <a:srgbClr val="C00000"/>
                        </a:solidFill>
                        <a:latin typeface="Cambria Math" panose="02040503050406030204" pitchFamily="18" charset="0"/>
                      </a:rPr>
                      <m:t>𝛼</m:t>
                    </m:r>
                    <m:r>
                      <a:rPr lang="en-US" b="0" i="1" smtClean="0">
                        <a:solidFill>
                          <a:srgbClr val="C00000"/>
                        </a:solidFill>
                        <a:latin typeface="Cambria Math" panose="02040503050406030204" pitchFamily="18" charset="0"/>
                      </a:rPr>
                      <m:t>=</m:t>
                    </m:r>
                    <m:f>
                      <m:fPr>
                        <m:ctrlPr>
                          <a:rPr lang="en-US" b="0" i="1" smtClean="0">
                            <a:solidFill>
                              <a:srgbClr val="C00000"/>
                            </a:solidFill>
                            <a:latin typeface="Cambria Math" panose="02040503050406030204" pitchFamily="18" charset="0"/>
                          </a:rPr>
                        </m:ctrlPr>
                      </m:fPr>
                      <m:num>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𝜆</m:t>
                            </m:r>
                          </m:e>
                          <m:sub>
                            <m:r>
                              <a:rPr lang="en-US" b="0" i="1" smtClean="0">
                                <a:solidFill>
                                  <a:srgbClr val="C00000"/>
                                </a:solidFill>
                                <a:latin typeface="Cambria Math" panose="02040503050406030204" pitchFamily="18" charset="0"/>
                              </a:rPr>
                              <m:t>1</m:t>
                            </m:r>
                          </m:sub>
                        </m:sSub>
                      </m:num>
                      <m:den>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𝜆</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𝜆</m:t>
                            </m:r>
                          </m:e>
                          <m:sub>
                            <m:r>
                              <a:rPr lang="en-US" b="0" i="1" smtClean="0">
                                <a:solidFill>
                                  <a:srgbClr val="C00000"/>
                                </a:solidFill>
                                <a:latin typeface="Cambria Math" panose="02040503050406030204" pitchFamily="18" charset="0"/>
                              </a:rPr>
                              <m:t>2</m:t>
                            </m:r>
                          </m:sub>
                        </m:sSub>
                      </m:den>
                    </m:f>
                  </m:oMath>
                </a14:m>
                <a:r>
                  <a:rPr lang="en-US" dirty="0"/>
                  <a:t> . </a:t>
                </a:r>
              </a:p>
              <a:p>
                <a:endParaRPr lang="en-US" dirty="0"/>
              </a:p>
              <a:p>
                <a:r>
                  <a:rPr lang="en-US" sz="2700" dirty="0"/>
                  <a:t>Elastic Net can be seen as combining both penalties in </a:t>
                </a:r>
                <a:r>
                  <a:rPr lang="en-US" sz="2700" dirty="0">
                    <a:solidFill>
                      <a:schemeClr val="tx1"/>
                    </a:solidFill>
                  </a:rPr>
                  <a:t>one regularization term</a:t>
                </a:r>
                <a:r>
                  <a:rPr lang="en-US" sz="2700" dirty="0"/>
                  <a:t>, which is a </a:t>
                </a:r>
                <a:r>
                  <a:rPr lang="en-US" sz="2700" dirty="0">
                    <a:solidFill>
                      <a:srgbClr val="C00000"/>
                    </a:solidFill>
                  </a:rPr>
                  <a:t>convex combination </a:t>
                </a:r>
                <a:r>
                  <a:rPr lang="en-US" sz="2700" dirty="0"/>
                  <a:t>of LASSO and Ridge.</a:t>
                </a:r>
              </a:p>
            </p:txBody>
          </p:sp>
        </mc:Choice>
        <mc:Fallback xmlns="">
          <p:sp>
            <p:nvSpPr>
              <p:cNvPr id="3" name="Content Placeholder 2">
                <a:extLst>
                  <a:ext uri="{FF2B5EF4-FFF2-40B4-BE49-F238E27FC236}">
                    <a16:creationId xmlns:a16="http://schemas.microsoft.com/office/drawing/2014/main" id="{B90271AA-6CAC-44AB-B9EA-7A255DF9CA66}"/>
                  </a:ext>
                </a:extLst>
              </p:cNvPr>
              <p:cNvSpPr>
                <a:spLocks noGrp="1" noRot="1" noChangeAspect="1" noMove="1" noResize="1" noEditPoints="1" noAdjustHandles="1" noChangeArrowheads="1" noChangeShapeType="1" noTextEdit="1"/>
              </p:cNvSpPr>
              <p:nvPr>
                <p:ph idx="1"/>
              </p:nvPr>
            </p:nvSpPr>
            <p:spPr>
              <a:xfrm>
                <a:off x="932496" y="1177758"/>
                <a:ext cx="10327008" cy="4989126"/>
              </a:xfrm>
              <a:blipFill>
                <a:blip r:embed="rId2"/>
                <a:stretch>
                  <a:fillRect l="-1240" t="-1099" r="-141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D6C83AA-0986-454F-9333-25046C8C72B1}"/>
              </a:ext>
            </a:extLst>
          </p:cNvPr>
          <p:cNvSpPr>
            <a:spLocks noGrp="1"/>
          </p:cNvSpPr>
          <p:nvPr>
            <p:ph type="sldNum" sz="quarter" idx="12"/>
          </p:nvPr>
        </p:nvSpPr>
        <p:spPr/>
        <p:txBody>
          <a:bodyPr/>
          <a:lstStyle/>
          <a:p>
            <a:fld id="{AD29F1E6-0A42-6342-8A19-FA364A33AB30}" type="slidenum">
              <a:rPr lang="en-US" smtClean="0"/>
              <a:t>38</a:t>
            </a:fld>
            <a:endParaRPr lang="en-US"/>
          </a:p>
        </p:txBody>
      </p:sp>
    </p:spTree>
    <p:extLst>
      <p:ext uri="{BB962C8B-B14F-4D97-AF65-F5344CB8AC3E}">
        <p14:creationId xmlns:p14="http://schemas.microsoft.com/office/powerpoint/2010/main" val="3477679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29FFA-68A8-4A68-B473-4AA4AA3AA7C8}"/>
              </a:ext>
            </a:extLst>
          </p:cNvPr>
          <p:cNvSpPr>
            <a:spLocks noGrp="1"/>
          </p:cNvSpPr>
          <p:nvPr>
            <p:ph type="title"/>
          </p:nvPr>
        </p:nvSpPr>
        <p:spPr/>
        <p:txBody>
          <a:bodyPr/>
          <a:lstStyle/>
          <a:p>
            <a:r>
              <a:rPr lang="en-US" dirty="0"/>
              <a:t>Combine Ridge and LASSO!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90271AA-6CAC-44AB-B9EA-7A255DF9CA66}"/>
                  </a:ext>
                </a:extLst>
              </p:cNvPr>
              <p:cNvSpPr>
                <a:spLocks noGrp="1"/>
              </p:cNvSpPr>
              <p:nvPr>
                <p:ph idx="1"/>
              </p:nvPr>
            </p:nvSpPr>
            <p:spPr>
              <a:xfrm>
                <a:off x="932496" y="1177758"/>
                <a:ext cx="10327008" cy="4989126"/>
              </a:xfrm>
            </p:spPr>
            <p:txBody>
              <a:bodyPr/>
              <a:lstStyle/>
              <a:p>
                <a:r>
                  <a:rPr lang="en-US" dirty="0"/>
                  <a:t>Again, the estimator can be seen as a constrained optimization problem:</a:t>
                </a:r>
              </a:p>
              <a:p>
                <a:endParaRPr lang="en-US" sz="3600" dirty="0"/>
              </a:p>
              <a:p>
                <a:pPr/>
                <a14:m>
                  <m:oMathPara xmlns:m="http://schemas.openxmlformats.org/officeDocument/2006/math">
                    <m:oMathParaPr>
                      <m:jc m:val="centerGroup"/>
                    </m:oMathParaPr>
                    <m:oMath xmlns:m="http://schemas.openxmlformats.org/officeDocument/2006/math">
                      <m:func>
                        <m:funcPr>
                          <m:ctrlPr>
                            <a:rPr lang="en-US" sz="3600" i="1" dirty="0">
                              <a:latin typeface="Cambria Math" panose="02040503050406030204" pitchFamily="18" charset="0"/>
                            </a:rPr>
                          </m:ctrlPr>
                        </m:funcPr>
                        <m:fName>
                          <m:limLow>
                            <m:limLowPr>
                              <m:ctrlPr>
                                <a:rPr lang="en-US" sz="3600" i="1" dirty="0">
                                  <a:latin typeface="Cambria Math" panose="02040503050406030204" pitchFamily="18" charset="0"/>
                                </a:rPr>
                              </m:ctrlPr>
                            </m:limLowPr>
                            <m:e>
                              <m:r>
                                <m:rPr>
                                  <m:sty m:val="p"/>
                                </m:rPr>
                                <a:rPr lang="en-US" sz="3600" dirty="0">
                                  <a:latin typeface="Cambria Math" panose="02040503050406030204" pitchFamily="18" charset="0"/>
                                </a:rPr>
                                <m:t>min</m:t>
                              </m:r>
                            </m:e>
                            <m:lim>
                              <m:r>
                                <a:rPr lang="en-US" sz="3600" i="1" dirty="0" smtClean="0">
                                  <a:solidFill>
                                    <a:srgbClr val="C00000"/>
                                  </a:solidFill>
                                  <a:latin typeface="Cambria Math" panose="02040503050406030204" pitchFamily="18" charset="0"/>
                                </a:rPr>
                                <m:t>𝛼</m:t>
                              </m:r>
                              <m:sSub>
                                <m:sSubPr>
                                  <m:ctrlPr>
                                    <a:rPr lang="en-US" sz="3600" b="0" i="1" dirty="0" smtClean="0">
                                      <a:latin typeface="Cambria Math" panose="02040503050406030204" pitchFamily="18" charset="0"/>
                                    </a:rPr>
                                  </m:ctrlPr>
                                </m:sSubPr>
                                <m:e>
                                  <m:d>
                                    <m:dPr>
                                      <m:begChr m:val="‖"/>
                                      <m:endChr m:val="‖"/>
                                      <m:ctrlPr>
                                        <a:rPr lang="en-US" sz="3600" b="0" i="1" dirty="0" smtClean="0">
                                          <a:latin typeface="Cambria Math" panose="02040503050406030204" pitchFamily="18" charset="0"/>
                                        </a:rPr>
                                      </m:ctrlPr>
                                    </m:dPr>
                                    <m:e>
                                      <m:r>
                                        <a:rPr lang="en-US" sz="3600" b="0" i="1" dirty="0" smtClean="0">
                                          <a:latin typeface="Cambria Math" panose="02040503050406030204" pitchFamily="18" charset="0"/>
                                        </a:rPr>
                                        <m:t>𝛽</m:t>
                                      </m:r>
                                    </m:e>
                                  </m:d>
                                </m:e>
                                <m:sub>
                                  <m:r>
                                    <a:rPr lang="en-US" sz="3600" b="0" i="1" dirty="0" smtClean="0">
                                      <a:latin typeface="Cambria Math" panose="02040503050406030204" pitchFamily="18" charset="0"/>
                                    </a:rPr>
                                    <m:t>1</m:t>
                                  </m:r>
                                </m:sub>
                              </m:sSub>
                              <m:r>
                                <a:rPr lang="en-US" sz="3600" i="1" dirty="0">
                                  <a:latin typeface="Cambria Math" panose="02040503050406030204" pitchFamily="18" charset="0"/>
                                </a:rPr>
                                <m:t>+</m:t>
                              </m:r>
                              <m:d>
                                <m:dPr>
                                  <m:ctrlPr>
                                    <a:rPr lang="en-US" sz="3600" i="1" dirty="0" smtClean="0">
                                      <a:solidFill>
                                        <a:srgbClr val="C00000"/>
                                      </a:solidFill>
                                      <a:latin typeface="Cambria Math" panose="02040503050406030204" pitchFamily="18" charset="0"/>
                                    </a:rPr>
                                  </m:ctrlPr>
                                </m:dPr>
                                <m:e>
                                  <m:r>
                                    <a:rPr lang="en-US" sz="3600" i="1" dirty="0">
                                      <a:solidFill>
                                        <a:srgbClr val="C00000"/>
                                      </a:solidFill>
                                      <a:latin typeface="Cambria Math" panose="02040503050406030204" pitchFamily="18" charset="0"/>
                                    </a:rPr>
                                    <m:t>1−</m:t>
                                  </m:r>
                                  <m:r>
                                    <a:rPr lang="en-US" sz="3600" i="1" dirty="0">
                                      <a:solidFill>
                                        <a:srgbClr val="C00000"/>
                                      </a:solidFill>
                                      <a:latin typeface="Cambria Math" panose="02040503050406030204" pitchFamily="18" charset="0"/>
                                    </a:rPr>
                                    <m:t>𝛼</m:t>
                                  </m:r>
                                </m:e>
                              </m:d>
                              <m:sSubSup>
                                <m:sSubSupPr>
                                  <m:ctrlPr>
                                    <a:rPr lang="en-US" sz="3600" b="0" i="1" dirty="0" smtClean="0">
                                      <a:latin typeface="Cambria Math" panose="02040503050406030204" pitchFamily="18" charset="0"/>
                                    </a:rPr>
                                  </m:ctrlPr>
                                </m:sSubSupPr>
                                <m:e>
                                  <m:d>
                                    <m:dPr>
                                      <m:begChr m:val="‖"/>
                                      <m:endChr m:val="‖"/>
                                      <m:ctrlPr>
                                        <a:rPr lang="en-US" sz="3600" i="1" dirty="0">
                                          <a:latin typeface="Cambria Math" panose="02040503050406030204" pitchFamily="18" charset="0"/>
                                        </a:rPr>
                                      </m:ctrlPr>
                                    </m:dPr>
                                    <m:e>
                                      <m:r>
                                        <a:rPr lang="en-US" sz="3600" i="1" dirty="0">
                                          <a:latin typeface="Cambria Math" panose="02040503050406030204" pitchFamily="18" charset="0"/>
                                        </a:rPr>
                                        <m:t>𝛽</m:t>
                                      </m:r>
                                    </m:e>
                                  </m:d>
                                </m:e>
                                <m:sub>
                                  <m:r>
                                    <a:rPr lang="en-US" sz="3600" b="0" i="1" dirty="0" smtClean="0">
                                      <a:latin typeface="Cambria Math" panose="02040503050406030204" pitchFamily="18" charset="0"/>
                                    </a:rPr>
                                    <m:t>2</m:t>
                                  </m:r>
                                </m:sub>
                                <m:sup>
                                  <m:r>
                                    <a:rPr lang="en-US" sz="3600" b="0" i="1" dirty="0" smtClean="0">
                                      <a:latin typeface="Cambria Math" panose="02040503050406030204" pitchFamily="18" charset="0"/>
                                    </a:rPr>
                                    <m:t>2</m:t>
                                  </m:r>
                                </m:sup>
                              </m:sSubSup>
                              <m:r>
                                <a:rPr lang="en-US" sz="3600" b="0" i="1" dirty="0" smtClean="0">
                                  <a:latin typeface="Cambria Math" panose="02040503050406030204" pitchFamily="18" charset="0"/>
                                </a:rPr>
                                <m:t> </m:t>
                              </m:r>
                              <m:r>
                                <a:rPr lang="en-US" sz="3600" i="1" dirty="0">
                                  <a:latin typeface="Cambria Math" panose="02040503050406030204" pitchFamily="18" charset="0"/>
                                </a:rPr>
                                <m:t>≤</m:t>
                              </m:r>
                              <m:r>
                                <a:rPr lang="en-US" sz="3600" b="0" i="1" dirty="0" smtClean="0">
                                  <a:latin typeface="Cambria Math" panose="02040503050406030204" pitchFamily="18" charset="0"/>
                                </a:rPr>
                                <m:t> </m:t>
                              </m:r>
                              <m:r>
                                <a:rPr lang="en-US" sz="3600" i="1" dirty="0" smtClean="0">
                                  <a:solidFill>
                                    <a:srgbClr val="00B0F0"/>
                                  </a:solidFill>
                                  <a:latin typeface="Cambria Math" panose="02040503050406030204" pitchFamily="18" charset="0"/>
                                </a:rPr>
                                <m:t>𝑡</m:t>
                              </m:r>
                            </m:lim>
                          </m:limLow>
                        </m:fName>
                        <m:e>
                          <m:sSubSup>
                            <m:sSubSupPr>
                              <m:ctrlPr>
                                <a:rPr lang="en-US" sz="3600" i="1" dirty="0">
                                  <a:latin typeface="Cambria Math" panose="02040503050406030204" pitchFamily="18" charset="0"/>
                                </a:rPr>
                              </m:ctrlPr>
                            </m:sSubSupPr>
                            <m:e>
                              <m:d>
                                <m:dPr>
                                  <m:begChr m:val="‖"/>
                                  <m:endChr m:val="‖"/>
                                  <m:ctrlPr>
                                    <a:rPr lang="en-US" sz="3600" i="1" dirty="0">
                                      <a:latin typeface="Cambria Math" panose="02040503050406030204" pitchFamily="18" charset="0"/>
                                    </a:rPr>
                                  </m:ctrlPr>
                                </m:dPr>
                                <m:e>
                                  <m:r>
                                    <a:rPr lang="en-US" sz="3600" i="1" dirty="0">
                                      <a:latin typeface="Cambria Math" panose="02040503050406030204" pitchFamily="18" charset="0"/>
                                    </a:rPr>
                                    <m:t>𝑋</m:t>
                                  </m:r>
                                  <m:r>
                                    <a:rPr lang="en-US" sz="3600" i="1" dirty="0">
                                      <a:latin typeface="Cambria Math" panose="02040503050406030204" pitchFamily="18" charset="0"/>
                                    </a:rPr>
                                    <m:t>𝛽</m:t>
                                  </m:r>
                                  <m:r>
                                    <a:rPr lang="en-US" sz="3600" i="1" dirty="0">
                                      <a:latin typeface="Cambria Math" panose="02040503050406030204" pitchFamily="18" charset="0"/>
                                    </a:rPr>
                                    <m:t>−</m:t>
                                  </m:r>
                                  <m:r>
                                    <a:rPr lang="en-US" sz="3600" i="1" dirty="0">
                                      <a:latin typeface="Cambria Math" panose="02040503050406030204" pitchFamily="18" charset="0"/>
                                    </a:rPr>
                                    <m:t>𝑌</m:t>
                                  </m:r>
                                </m:e>
                              </m:d>
                            </m:e>
                            <m:sub>
                              <m:r>
                                <a:rPr lang="en-US" sz="3600" i="1" dirty="0">
                                  <a:latin typeface="Cambria Math" panose="02040503050406030204" pitchFamily="18" charset="0"/>
                                </a:rPr>
                                <m:t>2</m:t>
                              </m:r>
                            </m:sub>
                            <m:sup>
                              <m:r>
                                <a:rPr lang="en-US" sz="3600" i="1" dirty="0">
                                  <a:latin typeface="Cambria Math" panose="02040503050406030204" pitchFamily="18" charset="0"/>
                                </a:rPr>
                                <m:t>2</m:t>
                              </m:r>
                            </m:sup>
                          </m:sSubSup>
                        </m:e>
                      </m:func>
                    </m:oMath>
                  </m:oMathPara>
                </a14:m>
                <a:endParaRPr lang="en-US" sz="3600" dirty="0"/>
              </a:p>
              <a:p>
                <a:endParaRPr lang="en-US" dirty="0"/>
              </a:p>
              <a:p>
                <a:r>
                  <a:rPr lang="en-US" dirty="0"/>
                  <a:t>Where </a:t>
                </a:r>
                <a14:m>
                  <m:oMath xmlns:m="http://schemas.openxmlformats.org/officeDocument/2006/math">
                    <m:r>
                      <a:rPr lang="en-US" b="0" i="1" smtClean="0">
                        <a:solidFill>
                          <a:srgbClr val="C00000"/>
                        </a:solidFill>
                        <a:latin typeface="Cambria Math" panose="02040503050406030204" pitchFamily="18" charset="0"/>
                      </a:rPr>
                      <m:t>𝛼</m:t>
                    </m:r>
                    <m:r>
                      <a:rPr lang="en-US" b="0" i="1" smtClean="0">
                        <a:latin typeface="Cambria Math" panose="02040503050406030204" pitchFamily="18" charset="0"/>
                      </a:rPr>
                      <m:t>∈[0,1]</m:t>
                    </m:r>
                  </m:oMath>
                </a14:m>
                <a:r>
                  <a:rPr lang="en-US" dirty="0"/>
                  <a:t>. We can see that Ridge and LASSO are special cases of EN, where </a:t>
                </a:r>
                <a14:m>
                  <m:oMath xmlns:m="http://schemas.openxmlformats.org/officeDocument/2006/math">
                    <m:r>
                      <a:rPr lang="en-US" b="0" i="1" smtClean="0">
                        <a:solidFill>
                          <a:srgbClr val="C00000"/>
                        </a:solidFill>
                        <a:latin typeface="Cambria Math" panose="02040503050406030204" pitchFamily="18" charset="0"/>
                      </a:rPr>
                      <m:t>𝛼</m:t>
                    </m:r>
                    <m:r>
                      <a:rPr lang="en-US" b="0" i="1" smtClean="0">
                        <a:latin typeface="Cambria Math" panose="02040503050406030204" pitchFamily="18" charset="0"/>
                      </a:rPr>
                      <m:t>=1</m:t>
                    </m:r>
                  </m:oMath>
                </a14:m>
                <a:r>
                  <a:rPr lang="en-US" dirty="0"/>
                  <a:t> and </a:t>
                </a:r>
                <a14:m>
                  <m:oMath xmlns:m="http://schemas.openxmlformats.org/officeDocument/2006/math">
                    <m:r>
                      <a:rPr lang="en-US" b="0" i="1" smtClean="0">
                        <a:solidFill>
                          <a:srgbClr val="C00000"/>
                        </a:solidFill>
                        <a:latin typeface="Cambria Math" panose="02040503050406030204" pitchFamily="18" charset="0"/>
                      </a:rPr>
                      <m:t>𝛼</m:t>
                    </m:r>
                    <m:r>
                      <a:rPr lang="en-US" b="0" i="1" smtClean="0">
                        <a:latin typeface="Cambria Math" panose="02040503050406030204" pitchFamily="18" charset="0"/>
                      </a:rPr>
                      <m:t>=0</m:t>
                    </m:r>
                  </m:oMath>
                </a14:m>
                <a:r>
                  <a:rPr lang="en-US" dirty="0"/>
                  <a:t> respectively.</a:t>
                </a:r>
              </a:p>
            </p:txBody>
          </p:sp>
        </mc:Choice>
        <mc:Fallback xmlns="">
          <p:sp>
            <p:nvSpPr>
              <p:cNvPr id="3" name="Content Placeholder 2">
                <a:extLst>
                  <a:ext uri="{FF2B5EF4-FFF2-40B4-BE49-F238E27FC236}">
                    <a16:creationId xmlns:a16="http://schemas.microsoft.com/office/drawing/2014/main" id="{B90271AA-6CAC-44AB-B9EA-7A255DF9CA66}"/>
                  </a:ext>
                </a:extLst>
              </p:cNvPr>
              <p:cNvSpPr>
                <a:spLocks noGrp="1" noRot="1" noChangeAspect="1" noMove="1" noResize="1" noEditPoints="1" noAdjustHandles="1" noChangeArrowheads="1" noChangeShapeType="1" noTextEdit="1"/>
              </p:cNvSpPr>
              <p:nvPr>
                <p:ph idx="1"/>
              </p:nvPr>
            </p:nvSpPr>
            <p:spPr>
              <a:xfrm>
                <a:off x="932496" y="1177758"/>
                <a:ext cx="10327008" cy="4989126"/>
              </a:xfrm>
              <a:blipFill>
                <a:blip r:embed="rId2"/>
                <a:stretch>
                  <a:fillRect l="-1240" t="-109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D6C83AA-0986-454F-9333-25046C8C72B1}"/>
              </a:ext>
            </a:extLst>
          </p:cNvPr>
          <p:cNvSpPr>
            <a:spLocks noGrp="1"/>
          </p:cNvSpPr>
          <p:nvPr>
            <p:ph type="sldNum" sz="quarter" idx="12"/>
          </p:nvPr>
        </p:nvSpPr>
        <p:spPr/>
        <p:txBody>
          <a:bodyPr/>
          <a:lstStyle/>
          <a:p>
            <a:fld id="{AD29F1E6-0A42-6342-8A19-FA364A33AB30}" type="slidenum">
              <a:rPr lang="en-US" smtClean="0"/>
              <a:t>39</a:t>
            </a:fld>
            <a:endParaRPr lang="en-US"/>
          </a:p>
        </p:txBody>
      </p:sp>
    </p:spTree>
    <p:extLst>
      <p:ext uri="{BB962C8B-B14F-4D97-AF65-F5344CB8AC3E}">
        <p14:creationId xmlns:p14="http://schemas.microsoft.com/office/powerpoint/2010/main" val="1107661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219085C-C50B-4A4C-A7C4-4583E8FEA1B3}"/>
              </a:ext>
            </a:extLst>
          </p:cNvPr>
          <p:cNvSpPr>
            <a:spLocks noGrp="1"/>
          </p:cNvSpPr>
          <p:nvPr>
            <p:ph type="title"/>
          </p:nvPr>
        </p:nvSpPr>
        <p:spPr>
          <a:xfrm>
            <a:off x="963084" y="2747962"/>
            <a:ext cx="10363200" cy="1362076"/>
          </a:xfrm>
        </p:spPr>
        <p:txBody>
          <a:bodyPr/>
          <a:lstStyle/>
          <a:p>
            <a:r>
              <a:rPr lang="en-US" dirty="0"/>
              <a:t>Motivation</a:t>
            </a:r>
          </a:p>
        </p:txBody>
      </p:sp>
      <p:sp>
        <p:nvSpPr>
          <p:cNvPr id="10" name="Text Placeholder 9">
            <a:extLst>
              <a:ext uri="{FF2B5EF4-FFF2-40B4-BE49-F238E27FC236}">
                <a16:creationId xmlns:a16="http://schemas.microsoft.com/office/drawing/2014/main" id="{ED5CAEDA-E0E0-41DB-8A59-5198DB489BB4}"/>
              </a:ext>
            </a:extLst>
          </p:cNvPr>
          <p:cNvSpPr>
            <a:spLocks noGrp="1"/>
          </p:cNvSpPr>
          <p:nvPr>
            <p:ph type="body" idx="1"/>
          </p:nvPr>
        </p:nvSpPr>
        <p:spPr>
          <a:xfrm>
            <a:off x="963084" y="3429000"/>
            <a:ext cx="10363200" cy="387093"/>
          </a:xfrm>
        </p:spPr>
        <p:txBody>
          <a:bodyPr/>
          <a:lstStyle/>
          <a:p>
            <a:r>
              <a:rPr lang="en-US" dirty="0"/>
              <a:t>Why do we regularize?</a:t>
            </a:r>
          </a:p>
        </p:txBody>
      </p:sp>
      <p:sp>
        <p:nvSpPr>
          <p:cNvPr id="4" name="Slide Number Placeholder 3">
            <a:extLst>
              <a:ext uri="{FF2B5EF4-FFF2-40B4-BE49-F238E27FC236}">
                <a16:creationId xmlns:a16="http://schemas.microsoft.com/office/drawing/2014/main" id="{6827F5ED-5D5E-4934-B2EA-54F80229D5DA}"/>
              </a:ext>
            </a:extLst>
          </p:cNvPr>
          <p:cNvSpPr>
            <a:spLocks noGrp="1"/>
          </p:cNvSpPr>
          <p:nvPr>
            <p:ph type="sldNum" sz="quarter" idx="12"/>
          </p:nvPr>
        </p:nvSpPr>
        <p:spPr/>
        <p:txBody>
          <a:bodyPr/>
          <a:lstStyle/>
          <a:p>
            <a:fld id="{AD29F1E6-0A42-6342-8A19-FA364A33AB30}" type="slidenum">
              <a:rPr lang="en-US" smtClean="0"/>
              <a:t>4</a:t>
            </a:fld>
            <a:endParaRPr lang="en-US"/>
          </a:p>
        </p:txBody>
      </p:sp>
    </p:spTree>
    <p:extLst>
      <p:ext uri="{BB962C8B-B14F-4D97-AF65-F5344CB8AC3E}">
        <p14:creationId xmlns:p14="http://schemas.microsoft.com/office/powerpoint/2010/main" val="39563846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445D0-B9A4-4B3E-85FF-A189EBC4810C}"/>
              </a:ext>
            </a:extLst>
          </p:cNvPr>
          <p:cNvSpPr>
            <a:spLocks noGrp="1"/>
          </p:cNvSpPr>
          <p:nvPr>
            <p:ph type="title"/>
          </p:nvPr>
        </p:nvSpPr>
        <p:spPr>
          <a:xfrm>
            <a:off x="865716" y="2747962"/>
            <a:ext cx="10363200" cy="1362076"/>
          </a:xfrm>
        </p:spPr>
        <p:txBody>
          <a:bodyPr/>
          <a:lstStyle/>
          <a:p>
            <a:r>
              <a:rPr lang="en-US" dirty="0"/>
              <a:t>Geometry of estimators</a:t>
            </a:r>
          </a:p>
        </p:txBody>
      </p:sp>
      <p:sp>
        <p:nvSpPr>
          <p:cNvPr id="3" name="Text Placeholder 2">
            <a:extLst>
              <a:ext uri="{FF2B5EF4-FFF2-40B4-BE49-F238E27FC236}">
                <a16:creationId xmlns:a16="http://schemas.microsoft.com/office/drawing/2014/main" id="{6A1C198E-668C-443B-BB39-B481A1CDDCCA}"/>
              </a:ext>
            </a:extLst>
          </p:cNvPr>
          <p:cNvSpPr>
            <a:spLocks noGrp="1"/>
          </p:cNvSpPr>
          <p:nvPr>
            <p:ph type="body" idx="1"/>
          </p:nvPr>
        </p:nvSpPr>
        <p:spPr>
          <a:xfrm>
            <a:off x="914400" y="3429000"/>
            <a:ext cx="10363200" cy="365125"/>
          </a:xfrm>
        </p:spPr>
        <p:txBody>
          <a:bodyPr/>
          <a:lstStyle/>
          <a:p>
            <a:r>
              <a:rPr lang="en-US" dirty="0"/>
              <a:t>Visualization is key</a:t>
            </a:r>
          </a:p>
        </p:txBody>
      </p:sp>
      <p:sp>
        <p:nvSpPr>
          <p:cNvPr id="4" name="Slide Number Placeholder 3">
            <a:extLst>
              <a:ext uri="{FF2B5EF4-FFF2-40B4-BE49-F238E27FC236}">
                <a16:creationId xmlns:a16="http://schemas.microsoft.com/office/drawing/2014/main" id="{44484DF8-EF99-41C8-BDD4-CE7E37FED1DA}"/>
              </a:ext>
            </a:extLst>
          </p:cNvPr>
          <p:cNvSpPr>
            <a:spLocks noGrp="1"/>
          </p:cNvSpPr>
          <p:nvPr>
            <p:ph type="sldNum" sz="quarter" idx="12"/>
          </p:nvPr>
        </p:nvSpPr>
        <p:spPr/>
        <p:txBody>
          <a:bodyPr/>
          <a:lstStyle/>
          <a:p>
            <a:fld id="{AD29F1E6-0A42-6342-8A19-FA364A33AB30}" type="slidenum">
              <a:rPr lang="en-US" smtClean="0"/>
              <a:t>40</a:t>
            </a:fld>
            <a:endParaRPr lang="en-US"/>
          </a:p>
        </p:txBody>
      </p:sp>
    </p:spTree>
    <p:extLst>
      <p:ext uri="{BB962C8B-B14F-4D97-AF65-F5344CB8AC3E}">
        <p14:creationId xmlns:p14="http://schemas.microsoft.com/office/powerpoint/2010/main" val="7805726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D6C83AA-0986-454F-9333-25046C8C72B1}"/>
              </a:ext>
            </a:extLst>
          </p:cNvPr>
          <p:cNvSpPr>
            <a:spLocks noGrp="1"/>
          </p:cNvSpPr>
          <p:nvPr>
            <p:ph type="sldNum" sz="quarter" idx="12"/>
          </p:nvPr>
        </p:nvSpPr>
        <p:spPr/>
        <p:txBody>
          <a:bodyPr/>
          <a:lstStyle/>
          <a:p>
            <a:fld id="{AD29F1E6-0A42-6342-8A19-FA364A33AB30}" type="slidenum">
              <a:rPr lang="en-US" smtClean="0"/>
              <a:t>41</a:t>
            </a:fld>
            <a:endParaRPr lang="en-US"/>
          </a:p>
        </p:txBody>
      </p:sp>
      <p:pic>
        <p:nvPicPr>
          <p:cNvPr id="3" name="Picture 2">
            <a:extLst>
              <a:ext uri="{FF2B5EF4-FFF2-40B4-BE49-F238E27FC236}">
                <a16:creationId xmlns:a16="http://schemas.microsoft.com/office/drawing/2014/main" id="{99BA4930-80BB-46A9-92E9-54D2436AE2A4}"/>
              </a:ext>
            </a:extLst>
          </p:cNvPr>
          <p:cNvPicPr>
            <a:picLocks noChangeAspect="1"/>
          </p:cNvPicPr>
          <p:nvPr/>
        </p:nvPicPr>
        <p:blipFill>
          <a:blip r:embed="rId3"/>
          <a:stretch>
            <a:fillRect/>
          </a:stretch>
        </p:blipFill>
        <p:spPr>
          <a:xfrm>
            <a:off x="2318083" y="925032"/>
            <a:ext cx="7555833" cy="5007935"/>
          </a:xfrm>
          <a:prstGeom prst="rect">
            <a:avLst/>
          </a:prstGeom>
        </p:spPr>
      </p:pic>
    </p:spTree>
    <p:extLst>
      <p:ext uri="{BB962C8B-B14F-4D97-AF65-F5344CB8AC3E}">
        <p14:creationId xmlns:p14="http://schemas.microsoft.com/office/powerpoint/2010/main" val="14495226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D6C83AA-0986-454F-9333-25046C8C72B1}"/>
              </a:ext>
            </a:extLst>
          </p:cNvPr>
          <p:cNvSpPr>
            <a:spLocks noGrp="1"/>
          </p:cNvSpPr>
          <p:nvPr>
            <p:ph type="sldNum" sz="quarter" idx="12"/>
          </p:nvPr>
        </p:nvSpPr>
        <p:spPr/>
        <p:txBody>
          <a:bodyPr/>
          <a:lstStyle/>
          <a:p>
            <a:fld id="{AD29F1E6-0A42-6342-8A19-FA364A33AB30}" type="slidenum">
              <a:rPr lang="en-US" smtClean="0"/>
              <a:t>42</a:t>
            </a:fld>
            <a:endParaRPr lang="en-US"/>
          </a:p>
        </p:txBody>
      </p:sp>
      <p:pic>
        <p:nvPicPr>
          <p:cNvPr id="3" name="Picture 2">
            <a:extLst>
              <a:ext uri="{FF2B5EF4-FFF2-40B4-BE49-F238E27FC236}">
                <a16:creationId xmlns:a16="http://schemas.microsoft.com/office/drawing/2014/main" id="{99BA4930-80BB-46A9-92E9-54D2436AE2A4}"/>
              </a:ext>
            </a:extLst>
          </p:cNvPr>
          <p:cNvPicPr>
            <a:picLocks noChangeAspect="1"/>
          </p:cNvPicPr>
          <p:nvPr/>
        </p:nvPicPr>
        <p:blipFill>
          <a:blip r:embed="rId3"/>
          <a:stretch>
            <a:fillRect/>
          </a:stretch>
        </p:blipFill>
        <p:spPr>
          <a:xfrm>
            <a:off x="2318083" y="925032"/>
            <a:ext cx="7555833" cy="5007935"/>
          </a:xfrm>
          <a:prstGeom prst="rect">
            <a:avLst/>
          </a:prstGeom>
        </p:spPr>
      </p:pic>
      <p:pic>
        <p:nvPicPr>
          <p:cNvPr id="11" name="Picture 10">
            <a:extLst>
              <a:ext uri="{FF2B5EF4-FFF2-40B4-BE49-F238E27FC236}">
                <a16:creationId xmlns:a16="http://schemas.microsoft.com/office/drawing/2014/main" id="{21B60438-0088-452C-87B2-69EE5F846A4E}"/>
              </a:ext>
            </a:extLst>
          </p:cNvPr>
          <p:cNvPicPr>
            <a:picLocks noChangeAspect="1"/>
          </p:cNvPicPr>
          <p:nvPr/>
        </p:nvPicPr>
        <p:blipFill>
          <a:blip r:embed="rId4"/>
          <a:stretch>
            <a:fillRect/>
          </a:stretch>
        </p:blipFill>
        <p:spPr>
          <a:xfrm>
            <a:off x="6243739" y="300597"/>
            <a:ext cx="3330229" cy="2415749"/>
          </a:xfrm>
          <a:prstGeom prst="rect">
            <a:avLst/>
          </a:prstGeom>
        </p:spPr>
      </p:pic>
      <p:pic>
        <p:nvPicPr>
          <p:cNvPr id="13" name="Picture 12">
            <a:extLst>
              <a:ext uri="{FF2B5EF4-FFF2-40B4-BE49-F238E27FC236}">
                <a16:creationId xmlns:a16="http://schemas.microsoft.com/office/drawing/2014/main" id="{C6BD0351-2AEB-4DE7-B547-060D8892B38D}"/>
              </a:ext>
            </a:extLst>
          </p:cNvPr>
          <p:cNvPicPr>
            <a:picLocks noChangeAspect="1"/>
          </p:cNvPicPr>
          <p:nvPr/>
        </p:nvPicPr>
        <p:blipFill>
          <a:blip r:embed="rId5"/>
          <a:stretch>
            <a:fillRect/>
          </a:stretch>
        </p:blipFill>
        <p:spPr>
          <a:xfrm>
            <a:off x="2618032" y="284378"/>
            <a:ext cx="3360711" cy="2362405"/>
          </a:xfrm>
          <a:prstGeom prst="rect">
            <a:avLst/>
          </a:prstGeom>
        </p:spPr>
      </p:pic>
      <p:pic>
        <p:nvPicPr>
          <p:cNvPr id="15" name="Picture 14">
            <a:extLst>
              <a:ext uri="{FF2B5EF4-FFF2-40B4-BE49-F238E27FC236}">
                <a16:creationId xmlns:a16="http://schemas.microsoft.com/office/drawing/2014/main" id="{9BB507D1-5D05-4F75-AE48-60F5AF5D4DC2}"/>
              </a:ext>
            </a:extLst>
          </p:cNvPr>
          <p:cNvPicPr>
            <a:picLocks noChangeAspect="1"/>
          </p:cNvPicPr>
          <p:nvPr/>
        </p:nvPicPr>
        <p:blipFill>
          <a:blip r:embed="rId6"/>
          <a:stretch>
            <a:fillRect/>
          </a:stretch>
        </p:blipFill>
        <p:spPr>
          <a:xfrm>
            <a:off x="2166209" y="2212380"/>
            <a:ext cx="7859577" cy="3954504"/>
          </a:xfrm>
          <a:prstGeom prst="rect">
            <a:avLst/>
          </a:prstGeom>
        </p:spPr>
      </p:pic>
      <p:pic>
        <p:nvPicPr>
          <p:cNvPr id="5" name="Picture 4">
            <a:extLst>
              <a:ext uri="{FF2B5EF4-FFF2-40B4-BE49-F238E27FC236}">
                <a16:creationId xmlns:a16="http://schemas.microsoft.com/office/drawing/2014/main" id="{F913A07A-2BCA-4286-B29D-D8E13320C4B2}"/>
              </a:ext>
            </a:extLst>
          </p:cNvPr>
          <p:cNvPicPr>
            <a:picLocks noChangeAspect="1"/>
          </p:cNvPicPr>
          <p:nvPr/>
        </p:nvPicPr>
        <p:blipFill>
          <a:blip r:embed="rId7"/>
          <a:stretch>
            <a:fillRect/>
          </a:stretch>
        </p:blipFill>
        <p:spPr>
          <a:xfrm>
            <a:off x="3668585" y="1439623"/>
            <a:ext cx="4854827" cy="3663189"/>
          </a:xfrm>
          <a:prstGeom prst="rect">
            <a:avLst/>
          </a:prstGeom>
        </p:spPr>
      </p:pic>
      <p:sp>
        <p:nvSpPr>
          <p:cNvPr id="16" name="TextBox 15">
            <a:extLst>
              <a:ext uri="{FF2B5EF4-FFF2-40B4-BE49-F238E27FC236}">
                <a16:creationId xmlns:a16="http://schemas.microsoft.com/office/drawing/2014/main" id="{B002972F-2702-4647-B099-B56B2DB1A1BE}"/>
              </a:ext>
            </a:extLst>
          </p:cNvPr>
          <p:cNvSpPr txBox="1"/>
          <p:nvPr/>
        </p:nvSpPr>
        <p:spPr>
          <a:xfrm>
            <a:off x="3747156" y="2124679"/>
            <a:ext cx="1456660" cy="369332"/>
          </a:xfrm>
          <a:prstGeom prst="rect">
            <a:avLst/>
          </a:prstGeom>
          <a:noFill/>
        </p:spPr>
        <p:txBody>
          <a:bodyPr wrap="square" rtlCol="0">
            <a:spAutoFit/>
          </a:bodyPr>
          <a:lstStyle/>
          <a:p>
            <a:r>
              <a:rPr lang="en-US" dirty="0"/>
              <a:t>Elastic Net</a:t>
            </a:r>
          </a:p>
        </p:txBody>
      </p:sp>
    </p:spTree>
    <p:extLst>
      <p:ext uri="{BB962C8B-B14F-4D97-AF65-F5344CB8AC3E}">
        <p14:creationId xmlns:p14="http://schemas.microsoft.com/office/powerpoint/2010/main" val="2175813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500" fill="hold"/>
                                        <p:tgtEl>
                                          <p:spTgt spid="15"/>
                                        </p:tgtEl>
                                        <p:attrNameLst>
                                          <p:attrName>ppt_w</p:attrName>
                                        </p:attrNameLst>
                                      </p:cBhvr>
                                      <p:tavLst>
                                        <p:tav tm="0">
                                          <p:val>
                                            <p:fltVal val="0"/>
                                          </p:val>
                                        </p:tav>
                                        <p:tav tm="100000">
                                          <p:val>
                                            <p:strVal val="#ppt_w"/>
                                          </p:val>
                                        </p:tav>
                                      </p:tavLst>
                                    </p:anim>
                                    <p:anim calcmode="lin" valueType="num">
                                      <p:cBhvr>
                                        <p:cTn id="20" dur="500" fill="hold"/>
                                        <p:tgtEl>
                                          <p:spTgt spid="15"/>
                                        </p:tgtEl>
                                        <p:attrNameLst>
                                          <p:attrName>ppt_h</p:attrName>
                                        </p:attrNameLst>
                                      </p:cBhvr>
                                      <p:tavLst>
                                        <p:tav tm="0">
                                          <p:val>
                                            <p:fltVal val="0"/>
                                          </p:val>
                                        </p:tav>
                                        <p:tav tm="100000">
                                          <p:val>
                                            <p:strVal val="#ppt_h"/>
                                          </p:val>
                                        </p:tav>
                                      </p:tavLst>
                                    </p:anim>
                                    <p:animEffect transition="in" filter="fade">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26" presetClass="entr" presetSubtype="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down)">
                                      <p:cBhvr>
                                        <p:cTn id="26" dur="580">
                                          <p:stCondLst>
                                            <p:cond delay="0"/>
                                          </p:stCondLst>
                                        </p:cTn>
                                        <p:tgtEl>
                                          <p:spTgt spid="5"/>
                                        </p:tgtEl>
                                      </p:cBhvr>
                                    </p:animEffect>
                                    <p:anim calcmode="lin" valueType="num">
                                      <p:cBhvr>
                                        <p:cTn id="27"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8"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9"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30"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31"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32" dur="26">
                                          <p:stCondLst>
                                            <p:cond delay="650"/>
                                          </p:stCondLst>
                                        </p:cTn>
                                        <p:tgtEl>
                                          <p:spTgt spid="5"/>
                                        </p:tgtEl>
                                      </p:cBhvr>
                                      <p:to x="100000" y="60000"/>
                                    </p:animScale>
                                    <p:animScale>
                                      <p:cBhvr>
                                        <p:cTn id="33" dur="166" decel="50000">
                                          <p:stCondLst>
                                            <p:cond delay="676"/>
                                          </p:stCondLst>
                                        </p:cTn>
                                        <p:tgtEl>
                                          <p:spTgt spid="5"/>
                                        </p:tgtEl>
                                      </p:cBhvr>
                                      <p:to x="100000" y="100000"/>
                                    </p:animScale>
                                    <p:animScale>
                                      <p:cBhvr>
                                        <p:cTn id="34" dur="26">
                                          <p:stCondLst>
                                            <p:cond delay="1312"/>
                                          </p:stCondLst>
                                        </p:cTn>
                                        <p:tgtEl>
                                          <p:spTgt spid="5"/>
                                        </p:tgtEl>
                                      </p:cBhvr>
                                      <p:to x="100000" y="80000"/>
                                    </p:animScale>
                                    <p:animScale>
                                      <p:cBhvr>
                                        <p:cTn id="35" dur="166" decel="50000">
                                          <p:stCondLst>
                                            <p:cond delay="1338"/>
                                          </p:stCondLst>
                                        </p:cTn>
                                        <p:tgtEl>
                                          <p:spTgt spid="5"/>
                                        </p:tgtEl>
                                      </p:cBhvr>
                                      <p:to x="100000" y="100000"/>
                                    </p:animScale>
                                    <p:animScale>
                                      <p:cBhvr>
                                        <p:cTn id="36" dur="26">
                                          <p:stCondLst>
                                            <p:cond delay="1642"/>
                                          </p:stCondLst>
                                        </p:cTn>
                                        <p:tgtEl>
                                          <p:spTgt spid="5"/>
                                        </p:tgtEl>
                                      </p:cBhvr>
                                      <p:to x="100000" y="90000"/>
                                    </p:animScale>
                                    <p:animScale>
                                      <p:cBhvr>
                                        <p:cTn id="37" dur="166" decel="50000">
                                          <p:stCondLst>
                                            <p:cond delay="1668"/>
                                          </p:stCondLst>
                                        </p:cTn>
                                        <p:tgtEl>
                                          <p:spTgt spid="5"/>
                                        </p:tgtEl>
                                      </p:cBhvr>
                                      <p:to x="100000" y="100000"/>
                                    </p:animScale>
                                    <p:animScale>
                                      <p:cBhvr>
                                        <p:cTn id="38" dur="26">
                                          <p:stCondLst>
                                            <p:cond delay="1808"/>
                                          </p:stCondLst>
                                        </p:cTn>
                                        <p:tgtEl>
                                          <p:spTgt spid="5"/>
                                        </p:tgtEl>
                                      </p:cBhvr>
                                      <p:to x="100000" y="95000"/>
                                    </p:animScale>
                                    <p:animScale>
                                      <p:cBhvr>
                                        <p:cTn id="39" dur="166" decel="50000">
                                          <p:stCondLst>
                                            <p:cond delay="1834"/>
                                          </p:stCondLst>
                                        </p:cTn>
                                        <p:tgtEl>
                                          <p:spTgt spid="5"/>
                                        </p:tgtEl>
                                      </p:cBhvr>
                                      <p:to x="100000" y="100000"/>
                                    </p:animScale>
                                  </p:childTnLst>
                                </p:cTn>
                              </p:par>
                              <p:par>
                                <p:cTn id="40" presetID="26" presetClass="entr" presetSubtype="0"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down)">
                                      <p:cBhvr>
                                        <p:cTn id="42" dur="580">
                                          <p:stCondLst>
                                            <p:cond delay="0"/>
                                          </p:stCondLst>
                                        </p:cTn>
                                        <p:tgtEl>
                                          <p:spTgt spid="16"/>
                                        </p:tgtEl>
                                      </p:cBhvr>
                                    </p:animEffect>
                                    <p:anim calcmode="lin" valueType="num">
                                      <p:cBhvr>
                                        <p:cTn id="43"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44"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45"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46"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47"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48" dur="26">
                                          <p:stCondLst>
                                            <p:cond delay="650"/>
                                          </p:stCondLst>
                                        </p:cTn>
                                        <p:tgtEl>
                                          <p:spTgt spid="16"/>
                                        </p:tgtEl>
                                      </p:cBhvr>
                                      <p:to x="100000" y="60000"/>
                                    </p:animScale>
                                    <p:animScale>
                                      <p:cBhvr>
                                        <p:cTn id="49" dur="166" decel="50000">
                                          <p:stCondLst>
                                            <p:cond delay="676"/>
                                          </p:stCondLst>
                                        </p:cTn>
                                        <p:tgtEl>
                                          <p:spTgt spid="16"/>
                                        </p:tgtEl>
                                      </p:cBhvr>
                                      <p:to x="100000" y="100000"/>
                                    </p:animScale>
                                    <p:animScale>
                                      <p:cBhvr>
                                        <p:cTn id="50" dur="26">
                                          <p:stCondLst>
                                            <p:cond delay="1312"/>
                                          </p:stCondLst>
                                        </p:cTn>
                                        <p:tgtEl>
                                          <p:spTgt spid="16"/>
                                        </p:tgtEl>
                                      </p:cBhvr>
                                      <p:to x="100000" y="80000"/>
                                    </p:animScale>
                                    <p:animScale>
                                      <p:cBhvr>
                                        <p:cTn id="51" dur="166" decel="50000">
                                          <p:stCondLst>
                                            <p:cond delay="1338"/>
                                          </p:stCondLst>
                                        </p:cTn>
                                        <p:tgtEl>
                                          <p:spTgt spid="16"/>
                                        </p:tgtEl>
                                      </p:cBhvr>
                                      <p:to x="100000" y="100000"/>
                                    </p:animScale>
                                    <p:animScale>
                                      <p:cBhvr>
                                        <p:cTn id="52" dur="26">
                                          <p:stCondLst>
                                            <p:cond delay="1642"/>
                                          </p:stCondLst>
                                        </p:cTn>
                                        <p:tgtEl>
                                          <p:spTgt spid="16"/>
                                        </p:tgtEl>
                                      </p:cBhvr>
                                      <p:to x="100000" y="90000"/>
                                    </p:animScale>
                                    <p:animScale>
                                      <p:cBhvr>
                                        <p:cTn id="53" dur="166" decel="50000">
                                          <p:stCondLst>
                                            <p:cond delay="1668"/>
                                          </p:stCondLst>
                                        </p:cTn>
                                        <p:tgtEl>
                                          <p:spTgt spid="16"/>
                                        </p:tgtEl>
                                      </p:cBhvr>
                                      <p:to x="100000" y="100000"/>
                                    </p:animScale>
                                    <p:animScale>
                                      <p:cBhvr>
                                        <p:cTn id="54" dur="26">
                                          <p:stCondLst>
                                            <p:cond delay="1808"/>
                                          </p:stCondLst>
                                        </p:cTn>
                                        <p:tgtEl>
                                          <p:spTgt spid="16"/>
                                        </p:tgtEl>
                                      </p:cBhvr>
                                      <p:to x="100000" y="95000"/>
                                    </p:animScale>
                                    <p:animScale>
                                      <p:cBhvr>
                                        <p:cTn id="55"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D6C83AA-0986-454F-9333-25046C8C72B1}"/>
              </a:ext>
            </a:extLst>
          </p:cNvPr>
          <p:cNvSpPr>
            <a:spLocks noGrp="1"/>
          </p:cNvSpPr>
          <p:nvPr>
            <p:ph type="sldNum" sz="quarter" idx="12"/>
          </p:nvPr>
        </p:nvSpPr>
        <p:spPr/>
        <p:txBody>
          <a:bodyPr/>
          <a:lstStyle/>
          <a:p>
            <a:fld id="{AD29F1E6-0A42-6342-8A19-FA364A33AB30}" type="slidenum">
              <a:rPr lang="en-US" smtClean="0"/>
              <a:t>43</a:t>
            </a:fld>
            <a:endParaRPr lang="en-US"/>
          </a:p>
        </p:txBody>
      </p:sp>
      <p:sp>
        <p:nvSpPr>
          <p:cNvPr id="2" name="TextBox 1">
            <a:extLst>
              <a:ext uri="{FF2B5EF4-FFF2-40B4-BE49-F238E27FC236}">
                <a16:creationId xmlns:a16="http://schemas.microsoft.com/office/drawing/2014/main" id="{B23C19EB-0AD9-4869-856A-C221D55A0BEA}"/>
              </a:ext>
            </a:extLst>
          </p:cNvPr>
          <p:cNvSpPr txBox="1"/>
          <p:nvPr/>
        </p:nvSpPr>
        <p:spPr>
          <a:xfrm>
            <a:off x="1710070" y="2243471"/>
            <a:ext cx="8771860" cy="2123658"/>
          </a:xfrm>
          <a:prstGeom prst="rect">
            <a:avLst/>
          </a:prstGeom>
          <a:noFill/>
        </p:spPr>
        <p:txBody>
          <a:bodyPr wrap="square" rtlCol="0">
            <a:spAutoFit/>
          </a:bodyPr>
          <a:lstStyle/>
          <a:p>
            <a:pPr algn="ctr"/>
            <a:r>
              <a:rPr lang="en-US" sz="4400" dirty="0"/>
              <a:t>Let’s see it live!</a:t>
            </a:r>
          </a:p>
          <a:p>
            <a:pPr algn="ctr"/>
            <a:endParaRPr lang="en-US" sz="4400" dirty="0"/>
          </a:p>
          <a:p>
            <a:pPr algn="ctr"/>
            <a:r>
              <a:rPr lang="en-US" sz="4400" dirty="0">
                <a:solidFill>
                  <a:srgbClr val="C00000"/>
                </a:solidFill>
                <a:latin typeface="Arial Black" panose="020B0A04020102020204" pitchFamily="34" charset="0"/>
              </a:rPr>
              <a:t>DEMO TIME</a:t>
            </a:r>
          </a:p>
        </p:txBody>
      </p:sp>
    </p:spTree>
    <p:extLst>
      <p:ext uri="{BB962C8B-B14F-4D97-AF65-F5344CB8AC3E}">
        <p14:creationId xmlns:p14="http://schemas.microsoft.com/office/powerpoint/2010/main" val="25506346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445D0-B9A4-4B3E-85FF-A189EBC4810C}"/>
              </a:ext>
            </a:extLst>
          </p:cNvPr>
          <p:cNvSpPr>
            <a:spLocks noGrp="1"/>
          </p:cNvSpPr>
          <p:nvPr>
            <p:ph type="title"/>
          </p:nvPr>
        </p:nvSpPr>
        <p:spPr>
          <a:xfrm>
            <a:off x="865716" y="2747962"/>
            <a:ext cx="10363200" cy="1362076"/>
          </a:xfrm>
        </p:spPr>
        <p:txBody>
          <a:bodyPr/>
          <a:lstStyle/>
          <a:p>
            <a:r>
              <a:rPr lang="en-US" dirty="0"/>
              <a:t>Bayesian Interpretations</a:t>
            </a:r>
          </a:p>
        </p:txBody>
      </p:sp>
      <p:sp>
        <p:nvSpPr>
          <p:cNvPr id="3" name="Text Placeholder 2">
            <a:extLst>
              <a:ext uri="{FF2B5EF4-FFF2-40B4-BE49-F238E27FC236}">
                <a16:creationId xmlns:a16="http://schemas.microsoft.com/office/drawing/2014/main" id="{6A1C198E-668C-443B-BB39-B481A1CDDCCA}"/>
              </a:ext>
            </a:extLst>
          </p:cNvPr>
          <p:cNvSpPr>
            <a:spLocks noGrp="1"/>
          </p:cNvSpPr>
          <p:nvPr>
            <p:ph type="body" idx="1"/>
          </p:nvPr>
        </p:nvSpPr>
        <p:spPr>
          <a:xfrm>
            <a:off x="914400" y="3429000"/>
            <a:ext cx="10363200" cy="365125"/>
          </a:xfrm>
        </p:spPr>
        <p:txBody>
          <a:bodyPr/>
          <a:lstStyle/>
          <a:p>
            <a:r>
              <a:rPr lang="en-US" dirty="0"/>
              <a:t>“The right way of looking at it” - Kevin Rader, probably</a:t>
            </a:r>
          </a:p>
        </p:txBody>
      </p:sp>
      <p:sp>
        <p:nvSpPr>
          <p:cNvPr id="4" name="Slide Number Placeholder 3">
            <a:extLst>
              <a:ext uri="{FF2B5EF4-FFF2-40B4-BE49-F238E27FC236}">
                <a16:creationId xmlns:a16="http://schemas.microsoft.com/office/drawing/2014/main" id="{44484DF8-EF99-41C8-BDD4-CE7E37FED1DA}"/>
              </a:ext>
            </a:extLst>
          </p:cNvPr>
          <p:cNvSpPr>
            <a:spLocks noGrp="1"/>
          </p:cNvSpPr>
          <p:nvPr>
            <p:ph type="sldNum" sz="quarter" idx="12"/>
          </p:nvPr>
        </p:nvSpPr>
        <p:spPr/>
        <p:txBody>
          <a:bodyPr/>
          <a:lstStyle/>
          <a:p>
            <a:fld id="{AD29F1E6-0A42-6342-8A19-FA364A33AB30}" type="slidenum">
              <a:rPr lang="en-US" smtClean="0"/>
              <a:t>44</a:t>
            </a:fld>
            <a:endParaRPr lang="en-US"/>
          </a:p>
        </p:txBody>
      </p:sp>
    </p:spTree>
    <p:extLst>
      <p:ext uri="{BB962C8B-B14F-4D97-AF65-F5344CB8AC3E}">
        <p14:creationId xmlns:p14="http://schemas.microsoft.com/office/powerpoint/2010/main" val="8403173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54F2D-06FC-4CCF-A262-C137578F2CB5}"/>
              </a:ext>
            </a:extLst>
          </p:cNvPr>
          <p:cNvSpPr>
            <a:spLocks noGrp="1"/>
          </p:cNvSpPr>
          <p:nvPr>
            <p:ph type="title"/>
          </p:nvPr>
        </p:nvSpPr>
        <p:spPr/>
        <p:txBody>
          <a:bodyPr/>
          <a:lstStyle/>
          <a:p>
            <a:r>
              <a:rPr lang="en-US" dirty="0"/>
              <a:t>A different but useful perspective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B2E6943-319C-41C3-9528-072C4EAA8F10}"/>
                  </a:ext>
                </a:extLst>
              </p:cNvPr>
              <p:cNvSpPr>
                <a:spLocks noGrp="1"/>
              </p:cNvSpPr>
              <p:nvPr>
                <p:ph idx="1"/>
              </p:nvPr>
            </p:nvSpPr>
            <p:spPr>
              <a:xfrm>
                <a:off x="932496" y="1185935"/>
                <a:ext cx="10327008" cy="4874623"/>
              </a:xfrm>
            </p:spPr>
            <p:txBody>
              <a:bodyPr/>
              <a:lstStyle/>
              <a:p>
                <a:pPr marL="285750" indent="-285750">
                  <a:buFont typeface="Arial" panose="020B0604020202020204" pitchFamily="34" charset="0"/>
                  <a:buChar char="•"/>
                </a:pPr>
                <a:r>
                  <a:rPr lang="en-US" dirty="0"/>
                  <a:t>Both Ridge and LASSO have a very natural interpretation from a Bayesian viewpoint.</a:t>
                </a:r>
              </a:p>
              <a:p>
                <a:pPr marL="285750" indent="-285750">
                  <a:buFont typeface="Arial" panose="020B0604020202020204" pitchFamily="34" charset="0"/>
                  <a:buChar char="•"/>
                </a:pPr>
                <a:r>
                  <a:rPr lang="en-US" dirty="0"/>
                  <a:t>For this, we need to see our response as a multivariate normal distribution with varying means:</a:t>
                </a:r>
              </a:p>
              <a:p>
                <a:pPr marL="285750" indent="-285750">
                  <a:buFont typeface="Arial" panose="020B0604020202020204" pitchFamily="34" charset="0"/>
                  <a:buChar char="•"/>
                </a:pPr>
                <a:endParaRPr lang="en-US" dirty="0"/>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𝛽</m:t>
                      </m:r>
                      <m:r>
                        <a:rPr lang="en-US" i="1">
                          <a:latin typeface="Cambria Math" panose="02040503050406030204" pitchFamily="18" charset="0"/>
                        </a:rPr>
                        <m:t>∼</m:t>
                      </m:r>
                      <m:r>
                        <a:rPr lang="en-US" i="1">
                          <a:latin typeface="Cambria Math" panose="02040503050406030204" pitchFamily="18" charset="0"/>
                        </a:rPr>
                        <m:t>𝑁</m:t>
                      </m:r>
                      <m:d>
                        <m:dPr>
                          <m:ctrlPr>
                            <a:rPr lang="en-US" i="1">
                              <a:latin typeface="Cambria Math" panose="02040503050406030204" pitchFamily="18" charset="0"/>
                            </a:rPr>
                          </m:ctrlPr>
                        </m:dPr>
                        <m:e>
                          <m:r>
                            <a:rPr lang="en-US" i="1">
                              <a:latin typeface="Cambria Math" panose="02040503050406030204" pitchFamily="18" charset="0"/>
                            </a:rPr>
                            <m:t>𝑋</m:t>
                          </m:r>
                          <m:r>
                            <a:rPr lang="en-US" i="1">
                              <a:latin typeface="Cambria Math" panose="02040503050406030204" pitchFamily="18" charset="0"/>
                            </a:rPr>
                            <m:t>𝛽</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r>
                            <a:rPr lang="en-US" i="1">
                              <a:latin typeface="Cambria Math" panose="02040503050406030204" pitchFamily="18" charset="0"/>
                            </a:rPr>
                            <m:t>𝐼</m:t>
                          </m:r>
                        </m:e>
                      </m:d>
                    </m:oMath>
                  </m:oMathPara>
                </a14:m>
                <a:endParaRPr lang="en-US" dirty="0"/>
              </a:p>
            </p:txBody>
          </p:sp>
        </mc:Choice>
        <mc:Fallback xmlns="">
          <p:sp>
            <p:nvSpPr>
              <p:cNvPr id="3" name="Content Placeholder 2">
                <a:extLst>
                  <a:ext uri="{FF2B5EF4-FFF2-40B4-BE49-F238E27FC236}">
                    <a16:creationId xmlns:a16="http://schemas.microsoft.com/office/drawing/2014/main" id="{0B2E6943-319C-41C3-9528-072C4EAA8F10}"/>
                  </a:ext>
                </a:extLst>
              </p:cNvPr>
              <p:cNvSpPr>
                <a:spLocks noGrp="1" noRot="1" noChangeAspect="1" noMove="1" noResize="1" noEditPoints="1" noAdjustHandles="1" noChangeArrowheads="1" noChangeShapeType="1" noTextEdit="1"/>
              </p:cNvSpPr>
              <p:nvPr>
                <p:ph idx="1"/>
              </p:nvPr>
            </p:nvSpPr>
            <p:spPr>
              <a:xfrm>
                <a:off x="932496" y="1185935"/>
                <a:ext cx="10327008" cy="4874623"/>
              </a:xfrm>
              <a:blipFill>
                <a:blip r:embed="rId3"/>
                <a:stretch>
                  <a:fillRect l="-1063" t="-125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73F5BF4-820E-4585-B6C7-0D4D6E0A9FE0}"/>
              </a:ext>
            </a:extLst>
          </p:cNvPr>
          <p:cNvSpPr>
            <a:spLocks noGrp="1"/>
          </p:cNvSpPr>
          <p:nvPr>
            <p:ph type="sldNum" sz="quarter" idx="12"/>
          </p:nvPr>
        </p:nvSpPr>
        <p:spPr/>
        <p:txBody>
          <a:bodyPr/>
          <a:lstStyle/>
          <a:p>
            <a:fld id="{AD29F1E6-0A42-6342-8A19-FA364A33AB30}" type="slidenum">
              <a:rPr lang="en-US" smtClean="0"/>
              <a:t>45</a:t>
            </a:fld>
            <a:endParaRPr lang="en-US"/>
          </a:p>
        </p:txBody>
      </p:sp>
      <p:pic>
        <p:nvPicPr>
          <p:cNvPr id="6" name="Picture 5">
            <a:extLst>
              <a:ext uri="{FF2B5EF4-FFF2-40B4-BE49-F238E27FC236}">
                <a16:creationId xmlns:a16="http://schemas.microsoft.com/office/drawing/2014/main" id="{9F594E6C-6845-401D-8D6A-71C27668C787}"/>
              </a:ext>
            </a:extLst>
          </p:cNvPr>
          <p:cNvPicPr>
            <a:picLocks noChangeAspect="1"/>
          </p:cNvPicPr>
          <p:nvPr/>
        </p:nvPicPr>
        <p:blipFill>
          <a:blip r:embed="rId4"/>
          <a:stretch>
            <a:fillRect/>
          </a:stretch>
        </p:blipFill>
        <p:spPr>
          <a:xfrm>
            <a:off x="4633802" y="4236251"/>
            <a:ext cx="2723929" cy="1871317"/>
          </a:xfrm>
          <a:prstGeom prst="rect">
            <a:avLst/>
          </a:prstGeom>
        </p:spPr>
      </p:pic>
    </p:spTree>
    <p:extLst>
      <p:ext uri="{BB962C8B-B14F-4D97-AF65-F5344CB8AC3E}">
        <p14:creationId xmlns:p14="http://schemas.microsoft.com/office/powerpoint/2010/main" val="1291689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54F2D-06FC-4CCF-A262-C137578F2CB5}"/>
              </a:ext>
            </a:extLst>
          </p:cNvPr>
          <p:cNvSpPr>
            <a:spLocks noGrp="1"/>
          </p:cNvSpPr>
          <p:nvPr>
            <p:ph type="title"/>
          </p:nvPr>
        </p:nvSpPr>
        <p:spPr/>
        <p:txBody>
          <a:bodyPr/>
          <a:lstStyle/>
          <a:p>
            <a:r>
              <a:rPr lang="en-US" dirty="0"/>
              <a:t>A different but useful perspective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B2E6943-319C-41C3-9528-072C4EAA8F10}"/>
                  </a:ext>
                </a:extLst>
              </p:cNvPr>
              <p:cNvSpPr>
                <a:spLocks noGrp="1"/>
              </p:cNvSpPr>
              <p:nvPr>
                <p:ph idx="1"/>
              </p:nvPr>
            </p:nvSpPr>
            <p:spPr>
              <a:xfrm>
                <a:off x="932496" y="1185935"/>
                <a:ext cx="10327008" cy="4874623"/>
              </a:xfrm>
            </p:spPr>
            <p:txBody>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𝛽</m:t>
                      </m:r>
                      <m:r>
                        <a:rPr lang="en-US" i="1">
                          <a:latin typeface="Cambria Math" panose="02040503050406030204" pitchFamily="18" charset="0"/>
                        </a:rPr>
                        <m:t>∼</m:t>
                      </m:r>
                      <m:r>
                        <a:rPr lang="en-US" i="1">
                          <a:latin typeface="Cambria Math" panose="02040503050406030204" pitchFamily="18" charset="0"/>
                        </a:rPr>
                        <m:t>𝑁</m:t>
                      </m:r>
                      <m:d>
                        <m:dPr>
                          <m:ctrlPr>
                            <a:rPr lang="en-US" i="1">
                              <a:latin typeface="Cambria Math" panose="02040503050406030204" pitchFamily="18" charset="0"/>
                            </a:rPr>
                          </m:ctrlPr>
                        </m:dPr>
                        <m:e>
                          <m:r>
                            <a:rPr lang="en-US" i="1">
                              <a:latin typeface="Cambria Math" panose="02040503050406030204" pitchFamily="18" charset="0"/>
                            </a:rPr>
                            <m:t>𝑋</m:t>
                          </m:r>
                          <m:r>
                            <a:rPr lang="en-US" i="1">
                              <a:latin typeface="Cambria Math" panose="02040503050406030204" pitchFamily="18" charset="0"/>
                            </a:rPr>
                            <m:t>𝛽</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r>
                            <a:rPr lang="en-US" i="1">
                              <a:latin typeface="Cambria Math" panose="02040503050406030204" pitchFamily="18" charset="0"/>
                            </a:rPr>
                            <m:t>𝐼</m:t>
                          </m:r>
                        </m:e>
                      </m:d>
                    </m:oMath>
                  </m:oMathPara>
                </a14:m>
                <a:endParaRPr lang="en-US" dirty="0"/>
              </a:p>
            </p:txBody>
          </p:sp>
        </mc:Choice>
        <mc:Fallback xmlns="">
          <p:sp>
            <p:nvSpPr>
              <p:cNvPr id="3" name="Content Placeholder 2">
                <a:extLst>
                  <a:ext uri="{FF2B5EF4-FFF2-40B4-BE49-F238E27FC236}">
                    <a16:creationId xmlns:a16="http://schemas.microsoft.com/office/drawing/2014/main" id="{0B2E6943-319C-41C3-9528-072C4EAA8F10}"/>
                  </a:ext>
                </a:extLst>
              </p:cNvPr>
              <p:cNvSpPr>
                <a:spLocks noGrp="1" noRot="1" noChangeAspect="1" noMove="1" noResize="1" noEditPoints="1" noAdjustHandles="1" noChangeArrowheads="1" noChangeShapeType="1" noTextEdit="1"/>
              </p:cNvSpPr>
              <p:nvPr>
                <p:ph idx="1"/>
              </p:nvPr>
            </p:nvSpPr>
            <p:spPr>
              <a:xfrm>
                <a:off x="932496" y="1185935"/>
                <a:ext cx="10327008" cy="4874623"/>
              </a:xfrm>
              <a:blipFill>
                <a:blip r:embed="rId3"/>
                <a:stretch>
                  <a:fillRect/>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73F5BF4-820E-4585-B6C7-0D4D6E0A9FE0}"/>
              </a:ext>
            </a:extLst>
          </p:cNvPr>
          <p:cNvSpPr>
            <a:spLocks noGrp="1"/>
          </p:cNvSpPr>
          <p:nvPr>
            <p:ph type="sldNum" sz="quarter" idx="12"/>
          </p:nvPr>
        </p:nvSpPr>
        <p:spPr/>
        <p:txBody>
          <a:bodyPr/>
          <a:lstStyle/>
          <a:p>
            <a:fld id="{AD29F1E6-0A42-6342-8A19-FA364A33AB30}" type="slidenum">
              <a:rPr lang="en-US" smtClean="0"/>
              <a:t>46</a:t>
            </a:fld>
            <a:endParaRPr lang="en-US"/>
          </a:p>
        </p:txBody>
      </p:sp>
      <p:pic>
        <p:nvPicPr>
          <p:cNvPr id="6" name="Picture 5">
            <a:extLst>
              <a:ext uri="{FF2B5EF4-FFF2-40B4-BE49-F238E27FC236}">
                <a16:creationId xmlns:a16="http://schemas.microsoft.com/office/drawing/2014/main" id="{9F594E6C-6845-401D-8D6A-71C27668C787}"/>
              </a:ext>
            </a:extLst>
          </p:cNvPr>
          <p:cNvPicPr>
            <a:picLocks noChangeAspect="1"/>
          </p:cNvPicPr>
          <p:nvPr/>
        </p:nvPicPr>
        <p:blipFill>
          <a:blip r:embed="rId4"/>
          <a:stretch>
            <a:fillRect/>
          </a:stretch>
        </p:blipFill>
        <p:spPr>
          <a:xfrm>
            <a:off x="3016081" y="1998921"/>
            <a:ext cx="6159837" cy="4231758"/>
          </a:xfrm>
          <a:prstGeom prst="rect">
            <a:avLst/>
          </a:prstGeom>
        </p:spPr>
      </p:pic>
    </p:spTree>
    <p:extLst>
      <p:ext uri="{BB962C8B-B14F-4D97-AF65-F5344CB8AC3E}">
        <p14:creationId xmlns:p14="http://schemas.microsoft.com/office/powerpoint/2010/main" val="36217138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30E715A-8392-4EA3-BBB7-A07D90054A39}"/>
                  </a:ext>
                </a:extLst>
              </p:cNvPr>
              <p:cNvSpPr>
                <a:spLocks noGrp="1"/>
              </p:cNvSpPr>
              <p:nvPr>
                <p:ph idx="1"/>
              </p:nvPr>
            </p:nvSpPr>
            <p:spPr>
              <a:xfrm>
                <a:off x="932496" y="1177758"/>
                <a:ext cx="10327008" cy="1228429"/>
              </a:xfrm>
            </p:spPr>
            <p:txBody>
              <a:bodyPr/>
              <a:lstStyle/>
              <a:p>
                <a:r>
                  <a:rPr lang="en-US" b="0" dirty="0"/>
                  <a:t>Consider </a:t>
                </a:r>
                <a14:m>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𝛽</m:t>
                    </m:r>
                    <m:r>
                      <a:rPr lang="en-US" b="0" i="1" smtClean="0">
                        <a:latin typeface="Cambria Math" panose="02040503050406030204" pitchFamily="18" charset="0"/>
                      </a:rPr>
                      <m:t>∼</m:t>
                    </m:r>
                    <m:r>
                      <a:rPr lang="en-US" b="0" i="1" smtClean="0">
                        <a:latin typeface="Cambria Math" panose="02040503050406030204" pitchFamily="18" charset="0"/>
                      </a:rPr>
                      <m:t>𝑁</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𝛽</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r>
                          <a:rPr lang="en-US" b="0" i="1" smtClean="0">
                            <a:latin typeface="Cambria Math" panose="02040503050406030204" pitchFamily="18" charset="0"/>
                          </a:rPr>
                          <m:t>𝐼</m:t>
                        </m:r>
                      </m:e>
                    </m:d>
                    <m:r>
                      <a:rPr lang="en-US" b="0" i="0" smtClean="0">
                        <a:latin typeface="Cambria Math" panose="02040503050406030204" pitchFamily="18" charset="0"/>
                      </a:rPr>
                      <m:t>,</m:t>
                    </m:r>
                  </m:oMath>
                </a14:m>
                <a:r>
                  <a:rPr lang="en-US" b="0" i="0" dirty="0">
                    <a:latin typeface="Cambria Math" panose="02040503050406030204" pitchFamily="18" charset="0"/>
                  </a:rPr>
                  <a:t> </a:t>
                </a:r>
                <a14:m>
                  <m:oMath xmlns:m="http://schemas.openxmlformats.org/officeDocument/2006/math">
                    <m:r>
                      <m:rPr>
                        <m:sty m:val="p"/>
                      </m:rPr>
                      <a:rPr lang="en-US">
                        <a:latin typeface="Cambria Math" panose="02040503050406030204" pitchFamily="18" charset="0"/>
                      </a:rPr>
                      <m:t>and</m:t>
                    </m:r>
                    <m:r>
                      <a:rPr lang="en-US">
                        <a:latin typeface="Cambria Math" panose="02040503050406030204" pitchFamily="18" charset="0"/>
                      </a:rPr>
                      <m:t> </m:t>
                    </m:r>
                    <m:r>
                      <m:rPr>
                        <m:sty m:val="p"/>
                      </m:rPr>
                      <a:rPr lang="en-US">
                        <a:latin typeface="Cambria Math" panose="02040503050406030204" pitchFamily="18" charset="0"/>
                      </a:rPr>
                      <m:t>the</m:t>
                    </m:r>
                    <m:r>
                      <a:rPr lang="en-US">
                        <a:latin typeface="Cambria Math" panose="02040503050406030204" pitchFamily="18" charset="0"/>
                      </a:rPr>
                      <m:t> </m:t>
                    </m:r>
                    <m:r>
                      <m:rPr>
                        <m:sty m:val="p"/>
                      </m:rPr>
                      <a:rPr lang="en-US">
                        <a:latin typeface="Cambria Math" panose="02040503050406030204" pitchFamily="18" charset="0"/>
                      </a:rPr>
                      <m:t>MAP</m:t>
                    </m:r>
                    <m:r>
                      <a:rPr lang="en-US">
                        <a:latin typeface="Cambria Math" panose="02040503050406030204" pitchFamily="18" charset="0"/>
                      </a:rPr>
                      <m:t> </m:t>
                    </m:r>
                    <m:r>
                      <m:rPr>
                        <m:sty m:val="p"/>
                      </m:rPr>
                      <a:rPr lang="en-US">
                        <a:latin typeface="Cambria Math" panose="02040503050406030204" pitchFamily="18" charset="0"/>
                      </a:rPr>
                      <m:t>estimator</m:t>
                    </m:r>
                    <m:r>
                      <a:rPr lang="en-US" smtClean="0">
                        <a:latin typeface="Cambria Math" panose="02040503050406030204" pitchFamily="18" charset="0"/>
                      </a:rPr>
                      <m:t>:</m:t>
                    </m:r>
                  </m:oMath>
                </a14:m>
                <a:endParaRPr lang="en-US" b="0" i="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b="0" i="1" dirty="0" smtClean="0">
                              <a:solidFill>
                                <a:schemeClr val="accent2">
                                  <a:lumMod val="50000"/>
                                </a:schemeClr>
                              </a:solidFill>
                              <a:latin typeface="Cambria Math" panose="02040503050406030204" pitchFamily="18" charset="0"/>
                            </a:rPr>
                          </m:ctrlPr>
                        </m:sSubPr>
                        <m:e>
                          <m:acc>
                            <m:accPr>
                              <m:chr m:val="̂"/>
                              <m:ctrlPr>
                                <a:rPr lang="en-US" b="0" i="1" smtClean="0">
                                  <a:solidFill>
                                    <a:schemeClr val="accent2">
                                      <a:lumMod val="50000"/>
                                    </a:schemeClr>
                                  </a:solidFill>
                                  <a:latin typeface="Cambria Math" panose="02040503050406030204" pitchFamily="18" charset="0"/>
                                </a:rPr>
                              </m:ctrlPr>
                            </m:accPr>
                            <m:e>
                              <m:r>
                                <a:rPr lang="en-US" b="0" i="1" smtClean="0">
                                  <a:solidFill>
                                    <a:schemeClr val="accent2">
                                      <a:lumMod val="50000"/>
                                    </a:schemeClr>
                                  </a:solidFill>
                                  <a:latin typeface="Cambria Math" panose="02040503050406030204" pitchFamily="18" charset="0"/>
                                </a:rPr>
                                <m:t>𝛽</m:t>
                              </m:r>
                            </m:e>
                          </m:acc>
                        </m:e>
                        <m:sub>
                          <m:r>
                            <a:rPr lang="en-US" b="0" i="1" dirty="0" smtClean="0">
                              <a:solidFill>
                                <a:schemeClr val="accent2">
                                  <a:lumMod val="50000"/>
                                </a:schemeClr>
                              </a:solidFill>
                              <a:latin typeface="Cambria Math" panose="02040503050406030204" pitchFamily="18" charset="0"/>
                            </a:rPr>
                            <m:t>𝑀𝐴𝑃</m:t>
                          </m:r>
                        </m:sub>
                      </m:sSub>
                      <m:r>
                        <a:rPr lang="en-US" b="0" i="1" dirty="0" smtClean="0">
                          <a:solidFill>
                            <a:schemeClr val="accent2">
                              <a:lumMod val="50000"/>
                            </a:schemeClr>
                          </a:solidFill>
                          <a:latin typeface="Cambria Math" panose="02040503050406030204" pitchFamily="18" charset="0"/>
                        </a:rPr>
                        <m:t>=</m:t>
                      </m:r>
                      <m:r>
                        <m:rPr>
                          <m:sty m:val="p"/>
                        </m:rPr>
                        <a:rPr lang="en-US" b="0" i="1" dirty="0" smtClean="0">
                          <a:solidFill>
                            <a:schemeClr val="accent2">
                              <a:lumMod val="50000"/>
                            </a:schemeClr>
                          </a:solidFill>
                          <a:latin typeface="Cambria Math" panose="02040503050406030204" pitchFamily="18" charset="0"/>
                        </a:rPr>
                        <m:t>arg</m:t>
                      </m:r>
                      <m:limLow>
                        <m:limLowPr>
                          <m:ctrlPr>
                            <a:rPr lang="en-US" b="0" i="1" dirty="0" smtClean="0">
                              <a:solidFill>
                                <a:schemeClr val="accent2">
                                  <a:lumMod val="50000"/>
                                </a:schemeClr>
                              </a:solidFill>
                              <a:latin typeface="Cambria Math" panose="02040503050406030204" pitchFamily="18" charset="0"/>
                            </a:rPr>
                          </m:ctrlPr>
                        </m:limLowPr>
                        <m:e>
                          <m:r>
                            <m:rPr>
                              <m:sty m:val="p"/>
                            </m:rPr>
                            <a:rPr lang="en-US" b="0" i="0" dirty="0" smtClean="0">
                              <a:solidFill>
                                <a:schemeClr val="accent2">
                                  <a:lumMod val="50000"/>
                                </a:schemeClr>
                              </a:solidFill>
                              <a:latin typeface="Cambria Math" panose="02040503050406030204" pitchFamily="18" charset="0"/>
                            </a:rPr>
                            <m:t>max</m:t>
                          </m:r>
                        </m:e>
                        <m:lim>
                          <m:r>
                            <a:rPr lang="en-US" b="0" i="1" dirty="0" smtClean="0">
                              <a:solidFill>
                                <a:schemeClr val="accent2">
                                  <a:lumMod val="50000"/>
                                </a:schemeClr>
                              </a:solidFill>
                              <a:latin typeface="Cambria Math" panose="02040503050406030204" pitchFamily="18" charset="0"/>
                            </a:rPr>
                            <m:t>𝛽</m:t>
                          </m:r>
                        </m:lim>
                      </m:limLow>
                      <m:r>
                        <a:rPr lang="en-US" b="0" i="1" dirty="0" smtClean="0">
                          <a:solidFill>
                            <a:schemeClr val="accent2">
                              <a:lumMod val="50000"/>
                            </a:schemeClr>
                          </a:solidFill>
                          <a:latin typeface="Cambria Math" panose="02040503050406030204" pitchFamily="18" charset="0"/>
                        </a:rPr>
                        <m:t> </m:t>
                      </m:r>
                      <m:r>
                        <a:rPr lang="en-US" b="0" i="1" dirty="0" smtClean="0">
                          <a:solidFill>
                            <a:schemeClr val="accent2">
                              <a:lumMod val="50000"/>
                            </a:schemeClr>
                          </a:solidFill>
                          <a:latin typeface="Cambria Math" panose="02040503050406030204" pitchFamily="18" charset="0"/>
                        </a:rPr>
                        <m:t>𝑝</m:t>
                      </m:r>
                      <m:r>
                        <a:rPr lang="en-US" b="0" i="1" dirty="0" smtClean="0">
                          <a:solidFill>
                            <a:schemeClr val="accent2">
                              <a:lumMod val="50000"/>
                            </a:schemeClr>
                          </a:solidFill>
                          <a:latin typeface="Cambria Math" panose="02040503050406030204" pitchFamily="18" charset="0"/>
                        </a:rPr>
                        <m:t>(</m:t>
                      </m:r>
                      <m:r>
                        <a:rPr lang="en-US" b="0" i="1" dirty="0" smtClean="0">
                          <a:solidFill>
                            <a:schemeClr val="accent2">
                              <a:lumMod val="50000"/>
                            </a:schemeClr>
                          </a:solidFill>
                          <a:latin typeface="Cambria Math" panose="02040503050406030204" pitchFamily="18" charset="0"/>
                        </a:rPr>
                        <m:t>𝛽</m:t>
                      </m:r>
                      <m:r>
                        <a:rPr lang="en-US" b="0" i="1" dirty="0" smtClean="0">
                          <a:solidFill>
                            <a:schemeClr val="accent2">
                              <a:lumMod val="50000"/>
                            </a:schemeClr>
                          </a:solidFill>
                          <a:latin typeface="Cambria Math" panose="02040503050406030204" pitchFamily="18" charset="0"/>
                        </a:rPr>
                        <m:t>|</m:t>
                      </m:r>
                      <m:r>
                        <a:rPr lang="en-US" b="0" i="1" dirty="0" smtClean="0">
                          <a:solidFill>
                            <a:schemeClr val="accent2">
                              <a:lumMod val="50000"/>
                            </a:schemeClr>
                          </a:solidFill>
                          <a:latin typeface="Cambria Math" panose="02040503050406030204" pitchFamily="18" charset="0"/>
                        </a:rPr>
                        <m:t>𝑌</m:t>
                      </m:r>
                      <m:r>
                        <a:rPr lang="en-US" b="0" i="1" dirty="0" smtClean="0">
                          <a:solidFill>
                            <a:schemeClr val="accent2">
                              <a:lumMod val="50000"/>
                            </a:schemeClr>
                          </a:solidFill>
                          <a:latin typeface="Cambria Math" panose="02040503050406030204" pitchFamily="18" charset="0"/>
                        </a:rPr>
                        <m:t>)</m:t>
                      </m:r>
                    </m:oMath>
                  </m:oMathPara>
                </a14:m>
                <a:endParaRPr lang="en-US" dirty="0">
                  <a:solidFill>
                    <a:schemeClr val="accent2">
                      <a:lumMod val="50000"/>
                    </a:schemeClr>
                  </a:solidFill>
                </a:endParaRPr>
              </a:p>
              <a:p>
                <a:endParaRPr lang="en-US" dirty="0"/>
              </a:p>
              <a:p>
                <a:pPr lvl="1"/>
                <a:endParaRPr lang="en-US" dirty="0"/>
              </a:p>
            </p:txBody>
          </p:sp>
        </mc:Choice>
        <mc:Fallback xmlns="">
          <p:sp>
            <p:nvSpPr>
              <p:cNvPr id="3" name="Content Placeholder 2">
                <a:extLst>
                  <a:ext uri="{FF2B5EF4-FFF2-40B4-BE49-F238E27FC236}">
                    <a16:creationId xmlns:a16="http://schemas.microsoft.com/office/drawing/2014/main" xmlns:a14="http://schemas.microsoft.com/office/drawing/2010/main" xmlns="" id="{B30E715A-8392-4EA3-BBB7-A07D90054A39}"/>
                  </a:ext>
                </a:extLst>
              </p:cNvPr>
              <p:cNvSpPr>
                <a:spLocks noGrp="1" noRot="1" noChangeAspect="1" noMove="1" noResize="1" noEditPoints="1" noAdjustHandles="1" noChangeArrowheads="1" noChangeShapeType="1" noTextEdit="1"/>
              </p:cNvSpPr>
              <p:nvPr>
                <p:ph idx="1"/>
              </p:nvPr>
            </p:nvSpPr>
            <p:spPr>
              <a:xfrm>
                <a:off x="932496" y="1177758"/>
                <a:ext cx="10327008" cy="1228429"/>
              </a:xfrm>
              <a:blipFill rotWithShape="0">
                <a:blip r:embed="rId2"/>
                <a:stretch>
                  <a:fillRect l="-1240" t="-4950"/>
                </a:stretch>
              </a:blipFill>
            </p:spPr>
            <p:txBody>
              <a:bodyPr/>
              <a:lstStyle/>
              <a:p>
                <a:r>
                  <a:rPr lang="en-US">
                    <a:noFill/>
                  </a:rPr>
                  <a:t> </a:t>
                </a:r>
              </a:p>
            </p:txBody>
          </p:sp>
        </mc:Fallback>
      </mc:AlternateContent>
      <p:sp>
        <p:nvSpPr>
          <p:cNvPr id="7" name="Rectangle: Rounded Corners 6">
            <a:extLst>
              <a:ext uri="{FF2B5EF4-FFF2-40B4-BE49-F238E27FC236}">
                <a16:creationId xmlns:a16="http://schemas.microsoft.com/office/drawing/2014/main" id="{3E79E50C-85DA-45E1-B2B0-ACD6F072D5AE}"/>
              </a:ext>
            </a:extLst>
          </p:cNvPr>
          <p:cNvSpPr/>
          <p:nvPr/>
        </p:nvSpPr>
        <p:spPr>
          <a:xfrm>
            <a:off x="3669465" y="4850115"/>
            <a:ext cx="4596434" cy="1166244"/>
          </a:xfrm>
          <a:prstGeom prst="roundRect">
            <a:avLst/>
          </a:prstGeom>
          <a:solidFill>
            <a:schemeClr val="accent2">
              <a:lumMod val="40000"/>
              <a:lumOff val="60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Rectangle: Rounded Corners 4">
                <a:extLst>
                  <a:ext uri="{FF2B5EF4-FFF2-40B4-BE49-F238E27FC236}">
                    <a16:creationId xmlns:a16="http://schemas.microsoft.com/office/drawing/2014/main" id="{96C209B2-B6A5-4474-B09F-BD6BDF0047B7}"/>
                  </a:ext>
                </a:extLst>
              </p:cNvPr>
              <p:cNvSpPr/>
              <p:nvPr/>
            </p:nvSpPr>
            <p:spPr>
              <a:xfrm>
                <a:off x="3399700" y="2406187"/>
                <a:ext cx="5392600" cy="1682102"/>
              </a:xfrm>
              <a:prstGeom prst="roundRect">
                <a:avLst/>
              </a:prstGeom>
              <a:solidFill>
                <a:schemeClr val="accent2">
                  <a:lumMod val="20000"/>
                  <a:lumOff val="80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2800" dirty="0">
                    <a:solidFill>
                      <a:schemeClr val="tx1"/>
                    </a:solidFill>
                  </a:rPr>
                  <a:t>If the prior is </a:t>
                </a:r>
                <a14:m>
                  <m:oMath xmlns:m="http://schemas.openxmlformats.org/officeDocument/2006/math">
                    <m:r>
                      <a:rPr lang="en-US" sz="2800" i="1">
                        <a:solidFill>
                          <a:schemeClr val="tx1"/>
                        </a:solidFill>
                        <a:latin typeface="Cambria Math" panose="02040503050406030204" pitchFamily="18" charset="0"/>
                      </a:rPr>
                      <m:t>𝛽</m:t>
                    </m:r>
                    <m:r>
                      <a:rPr lang="en-US" sz="2800" i="1">
                        <a:solidFill>
                          <a:schemeClr val="tx1"/>
                        </a:solidFill>
                        <a:latin typeface="Cambria Math" panose="02040503050406030204" pitchFamily="18" charset="0"/>
                      </a:rPr>
                      <m:t>∼</m:t>
                    </m:r>
                    <m:r>
                      <a:rPr lang="en-US" sz="2800" i="1">
                        <a:solidFill>
                          <a:schemeClr val="tx1"/>
                        </a:solidFill>
                        <a:latin typeface="Cambria Math" panose="02040503050406030204" pitchFamily="18" charset="0"/>
                      </a:rPr>
                      <m:t>𝑁</m:t>
                    </m:r>
                    <m:r>
                      <a:rPr lang="en-US" sz="2800" i="1">
                        <a:solidFill>
                          <a:schemeClr val="tx1"/>
                        </a:solidFill>
                        <a:latin typeface="Cambria Math" panose="02040503050406030204" pitchFamily="18" charset="0"/>
                      </a:rPr>
                      <m:t>(0,</m:t>
                    </m:r>
                    <m:sSup>
                      <m:sSupPr>
                        <m:ctrlPr>
                          <a:rPr lang="en-US" sz="2800" i="1">
                            <a:solidFill>
                              <a:schemeClr val="tx1"/>
                            </a:solidFill>
                            <a:latin typeface="Cambria Math" panose="02040503050406030204" pitchFamily="18" charset="0"/>
                          </a:rPr>
                        </m:ctrlPr>
                      </m:sSupPr>
                      <m:e>
                        <m:r>
                          <a:rPr lang="en-US" sz="2800" i="1">
                            <a:solidFill>
                              <a:schemeClr val="tx1"/>
                            </a:solidFill>
                            <a:latin typeface="Cambria Math" panose="02040503050406030204" pitchFamily="18" charset="0"/>
                          </a:rPr>
                          <m:t>𝜎</m:t>
                        </m:r>
                      </m:e>
                      <m:sup>
                        <m:r>
                          <a:rPr lang="en-US" sz="2800" i="1">
                            <a:solidFill>
                              <a:schemeClr val="tx1"/>
                            </a:solidFill>
                            <a:latin typeface="Cambria Math" panose="02040503050406030204" pitchFamily="18" charset="0"/>
                          </a:rPr>
                          <m:t>2</m:t>
                        </m:r>
                      </m:sup>
                    </m:sSup>
                    <m:r>
                      <a:rPr lang="en-US" sz="2800" i="1">
                        <a:solidFill>
                          <a:schemeClr val="tx1"/>
                        </a:solidFill>
                        <a:latin typeface="Cambria Math" panose="02040503050406030204" pitchFamily="18" charset="0"/>
                      </a:rPr>
                      <m:t>/</m:t>
                    </m:r>
                    <m:r>
                      <a:rPr lang="en-US" sz="2800" i="1">
                        <a:solidFill>
                          <a:schemeClr val="tx1"/>
                        </a:solidFill>
                        <a:latin typeface="Cambria Math" panose="02040503050406030204" pitchFamily="18" charset="0"/>
                      </a:rPr>
                      <m:t>𝜆</m:t>
                    </m:r>
                    <m:r>
                      <a:rPr lang="en-US" sz="2800" i="1">
                        <a:solidFill>
                          <a:schemeClr val="tx1"/>
                        </a:solidFill>
                        <a:latin typeface="Cambria Math" panose="02040503050406030204" pitchFamily="18" charset="0"/>
                      </a:rPr>
                      <m:t>)</m:t>
                    </m:r>
                  </m:oMath>
                </a14:m>
                <a:endParaRPr lang="en-US" sz="2800" dirty="0">
                  <a:solidFill>
                    <a:schemeClr val="tx1"/>
                  </a:solidFill>
                </a:endParaRPr>
              </a:p>
              <a:p>
                <a:pPr algn="ctr"/>
                <a:r>
                  <a:rPr lang="en-US" sz="2800" dirty="0">
                    <a:solidFill>
                      <a:schemeClr val="tx1"/>
                    </a:solidFill>
                  </a:rPr>
                  <a:t>Then </a:t>
                </a:r>
                <a14:m>
                  <m:oMath xmlns:m="http://schemas.openxmlformats.org/officeDocument/2006/math">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𝛽</m:t>
                        </m:r>
                      </m:e>
                      <m:sub>
                        <m:r>
                          <a:rPr lang="en-US" sz="2800" i="1">
                            <a:solidFill>
                              <a:schemeClr val="tx1"/>
                            </a:solidFill>
                            <a:latin typeface="Cambria Math" panose="02040503050406030204" pitchFamily="18" charset="0"/>
                          </a:rPr>
                          <m:t>𝑀𝐴𝑃</m:t>
                        </m:r>
                      </m:sub>
                    </m:sSub>
                    <m:r>
                      <a:rPr lang="en-US" sz="2800" i="1">
                        <a:solidFill>
                          <a:schemeClr val="tx1"/>
                        </a:solidFill>
                        <a:latin typeface="Cambria Math" panose="02040503050406030204" pitchFamily="18" charset="0"/>
                      </a:rPr>
                      <m:t>=</m:t>
                    </m:r>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𝛽</m:t>
                        </m:r>
                      </m:e>
                      <m:sub>
                        <m:r>
                          <a:rPr lang="en-US" sz="2800" i="1">
                            <a:solidFill>
                              <a:schemeClr val="tx1"/>
                            </a:solidFill>
                            <a:latin typeface="Cambria Math" panose="02040503050406030204" pitchFamily="18" charset="0"/>
                          </a:rPr>
                          <m:t>𝑅𝑖𝑑𝑔𝑒</m:t>
                        </m:r>
                      </m:sub>
                    </m:sSub>
                  </m:oMath>
                </a14:m>
                <a:endParaRPr lang="en-US" sz="2800" dirty="0"/>
              </a:p>
            </p:txBody>
          </p:sp>
        </mc:Choice>
        <mc:Fallback xmlns="">
          <p:sp>
            <p:nvSpPr>
              <p:cNvPr id="5" name="Rectangle: Rounded Corners 4">
                <a:extLst>
                  <a:ext uri="{FF2B5EF4-FFF2-40B4-BE49-F238E27FC236}">
                    <a16:creationId xmlns:a16="http://schemas.microsoft.com/office/drawing/2014/main" xmlns="" id="{96C209B2-B6A5-4474-B09F-BD6BDF0047B7}"/>
                  </a:ext>
                </a:extLst>
              </p:cNvPr>
              <p:cNvSpPr>
                <a:spLocks noRot="1" noChangeAspect="1" noMove="1" noResize="1" noEditPoints="1" noAdjustHandles="1" noChangeArrowheads="1" noChangeShapeType="1" noTextEdit="1"/>
              </p:cNvSpPr>
              <p:nvPr/>
            </p:nvSpPr>
            <p:spPr>
              <a:xfrm>
                <a:off x="3399700" y="2406187"/>
                <a:ext cx="5392600" cy="1682102"/>
              </a:xfrm>
              <a:prstGeom prst="roundRect">
                <a:avLst/>
              </a:prstGeom>
              <a:blipFill rotWithShape="0">
                <a:blip r:embed="rId3"/>
                <a:stretch>
                  <a:fillRect/>
                </a:stretch>
              </a:blipFill>
              <a:ln>
                <a:solidFill>
                  <a:schemeClr val="bg1"/>
                </a:solidFill>
              </a:ln>
            </p:spPr>
            <p:txBody>
              <a:bodyPr/>
              <a:lstStyle/>
              <a:p>
                <a:r>
                  <a:rPr lang="en-US">
                    <a:noFill/>
                  </a:rPr>
                  <a:t> </a:t>
                </a:r>
              </a:p>
            </p:txBody>
          </p:sp>
        </mc:Fallback>
      </mc:AlternateContent>
      <p:sp>
        <p:nvSpPr>
          <p:cNvPr id="2" name="Title 1">
            <a:extLst>
              <a:ext uri="{FF2B5EF4-FFF2-40B4-BE49-F238E27FC236}">
                <a16:creationId xmlns:a16="http://schemas.microsoft.com/office/drawing/2014/main" id="{B0DE2CFC-DC7B-409A-AE32-314732D93FC0}"/>
              </a:ext>
            </a:extLst>
          </p:cNvPr>
          <p:cNvSpPr>
            <a:spLocks noGrp="1"/>
          </p:cNvSpPr>
          <p:nvPr>
            <p:ph type="title"/>
          </p:nvPr>
        </p:nvSpPr>
        <p:spPr/>
        <p:txBody>
          <a:bodyPr/>
          <a:lstStyle/>
          <a:p>
            <a:r>
              <a:rPr lang="en-US" dirty="0"/>
              <a:t>Ridge and LASSO as MAP estimates</a:t>
            </a:r>
          </a:p>
        </p:txBody>
      </p:sp>
      <p:sp>
        <p:nvSpPr>
          <p:cNvPr id="4" name="Slide Number Placeholder 3">
            <a:extLst>
              <a:ext uri="{FF2B5EF4-FFF2-40B4-BE49-F238E27FC236}">
                <a16:creationId xmlns:a16="http://schemas.microsoft.com/office/drawing/2014/main" id="{90C112F8-10F8-44DD-BC67-7D796EC48715}"/>
              </a:ext>
            </a:extLst>
          </p:cNvPr>
          <p:cNvSpPr>
            <a:spLocks noGrp="1"/>
          </p:cNvSpPr>
          <p:nvPr>
            <p:ph type="sldNum" sz="quarter" idx="12"/>
          </p:nvPr>
        </p:nvSpPr>
        <p:spPr/>
        <p:txBody>
          <a:bodyPr/>
          <a:lstStyle/>
          <a:p>
            <a:fld id="{AD29F1E6-0A42-6342-8A19-FA364A33AB30}" type="slidenum">
              <a:rPr lang="en-US" smtClean="0"/>
              <a:t>47</a:t>
            </a:fld>
            <a:endParaRPr lang="en-US"/>
          </a:p>
        </p:txBody>
      </p:sp>
      <mc:AlternateContent xmlns:mc="http://schemas.openxmlformats.org/markup-compatibility/2006" xmlns:a14="http://schemas.microsoft.com/office/drawing/2010/main">
        <mc:Choice Requires="a14">
          <p:sp>
            <p:nvSpPr>
              <p:cNvPr id="8" name="Rectangle: Rounded Corners 4">
                <a:extLst>
                  <a:ext uri="{FF2B5EF4-FFF2-40B4-BE49-F238E27FC236}">
                    <a16:creationId xmlns:a16="http://schemas.microsoft.com/office/drawing/2014/main" id="{96C209B2-B6A5-4474-B09F-BD6BDF0047B7}"/>
                  </a:ext>
                </a:extLst>
              </p:cNvPr>
              <p:cNvSpPr/>
              <p:nvPr/>
            </p:nvSpPr>
            <p:spPr>
              <a:xfrm>
                <a:off x="3399700" y="4334257"/>
                <a:ext cx="5392600" cy="1682102"/>
              </a:xfrm>
              <a:prstGeom prst="roundRect">
                <a:avLst/>
              </a:prstGeom>
              <a:solidFill>
                <a:schemeClr val="accent2">
                  <a:lumMod val="20000"/>
                  <a:lumOff val="80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2800" dirty="0">
                    <a:solidFill>
                      <a:schemeClr val="tx1"/>
                    </a:solidFill>
                  </a:rPr>
                  <a:t>If the prior is </a:t>
                </a:r>
                <a14:m>
                  <m:oMath xmlns:m="http://schemas.openxmlformats.org/officeDocument/2006/math">
                    <m:r>
                      <a:rPr lang="en-US" sz="2800" i="1">
                        <a:solidFill>
                          <a:schemeClr val="tx1"/>
                        </a:solidFill>
                        <a:latin typeface="Cambria Math" panose="02040503050406030204" pitchFamily="18" charset="0"/>
                      </a:rPr>
                      <m:t>𝛽</m:t>
                    </m:r>
                    <m:r>
                      <a:rPr lang="en-US" sz="2800" i="1">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𝐿</m:t>
                    </m:r>
                    <m:r>
                      <a:rPr lang="en-US" sz="2800" i="1">
                        <a:solidFill>
                          <a:schemeClr val="tx1"/>
                        </a:solidFill>
                        <a:latin typeface="Cambria Math" panose="02040503050406030204" pitchFamily="18" charset="0"/>
                      </a:rPr>
                      <m:t>(0, 2</m:t>
                    </m:r>
                    <m:sSup>
                      <m:sSupPr>
                        <m:ctrlPr>
                          <a:rPr lang="en-US" sz="2800" i="1">
                            <a:solidFill>
                              <a:schemeClr val="tx1"/>
                            </a:solidFill>
                            <a:latin typeface="Cambria Math" panose="02040503050406030204" pitchFamily="18" charset="0"/>
                          </a:rPr>
                        </m:ctrlPr>
                      </m:sSupPr>
                      <m:e>
                        <m:r>
                          <a:rPr lang="en-US" sz="2800" i="1">
                            <a:solidFill>
                              <a:schemeClr val="tx1"/>
                            </a:solidFill>
                            <a:latin typeface="Cambria Math" panose="02040503050406030204" pitchFamily="18" charset="0"/>
                          </a:rPr>
                          <m:t>𝜎</m:t>
                        </m:r>
                      </m:e>
                      <m:sup>
                        <m:r>
                          <a:rPr lang="en-US" sz="2800" i="1">
                            <a:solidFill>
                              <a:schemeClr val="tx1"/>
                            </a:solidFill>
                            <a:latin typeface="Cambria Math" panose="02040503050406030204" pitchFamily="18" charset="0"/>
                          </a:rPr>
                          <m:t>2</m:t>
                        </m:r>
                      </m:sup>
                    </m:sSup>
                    <m:r>
                      <a:rPr lang="en-US" sz="2800" i="1">
                        <a:solidFill>
                          <a:schemeClr val="tx1"/>
                        </a:solidFill>
                        <a:latin typeface="Cambria Math" panose="02040503050406030204" pitchFamily="18" charset="0"/>
                      </a:rPr>
                      <m:t>/</m:t>
                    </m:r>
                    <m:r>
                      <a:rPr lang="en-US" sz="2800" i="1">
                        <a:solidFill>
                          <a:schemeClr val="tx1"/>
                        </a:solidFill>
                        <a:latin typeface="Cambria Math" panose="02040503050406030204" pitchFamily="18" charset="0"/>
                      </a:rPr>
                      <m:t>𝜆</m:t>
                    </m:r>
                    <m:r>
                      <a:rPr lang="en-US" sz="2800" i="1">
                        <a:solidFill>
                          <a:schemeClr val="tx1"/>
                        </a:solidFill>
                        <a:latin typeface="Cambria Math" panose="02040503050406030204" pitchFamily="18" charset="0"/>
                      </a:rPr>
                      <m:t>)</m:t>
                    </m:r>
                  </m:oMath>
                </a14:m>
                <a:endParaRPr lang="en-US" sz="2800" dirty="0">
                  <a:solidFill>
                    <a:schemeClr val="tx1"/>
                  </a:solidFill>
                </a:endParaRPr>
              </a:p>
              <a:p>
                <a:pPr algn="ctr"/>
                <a:r>
                  <a:rPr lang="en-US" sz="2800" dirty="0">
                    <a:solidFill>
                      <a:schemeClr val="tx1"/>
                    </a:solidFill>
                  </a:rPr>
                  <a:t>Then </a:t>
                </a:r>
                <a14:m>
                  <m:oMath xmlns:m="http://schemas.openxmlformats.org/officeDocument/2006/math">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𝛽</m:t>
                        </m:r>
                      </m:e>
                      <m:sub>
                        <m:r>
                          <a:rPr lang="en-US" sz="2800" i="1">
                            <a:solidFill>
                              <a:schemeClr val="tx1"/>
                            </a:solidFill>
                            <a:latin typeface="Cambria Math" panose="02040503050406030204" pitchFamily="18" charset="0"/>
                          </a:rPr>
                          <m:t>𝑀𝐴𝑃</m:t>
                        </m:r>
                      </m:sub>
                    </m:sSub>
                    <m:r>
                      <a:rPr lang="en-US" sz="2800" i="1">
                        <a:solidFill>
                          <a:schemeClr val="tx1"/>
                        </a:solidFill>
                        <a:latin typeface="Cambria Math" panose="02040503050406030204" pitchFamily="18" charset="0"/>
                      </a:rPr>
                      <m:t>=</m:t>
                    </m:r>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𝛽</m:t>
                        </m:r>
                      </m:e>
                      <m:sub>
                        <m:r>
                          <a:rPr lang="en-US" sz="2800" i="1">
                            <a:solidFill>
                              <a:schemeClr val="tx1"/>
                            </a:solidFill>
                            <a:latin typeface="Cambria Math" panose="02040503050406030204" pitchFamily="18" charset="0"/>
                          </a:rPr>
                          <m:t>𝐿𝐴𝑆𝑆𝑂</m:t>
                        </m:r>
                      </m:sub>
                    </m:sSub>
                  </m:oMath>
                </a14:m>
                <a:endParaRPr lang="en-US" sz="2800" dirty="0"/>
              </a:p>
            </p:txBody>
          </p:sp>
        </mc:Choice>
        <mc:Fallback xmlns="">
          <p:sp>
            <p:nvSpPr>
              <p:cNvPr id="8" name="Rectangle: Rounded Corners 4">
                <a:extLst>
                  <a:ext uri="{FF2B5EF4-FFF2-40B4-BE49-F238E27FC236}">
                    <a16:creationId xmlns:a16="http://schemas.microsoft.com/office/drawing/2014/main" id="{96C209B2-B6A5-4474-B09F-BD6BDF0047B7}"/>
                  </a:ext>
                </a:extLst>
              </p:cNvPr>
              <p:cNvSpPr>
                <a:spLocks noRot="1" noChangeAspect="1" noMove="1" noResize="1" noEditPoints="1" noAdjustHandles="1" noChangeArrowheads="1" noChangeShapeType="1" noTextEdit="1"/>
              </p:cNvSpPr>
              <p:nvPr/>
            </p:nvSpPr>
            <p:spPr>
              <a:xfrm>
                <a:off x="3399700" y="4334257"/>
                <a:ext cx="5392600" cy="1682102"/>
              </a:xfrm>
              <a:prstGeom prst="roundRect">
                <a:avLst/>
              </a:prstGeom>
              <a:blipFill>
                <a:blip r:embed="rId4"/>
                <a:stretch>
                  <a:fillRect/>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104487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29FFA-68A8-4A68-B473-4AA4AA3AA7C8}"/>
              </a:ext>
            </a:extLst>
          </p:cNvPr>
          <p:cNvSpPr>
            <a:spLocks noGrp="1"/>
          </p:cNvSpPr>
          <p:nvPr>
            <p:ph type="title"/>
          </p:nvPr>
        </p:nvSpPr>
        <p:spPr/>
        <p:txBody>
          <a:bodyPr/>
          <a:lstStyle/>
          <a:p>
            <a:r>
              <a:rPr lang="en-US" dirty="0"/>
              <a:t>Proof of Bayesian interpretations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90271AA-6CAC-44AB-B9EA-7A255DF9CA66}"/>
                  </a:ext>
                </a:extLst>
              </p:cNvPr>
              <p:cNvSpPr>
                <a:spLocks noGrp="1"/>
              </p:cNvSpPr>
              <p:nvPr>
                <p:ph idx="1"/>
              </p:nvPr>
            </p:nvSpPr>
            <p:spPr>
              <a:xfrm>
                <a:off x="932496" y="1175302"/>
                <a:ext cx="10327008" cy="4036348"/>
              </a:xfrm>
            </p:spPr>
            <p:txBody>
              <a:bodyPr/>
              <a:lstStyle/>
              <a:p>
                <a:r>
                  <a:rPr lang="en-US" dirty="0"/>
                  <a:t>Bayes Rule:</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𝛽</m:t>
                          </m:r>
                        </m:e>
                        <m:e>
                          <m:r>
                            <a:rPr lang="en-US" b="0" i="1" smtClean="0">
                              <a:latin typeface="Cambria Math" panose="02040503050406030204" pitchFamily="18" charset="0"/>
                            </a:rPr>
                            <m:t>𝑌</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𝛽</m:t>
                              </m:r>
                            </m:e>
                          </m:d>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𝛽</m:t>
                              </m:r>
                            </m:e>
                          </m:d>
                        </m:num>
                        <m:den>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e>
                          </m:d>
                        </m:den>
                      </m:f>
                      <m:r>
                        <a:rPr lang="en-US" b="0" i="1" smtClean="0">
                          <a:latin typeface="Cambria Math" panose="02040503050406030204" pitchFamily="18" charset="0"/>
                        </a:rPr>
                        <m:t>∝</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𝛽</m:t>
                          </m:r>
                        </m:e>
                      </m:d>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𝛽</m:t>
                      </m:r>
                      <m:r>
                        <a:rPr lang="en-US" b="0" i="1" smtClean="0">
                          <a:latin typeface="Cambria Math" panose="02040503050406030204" pitchFamily="18" charset="0"/>
                        </a:rPr>
                        <m:t>)</m:t>
                      </m:r>
                    </m:oMath>
                  </m:oMathPara>
                </a14:m>
                <a:endParaRPr lang="en-US" dirty="0"/>
              </a:p>
              <a:p>
                <a:r>
                  <a:rPr lang="en-US" dirty="0"/>
                  <a:t>We want to maximize the posterior, which is the same as maximizing the log because of its monotonicity:</a:t>
                </a:r>
              </a:p>
              <a:p>
                <a:endParaRPr lang="en-US" sz="1800" dirty="0"/>
              </a:p>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t>
                          </m:r>
                        </m:fName>
                        <m:e>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𝛽</m:t>
                                  </m:r>
                                </m:lim>
                              </m:limLow>
                            </m:fName>
                            <m:e>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𝛽</m:t>
                                  </m:r>
                                </m:e>
                                <m:e>
                                  <m:r>
                                    <a:rPr lang="en-US" b="0" i="1" smtClean="0">
                                      <a:latin typeface="Cambria Math" panose="02040503050406030204" pitchFamily="18" charset="0"/>
                                    </a:rPr>
                                    <m:t>𝑌</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t>
                                  </m:r>
                                </m:fName>
                                <m:e>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𝛽</m:t>
                                          </m:r>
                                        </m:lim>
                                      </m:limLow>
                                    </m:fName>
                                    <m:e>
                                      <m:d>
                                        <m:dPr>
                                          <m:begChr m:val="["/>
                                          <m:endChr m:val="]"/>
                                          <m:ctrlPr>
                                            <a:rPr lang="en-US" b="0" i="1" smtClean="0">
                                              <a:latin typeface="Cambria Math" panose="02040503050406030204" pitchFamily="18" charset="0"/>
                                            </a:rPr>
                                          </m:ctrlPr>
                                        </m:dPr>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𝛽</m:t>
                                                  </m:r>
                                                </m:e>
                                              </m:d>
                                            </m:e>
                                          </m:func>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𝛽</m:t>
                                                  </m:r>
                                                </m:e>
                                              </m:d>
                                            </m:e>
                                          </m:func>
                                        </m:e>
                                      </m:d>
                                    </m:e>
                                  </m:func>
                                </m:e>
                              </m:func>
                            </m:e>
                          </m:func>
                        </m:e>
                      </m:func>
                      <m:r>
                        <a:rPr lang="en-US" b="0" i="1" smtClean="0">
                          <a:latin typeface="Cambria Math" panose="02040503050406030204" pitchFamily="18" charset="0"/>
                        </a:rPr>
                        <m:t> </m:t>
                      </m:r>
                    </m:oMath>
                  </m:oMathPara>
                </a14:m>
                <a:endParaRPr lang="en-US" dirty="0"/>
              </a:p>
              <a:p>
                <a:r>
                  <a:rPr lang="en-US" dirty="0"/>
                  <a:t>Remember that from the Bayesian perspective, we have:</a:t>
                </a:r>
              </a:p>
              <a:p>
                <a:endParaRPr lang="en-US" dirty="0"/>
              </a:p>
            </p:txBody>
          </p:sp>
        </mc:Choice>
        <mc:Fallback xmlns="">
          <p:sp>
            <p:nvSpPr>
              <p:cNvPr id="3" name="Content Placeholder 2">
                <a:extLst>
                  <a:ext uri="{FF2B5EF4-FFF2-40B4-BE49-F238E27FC236}">
                    <a16:creationId xmlns:a16="http://schemas.microsoft.com/office/drawing/2014/main" id="{B90271AA-6CAC-44AB-B9EA-7A255DF9CA66}"/>
                  </a:ext>
                </a:extLst>
              </p:cNvPr>
              <p:cNvSpPr>
                <a:spLocks noGrp="1" noRot="1" noChangeAspect="1" noMove="1" noResize="1" noEditPoints="1" noAdjustHandles="1" noChangeArrowheads="1" noChangeShapeType="1" noTextEdit="1"/>
              </p:cNvSpPr>
              <p:nvPr>
                <p:ph idx="1"/>
              </p:nvPr>
            </p:nvSpPr>
            <p:spPr>
              <a:xfrm>
                <a:off x="932496" y="1175302"/>
                <a:ext cx="10327008" cy="4036348"/>
              </a:xfrm>
              <a:blipFill>
                <a:blip r:embed="rId3"/>
                <a:stretch>
                  <a:fillRect l="-1240" t="-151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D6C83AA-0986-454F-9333-25046C8C72B1}"/>
              </a:ext>
            </a:extLst>
          </p:cNvPr>
          <p:cNvSpPr>
            <a:spLocks noGrp="1"/>
          </p:cNvSpPr>
          <p:nvPr>
            <p:ph type="sldNum" sz="quarter" idx="12"/>
          </p:nvPr>
        </p:nvSpPr>
        <p:spPr/>
        <p:txBody>
          <a:bodyPr/>
          <a:lstStyle/>
          <a:p>
            <a:fld id="{AD29F1E6-0A42-6342-8A19-FA364A33AB30}" type="slidenum">
              <a:rPr lang="en-US" smtClean="0"/>
              <a:t>48</a:t>
            </a:fld>
            <a:endParaRPr lang="en-US" dirty="0"/>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3996D0DE-E494-4D39-A88E-2024A2DEF30F}"/>
                  </a:ext>
                </a:extLst>
              </p:cNvPr>
              <p:cNvSpPr/>
              <p:nvPr/>
            </p:nvSpPr>
            <p:spPr>
              <a:xfrm>
                <a:off x="1270036" y="5223280"/>
                <a:ext cx="3653887" cy="523220"/>
              </a:xfrm>
              <a:prstGeom prst="rect">
                <a:avLst/>
              </a:prstGeom>
            </p:spPr>
            <p:txBody>
              <a:bodyPr wrap="square">
                <a:spAutoFit/>
              </a:bodyPr>
              <a:lstStyle/>
              <a:p>
                <a:pPr/>
                <a14:m>
                  <m:oMathPara xmlns:m="http://schemas.openxmlformats.org/officeDocument/2006/math">
                    <m:oMathParaPr>
                      <m:jc m:val="right"/>
                    </m:oMathParaPr>
                    <m:oMath xmlns:m="http://schemas.openxmlformats.org/officeDocument/2006/math">
                      <m:r>
                        <a:rPr lang="en-US" sz="2800" i="1">
                          <a:latin typeface="Cambria Math" panose="02040503050406030204" pitchFamily="18" charset="0"/>
                        </a:rPr>
                        <m:t>𝑝</m:t>
                      </m:r>
                      <m:d>
                        <m:dPr>
                          <m:ctrlPr>
                            <a:rPr lang="en-US" sz="2800" i="1">
                              <a:latin typeface="Cambria Math" panose="02040503050406030204" pitchFamily="18" charset="0"/>
                            </a:rPr>
                          </m:ctrlPr>
                        </m:dPr>
                        <m:e>
                          <m:r>
                            <a:rPr lang="en-US" sz="2800" i="1">
                              <a:latin typeface="Cambria Math" panose="02040503050406030204" pitchFamily="18" charset="0"/>
                            </a:rPr>
                            <m:t>𝑌</m:t>
                          </m:r>
                        </m:e>
                        <m:e>
                          <m:r>
                            <a:rPr lang="en-US" sz="2800" i="1">
                              <a:latin typeface="Cambria Math" panose="02040503050406030204" pitchFamily="18" charset="0"/>
                            </a:rPr>
                            <m:t>𝛽</m:t>
                          </m:r>
                        </m:e>
                      </m:d>
                      <m:r>
                        <a:rPr lang="en-US" sz="2800" i="1">
                          <a:latin typeface="Cambria Math" panose="02040503050406030204" pitchFamily="18" charset="0"/>
                        </a:rPr>
                        <m:t>∼</m:t>
                      </m:r>
                      <m:r>
                        <a:rPr lang="en-US" sz="2800" i="1">
                          <a:latin typeface="Cambria Math" panose="02040503050406030204" pitchFamily="18" charset="0"/>
                        </a:rPr>
                        <m:t>𝑁</m:t>
                      </m:r>
                      <m:r>
                        <a:rPr lang="en-US" sz="2800" i="1">
                          <a:latin typeface="Cambria Math" panose="02040503050406030204" pitchFamily="18" charset="0"/>
                        </a:rPr>
                        <m:t>(</m:t>
                      </m:r>
                      <m:r>
                        <a:rPr lang="en-US" sz="2800" i="1">
                          <a:latin typeface="Cambria Math" panose="02040503050406030204" pitchFamily="18" charset="0"/>
                        </a:rPr>
                        <m:t>𝑋</m:t>
                      </m:r>
                      <m:r>
                        <a:rPr lang="en-US" sz="2800" i="1">
                          <a:latin typeface="Cambria Math" panose="02040503050406030204" pitchFamily="18" charset="0"/>
                        </a:rPr>
                        <m:t>𝛽</m:t>
                      </m:r>
                      <m:r>
                        <a:rPr lang="en-US" sz="2800" i="1">
                          <a:latin typeface="Cambria Math" panose="02040503050406030204" pitchFamily="18" charset="0"/>
                        </a:rPr>
                        <m:t>, </m:t>
                      </m:r>
                      <m:sSup>
                        <m:sSupPr>
                          <m:ctrlPr>
                            <a:rPr lang="en-US" sz="2800" i="1">
                              <a:latin typeface="Cambria Math" panose="02040503050406030204" pitchFamily="18" charset="0"/>
                            </a:rPr>
                          </m:ctrlPr>
                        </m:sSupPr>
                        <m:e>
                          <m:r>
                            <a:rPr lang="en-US" sz="2800" i="1">
                              <a:latin typeface="Cambria Math" panose="02040503050406030204" pitchFamily="18" charset="0"/>
                            </a:rPr>
                            <m:t>𝜎</m:t>
                          </m:r>
                        </m:e>
                        <m:sup>
                          <m:r>
                            <a:rPr lang="en-US" sz="2800" i="1">
                              <a:latin typeface="Cambria Math" panose="02040503050406030204" pitchFamily="18" charset="0"/>
                            </a:rPr>
                            <m:t>2</m:t>
                          </m:r>
                        </m:sup>
                      </m:sSup>
                      <m:r>
                        <a:rPr lang="en-US" sz="2800" i="1">
                          <a:latin typeface="Cambria Math" panose="02040503050406030204" pitchFamily="18" charset="0"/>
                        </a:rPr>
                        <m:t>𝐼</m:t>
                      </m:r>
                      <m:r>
                        <a:rPr lang="en-US" sz="2800" i="1">
                          <a:latin typeface="Cambria Math" panose="02040503050406030204" pitchFamily="18" charset="0"/>
                        </a:rPr>
                        <m:t>)</m:t>
                      </m:r>
                    </m:oMath>
                  </m:oMathPara>
                </a14:m>
                <a:endParaRPr lang="en-US" sz="2800" dirty="0"/>
              </a:p>
            </p:txBody>
          </p:sp>
        </mc:Choice>
        <mc:Fallback xmlns="">
          <p:sp>
            <p:nvSpPr>
              <p:cNvPr id="5" name="Rectangle 4">
                <a:extLst>
                  <a:ext uri="{FF2B5EF4-FFF2-40B4-BE49-F238E27FC236}">
                    <a16:creationId xmlns:a16="http://schemas.microsoft.com/office/drawing/2014/main" id="{3996D0DE-E494-4D39-A88E-2024A2DEF30F}"/>
                  </a:ext>
                </a:extLst>
              </p:cNvPr>
              <p:cNvSpPr>
                <a:spLocks noRot="1" noChangeAspect="1" noMove="1" noResize="1" noEditPoints="1" noAdjustHandles="1" noChangeArrowheads="1" noChangeShapeType="1" noTextEdit="1"/>
              </p:cNvSpPr>
              <p:nvPr/>
            </p:nvSpPr>
            <p:spPr>
              <a:xfrm>
                <a:off x="1270036" y="5223280"/>
                <a:ext cx="3653887" cy="52322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F72DED37-0B05-494E-840F-9B72AF81563C}"/>
                  </a:ext>
                </a:extLst>
              </p:cNvPr>
              <p:cNvSpPr/>
              <p:nvPr/>
            </p:nvSpPr>
            <p:spPr>
              <a:xfrm>
                <a:off x="6059521" y="5233483"/>
                <a:ext cx="5494068" cy="5289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sz="2800" i="1">
                              <a:latin typeface="Cambria Math" panose="02040503050406030204" pitchFamily="18" charset="0"/>
                            </a:rPr>
                          </m:ctrlPr>
                        </m:funcPr>
                        <m:fName>
                          <m:r>
                            <m:rPr>
                              <m:sty m:val="p"/>
                            </m:rPr>
                            <a:rPr lang="en-US" sz="2800">
                              <a:latin typeface="Cambria Math" panose="02040503050406030204" pitchFamily="18" charset="0"/>
                            </a:rPr>
                            <m:t>log</m:t>
                          </m:r>
                        </m:fName>
                        <m:e>
                          <m:r>
                            <a:rPr lang="en-US" sz="2800" i="1">
                              <a:latin typeface="Cambria Math" panose="02040503050406030204" pitchFamily="18" charset="0"/>
                            </a:rPr>
                            <m:t>𝑝</m:t>
                          </m:r>
                          <m:d>
                            <m:dPr>
                              <m:ctrlPr>
                                <a:rPr lang="en-US" sz="2800" i="1">
                                  <a:latin typeface="Cambria Math" panose="02040503050406030204" pitchFamily="18" charset="0"/>
                                </a:rPr>
                              </m:ctrlPr>
                            </m:dPr>
                            <m:e>
                              <m:r>
                                <a:rPr lang="en-US" sz="2800" i="1">
                                  <a:latin typeface="Cambria Math" panose="02040503050406030204" pitchFamily="18" charset="0"/>
                                </a:rPr>
                                <m:t>𝑌</m:t>
                              </m:r>
                            </m:e>
                            <m:e>
                              <m:r>
                                <a:rPr lang="en-US" sz="2800" i="1">
                                  <a:latin typeface="Cambria Math" panose="02040503050406030204" pitchFamily="18" charset="0"/>
                                </a:rPr>
                                <m:t>𝛽</m:t>
                              </m:r>
                            </m:e>
                          </m:d>
                          <m:r>
                            <a:rPr lang="en-US" sz="2800" i="1">
                              <a:latin typeface="Cambria Math" panose="02040503050406030204" pitchFamily="18" charset="0"/>
                            </a:rPr>
                            <m:t>∝−</m:t>
                          </m:r>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r>
                                    <a:rPr lang="en-US" sz="2800" i="1">
                                      <a:latin typeface="Cambria Math" panose="02040503050406030204" pitchFamily="18" charset="0"/>
                                    </a:rPr>
                                    <m:t>2</m:t>
                                  </m:r>
                                  <m:sSup>
                                    <m:sSupPr>
                                      <m:ctrlPr>
                                        <a:rPr lang="en-US" sz="2800" i="1">
                                          <a:latin typeface="Cambria Math" panose="02040503050406030204" pitchFamily="18" charset="0"/>
                                        </a:rPr>
                                      </m:ctrlPr>
                                    </m:sSupPr>
                                    <m:e>
                                      <m:r>
                                        <a:rPr lang="en-US" sz="2800" i="1">
                                          <a:latin typeface="Cambria Math" panose="02040503050406030204" pitchFamily="18" charset="0"/>
                                        </a:rPr>
                                        <m:t>𝜎</m:t>
                                      </m:r>
                                    </m:e>
                                    <m:sup>
                                      <m:r>
                                        <a:rPr lang="en-US" sz="2800" i="1">
                                          <a:latin typeface="Cambria Math" panose="02040503050406030204" pitchFamily="18" charset="0"/>
                                        </a:rPr>
                                        <m:t>2</m:t>
                                      </m:r>
                                    </m:sup>
                                  </m:sSup>
                                </m:e>
                              </m:d>
                            </m:e>
                            <m:sup>
                              <m:r>
                                <a:rPr lang="en-US" sz="2800" i="1">
                                  <a:latin typeface="Cambria Math" panose="02040503050406030204" pitchFamily="18" charset="0"/>
                                </a:rPr>
                                <m:t>−1</m:t>
                              </m:r>
                            </m:sup>
                          </m:sSup>
                          <m:sSubSup>
                            <m:sSubSupPr>
                              <m:ctrlPr>
                                <a:rPr lang="en-US" sz="2800" i="1">
                                  <a:latin typeface="Cambria Math" panose="02040503050406030204" pitchFamily="18" charset="0"/>
                                </a:rPr>
                              </m:ctrlPr>
                            </m:sSubSupPr>
                            <m:e>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𝑋</m:t>
                                  </m:r>
                                  <m:r>
                                    <a:rPr lang="en-US" sz="2800" i="1">
                                      <a:latin typeface="Cambria Math" panose="02040503050406030204" pitchFamily="18" charset="0"/>
                                    </a:rPr>
                                    <m:t>𝛽</m:t>
                                  </m:r>
                                  <m:r>
                                    <a:rPr lang="en-US" sz="2800" i="1">
                                      <a:latin typeface="Cambria Math" panose="02040503050406030204" pitchFamily="18" charset="0"/>
                                    </a:rPr>
                                    <m:t>−</m:t>
                                  </m:r>
                                  <m:r>
                                    <a:rPr lang="en-US" sz="2800" i="1">
                                      <a:latin typeface="Cambria Math" panose="02040503050406030204" pitchFamily="18" charset="0"/>
                                    </a:rPr>
                                    <m:t>𝑌</m:t>
                                  </m:r>
                                </m:e>
                              </m:d>
                            </m:e>
                            <m:sub>
                              <m:r>
                                <a:rPr lang="en-US" sz="2800" i="1">
                                  <a:latin typeface="Cambria Math" panose="02040503050406030204" pitchFamily="18" charset="0"/>
                                </a:rPr>
                                <m:t>2</m:t>
                              </m:r>
                            </m:sub>
                            <m:sup>
                              <m:r>
                                <a:rPr lang="en-US" sz="2800" i="1">
                                  <a:latin typeface="Cambria Math" panose="02040503050406030204" pitchFamily="18" charset="0"/>
                                </a:rPr>
                                <m:t>2</m:t>
                              </m:r>
                            </m:sup>
                          </m:sSubSup>
                        </m:e>
                      </m:func>
                    </m:oMath>
                  </m:oMathPara>
                </a14:m>
                <a:endParaRPr lang="en-US" sz="2800" dirty="0"/>
              </a:p>
            </p:txBody>
          </p:sp>
        </mc:Choice>
        <mc:Fallback xmlns="">
          <p:sp>
            <p:nvSpPr>
              <p:cNvPr id="6" name="Rectangle 5">
                <a:extLst>
                  <a:ext uri="{FF2B5EF4-FFF2-40B4-BE49-F238E27FC236}">
                    <a16:creationId xmlns:a16="http://schemas.microsoft.com/office/drawing/2014/main" id="{F72DED37-0B05-494E-840F-9B72AF81563C}"/>
                  </a:ext>
                </a:extLst>
              </p:cNvPr>
              <p:cNvSpPr>
                <a:spLocks noRot="1" noChangeAspect="1" noMove="1" noResize="1" noEditPoints="1" noAdjustHandles="1" noChangeArrowheads="1" noChangeShapeType="1" noTextEdit="1"/>
              </p:cNvSpPr>
              <p:nvPr/>
            </p:nvSpPr>
            <p:spPr>
              <a:xfrm>
                <a:off x="6059521" y="5233483"/>
                <a:ext cx="5494068" cy="52899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1A0A0747-6483-4E8E-9062-FF0BB9D730CB}"/>
                  </a:ext>
                </a:extLst>
              </p:cNvPr>
              <p:cNvSpPr/>
              <p:nvPr/>
            </p:nvSpPr>
            <p:spPr>
              <a:xfrm>
                <a:off x="1270036" y="5638337"/>
                <a:ext cx="3653886" cy="523220"/>
              </a:xfrm>
              <a:prstGeom prst="rect">
                <a:avLst/>
              </a:prstGeom>
            </p:spPr>
            <p:txBody>
              <a:bodyPr wrap="square">
                <a:spAutoFit/>
              </a:bodyPr>
              <a:lstStyle/>
              <a:p>
                <a:pPr/>
                <a14:m>
                  <m:oMathPara xmlns:m="http://schemas.openxmlformats.org/officeDocument/2006/math">
                    <m:oMathParaPr>
                      <m:jc m:val="right"/>
                    </m:oMathParaPr>
                    <m:oMath xmlns:m="http://schemas.openxmlformats.org/officeDocument/2006/math">
                      <m:r>
                        <a:rPr lang="en-US" sz="2800" i="1">
                          <a:latin typeface="Cambria Math" panose="02040503050406030204" pitchFamily="18" charset="0"/>
                        </a:rPr>
                        <m:t>𝑝</m:t>
                      </m:r>
                      <m:d>
                        <m:dPr>
                          <m:ctrlPr>
                            <a:rPr lang="en-US" sz="2800" i="1">
                              <a:latin typeface="Cambria Math" panose="02040503050406030204" pitchFamily="18" charset="0"/>
                            </a:rPr>
                          </m:ctrlPr>
                        </m:dPr>
                        <m:e>
                          <m:r>
                            <a:rPr lang="en-US" sz="2800" i="1">
                              <a:latin typeface="Cambria Math" panose="02040503050406030204" pitchFamily="18" charset="0"/>
                            </a:rPr>
                            <m:t>𝛽</m:t>
                          </m:r>
                        </m:e>
                      </m:d>
                      <m:r>
                        <a:rPr lang="en-US" sz="2800" i="1">
                          <a:latin typeface="Cambria Math" panose="02040503050406030204" pitchFamily="18" charset="0"/>
                        </a:rPr>
                        <m:t>∼</m:t>
                      </m:r>
                      <m:r>
                        <a:rPr lang="en-US" sz="2800" i="1">
                          <a:latin typeface="Cambria Math" panose="02040503050406030204" pitchFamily="18" charset="0"/>
                        </a:rPr>
                        <m:t>𝑁</m:t>
                      </m:r>
                      <m:r>
                        <a:rPr lang="en-US" sz="2800" i="1">
                          <a:latin typeface="Cambria Math" panose="02040503050406030204" pitchFamily="18" charset="0"/>
                        </a:rPr>
                        <m:t>(0,</m:t>
                      </m:r>
                      <m:sSup>
                        <m:sSupPr>
                          <m:ctrlPr>
                            <a:rPr lang="en-US" sz="2800" i="1">
                              <a:latin typeface="Cambria Math" panose="02040503050406030204" pitchFamily="18" charset="0"/>
                            </a:rPr>
                          </m:ctrlPr>
                        </m:sSupPr>
                        <m:e>
                          <m:r>
                            <a:rPr lang="en-US" sz="2800" i="1">
                              <a:latin typeface="Cambria Math" panose="02040503050406030204" pitchFamily="18" charset="0"/>
                            </a:rPr>
                            <m:t>𝜏</m:t>
                          </m:r>
                        </m:e>
                        <m:sup>
                          <m:r>
                            <a:rPr lang="en-US" sz="2800" i="1">
                              <a:latin typeface="Cambria Math" panose="02040503050406030204" pitchFamily="18" charset="0"/>
                            </a:rPr>
                            <m:t>2</m:t>
                          </m:r>
                        </m:sup>
                      </m:sSup>
                      <m:r>
                        <a:rPr lang="en-US" sz="2800" i="1">
                          <a:latin typeface="Cambria Math" panose="02040503050406030204" pitchFamily="18" charset="0"/>
                        </a:rPr>
                        <m:t>𝐼</m:t>
                      </m:r>
                      <m:r>
                        <a:rPr lang="en-US" sz="2800" i="1">
                          <a:latin typeface="Cambria Math" panose="02040503050406030204" pitchFamily="18" charset="0"/>
                        </a:rPr>
                        <m:t>)</m:t>
                      </m:r>
                    </m:oMath>
                  </m:oMathPara>
                </a14:m>
                <a:endParaRPr lang="en-US" sz="2800" dirty="0"/>
              </a:p>
            </p:txBody>
          </p:sp>
        </mc:Choice>
        <mc:Fallback xmlns="">
          <p:sp>
            <p:nvSpPr>
              <p:cNvPr id="7" name="Rectangle 6">
                <a:extLst>
                  <a:ext uri="{FF2B5EF4-FFF2-40B4-BE49-F238E27FC236}">
                    <a16:creationId xmlns:a16="http://schemas.microsoft.com/office/drawing/2014/main" id="{1A0A0747-6483-4E8E-9062-FF0BB9D730CB}"/>
                  </a:ext>
                </a:extLst>
              </p:cNvPr>
              <p:cNvSpPr>
                <a:spLocks noRot="1" noChangeAspect="1" noMove="1" noResize="1" noEditPoints="1" noAdjustHandles="1" noChangeArrowheads="1" noChangeShapeType="1" noTextEdit="1"/>
              </p:cNvSpPr>
              <p:nvPr/>
            </p:nvSpPr>
            <p:spPr>
              <a:xfrm>
                <a:off x="1270036" y="5638337"/>
                <a:ext cx="3653886" cy="52322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F3AB7B0B-E22B-444C-A23F-EFA2A05FFAF7}"/>
                  </a:ext>
                </a:extLst>
              </p:cNvPr>
              <p:cNvSpPr/>
              <p:nvPr/>
            </p:nvSpPr>
            <p:spPr>
              <a:xfrm>
                <a:off x="6059521" y="5680817"/>
                <a:ext cx="4364336" cy="5289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sz="2800" i="1">
                              <a:latin typeface="Cambria Math" panose="02040503050406030204" pitchFamily="18" charset="0"/>
                            </a:rPr>
                          </m:ctrlPr>
                        </m:funcPr>
                        <m:fName>
                          <m:r>
                            <m:rPr>
                              <m:sty m:val="p"/>
                            </m:rPr>
                            <a:rPr lang="en-US" sz="2800">
                              <a:latin typeface="Cambria Math" panose="02040503050406030204" pitchFamily="18" charset="0"/>
                            </a:rPr>
                            <m:t>log</m:t>
                          </m:r>
                        </m:fName>
                        <m:e>
                          <m:r>
                            <a:rPr lang="en-US" sz="2800" i="1">
                              <a:latin typeface="Cambria Math" panose="02040503050406030204" pitchFamily="18" charset="0"/>
                            </a:rPr>
                            <m:t>𝑝</m:t>
                          </m:r>
                          <m:d>
                            <m:dPr>
                              <m:ctrlPr>
                                <a:rPr lang="en-US" sz="2800" i="1">
                                  <a:latin typeface="Cambria Math" panose="02040503050406030204" pitchFamily="18" charset="0"/>
                                </a:rPr>
                              </m:ctrlPr>
                            </m:dPr>
                            <m:e>
                              <m:r>
                                <a:rPr lang="en-US" sz="2800" i="1">
                                  <a:latin typeface="Cambria Math" panose="02040503050406030204" pitchFamily="18" charset="0"/>
                                </a:rPr>
                                <m:t>𝛽</m:t>
                              </m:r>
                            </m:e>
                          </m:d>
                          <m:r>
                            <a:rPr lang="en-US" sz="2800" i="1">
                              <a:latin typeface="Cambria Math" panose="02040503050406030204" pitchFamily="18" charset="0"/>
                            </a:rPr>
                            <m:t>∝</m:t>
                          </m:r>
                        </m:e>
                      </m:func>
                      <m:r>
                        <a:rPr lang="en-US" sz="2800" i="1">
                          <a:latin typeface="Cambria Math" panose="02040503050406030204" pitchFamily="18" charset="0"/>
                        </a:rPr>
                        <m:t> −</m:t>
                      </m:r>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r>
                                <a:rPr lang="en-US" sz="2800" i="1">
                                  <a:latin typeface="Cambria Math" panose="02040503050406030204" pitchFamily="18" charset="0"/>
                                </a:rPr>
                                <m:t>2</m:t>
                              </m:r>
                              <m:sSup>
                                <m:sSupPr>
                                  <m:ctrlPr>
                                    <a:rPr lang="en-US" sz="2800" i="1">
                                      <a:latin typeface="Cambria Math" panose="02040503050406030204" pitchFamily="18" charset="0"/>
                                    </a:rPr>
                                  </m:ctrlPr>
                                </m:sSupPr>
                                <m:e>
                                  <m:r>
                                    <a:rPr lang="en-US" sz="2800" i="1">
                                      <a:latin typeface="Cambria Math" panose="02040503050406030204" pitchFamily="18" charset="0"/>
                                    </a:rPr>
                                    <m:t>𝜏</m:t>
                                  </m:r>
                                </m:e>
                                <m:sup>
                                  <m:r>
                                    <a:rPr lang="en-US" sz="2800" i="1">
                                      <a:latin typeface="Cambria Math" panose="02040503050406030204" pitchFamily="18" charset="0"/>
                                    </a:rPr>
                                    <m:t>2</m:t>
                                  </m:r>
                                </m:sup>
                              </m:sSup>
                            </m:e>
                          </m:d>
                        </m:e>
                        <m:sup>
                          <m:r>
                            <a:rPr lang="en-US" sz="2800" i="1">
                              <a:latin typeface="Cambria Math" panose="02040503050406030204" pitchFamily="18" charset="0"/>
                            </a:rPr>
                            <m:t>−1</m:t>
                          </m:r>
                        </m:sup>
                      </m:sSup>
                      <m:sSubSup>
                        <m:sSubSupPr>
                          <m:ctrlPr>
                            <a:rPr lang="en-US" sz="2800" i="1">
                              <a:latin typeface="Cambria Math" panose="02040503050406030204" pitchFamily="18" charset="0"/>
                            </a:rPr>
                          </m:ctrlPr>
                        </m:sSubSupPr>
                        <m:e>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𝛽</m:t>
                              </m:r>
                            </m:e>
                          </m:d>
                        </m:e>
                        <m:sub>
                          <m:r>
                            <a:rPr lang="en-US" sz="2800" i="1">
                              <a:latin typeface="Cambria Math" panose="02040503050406030204" pitchFamily="18" charset="0"/>
                            </a:rPr>
                            <m:t>2</m:t>
                          </m:r>
                        </m:sub>
                        <m:sup>
                          <m:r>
                            <a:rPr lang="en-US" sz="2800" i="1">
                              <a:latin typeface="Cambria Math" panose="02040503050406030204" pitchFamily="18" charset="0"/>
                            </a:rPr>
                            <m:t>2</m:t>
                          </m:r>
                        </m:sup>
                      </m:sSubSup>
                    </m:oMath>
                  </m:oMathPara>
                </a14:m>
                <a:endParaRPr lang="en-US" sz="2800" dirty="0"/>
              </a:p>
            </p:txBody>
          </p:sp>
        </mc:Choice>
        <mc:Fallback xmlns="">
          <p:sp>
            <p:nvSpPr>
              <p:cNvPr id="8" name="Rectangle 7">
                <a:extLst>
                  <a:ext uri="{FF2B5EF4-FFF2-40B4-BE49-F238E27FC236}">
                    <a16:creationId xmlns:a16="http://schemas.microsoft.com/office/drawing/2014/main" id="{F3AB7B0B-E22B-444C-A23F-EFA2A05FFAF7}"/>
                  </a:ext>
                </a:extLst>
              </p:cNvPr>
              <p:cNvSpPr>
                <a:spLocks noRot="1" noChangeAspect="1" noMove="1" noResize="1" noEditPoints="1" noAdjustHandles="1" noChangeArrowheads="1" noChangeShapeType="1" noTextEdit="1"/>
              </p:cNvSpPr>
              <p:nvPr/>
            </p:nvSpPr>
            <p:spPr>
              <a:xfrm>
                <a:off x="6059521" y="5680817"/>
                <a:ext cx="4364336" cy="528991"/>
              </a:xfrm>
              <a:prstGeom prst="rect">
                <a:avLst/>
              </a:prstGeom>
              <a:blipFill>
                <a:blip r:embed="rId7"/>
                <a:stretch>
                  <a:fillRect/>
                </a:stretch>
              </a:blipFill>
            </p:spPr>
            <p:txBody>
              <a:bodyPr/>
              <a:lstStyle/>
              <a:p>
                <a:r>
                  <a:rPr lang="en-US">
                    <a:noFill/>
                  </a:rPr>
                  <a:t> </a:t>
                </a:r>
              </a:p>
            </p:txBody>
          </p:sp>
        </mc:Fallback>
      </mc:AlternateContent>
      <p:sp>
        <p:nvSpPr>
          <p:cNvPr id="9" name="Arrow: Right 8">
            <a:extLst>
              <a:ext uri="{FF2B5EF4-FFF2-40B4-BE49-F238E27FC236}">
                <a16:creationId xmlns:a16="http://schemas.microsoft.com/office/drawing/2014/main" id="{195C4654-DCB3-4756-A422-9E5F0DF8750B}"/>
              </a:ext>
            </a:extLst>
          </p:cNvPr>
          <p:cNvSpPr/>
          <p:nvPr/>
        </p:nvSpPr>
        <p:spPr>
          <a:xfrm>
            <a:off x="5216084" y="5356417"/>
            <a:ext cx="691116" cy="324400"/>
          </a:xfrm>
          <a:prstGeom prst="rightArrow">
            <a:avLst/>
          </a:prstGeom>
          <a:solidFill>
            <a:schemeClr val="accent2">
              <a:lumMod val="40000"/>
              <a:lumOff val="6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Arrow: Right 9">
            <a:extLst>
              <a:ext uri="{FF2B5EF4-FFF2-40B4-BE49-F238E27FC236}">
                <a16:creationId xmlns:a16="http://schemas.microsoft.com/office/drawing/2014/main" id="{77190440-8273-4F8A-9E50-BCF8D2060772}"/>
              </a:ext>
            </a:extLst>
          </p:cNvPr>
          <p:cNvSpPr/>
          <p:nvPr/>
        </p:nvSpPr>
        <p:spPr>
          <a:xfrm>
            <a:off x="5232899" y="5746500"/>
            <a:ext cx="691116" cy="324400"/>
          </a:xfrm>
          <a:prstGeom prst="rightArrow">
            <a:avLst/>
          </a:prstGeom>
          <a:solidFill>
            <a:schemeClr val="accent2">
              <a:lumMod val="40000"/>
              <a:lumOff val="6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34231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animBg="1"/>
      <p:bldP spid="1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194043AD-EFFA-4899-9A15-84853B4AA9E4}"/>
              </a:ext>
            </a:extLst>
          </p:cNvPr>
          <p:cNvSpPr/>
          <p:nvPr/>
        </p:nvSpPr>
        <p:spPr>
          <a:xfrm>
            <a:off x="1158949" y="2179675"/>
            <a:ext cx="9292856" cy="571295"/>
          </a:xfrm>
          <a:prstGeom prst="roundRect">
            <a:avLst/>
          </a:prstGeom>
          <a:solidFill>
            <a:schemeClr val="accent2">
              <a:lumMod val="20000"/>
              <a:lumOff val="80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Rounded Corners 5">
            <a:extLst>
              <a:ext uri="{FF2B5EF4-FFF2-40B4-BE49-F238E27FC236}">
                <a16:creationId xmlns:a16="http://schemas.microsoft.com/office/drawing/2014/main" id="{7CCC7B87-1786-4CFC-9391-4D7DCE7603A0}"/>
              </a:ext>
            </a:extLst>
          </p:cNvPr>
          <p:cNvSpPr/>
          <p:nvPr/>
        </p:nvSpPr>
        <p:spPr>
          <a:xfrm>
            <a:off x="1158949" y="4659922"/>
            <a:ext cx="9292856" cy="571295"/>
          </a:xfrm>
          <a:prstGeom prst="roundRect">
            <a:avLst/>
          </a:prstGeom>
          <a:solidFill>
            <a:schemeClr val="accent2">
              <a:lumMod val="20000"/>
              <a:lumOff val="80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90271AA-6CAC-44AB-B9EA-7A255DF9CA66}"/>
                  </a:ext>
                </a:extLst>
              </p:cNvPr>
              <p:cNvSpPr>
                <a:spLocks noGrp="1"/>
              </p:cNvSpPr>
              <p:nvPr>
                <p:ph idx="1"/>
              </p:nvPr>
            </p:nvSpPr>
            <p:spPr>
              <a:xfrm>
                <a:off x="932496" y="1175302"/>
                <a:ext cx="10327008" cy="4853358"/>
              </a:xfrm>
            </p:spPr>
            <p:txBody>
              <a:bodyPr/>
              <a:lstStyle/>
              <a:p>
                <a:r>
                  <a:rPr lang="en-US" sz="2400" dirty="0"/>
                  <a:t>Multiplying the entire optimization problem by -1, we turn a maximization into a minimization, and we have:</a:t>
                </a:r>
              </a:p>
              <a:p>
                <a:endParaRPr lang="en-US" sz="1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arg</m:t>
                          </m:r>
                        </m:fName>
                        <m:e>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r>
                                    <a:rPr lang="en-US" sz="2400" b="0" i="1" smtClean="0">
                                      <a:latin typeface="Cambria Math" panose="02040503050406030204" pitchFamily="18" charset="0"/>
                                    </a:rPr>
                                    <m:t>𝛽</m:t>
                                  </m:r>
                                </m:lim>
                              </m:limLow>
                            </m:fName>
                            <m:e>
                              <m:r>
                                <a:rPr lang="en-US" sz="2400" b="0" i="1" smtClean="0">
                                  <a:latin typeface="Cambria Math" panose="02040503050406030204" pitchFamily="18" charset="0"/>
                                </a:rPr>
                                <m:t>𝑝</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𝛽</m:t>
                                  </m:r>
                                </m:e>
                                <m:e>
                                  <m:r>
                                    <a:rPr lang="en-US" sz="2400" b="0" i="1" smtClean="0">
                                      <a:latin typeface="Cambria Math" panose="02040503050406030204" pitchFamily="18" charset="0"/>
                                    </a:rPr>
                                    <m:t>𝑌</m:t>
                                  </m:r>
                                </m:e>
                              </m:d>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arg</m:t>
                                  </m:r>
                                </m:fName>
                                <m:e>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min</m:t>
                                          </m:r>
                                        </m:e>
                                        <m:lim>
                                          <m:r>
                                            <a:rPr lang="en-US" sz="2400" b="0" i="1" smtClean="0">
                                              <a:latin typeface="Cambria Math" panose="02040503050406030204" pitchFamily="18" charset="0"/>
                                            </a:rPr>
                                            <m:t>𝛽</m:t>
                                          </m:r>
                                        </m:lim>
                                      </m:limLow>
                                    </m:fName>
                                    <m:e>
                                      <m:d>
                                        <m:dPr>
                                          <m:begChr m:val="["/>
                                          <m:endChr m:val="]"/>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r>
                                                    <a:rPr lang="en-US" sz="2400" i="1">
                                                      <a:latin typeface="Cambria Math" panose="02040503050406030204" pitchFamily="18" charset="0"/>
                                                    </a:rPr>
                                                    <m:t>2</m:t>
                                                  </m:r>
                                                  <m:sSup>
                                                    <m:sSupPr>
                                                      <m:ctrlPr>
                                                        <a:rPr lang="en-US" sz="2400" i="1">
                                                          <a:latin typeface="Cambria Math" panose="02040503050406030204" pitchFamily="18" charset="0"/>
                                                        </a:rPr>
                                                      </m:ctrlPr>
                                                    </m:sSupPr>
                                                    <m:e>
                                                      <m:r>
                                                        <a:rPr lang="en-US" sz="2400" i="1">
                                                          <a:latin typeface="Cambria Math" panose="02040503050406030204" pitchFamily="18" charset="0"/>
                                                        </a:rPr>
                                                        <m:t>𝜎</m:t>
                                                      </m:r>
                                                    </m:e>
                                                    <m:sup>
                                                      <m:r>
                                                        <a:rPr lang="en-US" sz="2400" i="1">
                                                          <a:latin typeface="Cambria Math" panose="02040503050406030204" pitchFamily="18" charset="0"/>
                                                        </a:rPr>
                                                        <m:t>2</m:t>
                                                      </m:r>
                                                    </m:sup>
                                                  </m:sSup>
                                                </m:e>
                                              </m:d>
                                            </m:e>
                                            <m:sup>
                                              <m:r>
                                                <a:rPr lang="en-US" sz="2400" i="1">
                                                  <a:latin typeface="Cambria Math" panose="02040503050406030204" pitchFamily="18" charset="0"/>
                                                </a:rPr>
                                                <m:t>−1</m:t>
                                              </m:r>
                                            </m:sup>
                                          </m:sSup>
                                          <m:sSubSup>
                                            <m:sSubSupPr>
                                              <m:ctrlPr>
                                                <a:rPr lang="en-US" sz="2400" i="1">
                                                  <a:latin typeface="Cambria Math" panose="02040503050406030204" pitchFamily="18" charset="0"/>
                                                </a:rPr>
                                              </m:ctrlPr>
                                            </m:sSubSupPr>
                                            <m:e>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𝑋</m:t>
                                                  </m:r>
                                                  <m:r>
                                                    <a:rPr lang="en-US" sz="2400" i="1">
                                                      <a:latin typeface="Cambria Math" panose="02040503050406030204" pitchFamily="18" charset="0"/>
                                                    </a:rPr>
                                                    <m:t>𝛽</m:t>
                                                  </m:r>
                                                  <m:r>
                                                    <a:rPr lang="en-US" sz="2400" i="1">
                                                      <a:latin typeface="Cambria Math" panose="02040503050406030204" pitchFamily="18" charset="0"/>
                                                    </a:rPr>
                                                    <m:t>−</m:t>
                                                  </m:r>
                                                  <m:r>
                                                    <a:rPr lang="en-US" sz="2400" i="1">
                                                      <a:latin typeface="Cambria Math" panose="02040503050406030204" pitchFamily="18" charset="0"/>
                                                    </a:rPr>
                                                    <m:t>𝑌</m:t>
                                                  </m:r>
                                                </m:e>
                                              </m:d>
                                            </m:e>
                                            <m:sub>
                                              <m:r>
                                                <a:rPr lang="en-US" sz="2400" i="1">
                                                  <a:latin typeface="Cambria Math" panose="02040503050406030204" pitchFamily="18" charset="0"/>
                                                </a:rPr>
                                                <m:t>2</m:t>
                                              </m:r>
                                            </m:sub>
                                            <m:sup>
                                              <m:r>
                                                <a:rPr lang="en-US" sz="2400" i="1">
                                                  <a:latin typeface="Cambria Math" panose="02040503050406030204" pitchFamily="18" charset="0"/>
                                                </a:rPr>
                                                <m:t>2</m:t>
                                              </m:r>
                                            </m:sup>
                                          </m:sSubSup>
                                          <m:r>
                                            <a:rPr lang="en-US" sz="2400" i="1">
                                              <a:latin typeface="Cambria Math" panose="02040503050406030204" pitchFamily="18" charset="0"/>
                                            </a:rPr>
                                            <m:t>+</m:t>
                                          </m:r>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r>
                                                    <a:rPr lang="en-US" sz="2400" i="1">
                                                      <a:latin typeface="Cambria Math" panose="02040503050406030204" pitchFamily="18" charset="0"/>
                                                    </a:rPr>
                                                    <m:t>2</m:t>
                                                  </m:r>
                                                  <m:sSup>
                                                    <m:sSupPr>
                                                      <m:ctrlPr>
                                                        <a:rPr lang="en-US" sz="2400" i="1" smtClean="0">
                                                          <a:solidFill>
                                                            <a:srgbClr val="C00000"/>
                                                          </a:solidFill>
                                                          <a:latin typeface="Cambria Math" panose="02040503050406030204" pitchFamily="18" charset="0"/>
                                                        </a:rPr>
                                                      </m:ctrlPr>
                                                    </m:sSupPr>
                                                    <m:e>
                                                      <m:r>
                                                        <a:rPr lang="en-US" sz="2400" i="1">
                                                          <a:solidFill>
                                                            <a:srgbClr val="C00000"/>
                                                          </a:solidFill>
                                                          <a:latin typeface="Cambria Math" panose="02040503050406030204" pitchFamily="18" charset="0"/>
                                                        </a:rPr>
                                                        <m:t>𝜏</m:t>
                                                      </m:r>
                                                    </m:e>
                                                    <m:sup>
                                                      <m:r>
                                                        <a:rPr lang="en-US" sz="2400" i="1">
                                                          <a:solidFill>
                                                            <a:srgbClr val="C00000"/>
                                                          </a:solidFill>
                                                          <a:latin typeface="Cambria Math" panose="02040503050406030204" pitchFamily="18" charset="0"/>
                                                        </a:rPr>
                                                        <m:t>2</m:t>
                                                      </m:r>
                                                    </m:sup>
                                                  </m:sSup>
                                                </m:e>
                                              </m:d>
                                            </m:e>
                                            <m:sup>
                                              <m:r>
                                                <a:rPr lang="en-US" sz="2400" i="1">
                                                  <a:latin typeface="Cambria Math" panose="02040503050406030204" pitchFamily="18" charset="0"/>
                                                </a:rPr>
                                                <m:t>−1</m:t>
                                              </m:r>
                                            </m:sup>
                                          </m:sSup>
                                          <m:sSubSup>
                                            <m:sSubSupPr>
                                              <m:ctrlPr>
                                                <a:rPr lang="en-US" sz="2400" i="1">
                                                  <a:latin typeface="Cambria Math" panose="02040503050406030204" pitchFamily="18" charset="0"/>
                                                </a:rPr>
                                              </m:ctrlPr>
                                            </m:sSubSupPr>
                                            <m:e>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𝛽</m:t>
                                                  </m:r>
                                                </m:e>
                                              </m:d>
                                            </m:e>
                                            <m:sub>
                                              <m:r>
                                                <a:rPr lang="en-US" sz="2400" i="1">
                                                  <a:latin typeface="Cambria Math" panose="02040503050406030204" pitchFamily="18" charset="0"/>
                                                </a:rPr>
                                                <m:t>2</m:t>
                                              </m:r>
                                            </m:sub>
                                            <m:sup>
                                              <m:r>
                                                <a:rPr lang="en-US" sz="2400" i="1">
                                                  <a:latin typeface="Cambria Math" panose="02040503050406030204" pitchFamily="18" charset="0"/>
                                                </a:rPr>
                                                <m:t>2</m:t>
                                              </m:r>
                                            </m:sup>
                                          </m:sSubSup>
                                        </m:e>
                                      </m:d>
                                    </m:e>
                                  </m:func>
                                </m:e>
                              </m:func>
                            </m:e>
                          </m:func>
                        </m:e>
                      </m:func>
                    </m:oMath>
                  </m:oMathPara>
                </a14:m>
                <a:endParaRPr lang="en-US" sz="2400" dirty="0"/>
              </a:p>
              <a:p>
                <a:r>
                  <a:rPr lang="en-US" sz="2400" dirty="0"/>
                  <a:t>And setting </a:t>
                </a:r>
                <a14:m>
                  <m:oMath xmlns:m="http://schemas.openxmlformats.org/officeDocument/2006/math">
                    <m:sSup>
                      <m:sSupPr>
                        <m:ctrlPr>
                          <a:rPr lang="en-US" sz="2400" b="0" i="1" smtClean="0">
                            <a:solidFill>
                              <a:srgbClr val="C00000"/>
                            </a:solidFill>
                            <a:latin typeface="Cambria Math" panose="02040503050406030204" pitchFamily="18" charset="0"/>
                          </a:rPr>
                        </m:ctrlPr>
                      </m:sSupPr>
                      <m:e>
                        <m:sSup>
                          <m:sSupPr>
                            <m:ctrlPr>
                              <a:rPr lang="en-US" sz="2400" b="0" i="1" smtClean="0">
                                <a:solidFill>
                                  <a:srgbClr val="C00000"/>
                                </a:solidFill>
                                <a:latin typeface="Cambria Math" panose="02040503050406030204" pitchFamily="18" charset="0"/>
                              </a:rPr>
                            </m:ctrlPr>
                          </m:sSupPr>
                          <m:e>
                            <m:r>
                              <a:rPr lang="en-US" sz="2400" b="0" i="1" smtClean="0">
                                <a:solidFill>
                                  <a:srgbClr val="C00000"/>
                                </a:solidFill>
                                <a:latin typeface="Cambria Math" panose="02040503050406030204" pitchFamily="18" charset="0"/>
                              </a:rPr>
                              <m:t>𝜏</m:t>
                            </m:r>
                          </m:e>
                          <m:sup>
                            <m:r>
                              <a:rPr lang="en-US" sz="2400" b="0" i="1" smtClean="0">
                                <a:solidFill>
                                  <a:srgbClr val="C00000"/>
                                </a:solidFill>
                                <a:latin typeface="Cambria Math" panose="02040503050406030204" pitchFamily="18" charset="0"/>
                              </a:rPr>
                              <m:t>2</m:t>
                            </m:r>
                          </m:sup>
                        </m:sSup>
                        <m:r>
                          <a:rPr lang="en-US" sz="2400" b="0" i="1" smtClean="0">
                            <a:solidFill>
                              <a:srgbClr val="C00000"/>
                            </a:solidFill>
                            <a:latin typeface="Cambria Math" panose="02040503050406030204" pitchFamily="18" charset="0"/>
                          </a:rPr>
                          <m:t>=</m:t>
                        </m:r>
                        <m:r>
                          <a:rPr lang="en-US" sz="2400" b="0" i="1" smtClean="0">
                            <a:solidFill>
                              <a:srgbClr val="C00000"/>
                            </a:solidFill>
                            <a:latin typeface="Cambria Math" panose="02040503050406030204" pitchFamily="18" charset="0"/>
                          </a:rPr>
                          <m:t>𝜎</m:t>
                        </m:r>
                      </m:e>
                      <m:sup>
                        <m:r>
                          <a:rPr lang="en-US" sz="2400" b="0" i="1" smtClean="0">
                            <a:solidFill>
                              <a:srgbClr val="C00000"/>
                            </a:solidFill>
                            <a:latin typeface="Cambria Math" panose="02040503050406030204" pitchFamily="18" charset="0"/>
                          </a:rPr>
                          <m:t>2</m:t>
                        </m:r>
                      </m:sup>
                    </m:sSup>
                    <m:r>
                      <a:rPr lang="en-US" sz="2400" b="0" i="1" smtClean="0">
                        <a:solidFill>
                          <a:srgbClr val="C00000"/>
                        </a:solidFill>
                        <a:latin typeface="Cambria Math" panose="02040503050406030204" pitchFamily="18" charset="0"/>
                      </a:rPr>
                      <m:t>/</m:t>
                    </m:r>
                    <m:r>
                      <a:rPr lang="en-US" sz="2400" b="0" i="1" smtClean="0">
                        <a:solidFill>
                          <a:srgbClr val="C00000"/>
                        </a:solidFill>
                        <a:latin typeface="Cambria Math" panose="02040503050406030204" pitchFamily="18" charset="0"/>
                      </a:rPr>
                      <m:t>𝜆</m:t>
                    </m:r>
                  </m:oMath>
                </a14:m>
                <a:r>
                  <a:rPr lang="en-US" sz="2400" dirty="0"/>
                  <a:t>, we can multiply the whole problem by </a:t>
                </a:r>
                <a14:m>
                  <m:oMath xmlns:m="http://schemas.openxmlformats.org/officeDocument/2006/math">
                    <m:r>
                      <a:rPr lang="en-US" sz="2400" b="0" i="1" smtClean="0">
                        <a:latin typeface="Cambria Math" panose="02040503050406030204" pitchFamily="18" charset="0"/>
                      </a:rPr>
                      <m:t>2</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𝜎</m:t>
                        </m:r>
                      </m:e>
                      <m:sup>
                        <m:r>
                          <a:rPr lang="en-US" sz="2400" b="0" i="1" smtClean="0">
                            <a:latin typeface="Cambria Math" panose="02040503050406030204" pitchFamily="18" charset="0"/>
                          </a:rPr>
                          <m:t>2</m:t>
                        </m:r>
                      </m:sup>
                    </m:sSup>
                  </m:oMath>
                </a14:m>
                <a:r>
                  <a:rPr lang="en-US" sz="2400" dirty="0"/>
                  <a:t> without altering it and we get Ridge expression.</a:t>
                </a:r>
              </a:p>
              <a:p>
                <a:endParaRPr lang="en-US" sz="2400" dirty="0"/>
              </a:p>
              <a:p>
                <a:r>
                  <a:rPr lang="en-US" sz="2400" dirty="0"/>
                  <a:t>Similarly, if we set </a:t>
                </a:r>
                <a14:m>
                  <m:oMath xmlns:m="http://schemas.openxmlformats.org/officeDocument/2006/math">
                    <m:r>
                      <a:rPr lang="en-US" sz="2400" b="0" i="1" smtClean="0">
                        <a:latin typeface="Cambria Math" panose="02040503050406030204" pitchFamily="18" charset="0"/>
                      </a:rPr>
                      <m:t>𝛽</m:t>
                    </m:r>
                    <m:r>
                      <a:rPr lang="en-US" sz="2400" b="0" i="1" smtClean="0">
                        <a:latin typeface="Cambria Math" panose="02040503050406030204" pitchFamily="18" charset="0"/>
                      </a:rPr>
                      <m:t>∼</m:t>
                    </m:r>
                    <m:r>
                      <a:rPr lang="en-US" sz="2400" b="0" i="1" smtClean="0">
                        <a:latin typeface="Cambria Math" panose="02040503050406030204" pitchFamily="18" charset="0"/>
                      </a:rPr>
                      <m:t>𝐿</m:t>
                    </m:r>
                    <m:r>
                      <a:rPr lang="en-US" sz="2400" b="0" i="1" smtClean="0">
                        <a:latin typeface="Cambria Math" panose="02040503050406030204" pitchFamily="18" charset="0"/>
                      </a:rPr>
                      <m:t>(0,</m:t>
                    </m:r>
                    <m:r>
                      <a:rPr lang="en-US" sz="2400" b="0" i="1" smtClean="0">
                        <a:latin typeface="Cambria Math" panose="02040503050406030204" pitchFamily="18" charset="0"/>
                      </a:rPr>
                      <m:t>𝑏</m:t>
                    </m:r>
                    <m:r>
                      <a:rPr lang="en-US" sz="2400" b="0" i="1" smtClean="0">
                        <a:latin typeface="Cambria Math" panose="02040503050406030204" pitchFamily="18" charset="0"/>
                      </a:rPr>
                      <m:t>)</m:t>
                    </m:r>
                  </m:oMath>
                </a14:m>
                <a:r>
                  <a:rPr lang="en-US" sz="2400" dirty="0"/>
                  <a:t>, we can get to:</a:t>
                </a:r>
              </a:p>
              <a:p>
                <a:endParaRPr lang="en-US" sz="1400" dirty="0"/>
              </a:p>
              <a:p>
                <a:pPr/>
                <a14:m>
                  <m:oMathPara xmlns:m="http://schemas.openxmlformats.org/officeDocument/2006/math">
                    <m:oMathParaPr>
                      <m:jc m:val="centerGroup"/>
                    </m:oMathParaPr>
                    <m:oMath xmlns:m="http://schemas.openxmlformats.org/officeDocument/2006/math">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arg</m:t>
                          </m:r>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max</m:t>
                                  </m:r>
                                </m:e>
                                <m:lim>
                                  <m:r>
                                    <a:rPr lang="en-US" sz="2400" i="1">
                                      <a:latin typeface="Cambria Math" panose="02040503050406030204" pitchFamily="18" charset="0"/>
                                    </a:rPr>
                                    <m:t>𝛽</m:t>
                                  </m:r>
                                </m:lim>
                              </m:limLow>
                            </m:fName>
                            <m:e>
                              <m:r>
                                <a:rPr lang="en-US" sz="2400" i="1">
                                  <a:latin typeface="Cambria Math" panose="02040503050406030204" pitchFamily="18" charset="0"/>
                                </a:rPr>
                                <m:t>𝑝</m:t>
                              </m:r>
                              <m:d>
                                <m:dPr>
                                  <m:ctrlPr>
                                    <a:rPr lang="en-US" sz="2400" i="1">
                                      <a:latin typeface="Cambria Math" panose="02040503050406030204" pitchFamily="18" charset="0"/>
                                    </a:rPr>
                                  </m:ctrlPr>
                                </m:dPr>
                                <m:e>
                                  <m:r>
                                    <a:rPr lang="en-US" sz="2400" i="1">
                                      <a:latin typeface="Cambria Math" panose="02040503050406030204" pitchFamily="18" charset="0"/>
                                    </a:rPr>
                                    <m:t>𝛽</m:t>
                                  </m:r>
                                </m:e>
                                <m:e>
                                  <m:r>
                                    <a:rPr lang="en-US" sz="2400" i="1">
                                      <a:latin typeface="Cambria Math" panose="02040503050406030204" pitchFamily="18" charset="0"/>
                                    </a:rPr>
                                    <m:t>𝑌</m:t>
                                  </m:r>
                                </m:e>
                              </m:d>
                              <m:r>
                                <a:rPr lang="en-US" sz="2400" i="1">
                                  <a:latin typeface="Cambria Math" panose="02040503050406030204" pitchFamily="18" charset="0"/>
                                </a:rPr>
                                <m:t>=</m:t>
                              </m:r>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arg</m:t>
                                  </m:r>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i="1">
                                              <a:latin typeface="Cambria Math" panose="02040503050406030204" pitchFamily="18" charset="0"/>
                                            </a:rPr>
                                            <m:t>𝛽</m:t>
                                          </m:r>
                                        </m:lim>
                                      </m:limLow>
                                    </m:fName>
                                    <m:e>
                                      <m:d>
                                        <m:dPr>
                                          <m:begChr m:val="["/>
                                          <m:endChr m:val="]"/>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r>
                                                    <a:rPr lang="en-US" sz="2400" i="1">
                                                      <a:latin typeface="Cambria Math" panose="02040503050406030204" pitchFamily="18" charset="0"/>
                                                    </a:rPr>
                                                    <m:t>2</m:t>
                                                  </m:r>
                                                  <m:sSup>
                                                    <m:sSupPr>
                                                      <m:ctrlPr>
                                                        <a:rPr lang="en-US" sz="2400" i="1">
                                                          <a:latin typeface="Cambria Math" panose="02040503050406030204" pitchFamily="18" charset="0"/>
                                                        </a:rPr>
                                                      </m:ctrlPr>
                                                    </m:sSupPr>
                                                    <m:e>
                                                      <m:r>
                                                        <a:rPr lang="en-US" sz="2400" i="1">
                                                          <a:latin typeface="Cambria Math" panose="02040503050406030204" pitchFamily="18" charset="0"/>
                                                        </a:rPr>
                                                        <m:t>𝜎</m:t>
                                                      </m:r>
                                                    </m:e>
                                                    <m:sup>
                                                      <m:r>
                                                        <a:rPr lang="en-US" sz="2400" i="1">
                                                          <a:latin typeface="Cambria Math" panose="02040503050406030204" pitchFamily="18" charset="0"/>
                                                        </a:rPr>
                                                        <m:t>2</m:t>
                                                      </m:r>
                                                    </m:sup>
                                                  </m:sSup>
                                                </m:e>
                                              </m:d>
                                            </m:e>
                                            <m:sup>
                                              <m:r>
                                                <a:rPr lang="en-US" sz="2400" i="1">
                                                  <a:latin typeface="Cambria Math" panose="02040503050406030204" pitchFamily="18" charset="0"/>
                                                </a:rPr>
                                                <m:t>−1</m:t>
                                              </m:r>
                                            </m:sup>
                                          </m:sSup>
                                          <m:sSubSup>
                                            <m:sSubSupPr>
                                              <m:ctrlPr>
                                                <a:rPr lang="en-US" sz="2400" i="1">
                                                  <a:latin typeface="Cambria Math" panose="02040503050406030204" pitchFamily="18" charset="0"/>
                                                </a:rPr>
                                              </m:ctrlPr>
                                            </m:sSubSupPr>
                                            <m:e>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𝑋</m:t>
                                                  </m:r>
                                                  <m:r>
                                                    <a:rPr lang="en-US" sz="2400" i="1">
                                                      <a:latin typeface="Cambria Math" panose="02040503050406030204" pitchFamily="18" charset="0"/>
                                                    </a:rPr>
                                                    <m:t>𝛽</m:t>
                                                  </m:r>
                                                  <m:r>
                                                    <a:rPr lang="en-US" sz="2400" i="1">
                                                      <a:latin typeface="Cambria Math" panose="02040503050406030204" pitchFamily="18" charset="0"/>
                                                    </a:rPr>
                                                    <m:t>−</m:t>
                                                  </m:r>
                                                  <m:r>
                                                    <a:rPr lang="en-US" sz="2400" i="1">
                                                      <a:latin typeface="Cambria Math" panose="02040503050406030204" pitchFamily="18" charset="0"/>
                                                    </a:rPr>
                                                    <m:t>𝑌</m:t>
                                                  </m:r>
                                                </m:e>
                                              </m:d>
                                            </m:e>
                                            <m:sub>
                                              <m:r>
                                                <a:rPr lang="en-US" sz="2400" i="1">
                                                  <a:latin typeface="Cambria Math" panose="02040503050406030204" pitchFamily="18" charset="0"/>
                                                </a:rPr>
                                                <m:t>2</m:t>
                                              </m:r>
                                            </m:sub>
                                            <m:sup>
                                              <m:r>
                                                <a:rPr lang="en-US" sz="2400" i="1">
                                                  <a:latin typeface="Cambria Math" panose="02040503050406030204" pitchFamily="18" charset="0"/>
                                                </a:rPr>
                                                <m:t>2</m:t>
                                              </m:r>
                                            </m:sup>
                                          </m:sSub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b="0" i="1" smtClean="0">
                                                  <a:solidFill>
                                                    <a:srgbClr val="C00000"/>
                                                  </a:solidFill>
                                                  <a:latin typeface="Cambria Math" panose="02040503050406030204" pitchFamily="18" charset="0"/>
                                                </a:rPr>
                                                <m:t>𝑏</m:t>
                                              </m:r>
                                            </m:e>
                                            <m:sup>
                                              <m:r>
                                                <a:rPr lang="en-US" sz="2400" i="1">
                                                  <a:latin typeface="Cambria Math" panose="02040503050406030204" pitchFamily="18" charset="0"/>
                                                </a:rPr>
                                                <m:t>−1</m:t>
                                              </m:r>
                                            </m:sup>
                                          </m:sSup>
                                          <m:sSub>
                                            <m:sSubPr>
                                              <m:ctrlPr>
                                                <a:rPr lang="en-US" sz="2400" b="0" i="1" smtClean="0">
                                                  <a:latin typeface="Cambria Math" panose="02040503050406030204" pitchFamily="18" charset="0"/>
                                                </a:rPr>
                                              </m:ctrlPr>
                                            </m:sSubPr>
                                            <m:e>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𝛽</m:t>
                                                  </m:r>
                                                </m:e>
                                              </m:d>
                                            </m:e>
                                            <m:sub>
                                              <m:r>
                                                <a:rPr lang="en-US" sz="2400" b="0" i="1" smtClean="0">
                                                  <a:latin typeface="Cambria Math" panose="02040503050406030204" pitchFamily="18" charset="0"/>
                                                </a:rPr>
                                                <m:t>1</m:t>
                                              </m:r>
                                            </m:sub>
                                          </m:sSub>
                                        </m:e>
                                      </m:d>
                                    </m:e>
                                  </m:func>
                                </m:e>
                              </m:func>
                            </m:e>
                          </m:func>
                        </m:e>
                      </m:func>
                    </m:oMath>
                  </m:oMathPara>
                </a14:m>
                <a:endParaRPr lang="en-US" sz="2400" dirty="0"/>
              </a:p>
              <a:p>
                <a:r>
                  <a:rPr lang="en-US" sz="2400" dirty="0"/>
                  <a:t>Which gives us LASSO by setting </a:t>
                </a:r>
                <a14:m>
                  <m:oMath xmlns:m="http://schemas.openxmlformats.org/officeDocument/2006/math">
                    <m:r>
                      <a:rPr lang="en-US" sz="2400" b="0" i="1" smtClean="0">
                        <a:solidFill>
                          <a:srgbClr val="C00000"/>
                        </a:solidFill>
                        <a:latin typeface="Cambria Math" panose="02040503050406030204" pitchFamily="18" charset="0"/>
                      </a:rPr>
                      <m:t>𝑏</m:t>
                    </m:r>
                    <m:r>
                      <a:rPr lang="en-US" sz="2400" b="0" i="1" smtClean="0">
                        <a:solidFill>
                          <a:srgbClr val="C00000"/>
                        </a:solidFill>
                        <a:latin typeface="Cambria Math" panose="02040503050406030204" pitchFamily="18" charset="0"/>
                      </a:rPr>
                      <m:t>=2</m:t>
                    </m:r>
                    <m:sSup>
                      <m:sSupPr>
                        <m:ctrlPr>
                          <a:rPr lang="en-US" sz="2400" b="0" i="1" smtClean="0">
                            <a:solidFill>
                              <a:srgbClr val="C00000"/>
                            </a:solidFill>
                            <a:latin typeface="Cambria Math" panose="02040503050406030204" pitchFamily="18" charset="0"/>
                          </a:rPr>
                        </m:ctrlPr>
                      </m:sSupPr>
                      <m:e>
                        <m:r>
                          <a:rPr lang="en-US" sz="2400" b="0" i="1" smtClean="0">
                            <a:solidFill>
                              <a:srgbClr val="C00000"/>
                            </a:solidFill>
                            <a:latin typeface="Cambria Math" panose="02040503050406030204" pitchFamily="18" charset="0"/>
                          </a:rPr>
                          <m:t>𝜎</m:t>
                        </m:r>
                      </m:e>
                      <m:sup>
                        <m:r>
                          <a:rPr lang="en-US" sz="2400" b="0" i="1" smtClean="0">
                            <a:solidFill>
                              <a:srgbClr val="C00000"/>
                            </a:solidFill>
                            <a:latin typeface="Cambria Math" panose="02040503050406030204" pitchFamily="18" charset="0"/>
                          </a:rPr>
                          <m:t>2</m:t>
                        </m:r>
                      </m:sup>
                    </m:sSup>
                    <m:r>
                      <a:rPr lang="en-US" sz="2400" b="0" i="1" smtClean="0">
                        <a:solidFill>
                          <a:srgbClr val="C00000"/>
                        </a:solidFill>
                        <a:latin typeface="Cambria Math" panose="02040503050406030204" pitchFamily="18" charset="0"/>
                      </a:rPr>
                      <m:t>/</m:t>
                    </m:r>
                    <m:r>
                      <a:rPr lang="en-US" sz="2400" b="0" i="1" smtClean="0">
                        <a:solidFill>
                          <a:srgbClr val="C00000"/>
                        </a:solidFill>
                        <a:latin typeface="Cambria Math" panose="02040503050406030204" pitchFamily="18" charset="0"/>
                      </a:rPr>
                      <m:t>𝜆</m:t>
                    </m:r>
                  </m:oMath>
                </a14:m>
                <a:r>
                  <a:rPr lang="en-US" sz="2400" dirty="0"/>
                  <a:t>.</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B90271AA-6CAC-44AB-B9EA-7A255DF9CA66}"/>
                  </a:ext>
                </a:extLst>
              </p:cNvPr>
              <p:cNvSpPr>
                <a:spLocks noGrp="1" noRot="1" noChangeAspect="1" noMove="1" noResize="1" noEditPoints="1" noAdjustHandles="1" noChangeArrowheads="1" noChangeShapeType="1" noTextEdit="1"/>
              </p:cNvSpPr>
              <p:nvPr>
                <p:ph idx="1"/>
              </p:nvPr>
            </p:nvSpPr>
            <p:spPr>
              <a:xfrm>
                <a:off x="932496" y="1175302"/>
                <a:ext cx="10327008" cy="4853358"/>
              </a:xfrm>
              <a:blipFill>
                <a:blip r:embed="rId3"/>
                <a:stretch>
                  <a:fillRect l="-945" t="-1005"/>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1E029FFA-68A8-4A68-B473-4AA4AA3AA7C8}"/>
              </a:ext>
            </a:extLst>
          </p:cNvPr>
          <p:cNvSpPr>
            <a:spLocks noGrp="1"/>
          </p:cNvSpPr>
          <p:nvPr>
            <p:ph type="title"/>
          </p:nvPr>
        </p:nvSpPr>
        <p:spPr/>
        <p:txBody>
          <a:bodyPr/>
          <a:lstStyle/>
          <a:p>
            <a:r>
              <a:rPr lang="en-US" dirty="0"/>
              <a:t>Proof of Bayesian interpretations</a:t>
            </a:r>
          </a:p>
        </p:txBody>
      </p:sp>
      <p:sp>
        <p:nvSpPr>
          <p:cNvPr id="4" name="Slide Number Placeholder 3">
            <a:extLst>
              <a:ext uri="{FF2B5EF4-FFF2-40B4-BE49-F238E27FC236}">
                <a16:creationId xmlns:a16="http://schemas.microsoft.com/office/drawing/2014/main" id="{7D6C83AA-0986-454F-9333-25046C8C72B1}"/>
              </a:ext>
            </a:extLst>
          </p:cNvPr>
          <p:cNvSpPr>
            <a:spLocks noGrp="1"/>
          </p:cNvSpPr>
          <p:nvPr>
            <p:ph type="sldNum" sz="quarter" idx="12"/>
          </p:nvPr>
        </p:nvSpPr>
        <p:spPr/>
        <p:txBody>
          <a:bodyPr/>
          <a:lstStyle/>
          <a:p>
            <a:fld id="{AD29F1E6-0A42-6342-8A19-FA364A33AB30}" type="slidenum">
              <a:rPr lang="en-US" smtClean="0"/>
              <a:t>49</a:t>
            </a:fld>
            <a:endParaRPr lang="en-US"/>
          </a:p>
        </p:txBody>
      </p:sp>
    </p:spTree>
    <p:extLst>
      <p:ext uri="{BB962C8B-B14F-4D97-AF65-F5344CB8AC3E}">
        <p14:creationId xmlns:p14="http://schemas.microsoft.com/office/powerpoint/2010/main" val="2737029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1DEBC-3952-41F8-BBF2-A557C826630A}"/>
              </a:ext>
            </a:extLst>
          </p:cNvPr>
          <p:cNvSpPr>
            <a:spLocks noGrp="1"/>
          </p:cNvSpPr>
          <p:nvPr>
            <p:ph type="title"/>
          </p:nvPr>
        </p:nvSpPr>
        <p:spPr/>
        <p:txBody>
          <a:bodyPr/>
          <a:lstStyle/>
          <a:p>
            <a:r>
              <a:rPr lang="en-US" dirty="0"/>
              <a:t>Generalization</a:t>
            </a:r>
          </a:p>
        </p:txBody>
      </p:sp>
      <p:sp>
        <p:nvSpPr>
          <p:cNvPr id="3" name="Content Placeholder 2">
            <a:extLst>
              <a:ext uri="{FF2B5EF4-FFF2-40B4-BE49-F238E27FC236}">
                <a16:creationId xmlns:a16="http://schemas.microsoft.com/office/drawing/2014/main" id="{DC1904E9-2DD1-4567-A57C-B4801F54ABBA}"/>
              </a:ext>
            </a:extLst>
          </p:cNvPr>
          <p:cNvSpPr>
            <a:spLocks noGrp="1"/>
          </p:cNvSpPr>
          <p:nvPr>
            <p:ph idx="1"/>
          </p:nvPr>
        </p:nvSpPr>
        <p:spPr>
          <a:xfrm>
            <a:off x="882768" y="1228266"/>
            <a:ext cx="10426464" cy="4928074"/>
          </a:xfrm>
        </p:spPr>
        <p:txBody>
          <a:bodyPr/>
          <a:lstStyle/>
          <a:p>
            <a:pPr marL="457200" indent="-457200">
              <a:buFontTx/>
              <a:buChar char="-"/>
            </a:pPr>
            <a:r>
              <a:rPr lang="en-US" dirty="0"/>
              <a:t>Avoid overfitting. Reduce features that have weak predictive power.</a:t>
            </a:r>
          </a:p>
          <a:p>
            <a:pPr marL="457200" indent="-457200">
              <a:buFontTx/>
              <a:buChar char="-"/>
            </a:pPr>
            <a:r>
              <a:rPr lang="en-US" dirty="0"/>
              <a:t>Discourage the use of a model that is too complex.</a:t>
            </a:r>
          </a:p>
          <a:p>
            <a:pPr marL="457200" indent="-457200">
              <a:buFontTx/>
              <a:buChar char="-"/>
            </a:pPr>
            <a:r>
              <a:rPr lang="en-US" dirty="0"/>
              <a:t>Do not fit the noise!</a:t>
            </a:r>
          </a:p>
        </p:txBody>
      </p:sp>
      <p:sp>
        <p:nvSpPr>
          <p:cNvPr id="4" name="Slide Number Placeholder 3">
            <a:extLst>
              <a:ext uri="{FF2B5EF4-FFF2-40B4-BE49-F238E27FC236}">
                <a16:creationId xmlns:a16="http://schemas.microsoft.com/office/drawing/2014/main" id="{BC7765F4-86E7-4947-81BF-23F155AD81C0}"/>
              </a:ext>
            </a:extLst>
          </p:cNvPr>
          <p:cNvSpPr>
            <a:spLocks noGrp="1"/>
          </p:cNvSpPr>
          <p:nvPr>
            <p:ph type="sldNum" sz="quarter" idx="12"/>
          </p:nvPr>
        </p:nvSpPr>
        <p:spPr/>
        <p:txBody>
          <a:bodyPr/>
          <a:lstStyle/>
          <a:p>
            <a:fld id="{AD29F1E6-0A42-6342-8A19-FA364A33AB30}" type="slidenum">
              <a:rPr lang="en-US" smtClean="0"/>
              <a:t>5</a:t>
            </a:fld>
            <a:endParaRPr lang="en-US"/>
          </a:p>
        </p:txBody>
      </p:sp>
      <p:pic>
        <p:nvPicPr>
          <p:cNvPr id="6" name="Picture 5">
            <a:extLst>
              <a:ext uri="{FF2B5EF4-FFF2-40B4-BE49-F238E27FC236}">
                <a16:creationId xmlns:a16="http://schemas.microsoft.com/office/drawing/2014/main" id="{FF9C80DB-2A60-4BBC-825B-59E9801458F4}"/>
              </a:ext>
            </a:extLst>
          </p:cNvPr>
          <p:cNvPicPr>
            <a:picLocks noChangeAspect="1"/>
          </p:cNvPicPr>
          <p:nvPr/>
        </p:nvPicPr>
        <p:blipFill>
          <a:blip r:embed="rId3"/>
          <a:stretch>
            <a:fillRect/>
          </a:stretch>
        </p:blipFill>
        <p:spPr>
          <a:xfrm>
            <a:off x="2207342" y="3162107"/>
            <a:ext cx="7777316" cy="2777613"/>
          </a:xfrm>
          <a:prstGeom prst="rect">
            <a:avLst/>
          </a:prstGeom>
        </p:spPr>
      </p:pic>
    </p:spTree>
    <p:extLst>
      <p:ext uri="{BB962C8B-B14F-4D97-AF65-F5344CB8AC3E}">
        <p14:creationId xmlns:p14="http://schemas.microsoft.com/office/powerpoint/2010/main" val="3369352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37069-AED5-4062-B901-2CE6862CD1A0}"/>
              </a:ext>
            </a:extLst>
          </p:cNvPr>
          <p:cNvSpPr>
            <a:spLocks noGrp="1"/>
          </p:cNvSpPr>
          <p:nvPr>
            <p:ph type="title"/>
          </p:nvPr>
        </p:nvSpPr>
        <p:spPr/>
        <p:txBody>
          <a:bodyPr/>
          <a:lstStyle/>
          <a:p>
            <a:r>
              <a:rPr lang="en-US" dirty="0"/>
              <a:t>Considerations on Bayesian Linear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5462CF3-588F-4A9B-9C38-F9C6D43A3DBF}"/>
                  </a:ext>
                </a:extLst>
              </p:cNvPr>
              <p:cNvSpPr>
                <a:spLocks noGrp="1"/>
              </p:cNvSpPr>
              <p:nvPr>
                <p:ph idx="1"/>
              </p:nvPr>
            </p:nvSpPr>
            <p:spPr>
              <a:xfrm>
                <a:off x="932496" y="1217832"/>
                <a:ext cx="10327008" cy="4882800"/>
              </a:xfrm>
            </p:spPr>
            <p:txBody>
              <a:bodyPr/>
              <a:lstStyle/>
              <a:p>
                <a:pPr marL="457200" indent="-457200">
                  <a:buFont typeface="Arial" panose="020B0604020202020204" pitchFamily="34" charset="0"/>
                  <a:buChar char="•"/>
                </a:pPr>
                <a:r>
                  <a:rPr lang="en-US" sz="2600" dirty="0"/>
                  <a:t>The Bayesian perspective inspires other regression models. What if we change the prior on </a:t>
                </a:r>
                <a14:m>
                  <m:oMath xmlns:m="http://schemas.openxmlformats.org/officeDocument/2006/math">
                    <m:r>
                      <a:rPr lang="en-US" sz="2600" b="0" i="1" smtClean="0">
                        <a:latin typeface="Cambria Math" panose="02040503050406030204" pitchFamily="18" charset="0"/>
                      </a:rPr>
                      <m:t>𝛽</m:t>
                    </m:r>
                    <m:r>
                      <a:rPr lang="en-US" sz="2600" b="0" i="1" smtClean="0">
                        <a:latin typeface="Cambria Math" panose="02040503050406030204" pitchFamily="18" charset="0"/>
                      </a:rPr>
                      <m:t>?</m:t>
                    </m:r>
                  </m:oMath>
                </a14:m>
                <a:endParaRPr lang="en-US" sz="2600" dirty="0"/>
              </a:p>
              <a:p>
                <a:pPr marL="457200" indent="-457200">
                  <a:buFont typeface="Arial" panose="020B0604020202020204" pitchFamily="34" charset="0"/>
                  <a:buChar char="•"/>
                </a:pPr>
                <a:r>
                  <a:rPr lang="en-US" sz="2600" dirty="0"/>
                  <a:t>We could, for example, put an asymmetric distribution if we have information that suggests that some </a:t>
                </a:r>
                <a14:m>
                  <m:oMath xmlns:m="http://schemas.openxmlformats.org/officeDocument/2006/math">
                    <m:r>
                      <a:rPr lang="en-US" sz="2600" b="0" i="1" smtClean="0">
                        <a:latin typeface="Cambria Math" panose="02040503050406030204" pitchFamily="18" charset="0"/>
                      </a:rPr>
                      <m:t>𝛽</m:t>
                    </m:r>
                  </m:oMath>
                </a14:m>
                <a:r>
                  <a:rPr lang="en-US" sz="2600" dirty="0"/>
                  <a:t> are likely to be positive.</a:t>
                </a:r>
              </a:p>
              <a:p>
                <a:pPr marL="457200" indent="-457200">
                  <a:buFont typeface="Arial" panose="020B0604020202020204" pitchFamily="34" charset="0"/>
                  <a:buChar char="•"/>
                </a:pPr>
                <a:r>
                  <a:rPr lang="en-US" sz="2600" dirty="0"/>
                  <a:t>Bayesian analysis can go beyond finding point estimates on the betas. We can obtain full distributions.</a:t>
                </a:r>
              </a:p>
              <a:p>
                <a:pPr marL="457200" indent="-457200">
                  <a:buFont typeface="Arial" panose="020B0604020202020204" pitchFamily="34" charset="0"/>
                  <a:buChar char="•"/>
                </a:pPr>
                <a:r>
                  <a:rPr lang="en-US" sz="2600" dirty="0"/>
                  <a:t>Regularizing with prior ends up yielding more information about the betas.</a:t>
                </a:r>
              </a:p>
              <a:p>
                <a:pPr marL="457200" indent="-457200">
                  <a:buFont typeface="Arial" panose="020B0604020202020204" pitchFamily="34" charset="0"/>
                  <a:buChar char="•"/>
                </a:pPr>
                <a:r>
                  <a:rPr lang="en-US" sz="2600" dirty="0"/>
                  <a:t>The Bayesian formulation allows us to find the most likely lambda given our data.</a:t>
                </a:r>
              </a:p>
              <a:p>
                <a:endParaRPr lang="en-US" dirty="0"/>
              </a:p>
            </p:txBody>
          </p:sp>
        </mc:Choice>
        <mc:Fallback xmlns="">
          <p:sp>
            <p:nvSpPr>
              <p:cNvPr id="3" name="Content Placeholder 2">
                <a:extLst>
                  <a:ext uri="{FF2B5EF4-FFF2-40B4-BE49-F238E27FC236}">
                    <a16:creationId xmlns:a16="http://schemas.microsoft.com/office/drawing/2014/main" id="{35462CF3-588F-4A9B-9C38-F9C6D43A3DBF}"/>
                  </a:ext>
                </a:extLst>
              </p:cNvPr>
              <p:cNvSpPr>
                <a:spLocks noGrp="1" noRot="1" noChangeAspect="1" noMove="1" noResize="1" noEditPoints="1" noAdjustHandles="1" noChangeArrowheads="1" noChangeShapeType="1" noTextEdit="1"/>
              </p:cNvSpPr>
              <p:nvPr>
                <p:ph idx="1"/>
              </p:nvPr>
            </p:nvSpPr>
            <p:spPr>
              <a:xfrm>
                <a:off x="932496" y="1217832"/>
                <a:ext cx="10327008" cy="4882800"/>
              </a:xfrm>
              <a:blipFill>
                <a:blip r:embed="rId2"/>
                <a:stretch>
                  <a:fillRect l="-945" t="-999" r="-53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31F65FA-3FDA-4B4D-B5C3-E5C5D0DDDE68}"/>
              </a:ext>
            </a:extLst>
          </p:cNvPr>
          <p:cNvSpPr>
            <a:spLocks noGrp="1"/>
          </p:cNvSpPr>
          <p:nvPr>
            <p:ph type="sldNum" sz="quarter" idx="12"/>
          </p:nvPr>
        </p:nvSpPr>
        <p:spPr/>
        <p:txBody>
          <a:bodyPr/>
          <a:lstStyle/>
          <a:p>
            <a:fld id="{AD29F1E6-0A42-6342-8A19-FA364A33AB30}" type="slidenum">
              <a:rPr lang="en-US" smtClean="0"/>
              <a:t>50</a:t>
            </a:fld>
            <a:endParaRPr lang="en-US"/>
          </a:p>
        </p:txBody>
      </p:sp>
    </p:spTree>
    <p:extLst>
      <p:ext uri="{BB962C8B-B14F-4D97-AF65-F5344CB8AC3E}">
        <p14:creationId xmlns:p14="http://schemas.microsoft.com/office/powerpoint/2010/main" val="668957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29FFA-68A8-4A68-B473-4AA4AA3AA7C8}"/>
              </a:ext>
            </a:extLst>
          </p:cNvPr>
          <p:cNvSpPr>
            <a:spLocks noGrp="1"/>
          </p:cNvSpPr>
          <p:nvPr>
            <p:ph type="title"/>
          </p:nvPr>
        </p:nvSpPr>
        <p:spPr/>
        <p:txBody>
          <a:bodyPr/>
          <a:lstStyle/>
          <a:p>
            <a:r>
              <a:rPr lang="en-US" dirty="0"/>
              <a:t>Bayesian priors instead of cross-validation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90271AA-6CAC-44AB-B9EA-7A255DF9CA66}"/>
                  </a:ext>
                </a:extLst>
              </p:cNvPr>
              <p:cNvSpPr>
                <a:spLocks noGrp="1"/>
              </p:cNvSpPr>
              <p:nvPr>
                <p:ph idx="1"/>
              </p:nvPr>
            </p:nvSpPr>
            <p:spPr>
              <a:xfrm>
                <a:off x="932496" y="1175302"/>
                <a:ext cx="10327008" cy="4853358"/>
              </a:xfrm>
            </p:spPr>
            <p:txBody>
              <a:bodyPr/>
              <a:lstStyle/>
              <a:p>
                <a:pPr marL="457200" indent="-457200">
                  <a:buFont typeface="Arial" panose="020B0604020202020204" pitchFamily="34" charset="0"/>
                  <a:buChar char="•"/>
                </a:pPr>
                <a:r>
                  <a:rPr lang="en-US" sz="2600" dirty="0"/>
                  <a:t>So far, we’ve assumed that we know </a:t>
                </a:r>
                <a14:m>
                  <m:oMath xmlns:m="http://schemas.openxmlformats.org/officeDocument/2006/math">
                    <m:r>
                      <a:rPr lang="en-US" sz="2600" b="0" i="1" smtClean="0">
                        <a:latin typeface="Cambria Math" panose="02040503050406030204" pitchFamily="18" charset="0"/>
                      </a:rPr>
                      <m:t>𝜆</m:t>
                    </m:r>
                  </m:oMath>
                </a14:m>
                <a:r>
                  <a:rPr lang="en-US" sz="2600" dirty="0"/>
                  <a:t>. In the frequentist case, we get it through cross-validation.</a:t>
                </a:r>
              </a:p>
              <a:p>
                <a:pPr marL="457200" indent="-457200">
                  <a:buFont typeface="Arial" panose="020B0604020202020204" pitchFamily="34" charset="0"/>
                  <a:buChar char="•"/>
                </a:pPr>
                <a:r>
                  <a:rPr lang="en-US" sz="2600" dirty="0"/>
                  <a:t>In the Bayesian perspective, there’s an alternative </a:t>
                </a:r>
                <a:r>
                  <a:rPr lang="en-US" sz="2600" dirty="0">
                    <a:solidFill>
                      <a:srgbClr val="C00000"/>
                    </a:solidFill>
                  </a:rPr>
                  <a:t>empirical Bayes </a:t>
                </a:r>
                <a:r>
                  <a:rPr lang="en-US" sz="2600" dirty="0"/>
                  <a:t>approach for picking hyperparameters: </a:t>
                </a:r>
                <a:r>
                  <a:rPr lang="en-US" sz="2600" dirty="0">
                    <a:solidFill>
                      <a:srgbClr val="C00000"/>
                    </a:solidFill>
                  </a:rPr>
                  <a:t>Evidence Procedure/SBL</a:t>
                </a:r>
                <a:r>
                  <a:rPr lang="en-US" sz="2600" dirty="0"/>
                  <a:t>.</a:t>
                </a:r>
              </a:p>
              <a:p>
                <a:pPr marL="457200" indent="-457200">
                  <a:buFont typeface="Arial" panose="020B0604020202020204" pitchFamily="34" charset="0"/>
                  <a:buChar char="•"/>
                </a:pPr>
                <a:r>
                  <a:rPr lang="en-US" sz="2600" dirty="0"/>
                  <a:t>Consists of maximizing the marginal likelihood resulting of integrating out the betas (finding the MLE of a new likelihood, where the parameter of interest is </a:t>
                </a:r>
                <a14:m>
                  <m:oMath xmlns:m="http://schemas.openxmlformats.org/officeDocument/2006/math">
                    <m:r>
                      <a:rPr lang="en-US" sz="2600" b="0" i="1" smtClean="0">
                        <a:latin typeface="Cambria Math" panose="02040503050406030204" pitchFamily="18" charset="0"/>
                      </a:rPr>
                      <m:t>𝜆</m:t>
                    </m:r>
                  </m:oMath>
                </a14:m>
                <a:r>
                  <a:rPr lang="en-US" sz="2600" dirty="0"/>
                  <a:t>)</a:t>
                </a:r>
              </a:p>
              <a:p>
                <a:pPr marL="457200" indent="-457200">
                  <a:buFont typeface="Arial" panose="020B0604020202020204" pitchFamily="34" charset="0"/>
                  <a:buChar char="•"/>
                </a:pPr>
                <a:r>
                  <a:rPr lang="en-US" sz="2600" dirty="0"/>
                  <a:t>This is also called Level-2 Maximum Likelihood.</a:t>
                </a:r>
              </a:p>
              <a:p>
                <a:pPr marL="457200" indent="-457200">
                  <a:buFont typeface="Arial" panose="020B0604020202020204" pitchFamily="34" charset="0"/>
                  <a:buChar char="•"/>
                </a:pPr>
                <a:r>
                  <a:rPr lang="en-US" sz="2600" dirty="0"/>
                  <a:t>Principle practical advantage of Evidence Procedure: we can easily find optimal lambdas for </a:t>
                </a:r>
                <a:r>
                  <a:rPr lang="en-US" sz="2600" dirty="0">
                    <a:solidFill>
                      <a:srgbClr val="C00000"/>
                    </a:solidFill>
                  </a:rPr>
                  <a:t>each parameter separately</a:t>
                </a:r>
                <a:r>
                  <a:rPr lang="en-US" sz="2600" dirty="0"/>
                  <a:t>.</a:t>
                </a:r>
              </a:p>
            </p:txBody>
          </p:sp>
        </mc:Choice>
        <mc:Fallback xmlns="">
          <p:sp>
            <p:nvSpPr>
              <p:cNvPr id="3" name="Content Placeholder 2">
                <a:extLst>
                  <a:ext uri="{FF2B5EF4-FFF2-40B4-BE49-F238E27FC236}">
                    <a16:creationId xmlns:a16="http://schemas.microsoft.com/office/drawing/2014/main" id="{B90271AA-6CAC-44AB-B9EA-7A255DF9CA66}"/>
                  </a:ext>
                </a:extLst>
              </p:cNvPr>
              <p:cNvSpPr>
                <a:spLocks noGrp="1" noRot="1" noChangeAspect="1" noMove="1" noResize="1" noEditPoints="1" noAdjustHandles="1" noChangeArrowheads="1" noChangeShapeType="1" noTextEdit="1"/>
              </p:cNvSpPr>
              <p:nvPr>
                <p:ph idx="1"/>
              </p:nvPr>
            </p:nvSpPr>
            <p:spPr>
              <a:xfrm>
                <a:off x="932496" y="1175302"/>
                <a:ext cx="10327008" cy="4853358"/>
              </a:xfrm>
              <a:blipFill>
                <a:blip r:embed="rId2"/>
                <a:stretch>
                  <a:fillRect l="-945" t="-1005" r="-70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D6C83AA-0986-454F-9333-25046C8C72B1}"/>
              </a:ext>
            </a:extLst>
          </p:cNvPr>
          <p:cNvSpPr>
            <a:spLocks noGrp="1"/>
          </p:cNvSpPr>
          <p:nvPr>
            <p:ph type="sldNum" sz="quarter" idx="12"/>
          </p:nvPr>
        </p:nvSpPr>
        <p:spPr/>
        <p:txBody>
          <a:bodyPr/>
          <a:lstStyle/>
          <a:p>
            <a:fld id="{AD29F1E6-0A42-6342-8A19-FA364A33AB30}" type="slidenum">
              <a:rPr lang="en-US" smtClean="0"/>
              <a:t>51</a:t>
            </a:fld>
            <a:endParaRPr lang="en-US"/>
          </a:p>
        </p:txBody>
      </p:sp>
    </p:spTree>
    <p:extLst>
      <p:ext uri="{BB962C8B-B14F-4D97-AF65-F5344CB8AC3E}">
        <p14:creationId xmlns:p14="http://schemas.microsoft.com/office/powerpoint/2010/main" val="2763450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6D0D8-B907-4987-9228-0F2FEC3BD0BD}"/>
              </a:ext>
            </a:extLst>
          </p:cNvPr>
          <p:cNvSpPr>
            <a:spLocks noGrp="1"/>
          </p:cNvSpPr>
          <p:nvPr>
            <p:ph type="title"/>
          </p:nvPr>
        </p:nvSpPr>
        <p:spPr/>
        <p:txBody>
          <a:bodyPr/>
          <a:lstStyle/>
          <a:p>
            <a:r>
              <a:rPr lang="en-US" dirty="0"/>
              <a:t>Evidence Procedure: The </a:t>
            </a:r>
            <a:r>
              <a:rPr lang="en-US" dirty="0" err="1"/>
              <a:t>maths</a:t>
            </a:r>
            <a:r>
              <a:rPr lang="en-US" dirty="0"/>
              <a:t> in a nutshell</a:t>
            </a:r>
          </a:p>
        </p:txBody>
      </p:sp>
      <p:sp>
        <p:nvSpPr>
          <p:cNvPr id="3" name="Content Placeholder 2">
            <a:extLst>
              <a:ext uri="{FF2B5EF4-FFF2-40B4-BE49-F238E27FC236}">
                <a16:creationId xmlns:a16="http://schemas.microsoft.com/office/drawing/2014/main" id="{8755AB0A-F42D-4D04-9CA5-454E48B700F1}"/>
              </a:ext>
            </a:extLst>
          </p:cNvPr>
          <p:cNvSpPr>
            <a:spLocks noGrp="1"/>
          </p:cNvSpPr>
          <p:nvPr>
            <p:ph idx="1"/>
          </p:nvPr>
        </p:nvSpPr>
        <p:spPr>
          <a:xfrm>
            <a:off x="833415" y="1177758"/>
            <a:ext cx="10327008" cy="597879"/>
          </a:xfrm>
        </p:spPr>
        <p:txBody>
          <a:bodyPr/>
          <a:lstStyle/>
          <a:p>
            <a:r>
              <a:rPr lang="en-US" dirty="0"/>
              <a:t>Assume the following model:</a:t>
            </a:r>
          </a:p>
          <a:p>
            <a:endParaRPr lang="en-US" dirty="0"/>
          </a:p>
        </p:txBody>
      </p:sp>
      <p:sp>
        <p:nvSpPr>
          <p:cNvPr id="4" name="Slide Number Placeholder 3">
            <a:extLst>
              <a:ext uri="{FF2B5EF4-FFF2-40B4-BE49-F238E27FC236}">
                <a16:creationId xmlns:a16="http://schemas.microsoft.com/office/drawing/2014/main" id="{A3CBC36E-5835-4BE8-8DFE-CE9645B15E9C}"/>
              </a:ext>
            </a:extLst>
          </p:cNvPr>
          <p:cNvSpPr>
            <a:spLocks noGrp="1"/>
          </p:cNvSpPr>
          <p:nvPr>
            <p:ph type="sldNum" sz="quarter" idx="12"/>
          </p:nvPr>
        </p:nvSpPr>
        <p:spPr/>
        <p:txBody>
          <a:bodyPr/>
          <a:lstStyle/>
          <a:p>
            <a:fld id="{AD29F1E6-0A42-6342-8A19-FA364A33AB30}" type="slidenum">
              <a:rPr lang="en-US" smtClean="0"/>
              <a:t>52</a:t>
            </a:fld>
            <a:endParaRPr lang="en-US"/>
          </a:p>
        </p:txBody>
      </p:sp>
      <p:sp>
        <p:nvSpPr>
          <p:cNvPr id="5" name="Content Placeholder 2">
            <a:extLst>
              <a:ext uri="{FF2B5EF4-FFF2-40B4-BE49-F238E27FC236}">
                <a16:creationId xmlns:a16="http://schemas.microsoft.com/office/drawing/2014/main" id="{04C04B10-9AB4-48B6-B997-37D2E384D321}"/>
              </a:ext>
            </a:extLst>
          </p:cNvPr>
          <p:cNvSpPr txBox="1">
            <a:spLocks/>
          </p:cNvSpPr>
          <p:nvPr/>
        </p:nvSpPr>
        <p:spPr>
          <a:xfrm>
            <a:off x="833415" y="2917260"/>
            <a:ext cx="10327008" cy="597879"/>
          </a:xfrm>
          <a:prstGeom prst="rect">
            <a:avLst/>
          </a:prstGeom>
          <a:ln>
            <a:noFill/>
          </a:ln>
        </p:spPr>
        <p:txBody>
          <a:bodyPr/>
          <a:lstStyle>
            <a:lvl1pPr marL="0" indent="0" algn="l" defTabSz="457182" rtl="0" eaLnBrk="1" latinLnBrk="0" hangingPunct="1">
              <a:spcBef>
                <a:spcPct val="20000"/>
              </a:spcBef>
              <a:buFont typeface="Arial"/>
              <a:buNone/>
              <a:defRPr sz="2800" kern="1200">
                <a:solidFill>
                  <a:srgbClr val="464646"/>
                </a:solidFill>
                <a:latin typeface="Karla"/>
                <a:ea typeface="+mn-ea"/>
                <a:cs typeface="Karla"/>
              </a:defRPr>
            </a:lvl1pPr>
            <a:lvl2pPr marL="742920" indent="-285738" algn="l" defTabSz="457182" rtl="0" eaLnBrk="1" latinLnBrk="0" hangingPunct="1">
              <a:spcBef>
                <a:spcPct val="20000"/>
              </a:spcBef>
              <a:buFont typeface="Arial"/>
              <a:buChar char="–"/>
              <a:defRPr sz="2400" kern="1200">
                <a:solidFill>
                  <a:srgbClr val="464646"/>
                </a:solidFill>
                <a:latin typeface="Karla"/>
                <a:ea typeface="+mn-ea"/>
                <a:cs typeface="Karla"/>
              </a:defRPr>
            </a:lvl2pPr>
            <a:lvl3pPr marL="1142954" indent="-228590" algn="l" defTabSz="457182" rtl="0" eaLnBrk="1" latinLnBrk="0" hangingPunct="1">
              <a:spcBef>
                <a:spcPct val="20000"/>
              </a:spcBef>
              <a:buFont typeface="Arial"/>
              <a:buChar char="•"/>
              <a:defRPr sz="2000" kern="1200">
                <a:solidFill>
                  <a:srgbClr val="464646"/>
                </a:solidFill>
                <a:latin typeface="Karla"/>
                <a:ea typeface="+mn-ea"/>
                <a:cs typeface="Karla"/>
              </a:defRPr>
            </a:lvl3pPr>
            <a:lvl4pPr marL="1600136" indent="-228590" algn="l" defTabSz="457182" rtl="0" eaLnBrk="1" latinLnBrk="0" hangingPunct="1">
              <a:spcBef>
                <a:spcPct val="20000"/>
              </a:spcBef>
              <a:buFont typeface="Arial"/>
              <a:buChar char="–"/>
              <a:defRPr sz="1800" kern="1200">
                <a:solidFill>
                  <a:srgbClr val="464646"/>
                </a:solidFill>
                <a:latin typeface="Karla"/>
                <a:ea typeface="+mn-ea"/>
                <a:cs typeface="Karla"/>
              </a:defRPr>
            </a:lvl4pPr>
            <a:lvl5pPr marL="2057317" indent="-228590" algn="l" defTabSz="457182" rtl="0" eaLnBrk="1" latinLnBrk="0" hangingPunct="1">
              <a:spcBef>
                <a:spcPct val="20000"/>
              </a:spcBef>
              <a:buFont typeface="Arial"/>
              <a:buChar char="»"/>
              <a:defRPr sz="1800" kern="1200">
                <a:solidFill>
                  <a:srgbClr val="464646"/>
                </a:solidFill>
                <a:latin typeface="Karla"/>
                <a:ea typeface="+mn-ea"/>
                <a:cs typeface="Karla"/>
              </a:defRPr>
            </a:lvl5pPr>
            <a:lvl6pPr marL="2514499" indent="-228590" algn="l" defTabSz="457182" rtl="0" eaLnBrk="1" latinLnBrk="0" hangingPunct="1">
              <a:spcBef>
                <a:spcPct val="20000"/>
              </a:spcBef>
              <a:buFont typeface="Arial"/>
              <a:buChar char="•"/>
              <a:defRPr sz="2000" kern="1200">
                <a:solidFill>
                  <a:schemeClr val="tx1"/>
                </a:solidFill>
                <a:latin typeface="+mn-lt"/>
                <a:ea typeface="+mn-ea"/>
                <a:cs typeface="+mn-cs"/>
              </a:defRPr>
            </a:lvl6pPr>
            <a:lvl7pPr marL="2971681" indent="-228590" algn="l" defTabSz="457182" rtl="0" eaLnBrk="1" latinLnBrk="0" hangingPunct="1">
              <a:spcBef>
                <a:spcPct val="20000"/>
              </a:spcBef>
              <a:buFont typeface="Arial"/>
              <a:buChar char="•"/>
              <a:defRPr sz="2000" kern="1200">
                <a:solidFill>
                  <a:schemeClr val="tx1"/>
                </a:solidFill>
                <a:latin typeface="+mn-lt"/>
                <a:ea typeface="+mn-ea"/>
                <a:cs typeface="+mn-cs"/>
              </a:defRPr>
            </a:lvl7pPr>
            <a:lvl8pPr marL="3428863" indent="-228590" algn="l" defTabSz="457182" rtl="0" eaLnBrk="1" latinLnBrk="0" hangingPunct="1">
              <a:spcBef>
                <a:spcPct val="20000"/>
              </a:spcBef>
              <a:buFont typeface="Arial"/>
              <a:buChar char="•"/>
              <a:defRPr sz="2000" kern="1200">
                <a:solidFill>
                  <a:schemeClr val="tx1"/>
                </a:solidFill>
                <a:latin typeface="+mn-lt"/>
                <a:ea typeface="+mn-ea"/>
                <a:cs typeface="+mn-cs"/>
              </a:defRPr>
            </a:lvl8pPr>
            <a:lvl9pPr marL="3886044" indent="-228590" algn="l" defTabSz="457182"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The marginal likelihood can be computed as follows:</a:t>
            </a:r>
          </a:p>
          <a:p>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111D96F-4F9B-4993-BDD2-794D6369478C}"/>
                  </a:ext>
                </a:extLst>
              </p:cNvPr>
              <p:cNvSpPr txBox="1"/>
              <p:nvPr/>
            </p:nvSpPr>
            <p:spPr>
              <a:xfrm>
                <a:off x="1312407" y="1754144"/>
                <a:ext cx="3243701" cy="43088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rPr>
                        <m:t>𝑝</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𝑌</m:t>
                          </m:r>
                        </m:e>
                        <m:e>
                          <m:r>
                            <a:rPr lang="en-US" sz="2800" b="0" i="1" smtClean="0">
                              <a:latin typeface="Cambria Math" panose="02040503050406030204" pitchFamily="18" charset="0"/>
                            </a:rPr>
                            <m:t>𝛽</m:t>
                          </m:r>
                        </m:e>
                      </m:d>
                      <m:r>
                        <a:rPr lang="en-US" sz="2800" b="0" i="1" smtClean="0">
                          <a:latin typeface="Cambria Math" panose="02040503050406030204" pitchFamily="18" charset="0"/>
                        </a:rPr>
                        <m:t>∼</m:t>
                      </m:r>
                      <m:r>
                        <a:rPr lang="en-US" sz="2800" b="0" i="1" smtClean="0">
                          <a:latin typeface="Cambria Math" panose="02040503050406030204" pitchFamily="18" charset="0"/>
                        </a:rPr>
                        <m:t>𝑁</m:t>
                      </m:r>
                      <m:r>
                        <a:rPr lang="en-US" sz="2800" b="0" i="1" smtClean="0">
                          <a:latin typeface="Cambria Math" panose="02040503050406030204" pitchFamily="18" charset="0"/>
                        </a:rPr>
                        <m:t>(</m:t>
                      </m:r>
                      <m:r>
                        <a:rPr lang="en-US" sz="2800" b="0" i="1" smtClean="0">
                          <a:latin typeface="Cambria Math" panose="02040503050406030204" pitchFamily="18" charset="0"/>
                        </a:rPr>
                        <m:t>𝑋</m:t>
                      </m:r>
                      <m:r>
                        <a:rPr lang="en-US" sz="2800" b="0" i="1" smtClean="0">
                          <a:latin typeface="Cambria Math" panose="02040503050406030204" pitchFamily="18" charset="0"/>
                        </a:rPr>
                        <m:t>𝛽</m:t>
                      </m:r>
                      <m:r>
                        <a:rPr lang="en-US" sz="2800" b="0" i="1" smtClean="0">
                          <a:latin typeface="Cambria Math" panose="02040503050406030204" pitchFamily="18" charset="0"/>
                        </a:rPr>
                        <m:t>, </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𝜎</m:t>
                          </m:r>
                        </m:e>
                        <m:sup>
                          <m:r>
                            <a:rPr lang="en-US" sz="2800" b="0" i="1" smtClean="0">
                              <a:latin typeface="Cambria Math" panose="02040503050406030204" pitchFamily="18" charset="0"/>
                            </a:rPr>
                            <m:t>2</m:t>
                          </m:r>
                        </m:sup>
                      </m:sSup>
                      <m:r>
                        <a:rPr lang="en-US" sz="2800" b="0" i="1" smtClean="0">
                          <a:latin typeface="Cambria Math" panose="02040503050406030204" pitchFamily="18" charset="0"/>
                        </a:rPr>
                        <m:t>𝐼</m:t>
                      </m:r>
                      <m:r>
                        <a:rPr lang="en-US" sz="2800" b="0" i="1" smtClean="0">
                          <a:latin typeface="Cambria Math" panose="02040503050406030204" pitchFamily="18" charset="0"/>
                        </a:rPr>
                        <m:t>)</m:t>
                      </m:r>
                    </m:oMath>
                  </m:oMathPara>
                </a14:m>
                <a:endParaRPr lang="en-US" sz="2800" dirty="0"/>
              </a:p>
            </p:txBody>
          </p:sp>
        </mc:Choice>
        <mc:Fallback xmlns="">
          <p:sp>
            <p:nvSpPr>
              <p:cNvPr id="6" name="TextBox 5">
                <a:extLst>
                  <a:ext uri="{FF2B5EF4-FFF2-40B4-BE49-F238E27FC236}">
                    <a16:creationId xmlns:a16="http://schemas.microsoft.com/office/drawing/2014/main" id="{E111D96F-4F9B-4993-BDD2-794D6369478C}"/>
                  </a:ext>
                </a:extLst>
              </p:cNvPr>
              <p:cNvSpPr txBox="1">
                <a:spLocks noRot="1" noChangeAspect="1" noMove="1" noResize="1" noEditPoints="1" noAdjustHandles="1" noChangeArrowheads="1" noChangeShapeType="1" noTextEdit="1"/>
              </p:cNvSpPr>
              <p:nvPr/>
            </p:nvSpPr>
            <p:spPr>
              <a:xfrm>
                <a:off x="1312407" y="1754144"/>
                <a:ext cx="3243701" cy="43088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7BDA250-744C-42C8-802C-97C21ED04AEF}"/>
                  </a:ext>
                </a:extLst>
              </p:cNvPr>
              <p:cNvSpPr txBox="1"/>
              <p:nvPr/>
            </p:nvSpPr>
            <p:spPr>
              <a:xfrm>
                <a:off x="1312406" y="2282045"/>
                <a:ext cx="3243701" cy="43088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rPr>
                        <m:t>𝑝</m:t>
                      </m:r>
                      <m:r>
                        <a:rPr lang="en-US" sz="2800" b="0" i="1" smtClean="0">
                          <a:latin typeface="Cambria Math" panose="02040503050406030204" pitchFamily="18" charset="0"/>
                        </a:rPr>
                        <m:t>(</m:t>
                      </m:r>
                      <m:r>
                        <a:rPr lang="en-US" sz="2800" b="0" i="1" smtClean="0">
                          <a:latin typeface="Cambria Math" panose="02040503050406030204" pitchFamily="18" charset="0"/>
                        </a:rPr>
                        <m:t>𝛽</m:t>
                      </m:r>
                      <m:r>
                        <a:rPr lang="en-US" sz="2800" b="0" i="1" smtClean="0">
                          <a:latin typeface="Cambria Math" panose="02040503050406030204" pitchFamily="18" charset="0"/>
                        </a:rPr>
                        <m:t>)∼</m:t>
                      </m:r>
                      <m:r>
                        <a:rPr lang="en-US" sz="2800" b="0" i="1" smtClean="0">
                          <a:latin typeface="Cambria Math" panose="02040503050406030204" pitchFamily="18" charset="0"/>
                        </a:rPr>
                        <m:t>𝑁</m:t>
                      </m:r>
                      <m:r>
                        <a:rPr lang="en-US" sz="2800" b="0" i="1" smtClean="0">
                          <a:latin typeface="Cambria Math" panose="02040503050406030204" pitchFamily="18" charset="0"/>
                        </a:rPr>
                        <m:t>(0, </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𝐴</m:t>
                          </m:r>
                        </m:e>
                        <m:sup>
                          <m:r>
                            <a:rPr lang="en-US" sz="2800" b="0" i="1" smtClean="0">
                              <a:latin typeface="Cambria Math" panose="02040503050406030204" pitchFamily="18" charset="0"/>
                            </a:rPr>
                            <m:t>−1</m:t>
                          </m:r>
                        </m:sup>
                      </m:sSup>
                      <m:r>
                        <a:rPr lang="en-US" sz="2800" b="0" i="1" smtClean="0">
                          <a:latin typeface="Cambria Math" panose="02040503050406030204" pitchFamily="18" charset="0"/>
                        </a:rPr>
                        <m:t>)</m:t>
                      </m:r>
                    </m:oMath>
                  </m:oMathPara>
                </a14:m>
                <a:endParaRPr lang="en-US" sz="2800" dirty="0"/>
              </a:p>
            </p:txBody>
          </p:sp>
        </mc:Choice>
        <mc:Fallback xmlns="">
          <p:sp>
            <p:nvSpPr>
              <p:cNvPr id="7" name="TextBox 6">
                <a:extLst>
                  <a:ext uri="{FF2B5EF4-FFF2-40B4-BE49-F238E27FC236}">
                    <a16:creationId xmlns:a16="http://schemas.microsoft.com/office/drawing/2014/main" id="{77BDA250-744C-42C8-802C-97C21ED04AEF}"/>
                  </a:ext>
                </a:extLst>
              </p:cNvPr>
              <p:cNvSpPr txBox="1">
                <a:spLocks noRot="1" noChangeAspect="1" noMove="1" noResize="1" noEditPoints="1" noAdjustHandles="1" noChangeArrowheads="1" noChangeShapeType="1" noTextEdit="1"/>
              </p:cNvSpPr>
              <p:nvPr/>
            </p:nvSpPr>
            <p:spPr>
              <a:xfrm>
                <a:off x="1312406" y="2282045"/>
                <a:ext cx="3243701" cy="43088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49D7949-248E-4EC4-B752-59169984C239}"/>
                  </a:ext>
                </a:extLst>
              </p:cNvPr>
              <p:cNvSpPr txBox="1"/>
              <p:nvPr/>
            </p:nvSpPr>
            <p:spPr>
              <a:xfrm>
                <a:off x="6168769" y="1946897"/>
                <a:ext cx="3243701" cy="43088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𝐴</m:t>
                          </m:r>
                        </m:e>
                        <m:sup>
                          <m:r>
                            <a:rPr lang="en-US" sz="2800" b="0" i="1" smtClean="0">
                              <a:latin typeface="Cambria Math" panose="02040503050406030204" pitchFamily="18" charset="0"/>
                            </a:rPr>
                            <m:t>−1</m:t>
                          </m:r>
                        </m:sup>
                      </m:sSup>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𝜏</m:t>
                          </m:r>
                        </m:e>
                        <m:sup>
                          <m:r>
                            <a:rPr lang="en-US" sz="2800" b="0" i="1" smtClean="0">
                              <a:latin typeface="Cambria Math" panose="02040503050406030204" pitchFamily="18" charset="0"/>
                            </a:rPr>
                            <m:t>2</m:t>
                          </m:r>
                        </m:sup>
                      </m:sSup>
                      <m:r>
                        <a:rPr lang="en-US" sz="2800" b="0" i="1" smtClean="0">
                          <a:latin typeface="Cambria Math" panose="02040503050406030204" pitchFamily="18" charset="0"/>
                        </a:rPr>
                        <m:t>𝐼</m:t>
                      </m:r>
                    </m:oMath>
                  </m:oMathPara>
                </a14:m>
                <a:endParaRPr lang="en-US" sz="2800" dirty="0"/>
              </a:p>
            </p:txBody>
          </p:sp>
        </mc:Choice>
        <mc:Fallback xmlns="">
          <p:sp>
            <p:nvSpPr>
              <p:cNvPr id="8" name="TextBox 7">
                <a:extLst>
                  <a:ext uri="{FF2B5EF4-FFF2-40B4-BE49-F238E27FC236}">
                    <a16:creationId xmlns:a16="http://schemas.microsoft.com/office/drawing/2014/main" id="{649D7949-248E-4EC4-B752-59169984C239}"/>
                  </a:ext>
                </a:extLst>
              </p:cNvPr>
              <p:cNvSpPr txBox="1">
                <a:spLocks noRot="1" noChangeAspect="1" noMove="1" noResize="1" noEditPoints="1" noAdjustHandles="1" noChangeArrowheads="1" noChangeShapeType="1" noTextEdit="1"/>
              </p:cNvSpPr>
              <p:nvPr/>
            </p:nvSpPr>
            <p:spPr>
              <a:xfrm>
                <a:off x="6168769" y="1946897"/>
                <a:ext cx="3243701" cy="430887"/>
              </a:xfrm>
              <a:prstGeom prst="rect">
                <a:avLst/>
              </a:prstGeom>
              <a:blipFill>
                <a:blip r:embed="rId4"/>
                <a:stretch>
                  <a:fillRect l="-1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C817796-0FBF-452A-9736-B595AC7EE2BC}"/>
                  </a:ext>
                </a:extLst>
              </p:cNvPr>
              <p:cNvSpPr txBox="1"/>
              <p:nvPr/>
            </p:nvSpPr>
            <p:spPr>
              <a:xfrm>
                <a:off x="8146782" y="1660095"/>
                <a:ext cx="3243701" cy="984693"/>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𝜏</m:t>
                          </m:r>
                        </m:e>
                        <m:sup>
                          <m:r>
                            <a:rPr lang="en-US" sz="2800" b="0" i="1" smtClean="0">
                              <a:latin typeface="Cambria Math" panose="02040503050406030204" pitchFamily="18" charset="0"/>
                            </a:rPr>
                            <m:t>2</m:t>
                          </m:r>
                        </m:sup>
                      </m:sSup>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𝜎</m:t>
                                  </m:r>
                                </m:e>
                                <m:sup>
                                  <m:r>
                                    <a:rPr lang="en-US" sz="2800" b="0" i="1" smtClean="0">
                                      <a:latin typeface="Cambria Math" panose="02040503050406030204" pitchFamily="18" charset="0"/>
                                    </a:rPr>
                                    <m:t>2</m:t>
                                  </m:r>
                                </m:sup>
                              </m:sSup>
                            </m:num>
                            <m:den>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𝜆</m:t>
                                  </m:r>
                                </m:e>
                                <m:sub>
                                  <m:r>
                                    <a:rPr lang="en-US" sz="2800" b="0" i="1" smtClean="0">
                                      <a:latin typeface="Cambria Math" panose="02040503050406030204" pitchFamily="18" charset="0"/>
                                    </a:rPr>
                                    <m:t>1</m:t>
                                  </m:r>
                                </m:sub>
                              </m:sSub>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𝜎</m:t>
                                  </m:r>
                                </m:e>
                                <m:sup>
                                  <m:r>
                                    <a:rPr lang="en-US" sz="2800" b="0" i="1" smtClean="0">
                                      <a:latin typeface="Cambria Math" panose="02040503050406030204" pitchFamily="18" charset="0"/>
                                    </a:rPr>
                                    <m:t>2</m:t>
                                  </m:r>
                                </m:sup>
                              </m:sSup>
                            </m:num>
                            <m:den>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𝜆</m:t>
                                  </m:r>
                                </m:e>
                                <m:sub>
                                  <m:r>
                                    <a:rPr lang="en-US" sz="2800" b="0" i="1" smtClean="0">
                                      <a:latin typeface="Cambria Math" panose="02040503050406030204" pitchFamily="18" charset="0"/>
                                    </a:rPr>
                                    <m:t>2</m:t>
                                  </m:r>
                                </m:sub>
                              </m:sSub>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𝜎</m:t>
                                  </m:r>
                                </m:e>
                                <m:sup>
                                  <m:r>
                                    <a:rPr lang="en-US" sz="2800" b="0" i="1" smtClean="0">
                                      <a:latin typeface="Cambria Math" panose="02040503050406030204" pitchFamily="18" charset="0"/>
                                    </a:rPr>
                                    <m:t>2</m:t>
                                  </m:r>
                                </m:sup>
                              </m:sSup>
                            </m:num>
                            <m:den>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𝜆</m:t>
                                  </m:r>
                                </m:e>
                                <m:sub>
                                  <m:r>
                                    <a:rPr lang="en-US" sz="2800" b="0" i="1" smtClean="0">
                                      <a:latin typeface="Cambria Math" panose="02040503050406030204" pitchFamily="18" charset="0"/>
                                    </a:rPr>
                                    <m:t>𝑝</m:t>
                                  </m:r>
                                </m:sub>
                              </m:sSub>
                            </m:den>
                          </m:f>
                        </m:e>
                      </m:d>
                    </m:oMath>
                  </m:oMathPara>
                </a14:m>
                <a:endParaRPr lang="en-US" sz="2800" dirty="0"/>
              </a:p>
            </p:txBody>
          </p:sp>
        </mc:Choice>
        <mc:Fallback xmlns="">
          <p:sp>
            <p:nvSpPr>
              <p:cNvPr id="9" name="TextBox 8">
                <a:extLst>
                  <a:ext uri="{FF2B5EF4-FFF2-40B4-BE49-F238E27FC236}">
                    <a16:creationId xmlns:a16="http://schemas.microsoft.com/office/drawing/2014/main" id="{BC817796-0FBF-452A-9736-B595AC7EE2BC}"/>
                  </a:ext>
                </a:extLst>
              </p:cNvPr>
              <p:cNvSpPr txBox="1">
                <a:spLocks noRot="1" noChangeAspect="1" noMove="1" noResize="1" noEditPoints="1" noAdjustHandles="1" noChangeArrowheads="1" noChangeShapeType="1" noTextEdit="1"/>
              </p:cNvSpPr>
              <p:nvPr/>
            </p:nvSpPr>
            <p:spPr>
              <a:xfrm>
                <a:off x="8146782" y="1660095"/>
                <a:ext cx="3243701" cy="98469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22315C9-A46C-44CA-BD73-B4422E0AF214}"/>
                  </a:ext>
                </a:extLst>
              </p:cNvPr>
              <p:cNvSpPr txBox="1"/>
              <p:nvPr/>
            </p:nvSpPr>
            <p:spPr>
              <a:xfrm>
                <a:off x="1346212" y="3591689"/>
                <a:ext cx="6419792" cy="447238"/>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rPr>
                        <m:t>𝑝</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𝑌</m:t>
                          </m:r>
                        </m:e>
                        <m:e>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𝜏</m:t>
                              </m:r>
                            </m:e>
                            <m:sup>
                              <m:r>
                                <a:rPr lang="en-US" sz="2800" b="0" i="1" smtClean="0">
                                  <a:latin typeface="Cambria Math" panose="02040503050406030204" pitchFamily="18" charset="0"/>
                                </a:rPr>
                                <m:t>2</m:t>
                              </m:r>
                            </m:sup>
                          </m:sSup>
                        </m:e>
                      </m:d>
                      <m:r>
                        <a:rPr lang="en-US" sz="2800" b="0" i="1" smtClean="0">
                          <a:latin typeface="Cambria Math" panose="02040503050406030204" pitchFamily="18" charset="0"/>
                        </a:rPr>
                        <m:t>=∫</m:t>
                      </m:r>
                      <m:r>
                        <a:rPr lang="en-US" sz="2800" b="0" i="1" smtClean="0">
                          <a:latin typeface="Cambria Math" panose="02040503050406030204" pitchFamily="18" charset="0"/>
                        </a:rPr>
                        <m:t>𝑁</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𝑌</m:t>
                          </m:r>
                          <m:r>
                            <a:rPr lang="en-US" sz="2800" b="0" i="1" smtClean="0">
                              <a:latin typeface="Cambria Math" panose="02040503050406030204" pitchFamily="18" charset="0"/>
                            </a:rPr>
                            <m:t>;</m:t>
                          </m:r>
                          <m:r>
                            <a:rPr lang="en-US" sz="2800" b="0" i="1" smtClean="0">
                              <a:latin typeface="Cambria Math" panose="02040503050406030204" pitchFamily="18" charset="0"/>
                            </a:rPr>
                            <m:t>𝑋</m:t>
                          </m:r>
                          <m:r>
                            <a:rPr lang="en-US" sz="2800" b="0" i="1" smtClean="0">
                              <a:latin typeface="Cambria Math" panose="02040503050406030204" pitchFamily="18" charset="0"/>
                            </a:rPr>
                            <m:t>𝛽</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𝜎</m:t>
                              </m:r>
                            </m:e>
                            <m:sup>
                              <m:r>
                                <a:rPr lang="en-US" sz="2800" b="0" i="1" smtClean="0">
                                  <a:latin typeface="Cambria Math" panose="02040503050406030204" pitchFamily="18" charset="0"/>
                                </a:rPr>
                                <m:t>2</m:t>
                              </m:r>
                            </m:sup>
                          </m:sSup>
                          <m:r>
                            <a:rPr lang="en-US" sz="2800" b="0" i="1" smtClean="0">
                              <a:latin typeface="Cambria Math" panose="02040503050406030204" pitchFamily="18" charset="0"/>
                            </a:rPr>
                            <m:t>𝐼</m:t>
                          </m:r>
                        </m:e>
                      </m:d>
                      <m:r>
                        <a:rPr lang="en-US" sz="2800" b="0" i="1" smtClean="0">
                          <a:latin typeface="Cambria Math" panose="02040503050406030204" pitchFamily="18" charset="0"/>
                        </a:rPr>
                        <m:t>𝑁</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𝛽</m:t>
                          </m:r>
                          <m:r>
                            <a:rPr lang="en-US" sz="2800" b="0" i="1" smtClean="0">
                              <a:latin typeface="Cambria Math" panose="02040503050406030204" pitchFamily="18" charset="0"/>
                            </a:rPr>
                            <m:t>;0,</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𝐴</m:t>
                              </m:r>
                            </m:e>
                            <m:sup>
                              <m:r>
                                <a:rPr lang="en-US" sz="2800" b="0" i="1" smtClean="0">
                                  <a:latin typeface="Cambria Math" panose="02040503050406030204" pitchFamily="18" charset="0"/>
                                </a:rPr>
                                <m:t>−1</m:t>
                              </m:r>
                            </m:sup>
                          </m:sSup>
                        </m:e>
                      </m:d>
                      <m:r>
                        <a:rPr lang="en-US" sz="2800" b="0" i="1" smtClean="0">
                          <a:latin typeface="Cambria Math" panose="02040503050406030204" pitchFamily="18" charset="0"/>
                        </a:rPr>
                        <m:t>𝑑</m:t>
                      </m:r>
                      <m:r>
                        <a:rPr lang="en-US" sz="2800" b="0" i="1" smtClean="0">
                          <a:latin typeface="Cambria Math" panose="02040503050406030204" pitchFamily="18" charset="0"/>
                        </a:rPr>
                        <m:t>𝛽</m:t>
                      </m:r>
                    </m:oMath>
                  </m:oMathPara>
                </a14:m>
                <a:endParaRPr lang="en-US" sz="2800" dirty="0"/>
              </a:p>
            </p:txBody>
          </p:sp>
        </mc:Choice>
        <mc:Fallback xmlns="">
          <p:sp>
            <p:nvSpPr>
              <p:cNvPr id="10" name="TextBox 9">
                <a:extLst>
                  <a:ext uri="{FF2B5EF4-FFF2-40B4-BE49-F238E27FC236}">
                    <a16:creationId xmlns:a16="http://schemas.microsoft.com/office/drawing/2014/main" id="{522315C9-A46C-44CA-BD73-B4422E0AF214}"/>
                  </a:ext>
                </a:extLst>
              </p:cNvPr>
              <p:cNvSpPr txBox="1">
                <a:spLocks noRot="1" noChangeAspect="1" noMove="1" noResize="1" noEditPoints="1" noAdjustHandles="1" noChangeArrowheads="1" noChangeShapeType="1" noTextEdit="1"/>
              </p:cNvSpPr>
              <p:nvPr/>
            </p:nvSpPr>
            <p:spPr>
              <a:xfrm>
                <a:off x="1346212" y="3591689"/>
                <a:ext cx="6419792" cy="447238"/>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A0F289F7-1559-4617-BC81-72F5F2883A91}"/>
                  </a:ext>
                </a:extLst>
              </p:cNvPr>
              <p:cNvSpPr txBox="1"/>
              <p:nvPr/>
            </p:nvSpPr>
            <p:spPr>
              <a:xfrm>
                <a:off x="2627325" y="4307329"/>
                <a:ext cx="6419792" cy="437986"/>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𝑁</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𝑌</m:t>
                          </m:r>
                          <m:r>
                            <a:rPr lang="en-US" sz="2800" b="0" i="1" smtClean="0">
                              <a:latin typeface="Cambria Math" panose="02040503050406030204" pitchFamily="18" charset="0"/>
                            </a:rPr>
                            <m:t>;0,</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𝜎</m:t>
                              </m:r>
                            </m:e>
                            <m:sup>
                              <m:r>
                                <a:rPr lang="en-US" sz="2800" b="0" i="1" smtClean="0">
                                  <a:latin typeface="Cambria Math" panose="02040503050406030204" pitchFamily="18" charset="0"/>
                                </a:rPr>
                                <m:t>2</m:t>
                              </m:r>
                            </m:sup>
                          </m:sSup>
                          <m:r>
                            <a:rPr lang="en-US" sz="2800" b="0" i="1" smtClean="0">
                              <a:latin typeface="Cambria Math" panose="02040503050406030204" pitchFamily="18" charset="0"/>
                            </a:rPr>
                            <m:t>𝐼</m:t>
                          </m:r>
                          <m:r>
                            <a:rPr lang="en-US" sz="2800" b="0" i="1" smtClean="0">
                              <a:latin typeface="Cambria Math" panose="02040503050406030204" pitchFamily="18" charset="0"/>
                            </a:rPr>
                            <m:t>+</m:t>
                          </m:r>
                          <m:r>
                            <a:rPr lang="en-US" sz="2800" b="0" i="1" smtClean="0">
                              <a:latin typeface="Cambria Math" panose="02040503050406030204" pitchFamily="18" charset="0"/>
                            </a:rPr>
                            <m:t>𝑋</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𝐴</m:t>
                              </m:r>
                            </m:e>
                            <m:sup>
                              <m:r>
                                <a:rPr lang="en-US" sz="2800" b="0" i="1" smtClean="0">
                                  <a:latin typeface="Cambria Math" panose="02040503050406030204" pitchFamily="18" charset="0"/>
                                </a:rPr>
                                <m:t>−1</m:t>
                              </m:r>
                            </m:sup>
                          </m:sSup>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𝑋</m:t>
                              </m:r>
                            </m:e>
                            <m:sup>
                              <m:r>
                                <a:rPr lang="en-US" sz="2800" b="0" i="1" smtClean="0">
                                  <a:latin typeface="Cambria Math" panose="02040503050406030204" pitchFamily="18" charset="0"/>
                                </a:rPr>
                                <m:t>𝑇</m:t>
                              </m:r>
                            </m:sup>
                          </m:sSup>
                        </m:e>
                      </m:d>
                    </m:oMath>
                  </m:oMathPara>
                </a14:m>
                <a:endParaRPr lang="en-US" sz="2800" dirty="0"/>
              </a:p>
            </p:txBody>
          </p:sp>
        </mc:Choice>
        <mc:Fallback xmlns="">
          <p:sp>
            <p:nvSpPr>
              <p:cNvPr id="11" name="TextBox 10">
                <a:extLst>
                  <a:ext uri="{FF2B5EF4-FFF2-40B4-BE49-F238E27FC236}">
                    <a16:creationId xmlns:a16="http://schemas.microsoft.com/office/drawing/2014/main" id="{A0F289F7-1559-4617-BC81-72F5F2883A91}"/>
                  </a:ext>
                </a:extLst>
              </p:cNvPr>
              <p:cNvSpPr txBox="1">
                <a:spLocks noRot="1" noChangeAspect="1" noMove="1" noResize="1" noEditPoints="1" noAdjustHandles="1" noChangeArrowheads="1" noChangeShapeType="1" noTextEdit="1"/>
              </p:cNvSpPr>
              <p:nvPr/>
            </p:nvSpPr>
            <p:spPr>
              <a:xfrm>
                <a:off x="2627325" y="4307329"/>
                <a:ext cx="6419792" cy="437986"/>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85D0E5F-7E0B-43E2-9CE3-D054C3123D3E}"/>
                  </a:ext>
                </a:extLst>
              </p:cNvPr>
              <p:cNvSpPr txBox="1"/>
              <p:nvPr/>
            </p:nvSpPr>
            <p:spPr>
              <a:xfrm>
                <a:off x="2627325" y="4852610"/>
                <a:ext cx="6419792" cy="984101"/>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d>
                            <m:dPr>
                              <m:ctrlPr>
                                <a:rPr lang="en-US" sz="2800" b="0" i="1" smtClean="0">
                                  <a:latin typeface="Cambria Math" panose="02040503050406030204" pitchFamily="18" charset="0"/>
                                </a:rPr>
                              </m:ctrlPr>
                            </m:dPr>
                            <m:e>
                              <m:r>
                                <a:rPr lang="en-US" sz="2800" b="0" i="1" smtClean="0">
                                  <a:latin typeface="Cambria Math" panose="02040503050406030204" pitchFamily="18" charset="0"/>
                                </a:rPr>
                                <m:t>2</m:t>
                              </m:r>
                              <m:r>
                                <a:rPr lang="en-US" sz="2800" b="0" i="1" smtClean="0">
                                  <a:latin typeface="Cambria Math" panose="02040503050406030204" pitchFamily="18" charset="0"/>
                                </a:rPr>
                                <m:t>𝜋</m:t>
                              </m:r>
                            </m:e>
                          </m:d>
                        </m:e>
                        <m:sup>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𝑁</m:t>
                              </m:r>
                            </m:num>
                            <m:den>
                              <m:r>
                                <a:rPr lang="en-US" sz="2800" b="0" i="1" smtClean="0">
                                  <a:latin typeface="Cambria Math" panose="02040503050406030204" pitchFamily="18" charset="0"/>
                                </a:rPr>
                                <m:t>2</m:t>
                              </m:r>
                            </m:den>
                          </m:f>
                        </m:sup>
                      </m:sSup>
                      <m:sSup>
                        <m:sSupPr>
                          <m:ctrlPr>
                            <a:rPr lang="en-US" sz="2800" b="0" i="1" smtClean="0">
                              <a:latin typeface="Cambria Math" panose="02040503050406030204" pitchFamily="18" charset="0"/>
                            </a:rPr>
                          </m:ctrlPr>
                        </m:sSupPr>
                        <m:e>
                          <m:d>
                            <m:dPr>
                              <m:begChr m:val="|"/>
                              <m:endChr m:val="|"/>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𝐶</m:t>
                                  </m:r>
                                </m:e>
                                <m:sub>
                                  <m:r>
                                    <a:rPr lang="en-US" sz="2800" b="0" i="1" smtClean="0">
                                      <a:latin typeface="Cambria Math" panose="02040503050406030204" pitchFamily="18" charset="0"/>
                                    </a:rPr>
                                    <m:t>𝜏</m:t>
                                  </m:r>
                                </m:sub>
                              </m:sSub>
                            </m:e>
                          </m:d>
                        </m:e>
                        <m:sup>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2</m:t>
                              </m:r>
                            </m:den>
                          </m:f>
                        </m:sup>
                      </m:sSup>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exp</m:t>
                          </m:r>
                        </m:fName>
                        <m:e>
                          <m:d>
                            <m:dPr>
                              <m:ctrlPr>
                                <a:rPr lang="en-US" sz="2800" b="0" i="1" smtClean="0">
                                  <a:latin typeface="Cambria Math" panose="02040503050406030204" pitchFamily="18" charset="0"/>
                                </a:rPr>
                              </m:ctrlPr>
                            </m:dPr>
                            <m:e>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2</m:t>
                                  </m:r>
                                </m:den>
                              </m:f>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𝑌</m:t>
                                  </m:r>
                                </m:e>
                                <m:sup>
                                  <m:r>
                                    <a:rPr lang="en-US" sz="2800" b="0" i="1" smtClean="0">
                                      <a:latin typeface="Cambria Math" panose="02040503050406030204" pitchFamily="18" charset="0"/>
                                    </a:rPr>
                                    <m:t>𝑇</m:t>
                                  </m:r>
                                </m:sup>
                              </m:sSup>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𝐶</m:t>
                                  </m:r>
                                </m:e>
                                <m:sub>
                                  <m:r>
                                    <a:rPr lang="en-US" sz="2800" b="0" i="1" smtClean="0">
                                      <a:latin typeface="Cambria Math" panose="02040503050406030204" pitchFamily="18" charset="0"/>
                                    </a:rPr>
                                    <m:t>𝜏</m:t>
                                  </m:r>
                                </m:sub>
                                <m:sup>
                                  <m:r>
                                    <a:rPr lang="en-US" sz="2800" b="0" i="1" smtClean="0">
                                      <a:latin typeface="Cambria Math" panose="02040503050406030204" pitchFamily="18" charset="0"/>
                                    </a:rPr>
                                    <m:t>−1</m:t>
                                  </m:r>
                                </m:sup>
                              </m:sSubSup>
                              <m:r>
                                <a:rPr lang="en-US" sz="2800" b="0" i="1" smtClean="0">
                                  <a:latin typeface="Cambria Math" panose="02040503050406030204" pitchFamily="18" charset="0"/>
                                </a:rPr>
                                <m:t>𝑌</m:t>
                              </m:r>
                            </m:e>
                          </m:d>
                        </m:e>
                      </m:func>
                    </m:oMath>
                  </m:oMathPara>
                </a14:m>
                <a:endParaRPr lang="en-US" sz="2800" dirty="0"/>
              </a:p>
            </p:txBody>
          </p:sp>
        </mc:Choice>
        <mc:Fallback xmlns="">
          <p:sp>
            <p:nvSpPr>
              <p:cNvPr id="12" name="TextBox 11">
                <a:extLst>
                  <a:ext uri="{FF2B5EF4-FFF2-40B4-BE49-F238E27FC236}">
                    <a16:creationId xmlns:a16="http://schemas.microsoft.com/office/drawing/2014/main" id="{085D0E5F-7E0B-43E2-9CE3-D054C3123D3E}"/>
                  </a:ext>
                </a:extLst>
              </p:cNvPr>
              <p:cNvSpPr txBox="1">
                <a:spLocks noRot="1" noChangeAspect="1" noMove="1" noResize="1" noEditPoints="1" noAdjustHandles="1" noChangeArrowheads="1" noChangeShapeType="1" noTextEdit="1"/>
              </p:cNvSpPr>
              <p:nvPr/>
            </p:nvSpPr>
            <p:spPr>
              <a:xfrm>
                <a:off x="2627325" y="4852610"/>
                <a:ext cx="6419792" cy="984101"/>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DF953CA-54D2-4B08-AD61-0462CDC67ED6}"/>
                  </a:ext>
                </a:extLst>
              </p:cNvPr>
              <p:cNvSpPr txBox="1"/>
              <p:nvPr/>
            </p:nvSpPr>
            <p:spPr>
              <a:xfrm>
                <a:off x="8406764" y="4191411"/>
                <a:ext cx="3209896" cy="822789"/>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𝐶</m:t>
                          </m:r>
                        </m:e>
                        <m:sub>
                          <m:r>
                            <a:rPr lang="en-US" sz="2800" b="0" i="1" smtClean="0">
                              <a:latin typeface="Cambria Math" panose="02040503050406030204" pitchFamily="18" charset="0"/>
                            </a:rPr>
                            <m:t>𝜏</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𝜎</m:t>
                              </m:r>
                            </m:e>
                            <m:sup>
                              <m:r>
                                <a:rPr lang="en-US" sz="2800" b="0" i="1" smtClean="0">
                                  <a:latin typeface="Cambria Math" panose="02040503050406030204" pitchFamily="18" charset="0"/>
                                </a:rPr>
                                <m:t>2</m:t>
                              </m:r>
                            </m:sup>
                          </m:sSup>
                        </m:den>
                      </m:f>
                      <m:r>
                        <a:rPr lang="en-US" sz="2800" b="0" i="1" smtClean="0">
                          <a:latin typeface="Cambria Math" panose="02040503050406030204" pitchFamily="18" charset="0"/>
                        </a:rPr>
                        <m:t>𝐼</m:t>
                      </m:r>
                      <m:r>
                        <a:rPr lang="en-US" sz="2800" b="0" i="1" smtClean="0">
                          <a:latin typeface="Cambria Math" panose="02040503050406030204" pitchFamily="18" charset="0"/>
                        </a:rPr>
                        <m:t>+</m:t>
                      </m:r>
                      <m:r>
                        <a:rPr lang="en-US" sz="2800" b="0" i="1" smtClean="0">
                          <a:latin typeface="Cambria Math" panose="02040503050406030204" pitchFamily="18" charset="0"/>
                        </a:rPr>
                        <m:t>𝑋</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𝐴</m:t>
                          </m:r>
                        </m:e>
                        <m:sup>
                          <m:r>
                            <a:rPr lang="en-US" sz="2800" b="0" i="1" smtClean="0">
                              <a:latin typeface="Cambria Math" panose="02040503050406030204" pitchFamily="18" charset="0"/>
                            </a:rPr>
                            <m:t>−1</m:t>
                          </m:r>
                        </m:sup>
                      </m:sSup>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𝑋</m:t>
                          </m:r>
                        </m:e>
                        <m:sup>
                          <m:r>
                            <a:rPr lang="en-US" sz="2800" b="0" i="1" smtClean="0">
                              <a:latin typeface="Cambria Math" panose="02040503050406030204" pitchFamily="18" charset="0"/>
                            </a:rPr>
                            <m:t>𝑇</m:t>
                          </m:r>
                        </m:sup>
                      </m:sSup>
                    </m:oMath>
                  </m:oMathPara>
                </a14:m>
                <a:endParaRPr lang="en-US" sz="2800" dirty="0"/>
              </a:p>
            </p:txBody>
          </p:sp>
        </mc:Choice>
        <mc:Fallback xmlns="">
          <p:sp>
            <p:nvSpPr>
              <p:cNvPr id="13" name="TextBox 12">
                <a:extLst>
                  <a:ext uri="{FF2B5EF4-FFF2-40B4-BE49-F238E27FC236}">
                    <a16:creationId xmlns:a16="http://schemas.microsoft.com/office/drawing/2014/main" id="{EDF953CA-54D2-4B08-AD61-0462CDC67ED6}"/>
                  </a:ext>
                </a:extLst>
              </p:cNvPr>
              <p:cNvSpPr txBox="1">
                <a:spLocks noRot="1" noChangeAspect="1" noMove="1" noResize="1" noEditPoints="1" noAdjustHandles="1" noChangeArrowheads="1" noChangeShapeType="1" noTextEdit="1"/>
              </p:cNvSpPr>
              <p:nvPr/>
            </p:nvSpPr>
            <p:spPr>
              <a:xfrm>
                <a:off x="8406764" y="4191411"/>
                <a:ext cx="3209896" cy="822789"/>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53321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7" grpId="0"/>
      <p:bldP spid="8" grpId="0"/>
      <p:bldP spid="9" grpId="0"/>
      <p:bldP spid="10" grpId="0"/>
      <p:bldP spid="11" grpId="0"/>
      <p:bldP spid="12" grpId="0"/>
      <p:bldP spid="1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755AB0A-F42D-4D04-9CA5-454E48B700F1}"/>
                  </a:ext>
                </a:extLst>
              </p:cNvPr>
              <p:cNvSpPr>
                <a:spLocks noGrp="1"/>
              </p:cNvSpPr>
              <p:nvPr>
                <p:ph idx="1"/>
              </p:nvPr>
            </p:nvSpPr>
            <p:spPr>
              <a:xfrm>
                <a:off x="833415" y="1177758"/>
                <a:ext cx="10327008" cy="3947135"/>
              </a:xfrm>
            </p:spPr>
            <p:txBody>
              <a:bodyPr/>
              <a:lstStyle/>
              <a:p>
                <a:r>
                  <a:rPr lang="en-US" sz="2600" dirty="0"/>
                  <a:t>We want the tau that maximizes this likelihood. We minimize the negative log likelihood:</a:t>
                </a:r>
              </a:p>
              <a:p>
                <a:endParaRPr lang="en-US" sz="2600" dirty="0"/>
              </a:p>
              <a:p>
                <a:pPr/>
                <a14:m>
                  <m:oMathPara xmlns:m="http://schemas.openxmlformats.org/officeDocument/2006/math">
                    <m:oMathParaPr>
                      <m:jc m:val="centerGroup"/>
                    </m:oMathParaPr>
                    <m:oMath xmlns:m="http://schemas.openxmlformats.org/officeDocument/2006/math">
                      <m:sSubSup>
                        <m:sSubSupPr>
                          <m:ctrlPr>
                            <a:rPr lang="en-US" sz="2600" b="0" i="1" smtClean="0">
                              <a:latin typeface="Cambria Math" panose="02040503050406030204" pitchFamily="18" charset="0"/>
                            </a:rPr>
                          </m:ctrlPr>
                        </m:sSubSupPr>
                        <m:e>
                          <m:r>
                            <a:rPr lang="en-US" sz="2600" b="0" i="1" smtClean="0">
                              <a:latin typeface="Cambria Math" panose="02040503050406030204" pitchFamily="18" charset="0"/>
                            </a:rPr>
                            <m:t>𝜏</m:t>
                          </m:r>
                        </m:e>
                        <m:sub>
                          <m:r>
                            <a:rPr lang="en-US" sz="2600" b="0" i="1" smtClean="0">
                              <a:latin typeface="Cambria Math" panose="02040503050406030204" pitchFamily="18" charset="0"/>
                            </a:rPr>
                            <m:t>𝐸𝐵</m:t>
                          </m:r>
                        </m:sub>
                        <m:sup>
                          <m:r>
                            <a:rPr lang="en-US" sz="2600" b="0" i="1" smtClean="0">
                              <a:latin typeface="Cambria Math" panose="02040503050406030204" pitchFamily="18" charset="0"/>
                            </a:rPr>
                            <m:t>2</m:t>
                          </m:r>
                        </m:sup>
                      </m:sSubSup>
                      <m:r>
                        <a:rPr lang="en-US" sz="2600" b="0" i="1" smtClean="0">
                          <a:latin typeface="Cambria Math" panose="02040503050406030204" pitchFamily="18" charset="0"/>
                        </a:rPr>
                        <m:t>=</m:t>
                      </m:r>
                      <m:func>
                        <m:funcPr>
                          <m:ctrlPr>
                            <a:rPr lang="en-US" sz="2600" b="0" i="1" smtClean="0">
                              <a:latin typeface="Cambria Math" panose="02040503050406030204" pitchFamily="18" charset="0"/>
                            </a:rPr>
                          </m:ctrlPr>
                        </m:funcPr>
                        <m:fName>
                          <m:r>
                            <m:rPr>
                              <m:sty m:val="p"/>
                            </m:rPr>
                            <a:rPr lang="en-US" sz="2600" b="0" i="0" smtClean="0">
                              <a:latin typeface="Cambria Math" panose="02040503050406030204" pitchFamily="18" charset="0"/>
                            </a:rPr>
                            <m:t>arg</m:t>
                          </m:r>
                        </m:fName>
                        <m:e>
                          <m:func>
                            <m:funcPr>
                              <m:ctrlPr>
                                <a:rPr lang="en-US" sz="2600" b="0" i="1" smtClean="0">
                                  <a:latin typeface="Cambria Math" panose="02040503050406030204" pitchFamily="18" charset="0"/>
                                </a:rPr>
                              </m:ctrlPr>
                            </m:funcPr>
                            <m:fName>
                              <m:limLow>
                                <m:limLowPr>
                                  <m:ctrlPr>
                                    <a:rPr lang="en-US" sz="2600" b="0" i="1" smtClean="0">
                                      <a:latin typeface="Cambria Math" panose="02040503050406030204" pitchFamily="18" charset="0"/>
                                    </a:rPr>
                                  </m:ctrlPr>
                                </m:limLowPr>
                                <m:e>
                                  <m:r>
                                    <m:rPr>
                                      <m:sty m:val="p"/>
                                    </m:rPr>
                                    <a:rPr lang="en-US" sz="2600" b="0" i="0" smtClean="0">
                                      <a:latin typeface="Cambria Math" panose="02040503050406030204" pitchFamily="18" charset="0"/>
                                    </a:rPr>
                                    <m:t>min</m:t>
                                  </m:r>
                                </m:e>
                                <m:lim>
                                  <m:r>
                                    <a:rPr lang="en-US" sz="2600" b="0" i="1" smtClean="0">
                                      <a:latin typeface="Cambria Math" panose="02040503050406030204" pitchFamily="18" charset="0"/>
                                    </a:rPr>
                                    <m:t>𝜏</m:t>
                                  </m:r>
                                </m:lim>
                              </m:limLow>
                            </m:fName>
                            <m:e>
                              <m:func>
                                <m:funcPr>
                                  <m:ctrlPr>
                                    <a:rPr lang="en-US" sz="2600" b="0" i="1" smtClean="0">
                                      <a:latin typeface="Cambria Math" panose="02040503050406030204" pitchFamily="18" charset="0"/>
                                    </a:rPr>
                                  </m:ctrlPr>
                                </m:funcPr>
                                <m:fName>
                                  <m:r>
                                    <m:rPr>
                                      <m:sty m:val="p"/>
                                    </m:rPr>
                                    <a:rPr lang="en-US" sz="2600" b="0" i="0" smtClean="0">
                                      <a:latin typeface="Cambria Math" panose="02040503050406030204" pitchFamily="18" charset="0"/>
                                    </a:rPr>
                                    <m:t>log</m:t>
                                  </m:r>
                                </m:fName>
                                <m:e>
                                  <m:d>
                                    <m:dPr>
                                      <m:begChr m:val="|"/>
                                      <m:endChr m:val="|"/>
                                      <m:ctrlPr>
                                        <a:rPr lang="en-US" sz="2600" b="0" i="1" smtClean="0">
                                          <a:latin typeface="Cambria Math" panose="02040503050406030204" pitchFamily="18" charset="0"/>
                                        </a:rPr>
                                      </m:ctrlPr>
                                    </m:dPr>
                                    <m:e>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𝐶</m:t>
                                          </m:r>
                                        </m:e>
                                        <m:sub>
                                          <m:r>
                                            <a:rPr lang="en-US" sz="2600" b="0" i="1" smtClean="0">
                                              <a:latin typeface="Cambria Math" panose="02040503050406030204" pitchFamily="18" charset="0"/>
                                            </a:rPr>
                                            <m:t>𝜏</m:t>
                                          </m:r>
                                        </m:sub>
                                      </m:sSub>
                                    </m:e>
                                  </m:d>
                                  <m:r>
                                    <a:rPr lang="en-US" sz="2600" b="0" i="1" smtClean="0">
                                      <a:latin typeface="Cambria Math" panose="02040503050406030204" pitchFamily="18" charset="0"/>
                                    </a:rPr>
                                    <m:t>+</m:t>
                                  </m:r>
                                  <m:sSup>
                                    <m:sSupPr>
                                      <m:ctrlPr>
                                        <a:rPr lang="en-US" sz="2600" b="0" i="1" smtClean="0">
                                          <a:latin typeface="Cambria Math" panose="02040503050406030204" pitchFamily="18" charset="0"/>
                                        </a:rPr>
                                      </m:ctrlPr>
                                    </m:sSupPr>
                                    <m:e>
                                      <m:r>
                                        <a:rPr lang="en-US" sz="2600" b="0" i="1" smtClean="0">
                                          <a:latin typeface="Cambria Math" panose="02040503050406030204" pitchFamily="18" charset="0"/>
                                        </a:rPr>
                                        <m:t>𝑌</m:t>
                                      </m:r>
                                    </m:e>
                                    <m:sup>
                                      <m:r>
                                        <a:rPr lang="en-US" sz="2600" b="0" i="1" smtClean="0">
                                          <a:latin typeface="Cambria Math" panose="02040503050406030204" pitchFamily="18" charset="0"/>
                                        </a:rPr>
                                        <m:t>𝑇</m:t>
                                      </m:r>
                                    </m:sup>
                                  </m:sSup>
                                  <m:sSubSup>
                                    <m:sSubSupPr>
                                      <m:ctrlPr>
                                        <a:rPr lang="en-US" sz="2600" b="0" i="1" smtClean="0">
                                          <a:latin typeface="Cambria Math" panose="02040503050406030204" pitchFamily="18" charset="0"/>
                                        </a:rPr>
                                      </m:ctrlPr>
                                    </m:sSubSupPr>
                                    <m:e>
                                      <m:r>
                                        <a:rPr lang="en-US" sz="2600" b="0" i="1" smtClean="0">
                                          <a:latin typeface="Cambria Math" panose="02040503050406030204" pitchFamily="18" charset="0"/>
                                        </a:rPr>
                                        <m:t>𝐶</m:t>
                                      </m:r>
                                    </m:e>
                                    <m:sub>
                                      <m:r>
                                        <a:rPr lang="en-US" sz="2600" b="0" i="1" smtClean="0">
                                          <a:latin typeface="Cambria Math" panose="02040503050406030204" pitchFamily="18" charset="0"/>
                                        </a:rPr>
                                        <m:t>𝜏</m:t>
                                      </m:r>
                                    </m:sub>
                                    <m:sup>
                                      <m:r>
                                        <a:rPr lang="en-US" sz="2600" b="0" i="1" smtClean="0">
                                          <a:latin typeface="Cambria Math" panose="02040503050406030204" pitchFamily="18" charset="0"/>
                                        </a:rPr>
                                        <m:t>−1</m:t>
                                      </m:r>
                                    </m:sup>
                                  </m:sSubSup>
                                  <m:r>
                                    <a:rPr lang="en-US" sz="2600" b="0" i="1" smtClean="0">
                                      <a:latin typeface="Cambria Math" panose="02040503050406030204" pitchFamily="18" charset="0"/>
                                    </a:rPr>
                                    <m:t>𝑌</m:t>
                                  </m:r>
                                </m:e>
                              </m:func>
                            </m:e>
                          </m:func>
                        </m:e>
                      </m:func>
                    </m:oMath>
                  </m:oMathPara>
                </a14:m>
                <a:endParaRPr lang="en-US" sz="2600" dirty="0"/>
              </a:p>
              <a:p>
                <a:endParaRPr lang="en-US" sz="2600" dirty="0"/>
              </a:p>
              <a:p>
                <a:pPr marL="457200" indent="-457200">
                  <a:buFont typeface="Arial" panose="020B0604020202020204" pitchFamily="34" charset="0"/>
                  <a:buChar char="•"/>
                </a:pPr>
                <a:r>
                  <a:rPr lang="en-US" sz="2600" dirty="0"/>
                  <a:t>And we can obtain our optimal regularization parameter from here.</a:t>
                </a:r>
                <a:r>
                  <a:rPr lang="en-US" sz="2600" baseline="30000" dirty="0"/>
                  <a:t>1</a:t>
                </a:r>
                <a:endParaRPr lang="en-US" sz="2600" dirty="0"/>
              </a:p>
              <a:p>
                <a:pPr marL="457200" indent="-457200">
                  <a:buFont typeface="Arial" panose="020B0604020202020204" pitchFamily="34" charset="0"/>
                  <a:buChar char="•"/>
                </a:pPr>
                <a:r>
                  <a:rPr lang="en-US" sz="2600" dirty="0"/>
                  <a:t>Note: we worked through the problem with </a:t>
                </a:r>
                <a:r>
                  <a:rPr lang="en-US" sz="2600" dirty="0">
                    <a:solidFill>
                      <a:srgbClr val="C00000"/>
                    </a:solidFill>
                  </a:rPr>
                  <a:t>different lambdas for every beta</a:t>
                </a:r>
                <a:r>
                  <a:rPr lang="en-US" sz="2600" dirty="0"/>
                  <a:t>! If lambdas all equal: back to classic Ridge regression.</a:t>
                </a:r>
              </a:p>
              <a:p>
                <a:endParaRPr lang="en-US" dirty="0"/>
              </a:p>
            </p:txBody>
          </p:sp>
        </mc:Choice>
        <mc:Fallback xmlns="">
          <p:sp>
            <p:nvSpPr>
              <p:cNvPr id="3" name="Content Placeholder 2">
                <a:extLst>
                  <a:ext uri="{FF2B5EF4-FFF2-40B4-BE49-F238E27FC236}">
                    <a16:creationId xmlns:a16="http://schemas.microsoft.com/office/drawing/2014/main" id="{8755AB0A-F42D-4D04-9CA5-454E48B700F1}"/>
                  </a:ext>
                </a:extLst>
              </p:cNvPr>
              <p:cNvSpPr>
                <a:spLocks noGrp="1" noRot="1" noChangeAspect="1" noMove="1" noResize="1" noEditPoints="1" noAdjustHandles="1" noChangeArrowheads="1" noChangeShapeType="1" noTextEdit="1"/>
              </p:cNvSpPr>
              <p:nvPr>
                <p:ph idx="1"/>
              </p:nvPr>
            </p:nvSpPr>
            <p:spPr>
              <a:xfrm>
                <a:off x="833415" y="1177758"/>
                <a:ext cx="10327008" cy="3947135"/>
              </a:xfrm>
              <a:blipFill>
                <a:blip r:embed="rId2"/>
                <a:stretch>
                  <a:fillRect l="-1063" t="-1235" r="-472"/>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3066D0D8-B907-4987-9228-0F2FEC3BD0BD}"/>
              </a:ext>
            </a:extLst>
          </p:cNvPr>
          <p:cNvSpPr>
            <a:spLocks noGrp="1"/>
          </p:cNvSpPr>
          <p:nvPr>
            <p:ph type="title"/>
          </p:nvPr>
        </p:nvSpPr>
        <p:spPr/>
        <p:txBody>
          <a:bodyPr/>
          <a:lstStyle/>
          <a:p>
            <a:r>
              <a:rPr lang="en-US" dirty="0"/>
              <a:t>Evidence Procedure: The </a:t>
            </a:r>
            <a:r>
              <a:rPr lang="en-US" dirty="0" err="1"/>
              <a:t>maths</a:t>
            </a:r>
            <a:r>
              <a:rPr lang="en-US" dirty="0"/>
              <a:t> in a nutshell</a:t>
            </a:r>
          </a:p>
        </p:txBody>
      </p:sp>
      <p:sp>
        <p:nvSpPr>
          <p:cNvPr id="4" name="Slide Number Placeholder 3">
            <a:extLst>
              <a:ext uri="{FF2B5EF4-FFF2-40B4-BE49-F238E27FC236}">
                <a16:creationId xmlns:a16="http://schemas.microsoft.com/office/drawing/2014/main" id="{A3CBC36E-5835-4BE8-8DFE-CE9645B15E9C}"/>
              </a:ext>
            </a:extLst>
          </p:cNvPr>
          <p:cNvSpPr>
            <a:spLocks noGrp="1"/>
          </p:cNvSpPr>
          <p:nvPr>
            <p:ph type="sldNum" sz="quarter" idx="12"/>
          </p:nvPr>
        </p:nvSpPr>
        <p:spPr/>
        <p:txBody>
          <a:bodyPr/>
          <a:lstStyle/>
          <a:p>
            <a:fld id="{AD29F1E6-0A42-6342-8A19-FA364A33AB30}" type="slidenum">
              <a:rPr lang="en-US" smtClean="0"/>
              <a:t>53</a:t>
            </a:fld>
            <a:endParaRPr lang="en-US"/>
          </a:p>
        </p:txBody>
      </p:sp>
      <p:sp>
        <p:nvSpPr>
          <p:cNvPr id="14" name="TextBox 13">
            <a:extLst>
              <a:ext uri="{FF2B5EF4-FFF2-40B4-BE49-F238E27FC236}">
                <a16:creationId xmlns:a16="http://schemas.microsoft.com/office/drawing/2014/main" id="{2467A934-0AF7-470C-B222-493DA1B829A9}"/>
              </a:ext>
            </a:extLst>
          </p:cNvPr>
          <p:cNvSpPr txBox="1"/>
          <p:nvPr/>
        </p:nvSpPr>
        <p:spPr>
          <a:xfrm>
            <a:off x="833415" y="5485925"/>
            <a:ext cx="10327008" cy="923330"/>
          </a:xfrm>
          <a:prstGeom prst="rect">
            <a:avLst/>
          </a:prstGeom>
          <a:noFill/>
        </p:spPr>
        <p:txBody>
          <a:bodyPr wrap="square" rtlCol="0">
            <a:spAutoFit/>
          </a:bodyPr>
          <a:lstStyle/>
          <a:p>
            <a:r>
              <a:rPr lang="en-US" baseline="30000" dirty="0"/>
              <a:t>1 </a:t>
            </a:r>
            <a:r>
              <a:rPr lang="en-US" dirty="0"/>
              <a:t>There is an easy formula to automatically obtain the betas as well, available in chapter 13, p. 464 of Murphy’s “Machine Learning – A Probabilistic Perspective”.</a:t>
            </a:r>
          </a:p>
          <a:p>
            <a:endParaRPr lang="en-US" dirty="0"/>
          </a:p>
        </p:txBody>
      </p:sp>
    </p:spTree>
    <p:extLst>
      <p:ext uri="{BB962C8B-B14F-4D97-AF65-F5344CB8AC3E}">
        <p14:creationId xmlns:p14="http://schemas.microsoft.com/office/powerpoint/2010/main" val="1940587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445D0-B9A4-4B3E-85FF-A189EBC4810C}"/>
              </a:ext>
            </a:extLst>
          </p:cNvPr>
          <p:cNvSpPr>
            <a:spLocks noGrp="1"/>
          </p:cNvSpPr>
          <p:nvPr>
            <p:ph type="title"/>
          </p:nvPr>
        </p:nvSpPr>
        <p:spPr>
          <a:xfrm>
            <a:off x="914400" y="2918083"/>
            <a:ext cx="10363200" cy="1362076"/>
          </a:xfrm>
        </p:spPr>
        <p:txBody>
          <a:bodyPr/>
          <a:lstStyle/>
          <a:p>
            <a:pPr algn="ctr"/>
            <a:r>
              <a:rPr lang="en-US" dirty="0"/>
              <a:t>Thank you!</a:t>
            </a:r>
          </a:p>
        </p:txBody>
      </p:sp>
      <p:sp>
        <p:nvSpPr>
          <p:cNvPr id="4" name="Slide Number Placeholder 3">
            <a:extLst>
              <a:ext uri="{FF2B5EF4-FFF2-40B4-BE49-F238E27FC236}">
                <a16:creationId xmlns:a16="http://schemas.microsoft.com/office/drawing/2014/main" id="{44484DF8-EF99-41C8-BDD4-CE7E37FED1DA}"/>
              </a:ext>
            </a:extLst>
          </p:cNvPr>
          <p:cNvSpPr>
            <a:spLocks noGrp="1"/>
          </p:cNvSpPr>
          <p:nvPr>
            <p:ph type="sldNum" sz="quarter" idx="12"/>
          </p:nvPr>
        </p:nvSpPr>
        <p:spPr/>
        <p:txBody>
          <a:bodyPr/>
          <a:lstStyle/>
          <a:p>
            <a:fld id="{AD29F1E6-0A42-6342-8A19-FA364A33AB30}" type="slidenum">
              <a:rPr lang="en-US" smtClean="0"/>
              <a:t>54</a:t>
            </a:fld>
            <a:endParaRPr lang="en-US"/>
          </a:p>
        </p:txBody>
      </p:sp>
    </p:spTree>
    <p:extLst>
      <p:ext uri="{BB962C8B-B14F-4D97-AF65-F5344CB8AC3E}">
        <p14:creationId xmlns:p14="http://schemas.microsoft.com/office/powerpoint/2010/main" val="32399215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69F4F-6049-499C-B2B8-CC549829566D}"/>
              </a:ext>
            </a:extLst>
          </p:cNvPr>
          <p:cNvSpPr>
            <a:spLocks noGrp="1"/>
          </p:cNvSpPr>
          <p:nvPr>
            <p:ph type="title"/>
          </p:nvPr>
        </p:nvSpPr>
        <p:spPr/>
        <p:txBody>
          <a:bodyPr/>
          <a:lstStyle/>
          <a:p>
            <a:r>
              <a:rPr lang="en-US" dirty="0"/>
              <a:t>Practical side: how to check for multicollinearity?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72CDC1-7B79-45EC-808D-DE75109267F8}"/>
                  </a:ext>
                </a:extLst>
              </p:cNvPr>
              <p:cNvSpPr>
                <a:spLocks noGrp="1"/>
              </p:cNvSpPr>
              <p:nvPr>
                <p:ph idx="1"/>
              </p:nvPr>
            </p:nvSpPr>
            <p:spPr>
              <a:xfrm>
                <a:off x="932496" y="1177758"/>
                <a:ext cx="10327008" cy="4882800"/>
              </a:xfrm>
            </p:spPr>
            <p:txBody>
              <a:bodyPr/>
              <a:lstStyle/>
              <a:p>
                <a:pPr marL="457200" indent="-457200">
                  <a:buFont typeface="Arial" panose="020B0604020202020204" pitchFamily="34" charset="0"/>
                  <a:buChar char="•"/>
                </a:pPr>
                <a:r>
                  <a:rPr lang="en-US" dirty="0"/>
                  <a:t>Check if at least one eigenvalue of Gram Matrix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𝑋</m:t>
                        </m:r>
                      </m:e>
                      <m:sup>
                        <m:r>
                          <a:rPr lang="en-US" i="1">
                            <a:latin typeface="Cambria Math" panose="02040503050406030204" pitchFamily="18" charset="0"/>
                          </a:rPr>
                          <m:t>𝑇</m:t>
                        </m:r>
                      </m:sup>
                    </m:sSup>
                    <m:r>
                      <a:rPr lang="en-US" i="1">
                        <a:latin typeface="Cambria Math" panose="02040503050406030204" pitchFamily="18" charset="0"/>
                      </a:rPr>
                      <m:t>𝑋</m:t>
                    </m:r>
                  </m:oMath>
                </a14:m>
                <a:r>
                  <a:rPr lang="en-US" dirty="0"/>
                  <a:t>) is close to 0.</a:t>
                </a:r>
              </a:p>
              <a:p>
                <a:pPr marL="457200" indent="-457200">
                  <a:buFont typeface="Arial" panose="020B0604020202020204" pitchFamily="34" charset="0"/>
                  <a:buChar char="•"/>
                </a:pPr>
                <a:r>
                  <a:rPr lang="en-US" dirty="0"/>
                  <a:t>Check for large condition numbers (</a:t>
                </a:r>
                <a14:m>
                  <m:oMath xmlns:m="http://schemas.openxmlformats.org/officeDocument/2006/math">
                    <m:r>
                      <a:rPr lang="en-US" b="0" i="1" smtClean="0">
                        <a:latin typeface="Cambria Math" panose="02040503050406030204" pitchFamily="18" charset="0"/>
                      </a:rPr>
                      <m:t>𝜅</m:t>
                    </m:r>
                  </m:oMath>
                </a14:m>
                <a:r>
                  <a:rPr lang="en-US" dirty="0"/>
                  <a:t>) in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𝑋</m:t>
                        </m:r>
                      </m:e>
                      <m:sup>
                        <m:r>
                          <a:rPr lang="en-US" i="1">
                            <a:latin typeface="Cambria Math" panose="02040503050406030204" pitchFamily="18" charset="0"/>
                          </a:rPr>
                          <m:t>𝑇</m:t>
                        </m:r>
                      </m:sup>
                    </m:sSup>
                    <m:r>
                      <a:rPr lang="en-US" i="1">
                        <a:latin typeface="Cambria Math" panose="02040503050406030204" pitchFamily="18" charset="0"/>
                      </a:rPr>
                      <m:t>𝑋</m:t>
                    </m:r>
                  </m:oMath>
                </a14:m>
                <a:r>
                  <a:rPr lang="en-US" dirty="0"/>
                  <a:t>. </a:t>
                </a:r>
              </a:p>
              <a:p>
                <a:pPr marL="457200" indent="-457200">
                  <a:buFont typeface="Arial" panose="020B0604020202020204" pitchFamily="34" charset="0"/>
                  <a:buChar char="•"/>
                </a:pPr>
                <a:r>
                  <a:rPr lang="en-US" dirty="0"/>
                  <a:t>Condition number &gt; 30 usually indicates multicollinearity.</a:t>
                </a:r>
              </a:p>
              <a:p>
                <a:pPr marL="457200" indent="-457200">
                  <a:buFont typeface="Arial" panose="020B0604020202020204" pitchFamily="34" charset="0"/>
                  <a:buChar char="•"/>
                </a:pPr>
                <a:r>
                  <a:rPr lang="en-US" dirty="0"/>
                  <a:t>Check for high variance inflation factors (VIFs). VIF &gt; 10 usually indicates multicollinearity.</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𝑉𝐼𝐹</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𝑖</m:t>
                              </m:r>
                            </m:sub>
                            <m:sup>
                              <m:r>
                                <a:rPr lang="en-US" b="0" i="1" smtClean="0">
                                  <a:latin typeface="Cambria Math" panose="02040503050406030204" pitchFamily="18" charset="0"/>
                                </a:rPr>
                                <m:t>2</m:t>
                              </m:r>
                            </m:sup>
                          </m:sSubSup>
                        </m:den>
                      </m:f>
                    </m:oMath>
                  </m:oMathPara>
                </a14:m>
                <a:endParaRPr lang="en-US" dirty="0"/>
              </a:p>
            </p:txBody>
          </p:sp>
        </mc:Choice>
        <mc:Fallback xmlns="">
          <p:sp>
            <p:nvSpPr>
              <p:cNvPr id="3" name="Content Placeholder 2">
                <a:extLst>
                  <a:ext uri="{FF2B5EF4-FFF2-40B4-BE49-F238E27FC236}">
                    <a16:creationId xmlns:a16="http://schemas.microsoft.com/office/drawing/2014/main" id="{9372CDC1-7B79-45EC-808D-DE75109267F8}"/>
                  </a:ext>
                </a:extLst>
              </p:cNvPr>
              <p:cNvSpPr>
                <a:spLocks noGrp="1" noRot="1" noChangeAspect="1" noMove="1" noResize="1" noEditPoints="1" noAdjustHandles="1" noChangeArrowheads="1" noChangeShapeType="1" noTextEdit="1"/>
              </p:cNvSpPr>
              <p:nvPr>
                <p:ph idx="1"/>
              </p:nvPr>
            </p:nvSpPr>
            <p:spPr>
              <a:xfrm>
                <a:off x="932496" y="1177758"/>
                <a:ext cx="10327008" cy="4882800"/>
              </a:xfrm>
              <a:blipFill>
                <a:blip r:embed="rId3"/>
                <a:stretch>
                  <a:fillRect l="-1063" t="-1124" r="-53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EB5CF10-0582-46AC-AA83-29F52E76002E}"/>
              </a:ext>
            </a:extLst>
          </p:cNvPr>
          <p:cNvSpPr>
            <a:spLocks noGrp="1"/>
          </p:cNvSpPr>
          <p:nvPr>
            <p:ph type="sldNum" sz="quarter" idx="12"/>
          </p:nvPr>
        </p:nvSpPr>
        <p:spPr/>
        <p:txBody>
          <a:bodyPr/>
          <a:lstStyle/>
          <a:p>
            <a:fld id="{AD29F1E6-0A42-6342-8A19-FA364A33AB30}" type="slidenum">
              <a:rPr lang="en-US" smtClean="0"/>
              <a:t>55</a:t>
            </a:fld>
            <a:endParaRPr lang="en-US"/>
          </a:p>
        </p:txBody>
      </p:sp>
      <p:cxnSp>
        <p:nvCxnSpPr>
          <p:cNvPr id="6" name="Straight Arrow Connector 5">
            <a:extLst>
              <a:ext uri="{FF2B5EF4-FFF2-40B4-BE49-F238E27FC236}">
                <a16:creationId xmlns:a16="http://schemas.microsoft.com/office/drawing/2014/main" id="{3C845BD4-FEF2-492B-93DA-30271F74FADB}"/>
              </a:ext>
            </a:extLst>
          </p:cNvPr>
          <p:cNvCxnSpPr>
            <a:cxnSpLocks/>
          </p:cNvCxnSpPr>
          <p:nvPr/>
        </p:nvCxnSpPr>
        <p:spPr>
          <a:xfrm>
            <a:off x="7166344" y="4699591"/>
            <a:ext cx="276447" cy="3721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AEAE4B7-9038-41CE-8EB6-EB800C00D561}"/>
                  </a:ext>
                </a:extLst>
              </p:cNvPr>
              <p:cNvSpPr txBox="1"/>
              <p:nvPr/>
            </p:nvSpPr>
            <p:spPr>
              <a:xfrm>
                <a:off x="7442791" y="5096977"/>
                <a:ext cx="4302642" cy="938334"/>
              </a:xfrm>
              <a:prstGeom prst="rect">
                <a:avLst/>
              </a:prstGeom>
              <a:noFill/>
            </p:spPr>
            <p:txBody>
              <a:bodyPr wrap="square" rtlCol="0">
                <a:spAutoFit/>
              </a:bodyPr>
              <a:lstStyle/>
              <a:p>
                <a:r>
                  <a:rPr lang="en-US" dirty="0"/>
                  <a:t>This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𝑖</m:t>
                        </m:r>
                      </m:sub>
                      <m:sup>
                        <m:r>
                          <a:rPr lang="en-US" b="0" i="1" smtClean="0">
                            <a:latin typeface="Cambria Math" panose="02040503050406030204" pitchFamily="18" charset="0"/>
                          </a:rPr>
                          <m:t>2</m:t>
                        </m:r>
                      </m:sup>
                    </m:sSubSup>
                  </m:oMath>
                </a14:m>
                <a:r>
                  <a:rPr lang="en-US" dirty="0"/>
                  <a:t> is the coefficient of determination obtained when regressing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oMath>
                </a14:m>
                <a:r>
                  <a:rPr lang="en-US" dirty="0"/>
                  <a:t> with all other X as predictors.</a:t>
                </a:r>
              </a:p>
            </p:txBody>
          </p:sp>
        </mc:Choice>
        <mc:Fallback xmlns="">
          <p:sp>
            <p:nvSpPr>
              <p:cNvPr id="7" name="TextBox 6">
                <a:extLst>
                  <a:ext uri="{FF2B5EF4-FFF2-40B4-BE49-F238E27FC236}">
                    <a16:creationId xmlns:a16="http://schemas.microsoft.com/office/drawing/2014/main" id="{EAEAE4B7-9038-41CE-8EB6-EB800C00D561}"/>
                  </a:ext>
                </a:extLst>
              </p:cNvPr>
              <p:cNvSpPr txBox="1">
                <a:spLocks noRot="1" noChangeAspect="1" noMove="1" noResize="1" noEditPoints="1" noAdjustHandles="1" noChangeArrowheads="1" noChangeShapeType="1" noTextEdit="1"/>
              </p:cNvSpPr>
              <p:nvPr/>
            </p:nvSpPr>
            <p:spPr>
              <a:xfrm>
                <a:off x="7442791" y="5096977"/>
                <a:ext cx="4302642" cy="938334"/>
              </a:xfrm>
              <a:prstGeom prst="rect">
                <a:avLst/>
              </a:prstGeom>
              <a:blipFill>
                <a:blip r:embed="rId4"/>
                <a:stretch>
                  <a:fillRect l="-1275" t="-1299" b="-9740"/>
                </a:stretch>
              </a:blipFill>
            </p:spPr>
            <p:txBody>
              <a:bodyPr/>
              <a:lstStyle/>
              <a:p>
                <a:r>
                  <a:rPr lang="en-US">
                    <a:noFill/>
                  </a:rPr>
                  <a:t> </a:t>
                </a:r>
              </a:p>
            </p:txBody>
          </p:sp>
        </mc:Fallback>
      </mc:AlternateContent>
    </p:spTree>
    <p:extLst>
      <p:ext uri="{BB962C8B-B14F-4D97-AF65-F5344CB8AC3E}">
        <p14:creationId xmlns:p14="http://schemas.microsoft.com/office/powerpoint/2010/main" val="2765133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29FFA-68A8-4A68-B473-4AA4AA3AA7C8}"/>
              </a:ext>
            </a:extLst>
          </p:cNvPr>
          <p:cNvSpPr>
            <a:spLocks noGrp="1"/>
          </p:cNvSpPr>
          <p:nvPr>
            <p:ph type="title"/>
          </p:nvPr>
        </p:nvSpPr>
        <p:spPr/>
        <p:txBody>
          <a:bodyPr/>
          <a:lstStyle/>
          <a:p>
            <a:r>
              <a:rPr lang="en-US" dirty="0"/>
              <a:t>Augmented problem – Elastic Net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90271AA-6CAC-44AB-B9EA-7A255DF9CA66}"/>
                  </a:ext>
                </a:extLst>
              </p:cNvPr>
              <p:cNvSpPr>
                <a:spLocks noGrp="1"/>
              </p:cNvSpPr>
              <p:nvPr>
                <p:ph idx="1"/>
              </p:nvPr>
            </p:nvSpPr>
            <p:spPr>
              <a:xfrm>
                <a:off x="932496" y="1177758"/>
                <a:ext cx="10327008" cy="4989126"/>
              </a:xfrm>
            </p:spPr>
            <p:txBody>
              <a:bodyPr/>
              <a:lstStyle/>
              <a:p>
                <a:r>
                  <a:rPr lang="en-US" dirty="0"/>
                  <a:t>We can actually prove that EN is a generalized LASSO with augmented data. Construct the augmented problem:</a:t>
                </a:r>
              </a:p>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r>
                            <a:rPr lang="en-US" b="0" i="1" smtClean="0">
                              <a:latin typeface="Cambria Math" panose="02040503050406030204" pitchFamily="18" charset="0"/>
                            </a:rPr>
                            <m:t>∗</m:t>
                          </m:r>
                        </m:sup>
                      </m:sSup>
                      <m:r>
                        <a:rPr lang="en-US" b="0" i="1" smtClean="0">
                          <a:latin typeface="Cambria Math" panose="02040503050406030204" pitchFamily="18" charset="0"/>
                        </a:rPr>
                        <m:t>=</m:t>
                      </m:r>
                      <m:d>
                        <m:dPr>
                          <m:ctrlPr>
                            <a:rPr lang="en-US" b="0" i="1" smtClean="0">
                              <a:latin typeface="Cambria Math" panose="02040503050406030204" pitchFamily="18" charset="0"/>
                            </a:rPr>
                          </m:ctrlPr>
                        </m:dPr>
                        <m:e>
                          <m:f>
                            <m:fPr>
                              <m:type m:val="noBar"/>
                              <m:ctrlPr>
                                <a:rPr lang="en-US" b="0" i="1" smtClean="0">
                                  <a:latin typeface="Cambria Math" panose="02040503050406030204" pitchFamily="18" charset="0"/>
                                </a:rPr>
                              </m:ctrlPr>
                            </m:fPr>
                            <m:num>
                              <m:r>
                                <a:rPr lang="en-US" b="0" i="1" smtClean="0">
                                  <a:latin typeface="Cambria Math" panose="02040503050406030204" pitchFamily="18" charset="0"/>
                                </a:rPr>
                                <m:t>𝑌</m:t>
                              </m:r>
                            </m:num>
                            <m:den>
                              <m:r>
                                <a:rPr lang="en-US" b="0" i="1" smtClean="0">
                                  <a:latin typeface="Cambria Math" panose="02040503050406030204" pitchFamily="18" charset="0"/>
                                </a:rPr>
                                <m:t>0</m:t>
                              </m:r>
                            </m:den>
                          </m:f>
                        </m:e>
                      </m:d>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ℝ</m:t>
                          </m:r>
                        </m:e>
                        <m:sup>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𝑝</m:t>
                          </m:r>
                        </m:sup>
                      </m:sSup>
                    </m:oMath>
                  </m:oMathPara>
                </a14:m>
                <a:endParaRPr lang="en-US" b="0" dirty="0"/>
              </a:p>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2</m:t>
                                  </m:r>
                                </m:sub>
                              </m:sSub>
                            </m:e>
                          </m:d>
                        </m:e>
                        <m: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d>
                        <m:dPr>
                          <m:ctrlPr>
                            <a:rPr lang="en-US" b="0" i="1" smtClean="0">
                              <a:latin typeface="Cambria Math" panose="02040503050406030204" pitchFamily="18" charset="0"/>
                            </a:rPr>
                          </m:ctrlPr>
                        </m:dPr>
                        <m:e>
                          <m:f>
                            <m:fPr>
                              <m:type m:val="noBar"/>
                              <m:ctrlPr>
                                <a:rPr lang="en-US" b="0" i="1" smtClean="0">
                                  <a:latin typeface="Cambria Math" panose="02040503050406030204" pitchFamily="18" charset="0"/>
                                </a:rPr>
                              </m:ctrlPr>
                            </m:fPr>
                            <m:num>
                              <m:r>
                                <a:rPr lang="en-US" b="0" i="1" smtClean="0">
                                  <a:latin typeface="Cambria Math" panose="02040503050406030204" pitchFamily="18" charset="0"/>
                                </a:rPr>
                                <m:t>𝑋</m:t>
                              </m:r>
                            </m:num>
                            <m:den>
                              <m:rad>
                                <m:radPr>
                                  <m:degHide m:val="on"/>
                                  <m:ctrlPr>
                                    <a:rPr lang="en-US" b="0" i="1" smtClean="0">
                                      <a:latin typeface="Cambria Math" panose="02040503050406030204" pitchFamily="18" charset="0"/>
                                    </a:rPr>
                                  </m:ctrlPr>
                                </m:radPr>
                                <m:deg/>
                                <m:e>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1</m:t>
                                      </m:r>
                                    </m:sub>
                                  </m:sSub>
                                </m:e>
                              </m:rad>
                              <m:r>
                                <a:rPr lang="en-US" b="0" i="1" smtClean="0">
                                  <a:latin typeface="Cambria Math" panose="02040503050406030204" pitchFamily="18" charset="0"/>
                                </a:rPr>
                                <m:t>𝐼</m:t>
                              </m:r>
                            </m:den>
                          </m:f>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ℝ</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𝑝</m:t>
                              </m:r>
                            </m:e>
                          </m:d>
                          <m:r>
                            <a:rPr lang="en-US" b="0" i="1" smtClean="0">
                              <a:latin typeface="Cambria Math" panose="02040503050406030204" pitchFamily="18" charset="0"/>
                            </a:rPr>
                            <m:t> × </m:t>
                          </m:r>
                          <m:r>
                            <a:rPr lang="en-US" b="0" i="1" smtClean="0">
                              <a:latin typeface="Cambria Math" panose="02040503050406030204" pitchFamily="18" charset="0"/>
                            </a:rPr>
                            <m:t>𝑝</m:t>
                          </m:r>
                        </m:sup>
                      </m:sSup>
                    </m:oMath>
                  </m:oMathPara>
                </a14:m>
                <a:endParaRPr lang="en-US" b="0" dirty="0"/>
              </a:p>
              <a:p>
                <a:r>
                  <a:rPr lang="en-US" dirty="0"/>
                  <a:t> and define:</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𝛾</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1</m:t>
                              </m:r>
                            </m:sub>
                          </m:sSub>
                        </m:num>
                        <m:den>
                          <m:rad>
                            <m:radPr>
                              <m:degHide m:val="on"/>
                              <m:ctrlPr>
                                <a:rPr lang="en-US" b="0" i="1" smtClean="0">
                                  <a:latin typeface="Cambria Math" panose="02040503050406030204" pitchFamily="18" charset="0"/>
                                </a:rPr>
                              </m:ctrlPr>
                            </m:radPr>
                            <m:deg/>
                            <m:e>
                              <m:d>
                                <m:dPr>
                                  <m:ctrlPr>
                                    <a:rPr lang="en-US" b="0" i="1" smtClean="0">
                                      <a:latin typeface="Cambria Math" panose="02040503050406030204" pitchFamily="18" charset="0"/>
                                    </a:rPr>
                                  </m:ctrlPr>
                                </m:dPr>
                                <m:e>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2</m:t>
                                      </m:r>
                                    </m:sub>
                                  </m:sSub>
                                </m:e>
                              </m:d>
                            </m:e>
                          </m:rad>
                        </m:den>
                      </m:f>
                    </m:oMath>
                  </m:oMathPara>
                </a14:m>
                <a:endParaRPr lang="en-US" dirty="0"/>
              </a:p>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𝛽</m:t>
                          </m:r>
                        </m:e>
                        <m:sup>
                          <m:r>
                            <a:rPr lang="en-US" b="0" i="1" smtClean="0">
                              <a:latin typeface="Cambria Math" panose="02040503050406030204" pitchFamily="18" charset="0"/>
                            </a:rPr>
                            <m:t>∗</m:t>
                          </m:r>
                        </m:sup>
                      </m:sSup>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d>
                            <m:dPr>
                              <m:ctrlPr>
                                <a:rPr lang="en-US" b="0" i="1" smtClean="0">
                                  <a:latin typeface="Cambria Math" panose="02040503050406030204" pitchFamily="18" charset="0"/>
                                </a:rPr>
                              </m:ctrlPr>
                            </m:dPr>
                            <m:e>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2</m:t>
                                  </m:r>
                                </m:sub>
                              </m:sSub>
                            </m:e>
                          </m:d>
                        </m:e>
                      </m:rad>
                      <m:r>
                        <a:rPr lang="en-US" b="0" i="1" smtClean="0">
                          <a:latin typeface="Cambria Math" panose="02040503050406030204" pitchFamily="18" charset="0"/>
                        </a:rPr>
                        <m:t>𝛽</m:t>
                      </m:r>
                    </m:oMath>
                  </m:oMathPara>
                </a14:m>
                <a:endParaRPr lang="en-US" dirty="0"/>
              </a:p>
            </p:txBody>
          </p:sp>
        </mc:Choice>
        <mc:Fallback xmlns="">
          <p:sp>
            <p:nvSpPr>
              <p:cNvPr id="3" name="Content Placeholder 2">
                <a:extLst>
                  <a:ext uri="{FF2B5EF4-FFF2-40B4-BE49-F238E27FC236}">
                    <a16:creationId xmlns:a16="http://schemas.microsoft.com/office/drawing/2014/main" id="{B90271AA-6CAC-44AB-B9EA-7A255DF9CA66}"/>
                  </a:ext>
                </a:extLst>
              </p:cNvPr>
              <p:cNvSpPr>
                <a:spLocks noGrp="1" noRot="1" noChangeAspect="1" noMove="1" noResize="1" noEditPoints="1" noAdjustHandles="1" noChangeArrowheads="1" noChangeShapeType="1" noTextEdit="1"/>
              </p:cNvSpPr>
              <p:nvPr>
                <p:ph idx="1"/>
              </p:nvPr>
            </p:nvSpPr>
            <p:spPr>
              <a:xfrm>
                <a:off x="932496" y="1177758"/>
                <a:ext cx="10327008" cy="4989126"/>
              </a:xfrm>
              <a:blipFill>
                <a:blip r:embed="rId2"/>
                <a:stretch>
                  <a:fillRect l="-1240" t="-1099" r="-165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D6C83AA-0986-454F-9333-25046C8C72B1}"/>
              </a:ext>
            </a:extLst>
          </p:cNvPr>
          <p:cNvSpPr>
            <a:spLocks noGrp="1"/>
          </p:cNvSpPr>
          <p:nvPr>
            <p:ph type="sldNum" sz="quarter" idx="12"/>
          </p:nvPr>
        </p:nvSpPr>
        <p:spPr/>
        <p:txBody>
          <a:bodyPr/>
          <a:lstStyle/>
          <a:p>
            <a:fld id="{AD29F1E6-0A42-6342-8A19-FA364A33AB30}" type="slidenum">
              <a:rPr lang="en-US" smtClean="0"/>
              <a:t>56</a:t>
            </a:fld>
            <a:endParaRPr lang="en-US"/>
          </a:p>
        </p:txBody>
      </p:sp>
    </p:spTree>
    <p:extLst>
      <p:ext uri="{BB962C8B-B14F-4D97-AF65-F5344CB8AC3E}">
        <p14:creationId xmlns:p14="http://schemas.microsoft.com/office/powerpoint/2010/main" val="2783145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29FFA-68A8-4A68-B473-4AA4AA3AA7C8}"/>
              </a:ext>
            </a:extLst>
          </p:cNvPr>
          <p:cNvSpPr>
            <a:spLocks noGrp="1"/>
          </p:cNvSpPr>
          <p:nvPr>
            <p:ph type="title"/>
          </p:nvPr>
        </p:nvSpPr>
        <p:spPr/>
        <p:txBody>
          <a:bodyPr/>
          <a:lstStyle/>
          <a:p>
            <a:r>
              <a:rPr lang="en-US" dirty="0"/>
              <a:t>Augmented problem – Elastic Net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90271AA-6CAC-44AB-B9EA-7A255DF9CA66}"/>
                  </a:ext>
                </a:extLst>
              </p:cNvPr>
              <p:cNvSpPr>
                <a:spLocks noGrp="1"/>
              </p:cNvSpPr>
              <p:nvPr>
                <p:ph idx="1"/>
              </p:nvPr>
            </p:nvSpPr>
            <p:spPr>
              <a:xfrm>
                <a:off x="932496" y="1177758"/>
                <a:ext cx="10327008" cy="4989126"/>
              </a:xfrm>
            </p:spPr>
            <p:txBody>
              <a:bodyPr/>
              <a:lstStyle/>
              <a:p>
                <a:pPr>
                  <a:spcAft>
                    <a:spcPts val="300"/>
                  </a:spcAft>
                </a:pPr>
                <a:r>
                  <a:rPr lang="en-US" b="0" dirty="0"/>
                  <a:t>Then, the elastic net problem can be written as:</a:t>
                </a:r>
              </a:p>
              <a:p>
                <a:pPr>
                  <a:spcAft>
                    <a:spcPts val="300"/>
                  </a:spcAft>
                </a:pPr>
                <a14:m>
                  <m:oMathPara xmlns:m="http://schemas.openxmlformats.org/officeDocument/2006/math">
                    <m:oMathParaPr>
                      <m:jc m:val="centerGroup"/>
                    </m:oMathParaPr>
                    <m:oMath xmlns:m="http://schemas.openxmlformats.org/officeDocument/2006/math">
                      <m:sSup>
                        <m:sSupPr>
                          <m:ctrlPr>
                            <a:rPr lang="en-US" b="0" i="1" dirty="0"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𝛽</m:t>
                              </m:r>
                            </m:e>
                          </m:acc>
                        </m:e>
                        <m:sup>
                          <m:r>
                            <a:rPr lang="en-US" b="0" i="1" dirty="0" smtClean="0">
                              <a:latin typeface="Cambria Math" panose="02040503050406030204" pitchFamily="18" charset="0"/>
                            </a:rPr>
                            <m:t>∗</m:t>
                          </m:r>
                        </m:sup>
                      </m:sSup>
                      <m:r>
                        <a:rPr lang="en-US" b="0" i="1" dirty="0" smtClean="0">
                          <a:latin typeface="Cambria Math" panose="02040503050406030204" pitchFamily="18" charset="0"/>
                        </a:rPr>
                        <m:t>=</m:t>
                      </m:r>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arg</m:t>
                          </m:r>
                        </m:fName>
                        <m:e>
                          <m:func>
                            <m:funcPr>
                              <m:ctrlPr>
                                <a:rPr lang="en-US" b="0" i="1" dirty="0" smtClean="0">
                                  <a:latin typeface="Cambria Math" panose="02040503050406030204" pitchFamily="18" charset="0"/>
                                </a:rPr>
                              </m:ctrlPr>
                            </m:funcPr>
                            <m:fName>
                              <m:limLow>
                                <m:limLowPr>
                                  <m:ctrlPr>
                                    <a:rPr lang="en-US" b="0" i="1" dirty="0" smtClean="0">
                                      <a:latin typeface="Cambria Math" panose="02040503050406030204" pitchFamily="18" charset="0"/>
                                    </a:rPr>
                                  </m:ctrlPr>
                                </m:limLowPr>
                                <m:e>
                                  <m:r>
                                    <m:rPr>
                                      <m:sty m:val="p"/>
                                    </m:rPr>
                                    <a:rPr lang="en-US" b="0" i="0" dirty="0" smtClean="0">
                                      <a:latin typeface="Cambria Math" panose="02040503050406030204" pitchFamily="18" charset="0"/>
                                    </a:rPr>
                                    <m:t>min</m:t>
                                  </m:r>
                                </m:e>
                                <m:lim>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𝛽</m:t>
                                      </m:r>
                                    </m:e>
                                    <m:sup>
                                      <m:r>
                                        <a:rPr lang="en-US" b="0" i="1" dirty="0" smtClean="0">
                                          <a:latin typeface="Cambria Math" panose="02040503050406030204" pitchFamily="18" charset="0"/>
                                        </a:rPr>
                                        <m:t>∗</m:t>
                                      </m:r>
                                    </m:sup>
                                  </m:sSup>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ℝ</m:t>
                                      </m:r>
                                    </m:e>
                                    <m:sup>
                                      <m:r>
                                        <a:rPr lang="en-US" b="0" i="1" dirty="0" smtClean="0">
                                          <a:latin typeface="Cambria Math" panose="02040503050406030204" pitchFamily="18" charset="0"/>
                                        </a:rPr>
                                        <m:t>𝑝</m:t>
                                      </m:r>
                                    </m:sup>
                                  </m:sSup>
                                </m:lim>
                              </m:limLow>
                            </m:fName>
                            <m:e>
                              <m:sSubSup>
                                <m:sSubSupPr>
                                  <m:ctrlPr>
                                    <a:rPr lang="en-US" b="0" i="1" dirty="0" smtClean="0">
                                      <a:latin typeface="Cambria Math" panose="02040503050406030204" pitchFamily="18" charset="0"/>
                                    </a:rPr>
                                  </m:ctrlPr>
                                </m:sSubSupPr>
                                <m:e>
                                  <m:d>
                                    <m:dPr>
                                      <m:begChr m:val="‖"/>
                                      <m:endChr m:val="‖"/>
                                      <m:ctrlPr>
                                        <a:rPr lang="en-US" b="0" i="1" dirty="0" smtClean="0">
                                          <a:latin typeface="Cambria Math" panose="02040503050406030204" pitchFamily="18" charset="0"/>
                                        </a:rPr>
                                      </m:ctrlPr>
                                    </m:dPr>
                                    <m:e>
                                      <m:sSup>
                                        <m:sSupPr>
                                          <m:ctrlPr>
                                            <a:rPr lang="en-US" i="1" dirty="0">
                                              <a:latin typeface="Cambria Math" panose="02040503050406030204" pitchFamily="18" charset="0"/>
                                            </a:rPr>
                                          </m:ctrlPr>
                                        </m:sSupPr>
                                        <m:e>
                                          <m:r>
                                            <a:rPr lang="en-US" i="1" dirty="0">
                                              <a:latin typeface="Cambria Math" panose="02040503050406030204" pitchFamily="18" charset="0"/>
                                            </a:rPr>
                                            <m:t>𝑋</m:t>
                                          </m:r>
                                        </m:e>
                                        <m:sup>
                                          <m:r>
                                            <a:rPr lang="en-US" i="1" dirty="0">
                                              <a:latin typeface="Cambria Math" panose="02040503050406030204" pitchFamily="18" charset="0"/>
                                            </a:rPr>
                                            <m:t>∗</m:t>
                                          </m:r>
                                        </m:sup>
                                      </m:sSup>
                                      <m:sSup>
                                        <m:sSupPr>
                                          <m:ctrlPr>
                                            <a:rPr lang="en-US" i="1" dirty="0">
                                              <a:latin typeface="Cambria Math" panose="02040503050406030204" pitchFamily="18" charset="0"/>
                                            </a:rPr>
                                          </m:ctrlPr>
                                        </m:sSupPr>
                                        <m:e>
                                          <m:r>
                                            <a:rPr lang="en-US" i="1" dirty="0">
                                              <a:latin typeface="Cambria Math" panose="02040503050406030204" pitchFamily="18" charset="0"/>
                                            </a:rPr>
                                            <m:t>𝛽</m:t>
                                          </m:r>
                                        </m:e>
                                        <m:sup>
                                          <m:r>
                                            <a:rPr lang="en-US" i="1" dirty="0">
                                              <a:latin typeface="Cambria Math" panose="02040503050406030204" pitchFamily="18" charset="0"/>
                                            </a:rPr>
                                            <m:t>∗</m:t>
                                          </m:r>
                                        </m:sup>
                                      </m:sSup>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𝑌</m:t>
                                          </m:r>
                                        </m:e>
                                        <m:sup>
                                          <m:r>
                                            <a:rPr lang="en-US" b="0" i="1" dirty="0" smtClean="0">
                                              <a:latin typeface="Cambria Math" panose="02040503050406030204" pitchFamily="18" charset="0"/>
                                            </a:rPr>
                                            <m:t>∗</m:t>
                                          </m:r>
                                        </m:sup>
                                      </m:sSup>
                                    </m:e>
                                  </m:d>
                                </m:e>
                                <m:sub>
                                  <m:r>
                                    <a:rPr lang="en-US" b="0" i="1" dirty="0" smtClean="0">
                                      <a:latin typeface="Cambria Math" panose="02040503050406030204" pitchFamily="18" charset="0"/>
                                    </a:rPr>
                                    <m:t>2</m:t>
                                  </m:r>
                                </m:sub>
                                <m:sup>
                                  <m:r>
                                    <a:rPr lang="en-US" b="0" i="1" dirty="0" smtClean="0">
                                      <a:latin typeface="Cambria Math" panose="02040503050406030204" pitchFamily="18" charset="0"/>
                                    </a:rPr>
                                    <m:t>2</m:t>
                                  </m:r>
                                </m:sup>
                              </m:sSubSup>
                              <m:r>
                                <a:rPr lang="en-US" b="0" i="1" dirty="0" smtClean="0">
                                  <a:latin typeface="Cambria Math" panose="02040503050406030204" pitchFamily="18" charset="0"/>
                                </a:rPr>
                                <m:t>+</m:t>
                              </m:r>
                              <m:r>
                                <a:rPr lang="en-US" b="0" i="1" dirty="0" smtClean="0">
                                  <a:latin typeface="Cambria Math" panose="02040503050406030204" pitchFamily="18" charset="0"/>
                                </a:rPr>
                                <m:t>𝛾</m:t>
                              </m:r>
                              <m:sSub>
                                <m:sSubPr>
                                  <m:ctrlPr>
                                    <a:rPr lang="en-US" b="0" i="1" dirty="0" smtClean="0">
                                      <a:latin typeface="Cambria Math" panose="02040503050406030204" pitchFamily="18" charset="0"/>
                                    </a:rPr>
                                  </m:ctrlPr>
                                </m:sSubPr>
                                <m:e>
                                  <m:d>
                                    <m:dPr>
                                      <m:begChr m:val="‖"/>
                                      <m:endChr m:val="‖"/>
                                      <m:ctrlPr>
                                        <a:rPr lang="en-US" b="0" i="1" dirty="0" smtClean="0">
                                          <a:latin typeface="Cambria Math" panose="02040503050406030204" pitchFamily="18" charset="0"/>
                                        </a:rPr>
                                      </m:ctrlPr>
                                    </m:dPr>
                                    <m:e>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𝛽</m:t>
                                          </m:r>
                                        </m:e>
                                        <m:sup>
                                          <m:r>
                                            <a:rPr lang="en-US" b="0" i="1" dirty="0" smtClean="0">
                                              <a:latin typeface="Cambria Math" panose="02040503050406030204" pitchFamily="18" charset="0"/>
                                            </a:rPr>
                                            <m:t>∗</m:t>
                                          </m:r>
                                        </m:sup>
                                      </m:sSup>
                                    </m:e>
                                  </m:d>
                                </m:e>
                                <m:sub>
                                  <m:r>
                                    <a:rPr lang="en-US" b="0" i="1" dirty="0" smtClean="0">
                                      <a:latin typeface="Cambria Math" panose="02040503050406030204" pitchFamily="18" charset="0"/>
                                    </a:rPr>
                                    <m:t>1</m:t>
                                  </m:r>
                                </m:sub>
                              </m:sSub>
                            </m:e>
                          </m:func>
                        </m:e>
                      </m:func>
                    </m:oMath>
                  </m:oMathPara>
                </a14:m>
                <a:endParaRPr lang="en-US" b="0" dirty="0"/>
              </a:p>
              <a:p>
                <a:pPr>
                  <a:spcAft>
                    <a:spcPts val="400"/>
                  </a:spcAft>
                </a:pPr>
                <a:r>
                  <a:rPr lang="en-US" b="0" dirty="0"/>
                  <a:t>Where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𝛽</m:t>
                            </m:r>
                          </m:e>
                        </m:acc>
                      </m:e>
                      <m:sub>
                        <m:r>
                          <a:rPr lang="en-US" b="0" i="1" dirty="0" smtClean="0">
                            <a:latin typeface="Cambria Math" panose="02040503050406030204" pitchFamily="18" charset="0"/>
                          </a:rPr>
                          <m:t>𝐸𝑁</m:t>
                        </m:r>
                      </m:sub>
                    </m:sSub>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r>
                              <a:rPr lang="en-US" b="0" i="1" dirty="0" smtClean="0">
                                <a:latin typeface="Cambria Math" panose="02040503050406030204" pitchFamily="18" charset="0"/>
                              </a:rPr>
                              <m:t>1+</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𝜆</m:t>
                                </m:r>
                              </m:e>
                              <m:sub>
                                <m:r>
                                  <a:rPr lang="en-US" b="0" i="1" dirty="0" smtClean="0">
                                    <a:latin typeface="Cambria Math" panose="02040503050406030204" pitchFamily="18" charset="0"/>
                                  </a:rPr>
                                  <m:t>2</m:t>
                                </m:r>
                              </m:sub>
                            </m:sSub>
                          </m:e>
                        </m:d>
                      </m:e>
                      <m:sup>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m:t>
                            </m:r>
                          </m:num>
                          <m:den>
                            <m:r>
                              <a:rPr lang="en-US" b="0" i="1" dirty="0" smtClean="0">
                                <a:latin typeface="Cambria Math" panose="02040503050406030204" pitchFamily="18" charset="0"/>
                              </a:rPr>
                              <m:t>2</m:t>
                            </m:r>
                          </m:den>
                        </m:f>
                      </m:sup>
                    </m:sSup>
                    <m:sSup>
                      <m:sSupPr>
                        <m:ctrlPr>
                          <a:rPr lang="en-US" b="0" i="1" dirty="0" smtClean="0">
                            <a:latin typeface="Cambria Math" panose="02040503050406030204" pitchFamily="18" charset="0"/>
                          </a:rPr>
                        </m:ctrlPr>
                      </m:sSup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𝛽</m:t>
                            </m:r>
                          </m:e>
                        </m:acc>
                      </m:e>
                      <m:sup>
                        <m:r>
                          <a:rPr lang="en-US" b="0" i="1" dirty="0" smtClean="0">
                            <a:latin typeface="Cambria Math" panose="02040503050406030204" pitchFamily="18" charset="0"/>
                          </a:rPr>
                          <m:t>∗</m:t>
                        </m:r>
                      </m:sup>
                    </m:sSup>
                  </m:oMath>
                </a14:m>
                <a:endParaRPr lang="en-US" b="0" dirty="0"/>
              </a:p>
              <a:p>
                <a:endParaRPr lang="en-US" dirty="0"/>
              </a:p>
              <a:p>
                <a:pPr marL="457200" indent="-457200">
                  <a:buFont typeface="Arial" panose="020B0604020202020204" pitchFamily="34" charset="0"/>
                  <a:buChar char="•"/>
                </a:pPr>
                <a:r>
                  <a:rPr lang="en-US" b="0" dirty="0"/>
                  <a:t>As we can see, the EN problem can be reformulated as a </a:t>
                </a:r>
                <a:r>
                  <a:rPr lang="en-US" b="0" dirty="0">
                    <a:solidFill>
                      <a:srgbClr val="C00000"/>
                    </a:solidFill>
                  </a:rPr>
                  <a:t>LASSO problem on augmented data</a:t>
                </a:r>
                <a:r>
                  <a:rPr lang="en-US" b="0" dirty="0"/>
                  <a:t>.</a:t>
                </a:r>
              </a:p>
              <a:p>
                <a:pPr marL="457200" indent="-457200">
                  <a:buFont typeface="Arial" panose="020B0604020202020204" pitchFamily="34" charset="0"/>
                  <a:buChar char="•"/>
                </a:pPr>
                <a:r>
                  <a:rPr lang="en-US" dirty="0"/>
                  <a:t>Note that since sample size of X is n + p &gt; p, the elastic net estimator can actually select </a:t>
                </a:r>
                <a:r>
                  <a:rPr lang="en-US" dirty="0">
                    <a:solidFill>
                      <a:srgbClr val="C00000"/>
                    </a:solidFill>
                  </a:rPr>
                  <a:t>all p predictors</a:t>
                </a:r>
                <a:r>
                  <a:rPr lang="en-US" dirty="0"/>
                  <a:t>. </a:t>
                </a:r>
              </a:p>
              <a:p>
                <a:pPr marL="457200" indent="-457200">
                  <a:buFont typeface="Arial" panose="020B0604020202020204" pitchFamily="34" charset="0"/>
                  <a:buChar char="•"/>
                </a:pP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𝛽</m:t>
                            </m:r>
                          </m:e>
                        </m:acc>
                      </m:e>
                      <m:sub>
                        <m:r>
                          <a:rPr lang="en-US" b="0" i="1" dirty="0" smtClean="0">
                            <a:latin typeface="Cambria Math" panose="02040503050406030204" pitchFamily="18" charset="0"/>
                          </a:rPr>
                          <m:t>𝐸</m:t>
                        </m:r>
                      </m:sub>
                    </m:sSub>
                  </m:oMath>
                </a14:m>
                <a:r>
                  <a:rPr lang="en-US" dirty="0"/>
                  <a:t> is a shrunk version of </a:t>
                </a:r>
                <a14:m>
                  <m:oMath xmlns:m="http://schemas.openxmlformats.org/officeDocument/2006/math">
                    <m:sSup>
                      <m:sSupPr>
                        <m:ctrlPr>
                          <a:rPr lang="en-US" b="0" i="1" dirty="0"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𝛽</m:t>
                            </m:r>
                          </m:e>
                        </m:acc>
                      </m:e>
                      <m:sup>
                        <m:r>
                          <a:rPr lang="en-US" b="0" i="1" dirty="0" smtClean="0">
                            <a:latin typeface="Cambria Math" panose="02040503050406030204" pitchFamily="18" charset="0"/>
                          </a:rPr>
                          <m:t>∗</m:t>
                        </m:r>
                      </m:sup>
                    </m:sSup>
                  </m:oMath>
                </a14:m>
                <a:r>
                  <a:rPr lang="en-US" dirty="0"/>
                  <a:t>: EN does both </a:t>
                </a:r>
                <a:r>
                  <a:rPr lang="en-US" dirty="0">
                    <a:solidFill>
                      <a:srgbClr val="C00000"/>
                    </a:solidFill>
                  </a:rPr>
                  <a:t>variable shrinking</a:t>
                </a:r>
                <a:r>
                  <a:rPr lang="en-US" dirty="0"/>
                  <a:t> and </a:t>
                </a:r>
                <a:r>
                  <a:rPr lang="en-US" dirty="0">
                    <a:solidFill>
                      <a:srgbClr val="C00000"/>
                    </a:solidFill>
                  </a:rPr>
                  <a:t>variable selection</a:t>
                </a:r>
                <a:r>
                  <a:rPr lang="en-US" dirty="0"/>
                  <a:t>.</a:t>
                </a:r>
              </a:p>
            </p:txBody>
          </p:sp>
        </mc:Choice>
        <mc:Fallback xmlns="">
          <p:sp>
            <p:nvSpPr>
              <p:cNvPr id="3" name="Content Placeholder 2">
                <a:extLst>
                  <a:ext uri="{FF2B5EF4-FFF2-40B4-BE49-F238E27FC236}">
                    <a16:creationId xmlns:a16="http://schemas.microsoft.com/office/drawing/2014/main" id="{B90271AA-6CAC-44AB-B9EA-7A255DF9CA66}"/>
                  </a:ext>
                </a:extLst>
              </p:cNvPr>
              <p:cNvSpPr>
                <a:spLocks noGrp="1" noRot="1" noChangeAspect="1" noMove="1" noResize="1" noEditPoints="1" noAdjustHandles="1" noChangeArrowheads="1" noChangeShapeType="1" noTextEdit="1"/>
              </p:cNvSpPr>
              <p:nvPr>
                <p:ph idx="1"/>
              </p:nvPr>
            </p:nvSpPr>
            <p:spPr>
              <a:xfrm>
                <a:off x="932496" y="1177758"/>
                <a:ext cx="10327008" cy="4989126"/>
              </a:xfrm>
              <a:blipFill>
                <a:blip r:embed="rId3"/>
                <a:stretch>
                  <a:fillRect l="-1240" t="-1099" b="-1050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D6C83AA-0986-454F-9333-25046C8C72B1}"/>
              </a:ext>
            </a:extLst>
          </p:cNvPr>
          <p:cNvSpPr>
            <a:spLocks noGrp="1"/>
          </p:cNvSpPr>
          <p:nvPr>
            <p:ph type="sldNum" sz="quarter" idx="12"/>
          </p:nvPr>
        </p:nvSpPr>
        <p:spPr/>
        <p:txBody>
          <a:bodyPr/>
          <a:lstStyle/>
          <a:p>
            <a:fld id="{AD29F1E6-0A42-6342-8A19-FA364A33AB30}" type="slidenum">
              <a:rPr lang="en-US" smtClean="0"/>
              <a:t>57</a:t>
            </a:fld>
            <a:endParaRPr lang="en-US"/>
          </a:p>
        </p:txBody>
      </p:sp>
      <p:sp>
        <p:nvSpPr>
          <p:cNvPr id="5" name="Arrow: Right 4">
            <a:extLst>
              <a:ext uri="{FF2B5EF4-FFF2-40B4-BE49-F238E27FC236}">
                <a16:creationId xmlns:a16="http://schemas.microsoft.com/office/drawing/2014/main" id="{0FA41D1F-CCC9-4813-B84F-225439ACAFC3}"/>
              </a:ext>
            </a:extLst>
          </p:cNvPr>
          <p:cNvSpPr/>
          <p:nvPr/>
        </p:nvSpPr>
        <p:spPr>
          <a:xfrm rot="10800000">
            <a:off x="9290493" y="1699401"/>
            <a:ext cx="757274" cy="365126"/>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F241F9B-2B78-4E16-BFBF-272C888BEF03}"/>
              </a:ext>
            </a:extLst>
          </p:cNvPr>
          <p:cNvSpPr/>
          <p:nvPr/>
        </p:nvSpPr>
        <p:spPr>
          <a:xfrm>
            <a:off x="10207256" y="1398182"/>
            <a:ext cx="1531088" cy="96756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LASSO problem!</a:t>
            </a:r>
          </a:p>
        </p:txBody>
      </p:sp>
    </p:spTree>
    <p:extLst>
      <p:ext uri="{BB962C8B-B14F-4D97-AF65-F5344CB8AC3E}">
        <p14:creationId xmlns:p14="http://schemas.microsoft.com/office/powerpoint/2010/main" val="420407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0AE23-C196-4BAD-AFF5-9C398F9C37DE}"/>
              </a:ext>
            </a:extLst>
          </p:cNvPr>
          <p:cNvSpPr>
            <a:spLocks noGrp="1"/>
          </p:cNvSpPr>
          <p:nvPr>
            <p:ph type="title"/>
          </p:nvPr>
        </p:nvSpPr>
        <p:spPr/>
        <p:txBody>
          <a:bodyPr/>
          <a:lstStyle/>
          <a:p>
            <a:r>
              <a:rPr lang="en-US" dirty="0"/>
              <a:t>Instability issues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3D4FB17-F181-4A15-A760-31112FC7797F}"/>
                  </a:ext>
                </a:extLst>
              </p:cNvPr>
              <p:cNvSpPr>
                <a:spLocks noGrp="1"/>
              </p:cNvSpPr>
              <p:nvPr>
                <p:ph idx="1"/>
              </p:nvPr>
            </p:nvSpPr>
            <p:spPr>
              <a:xfrm>
                <a:off x="1034877" y="1177758"/>
                <a:ext cx="10118204" cy="4840270"/>
              </a:xfrm>
            </p:spPr>
            <p:txBody>
              <a:bodyPr/>
              <a:lstStyle/>
              <a:p>
                <a:pPr marL="457200" indent="-457200">
                  <a:buFontTx/>
                  <a:buChar char="-"/>
                </a:pPr>
                <a:r>
                  <a:rPr lang="en-US" dirty="0"/>
                  <a:t>Linear regression becomes unstable when </a:t>
                </a:r>
                <a:r>
                  <a:rPr lang="en-US" dirty="0">
                    <a:solidFill>
                      <a:srgbClr val="00B050"/>
                    </a:solidFill>
                  </a:rPr>
                  <a:t>p</a:t>
                </a:r>
                <a:r>
                  <a:rPr lang="en-US" dirty="0"/>
                  <a:t> is close to </a:t>
                </a:r>
                <a:r>
                  <a:rPr lang="en-US" dirty="0">
                    <a:solidFill>
                      <a:srgbClr val="C00000"/>
                    </a:solidFill>
                  </a:rPr>
                  <a:t>n</a:t>
                </a:r>
                <a:r>
                  <a:rPr lang="en-US" dirty="0">
                    <a:solidFill>
                      <a:schemeClr val="tx1"/>
                    </a:solidFill>
                  </a:rPr>
                  <a:t>.</a:t>
                </a:r>
                <a:endParaRPr lang="en-US" dirty="0"/>
              </a:p>
              <a:p>
                <a:pPr marL="1200120" lvl="1" indent="-457200">
                  <a:buFontTx/>
                  <a:buChar char="-"/>
                </a:pPr>
                <a:r>
                  <a:rPr lang="en-US" dirty="0">
                    <a:solidFill>
                      <a:schemeClr val="tx1">
                        <a:lumMod val="50000"/>
                        <a:lumOff val="50000"/>
                      </a:schemeClr>
                    </a:solidFill>
                  </a:rPr>
                  <a:t>Think about each obs. as a piece of info about the model. What happens when n is close to the degrees of freedom?</a:t>
                </a:r>
                <a:endParaRPr lang="en-US" dirty="0"/>
              </a:p>
              <a:p>
                <a:pPr marL="457200" indent="-457200">
                  <a:buFontTx/>
                  <a:buChar char="-"/>
                </a:pPr>
                <a:r>
                  <a:rPr lang="en-US" dirty="0"/>
                  <a:t>Collinearity generates instability issues.</a:t>
                </a:r>
              </a:p>
              <a:p>
                <a:pPr marL="1200120" lvl="1" indent="-457200">
                  <a:buFontTx/>
                  <a:buChar char="-"/>
                </a:pPr>
                <a:r>
                  <a:rPr lang="en-US" dirty="0">
                    <a:solidFill>
                      <a:schemeClr val="tx1">
                        <a:lumMod val="50000"/>
                        <a:lumOff val="50000"/>
                      </a:schemeClr>
                    </a:solidFill>
                  </a:rPr>
                  <a:t>If we want to understand the effect of </a:t>
                </a:r>
                <a14:m>
                  <m:oMath xmlns:m="http://schemas.openxmlformats.org/officeDocument/2006/math">
                    <m:sSub>
                      <m:sSubPr>
                        <m:ctrlPr>
                          <a:rPr lang="en-US" i="1">
                            <a:solidFill>
                              <a:schemeClr val="tx1">
                                <a:lumMod val="50000"/>
                                <a:lumOff val="50000"/>
                              </a:schemeClr>
                            </a:solidFill>
                            <a:latin typeface="Cambria Math" panose="02040503050406030204" pitchFamily="18" charset="0"/>
                          </a:rPr>
                        </m:ctrlPr>
                      </m:sSubPr>
                      <m:e>
                        <m:r>
                          <a:rPr lang="en-US" i="1">
                            <a:solidFill>
                              <a:schemeClr val="tx1">
                                <a:lumMod val="50000"/>
                                <a:lumOff val="50000"/>
                              </a:schemeClr>
                            </a:solidFill>
                            <a:latin typeface="Cambria Math" panose="02040503050406030204" pitchFamily="18" charset="0"/>
                          </a:rPr>
                          <m:t>𝑋</m:t>
                        </m:r>
                      </m:e>
                      <m:sub>
                        <m:r>
                          <a:rPr lang="en-US" i="1">
                            <a:solidFill>
                              <a:schemeClr val="tx1">
                                <a:lumMod val="50000"/>
                                <a:lumOff val="50000"/>
                              </a:schemeClr>
                            </a:solidFill>
                            <a:latin typeface="Cambria Math" panose="02040503050406030204" pitchFamily="18" charset="0"/>
                          </a:rPr>
                          <m:t>1</m:t>
                        </m:r>
                      </m:sub>
                    </m:sSub>
                  </m:oMath>
                </a14:m>
                <a:r>
                  <a:rPr lang="en-US" dirty="0">
                    <a:solidFill>
                      <a:schemeClr val="tx1">
                        <a:lumMod val="50000"/>
                        <a:lumOff val="50000"/>
                      </a:schemeClr>
                    </a:solidFill>
                  </a:rPr>
                  <a:t> and </a:t>
                </a:r>
                <a14:m>
                  <m:oMath xmlns:m="http://schemas.openxmlformats.org/officeDocument/2006/math">
                    <m:sSub>
                      <m:sSubPr>
                        <m:ctrlPr>
                          <a:rPr lang="en-US" i="1">
                            <a:solidFill>
                              <a:schemeClr val="tx1">
                                <a:lumMod val="50000"/>
                                <a:lumOff val="50000"/>
                              </a:schemeClr>
                            </a:solidFill>
                            <a:latin typeface="Cambria Math" panose="02040503050406030204" pitchFamily="18" charset="0"/>
                          </a:rPr>
                        </m:ctrlPr>
                      </m:sSubPr>
                      <m:e>
                        <m:r>
                          <a:rPr lang="en-US" i="1">
                            <a:solidFill>
                              <a:schemeClr val="tx1">
                                <a:lumMod val="50000"/>
                                <a:lumOff val="50000"/>
                              </a:schemeClr>
                            </a:solidFill>
                            <a:latin typeface="Cambria Math" panose="02040503050406030204" pitchFamily="18" charset="0"/>
                          </a:rPr>
                          <m:t>𝑋</m:t>
                        </m:r>
                      </m:e>
                      <m:sub>
                        <m:r>
                          <a:rPr lang="en-US" i="1">
                            <a:solidFill>
                              <a:schemeClr val="tx1">
                                <a:lumMod val="50000"/>
                                <a:lumOff val="50000"/>
                              </a:schemeClr>
                            </a:solidFill>
                            <a:latin typeface="Cambria Math" panose="02040503050406030204" pitchFamily="18" charset="0"/>
                          </a:rPr>
                          <m:t>2</m:t>
                        </m:r>
                      </m:sub>
                    </m:sSub>
                  </m:oMath>
                </a14:m>
                <a:r>
                  <a:rPr lang="en-US" dirty="0">
                    <a:solidFill>
                      <a:schemeClr val="tx1">
                        <a:lumMod val="50000"/>
                        <a:lumOff val="50000"/>
                      </a:schemeClr>
                    </a:solidFill>
                  </a:rPr>
                  <a:t> on Y, is it easier when they vary together or when they vary separately?</a:t>
                </a:r>
                <a:endParaRPr lang="en-US" dirty="0"/>
              </a:p>
              <a:p>
                <a:pPr marL="457200" indent="-457200">
                  <a:buFontTx/>
                  <a:buChar char="-"/>
                </a:pPr>
                <a:r>
                  <a:rPr lang="en-US" dirty="0"/>
                  <a:t>Regularization helps combat instability by constraining the space of possible parameters. </a:t>
                </a:r>
              </a:p>
              <a:p>
                <a:pPr marL="457200" indent="-457200">
                  <a:buFontTx/>
                  <a:buChar char="-"/>
                </a:pPr>
                <a:r>
                  <a:rPr lang="en-US" dirty="0"/>
                  <a:t>Mathematically, instability can be seen through the estimator’s variance:</a:t>
                </a:r>
              </a:p>
            </p:txBody>
          </p:sp>
        </mc:Choice>
        <mc:Fallback xmlns="">
          <p:sp>
            <p:nvSpPr>
              <p:cNvPr id="3" name="Content Placeholder 2">
                <a:extLst>
                  <a:ext uri="{FF2B5EF4-FFF2-40B4-BE49-F238E27FC236}">
                    <a16:creationId xmlns:a16="http://schemas.microsoft.com/office/drawing/2014/main" id="{63D4FB17-F181-4A15-A760-31112FC7797F}"/>
                  </a:ext>
                </a:extLst>
              </p:cNvPr>
              <p:cNvSpPr>
                <a:spLocks noGrp="1" noRot="1" noChangeAspect="1" noMove="1" noResize="1" noEditPoints="1" noAdjustHandles="1" noChangeArrowheads="1" noChangeShapeType="1" noTextEdit="1"/>
              </p:cNvSpPr>
              <p:nvPr>
                <p:ph idx="1"/>
              </p:nvPr>
            </p:nvSpPr>
            <p:spPr>
              <a:xfrm>
                <a:off x="1034877" y="1177758"/>
                <a:ext cx="10118204" cy="4840270"/>
              </a:xfrm>
              <a:blipFill>
                <a:blip r:embed="rId3"/>
                <a:stretch>
                  <a:fillRect l="-1265" t="-1385" r="-132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B54100B-DFE9-4722-B817-5A6D2D5632F4}"/>
              </a:ext>
            </a:extLst>
          </p:cNvPr>
          <p:cNvSpPr>
            <a:spLocks noGrp="1"/>
          </p:cNvSpPr>
          <p:nvPr>
            <p:ph type="sldNum" sz="quarter" idx="12"/>
          </p:nvPr>
        </p:nvSpPr>
        <p:spPr/>
        <p:txBody>
          <a:bodyPr/>
          <a:lstStyle/>
          <a:p>
            <a:fld id="{AD29F1E6-0A42-6342-8A19-FA364A33AB30}" type="slidenum">
              <a:rPr lang="en-US" smtClean="0"/>
              <a:t>6</a:t>
            </a:fld>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96E1819-F888-4235-88C3-83B878420B73}"/>
                  </a:ext>
                </a:extLst>
              </p:cNvPr>
              <p:cNvSpPr txBox="1"/>
              <p:nvPr/>
            </p:nvSpPr>
            <p:spPr>
              <a:xfrm>
                <a:off x="4355804" y="5529240"/>
                <a:ext cx="3476349" cy="488788"/>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𝑣𝑎𝑟</m:t>
                      </m:r>
                      <m:d>
                        <m:dPr>
                          <m:ctrlPr>
                            <a:rPr lang="en-US" sz="2800" i="1">
                              <a:latin typeface="Cambria Math" panose="02040503050406030204" pitchFamily="18" charset="0"/>
                            </a:rPr>
                          </m:ctrlPr>
                        </m:dPr>
                        <m:e>
                          <m:acc>
                            <m:accPr>
                              <m:chr m:val="̂"/>
                              <m:ctrlPr>
                                <a:rPr lang="en-US" sz="2800" i="1">
                                  <a:latin typeface="Cambria Math" panose="02040503050406030204" pitchFamily="18" charset="0"/>
                                </a:rPr>
                              </m:ctrlPr>
                            </m:accPr>
                            <m:e>
                              <m:r>
                                <a:rPr lang="en-US" sz="2800" i="1">
                                  <a:latin typeface="Cambria Math" panose="02040503050406030204" pitchFamily="18" charset="0"/>
                                </a:rPr>
                                <m:t>𝛽</m:t>
                              </m:r>
                            </m:e>
                          </m:acc>
                        </m:e>
                      </m:d>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𝜎</m:t>
                          </m:r>
                        </m:e>
                        <m:sup>
                          <m:r>
                            <a:rPr lang="en-US" sz="2800" i="1">
                              <a:latin typeface="Cambria Math" panose="02040503050406030204" pitchFamily="18" charset="0"/>
                            </a:rPr>
                            <m:t>2</m:t>
                          </m:r>
                        </m:sup>
                      </m:sSup>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r>
                                    <a:rPr lang="en-US" sz="2800" i="1">
                                      <a:latin typeface="Cambria Math" panose="02040503050406030204" pitchFamily="18" charset="0"/>
                                    </a:rPr>
                                    <m:t>𝑋</m:t>
                                  </m:r>
                                </m:e>
                                <m:sup>
                                  <m:r>
                                    <a:rPr lang="en-US" sz="2800" i="1">
                                      <a:latin typeface="Cambria Math" panose="02040503050406030204" pitchFamily="18" charset="0"/>
                                    </a:rPr>
                                    <m:t>𝑇</m:t>
                                  </m:r>
                                </m:sup>
                              </m:sSup>
                              <m:r>
                                <a:rPr lang="en-US" sz="2800" i="1">
                                  <a:latin typeface="Cambria Math" panose="02040503050406030204" pitchFamily="18" charset="0"/>
                                </a:rPr>
                                <m:t>𝑋</m:t>
                              </m:r>
                            </m:e>
                          </m:d>
                        </m:e>
                        <m:sup>
                          <m:r>
                            <a:rPr lang="en-US" sz="2800" i="1">
                              <a:latin typeface="Cambria Math" panose="02040503050406030204" pitchFamily="18" charset="0"/>
                            </a:rPr>
                            <m:t>−1</m:t>
                          </m:r>
                        </m:sup>
                      </m:sSup>
                    </m:oMath>
                  </m:oMathPara>
                </a14:m>
                <a:endParaRPr lang="en-US" sz="2800" dirty="0"/>
              </a:p>
            </p:txBody>
          </p:sp>
        </mc:Choice>
        <mc:Fallback xmlns="">
          <p:sp>
            <p:nvSpPr>
              <p:cNvPr id="7" name="TextBox 6">
                <a:extLst>
                  <a:ext uri="{FF2B5EF4-FFF2-40B4-BE49-F238E27FC236}">
                    <a16:creationId xmlns:a16="http://schemas.microsoft.com/office/drawing/2014/main" id="{696E1819-F888-4235-88C3-83B878420B73}"/>
                  </a:ext>
                </a:extLst>
              </p:cNvPr>
              <p:cNvSpPr txBox="1">
                <a:spLocks noRot="1" noChangeAspect="1" noMove="1" noResize="1" noEditPoints="1" noAdjustHandles="1" noChangeArrowheads="1" noChangeShapeType="1" noTextEdit="1"/>
              </p:cNvSpPr>
              <p:nvPr/>
            </p:nvSpPr>
            <p:spPr>
              <a:xfrm>
                <a:off x="4355804" y="5529240"/>
                <a:ext cx="3476349" cy="488788"/>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29802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0AE23-C196-4BAD-AFF5-9C398F9C37DE}"/>
              </a:ext>
            </a:extLst>
          </p:cNvPr>
          <p:cNvSpPr>
            <a:spLocks noGrp="1"/>
          </p:cNvSpPr>
          <p:nvPr>
            <p:ph type="title"/>
          </p:nvPr>
        </p:nvSpPr>
        <p:spPr/>
        <p:txBody>
          <a:bodyPr/>
          <a:lstStyle/>
          <a:p>
            <a:r>
              <a:rPr lang="en-US" dirty="0"/>
              <a:t>Instability issues</a:t>
            </a:r>
          </a:p>
        </p:txBody>
      </p:sp>
      <p:sp>
        <p:nvSpPr>
          <p:cNvPr id="4" name="Slide Number Placeholder 3">
            <a:extLst>
              <a:ext uri="{FF2B5EF4-FFF2-40B4-BE49-F238E27FC236}">
                <a16:creationId xmlns:a16="http://schemas.microsoft.com/office/drawing/2014/main" id="{4B54100B-DFE9-4722-B817-5A6D2D5632F4}"/>
              </a:ext>
            </a:extLst>
          </p:cNvPr>
          <p:cNvSpPr>
            <a:spLocks noGrp="1"/>
          </p:cNvSpPr>
          <p:nvPr>
            <p:ph type="sldNum" sz="quarter" idx="12"/>
          </p:nvPr>
        </p:nvSpPr>
        <p:spPr/>
        <p:txBody>
          <a:bodyPr/>
          <a:lstStyle/>
          <a:p>
            <a:fld id="{AD29F1E6-0A42-6342-8A19-FA364A33AB30}" type="slidenum">
              <a:rPr lang="en-US" smtClean="0"/>
              <a:t>7</a:t>
            </a:fld>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96E1819-F888-4235-88C3-83B878420B73}"/>
                  </a:ext>
                </a:extLst>
              </p:cNvPr>
              <p:cNvSpPr txBox="1"/>
              <p:nvPr/>
            </p:nvSpPr>
            <p:spPr>
              <a:xfrm>
                <a:off x="3747157" y="1297856"/>
                <a:ext cx="4697685" cy="593496"/>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sz="3400" i="1">
                          <a:latin typeface="Cambria Math" panose="02040503050406030204" pitchFamily="18" charset="0"/>
                        </a:rPr>
                        <m:t>𝑣𝑎𝑟</m:t>
                      </m:r>
                      <m:d>
                        <m:dPr>
                          <m:ctrlPr>
                            <a:rPr lang="en-US" sz="3400" i="1">
                              <a:latin typeface="Cambria Math" panose="02040503050406030204" pitchFamily="18" charset="0"/>
                            </a:rPr>
                          </m:ctrlPr>
                        </m:dPr>
                        <m:e>
                          <m:acc>
                            <m:accPr>
                              <m:chr m:val="̂"/>
                              <m:ctrlPr>
                                <a:rPr lang="en-US" sz="3400" i="1">
                                  <a:latin typeface="Cambria Math" panose="02040503050406030204" pitchFamily="18" charset="0"/>
                                </a:rPr>
                              </m:ctrlPr>
                            </m:accPr>
                            <m:e>
                              <m:r>
                                <a:rPr lang="en-US" sz="3400" i="1">
                                  <a:latin typeface="Cambria Math" panose="02040503050406030204" pitchFamily="18" charset="0"/>
                                </a:rPr>
                                <m:t>𝛽</m:t>
                              </m:r>
                            </m:e>
                          </m:acc>
                        </m:e>
                      </m:d>
                      <m:r>
                        <a:rPr lang="en-US" sz="3400" i="1">
                          <a:latin typeface="Cambria Math" panose="02040503050406030204" pitchFamily="18" charset="0"/>
                        </a:rPr>
                        <m:t>=</m:t>
                      </m:r>
                      <m:sSup>
                        <m:sSupPr>
                          <m:ctrlPr>
                            <a:rPr lang="en-US" sz="3400" i="1">
                              <a:latin typeface="Cambria Math" panose="02040503050406030204" pitchFamily="18" charset="0"/>
                            </a:rPr>
                          </m:ctrlPr>
                        </m:sSupPr>
                        <m:e>
                          <m:r>
                            <a:rPr lang="en-US" sz="3400" i="1">
                              <a:latin typeface="Cambria Math" panose="02040503050406030204" pitchFamily="18" charset="0"/>
                            </a:rPr>
                            <m:t>𝜎</m:t>
                          </m:r>
                        </m:e>
                        <m:sup>
                          <m:r>
                            <a:rPr lang="en-US" sz="3400" i="1">
                              <a:latin typeface="Cambria Math" panose="02040503050406030204" pitchFamily="18" charset="0"/>
                            </a:rPr>
                            <m:t>2</m:t>
                          </m:r>
                        </m:sup>
                      </m:sSup>
                      <m:sSup>
                        <m:sSupPr>
                          <m:ctrlPr>
                            <a:rPr lang="en-US" sz="3400" i="1">
                              <a:latin typeface="Cambria Math" panose="02040503050406030204" pitchFamily="18" charset="0"/>
                            </a:rPr>
                          </m:ctrlPr>
                        </m:sSupPr>
                        <m:e>
                          <m:d>
                            <m:dPr>
                              <m:ctrlPr>
                                <a:rPr lang="en-US" sz="3400" i="1">
                                  <a:latin typeface="Cambria Math" panose="02040503050406030204" pitchFamily="18" charset="0"/>
                                </a:rPr>
                              </m:ctrlPr>
                            </m:dPr>
                            <m:e>
                              <m:sSup>
                                <m:sSupPr>
                                  <m:ctrlPr>
                                    <a:rPr lang="en-US" sz="3400" i="1">
                                      <a:latin typeface="Cambria Math" panose="02040503050406030204" pitchFamily="18" charset="0"/>
                                    </a:rPr>
                                  </m:ctrlPr>
                                </m:sSupPr>
                                <m:e>
                                  <m:r>
                                    <a:rPr lang="en-US" sz="3400" i="1">
                                      <a:latin typeface="Cambria Math" panose="02040503050406030204" pitchFamily="18" charset="0"/>
                                    </a:rPr>
                                    <m:t>𝑋</m:t>
                                  </m:r>
                                </m:e>
                                <m:sup>
                                  <m:r>
                                    <a:rPr lang="en-US" sz="3400" i="1">
                                      <a:latin typeface="Cambria Math" panose="02040503050406030204" pitchFamily="18" charset="0"/>
                                    </a:rPr>
                                    <m:t>𝑇</m:t>
                                  </m:r>
                                </m:sup>
                              </m:sSup>
                              <m:r>
                                <a:rPr lang="en-US" sz="3400" i="1">
                                  <a:latin typeface="Cambria Math" panose="02040503050406030204" pitchFamily="18" charset="0"/>
                                </a:rPr>
                                <m:t>𝑋</m:t>
                              </m:r>
                            </m:e>
                          </m:d>
                        </m:e>
                        <m:sup>
                          <m:r>
                            <a:rPr lang="en-US" sz="3400" i="1">
                              <a:latin typeface="Cambria Math" panose="02040503050406030204" pitchFamily="18" charset="0"/>
                            </a:rPr>
                            <m:t>−1</m:t>
                          </m:r>
                        </m:sup>
                      </m:sSup>
                    </m:oMath>
                  </m:oMathPara>
                </a14:m>
                <a:endParaRPr lang="en-US" sz="3400" dirty="0"/>
              </a:p>
            </p:txBody>
          </p:sp>
        </mc:Choice>
        <mc:Fallback xmlns="">
          <p:sp>
            <p:nvSpPr>
              <p:cNvPr id="7" name="TextBox 6">
                <a:extLst>
                  <a:ext uri="{FF2B5EF4-FFF2-40B4-BE49-F238E27FC236}">
                    <a16:creationId xmlns:a16="http://schemas.microsoft.com/office/drawing/2014/main" id="{696E1819-F888-4235-88C3-83B878420B73}"/>
                  </a:ext>
                </a:extLst>
              </p:cNvPr>
              <p:cNvSpPr txBox="1">
                <a:spLocks noRot="1" noChangeAspect="1" noMove="1" noResize="1" noEditPoints="1" noAdjustHandles="1" noChangeArrowheads="1" noChangeShapeType="1" noTextEdit="1"/>
              </p:cNvSpPr>
              <p:nvPr/>
            </p:nvSpPr>
            <p:spPr>
              <a:xfrm>
                <a:off x="3747157" y="1297856"/>
                <a:ext cx="4697685" cy="593496"/>
              </a:xfrm>
              <a:prstGeom prst="rect">
                <a:avLst/>
              </a:prstGeom>
              <a:blipFill>
                <a:blip r:embed="rId3"/>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8B47A451-2995-44B6-B516-33C2DF39E0C1}"/>
              </a:ext>
            </a:extLst>
          </p:cNvPr>
          <p:cNvSpPr txBox="1"/>
          <p:nvPr/>
        </p:nvSpPr>
        <p:spPr>
          <a:xfrm>
            <a:off x="5437239" y="2143432"/>
            <a:ext cx="1366684" cy="461665"/>
          </a:xfrm>
          <a:prstGeom prst="rect">
            <a:avLst/>
          </a:prstGeom>
          <a:noFill/>
        </p:spPr>
        <p:txBody>
          <a:bodyPr wrap="square" rtlCol="0">
            <a:spAutoFit/>
          </a:bodyPr>
          <a:lstStyle/>
          <a:p>
            <a:pPr algn="ctr"/>
            <a:r>
              <a:rPr lang="en-US" sz="2400" dirty="0">
                <a:solidFill>
                  <a:srgbClr val="0070C0"/>
                </a:solidFill>
              </a:rPr>
              <a:t>var(Y)</a:t>
            </a:r>
          </a:p>
        </p:txBody>
      </p:sp>
      <p:sp>
        <p:nvSpPr>
          <p:cNvPr id="9" name="Oval 8">
            <a:extLst>
              <a:ext uri="{FF2B5EF4-FFF2-40B4-BE49-F238E27FC236}">
                <a16:creationId xmlns:a16="http://schemas.microsoft.com/office/drawing/2014/main" id="{4774A28D-5082-4AA8-921D-C51DBE6C6ADA}"/>
              </a:ext>
            </a:extLst>
          </p:cNvPr>
          <p:cNvSpPr/>
          <p:nvPr/>
        </p:nvSpPr>
        <p:spPr>
          <a:xfrm>
            <a:off x="5889523" y="1297856"/>
            <a:ext cx="593496" cy="593496"/>
          </a:xfrm>
          <a:prstGeom prst="ellipse">
            <a:avLst/>
          </a:prstGeom>
          <a:noFill/>
          <a:ln w="19050">
            <a:solidFill>
              <a:srgbClr val="0070C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A4C8D47D-F814-4F26-802F-2EA26E4D07F1}"/>
              </a:ext>
            </a:extLst>
          </p:cNvPr>
          <p:cNvCxnSpPr>
            <a:stCxn id="9" idx="4"/>
            <a:endCxn id="8" idx="0"/>
          </p:cNvCxnSpPr>
          <p:nvPr/>
        </p:nvCxnSpPr>
        <p:spPr>
          <a:xfrm flipH="1">
            <a:off x="6120581" y="1891352"/>
            <a:ext cx="65690" cy="252080"/>
          </a:xfrm>
          <a:prstGeom prst="line">
            <a:avLst/>
          </a:prstGeom>
        </p:spPr>
        <p:style>
          <a:lnRef idx="2">
            <a:schemeClr val="accent1"/>
          </a:lnRef>
          <a:fillRef idx="0">
            <a:schemeClr val="accent1"/>
          </a:fillRef>
          <a:effectRef idx="1">
            <a:schemeClr val="accent1"/>
          </a:effectRef>
          <a:fontRef idx="minor">
            <a:schemeClr val="tx1"/>
          </a:fontRef>
        </p:style>
      </p:cxnSp>
      <p:sp>
        <p:nvSpPr>
          <p:cNvPr id="12" name="Rectangle: Rounded Corners 11">
            <a:extLst>
              <a:ext uri="{FF2B5EF4-FFF2-40B4-BE49-F238E27FC236}">
                <a16:creationId xmlns:a16="http://schemas.microsoft.com/office/drawing/2014/main" id="{B73FDD20-84B1-4034-B9AB-75D165AA69FA}"/>
              </a:ext>
            </a:extLst>
          </p:cNvPr>
          <p:cNvSpPr/>
          <p:nvPr/>
        </p:nvSpPr>
        <p:spPr>
          <a:xfrm>
            <a:off x="6483019" y="1297856"/>
            <a:ext cx="1540104" cy="593496"/>
          </a:xfrm>
          <a:prstGeom prst="roundRect">
            <a:avLst/>
          </a:prstGeom>
          <a:noFill/>
          <a:ln w="19050">
            <a:solidFill>
              <a:srgbClr val="0070C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D0712CB6-C3F0-4763-80FD-6D10C37A2181}"/>
              </a:ext>
            </a:extLst>
          </p:cNvPr>
          <p:cNvSpPr txBox="1"/>
          <p:nvPr/>
        </p:nvSpPr>
        <p:spPr>
          <a:xfrm>
            <a:off x="6865017" y="2153264"/>
            <a:ext cx="1797017" cy="830997"/>
          </a:xfrm>
          <a:prstGeom prst="rect">
            <a:avLst/>
          </a:prstGeom>
          <a:noFill/>
        </p:spPr>
        <p:txBody>
          <a:bodyPr wrap="square" rtlCol="0">
            <a:spAutoFit/>
          </a:bodyPr>
          <a:lstStyle/>
          <a:p>
            <a:r>
              <a:rPr lang="en-US" sz="2400" dirty="0">
                <a:solidFill>
                  <a:srgbClr val="0070C0"/>
                </a:solidFill>
              </a:rPr>
              <a:t>Inverse of Gram matrix</a:t>
            </a:r>
          </a:p>
        </p:txBody>
      </p:sp>
      <p:cxnSp>
        <p:nvCxnSpPr>
          <p:cNvPr id="15" name="Straight Connector 14">
            <a:extLst>
              <a:ext uri="{FF2B5EF4-FFF2-40B4-BE49-F238E27FC236}">
                <a16:creationId xmlns:a16="http://schemas.microsoft.com/office/drawing/2014/main" id="{15A1A225-3ED1-4225-8E9C-5F3ACE1FC782}"/>
              </a:ext>
            </a:extLst>
          </p:cNvPr>
          <p:cNvCxnSpPr>
            <a:cxnSpLocks/>
          </p:cNvCxnSpPr>
          <p:nvPr/>
        </p:nvCxnSpPr>
        <p:spPr>
          <a:xfrm>
            <a:off x="7513627" y="1901184"/>
            <a:ext cx="155536" cy="252080"/>
          </a:xfrm>
          <a:prstGeom prst="line">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1816EF72-CC6E-43BD-9F2E-306EE1613E80}"/>
                  </a:ext>
                </a:extLst>
              </p:cNvPr>
              <p:cNvSpPr>
                <a:spLocks noGrp="1"/>
              </p:cNvSpPr>
              <p:nvPr>
                <p:ph idx="1"/>
              </p:nvPr>
            </p:nvSpPr>
            <p:spPr>
              <a:xfrm>
                <a:off x="678749" y="4079815"/>
                <a:ext cx="10883664" cy="2200090"/>
              </a:xfrm>
            </p:spPr>
            <p:txBody>
              <a:bodyPr/>
              <a:lstStyle/>
              <a:p>
                <a:pPr marL="342900" indent="-342900">
                  <a:buFontTx/>
                  <a:buChar char="-"/>
                </a:pPr>
                <a:r>
                  <a:rPr lang="en-US" sz="2200" dirty="0"/>
                  <a:t>if the eigenvalues of </a:t>
                </a:r>
                <a14:m>
                  <m:oMath xmlns:m="http://schemas.openxmlformats.org/officeDocument/2006/math">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𝑋</m:t>
                        </m:r>
                      </m:e>
                      <m:sup>
                        <m:r>
                          <a:rPr lang="en-US" sz="2200" b="0" i="1" smtClean="0">
                            <a:latin typeface="Cambria Math" panose="02040503050406030204" pitchFamily="18" charset="0"/>
                          </a:rPr>
                          <m:t>𝑇</m:t>
                        </m:r>
                      </m:sup>
                    </m:sSup>
                    <m:r>
                      <a:rPr lang="en-US" sz="2200" b="0" i="1" smtClean="0">
                        <a:latin typeface="Cambria Math" panose="02040503050406030204" pitchFamily="18" charset="0"/>
                      </a:rPr>
                      <m:t>𝑋</m:t>
                    </m:r>
                  </m:oMath>
                </a14:m>
                <a:r>
                  <a:rPr lang="en-US" sz="2200" dirty="0"/>
                  <a:t> are close to zero, our matrix is almost singular. One or more eigenvalues of </a:t>
                </a:r>
                <a14:m>
                  <m:oMath xmlns:m="http://schemas.openxmlformats.org/officeDocument/2006/math">
                    <m:sSup>
                      <m:sSupPr>
                        <m:ctrlPr>
                          <a:rPr lang="en-US" sz="2200" b="0" i="1" smtClean="0">
                            <a:latin typeface="Cambria Math" panose="02040503050406030204" pitchFamily="18" charset="0"/>
                          </a:rPr>
                        </m:ctrlPr>
                      </m:sSupPr>
                      <m:e>
                        <m:d>
                          <m:dPr>
                            <m:ctrlPr>
                              <a:rPr lang="en-US" sz="2200" b="0" i="1" smtClean="0">
                                <a:latin typeface="Cambria Math" panose="02040503050406030204" pitchFamily="18" charset="0"/>
                              </a:rPr>
                            </m:ctrlPr>
                          </m:dPr>
                          <m:e>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𝑋</m:t>
                                </m:r>
                              </m:e>
                              <m:sup>
                                <m:r>
                                  <a:rPr lang="en-US" sz="2200" b="0" i="1" smtClean="0">
                                    <a:latin typeface="Cambria Math" panose="02040503050406030204" pitchFamily="18" charset="0"/>
                                  </a:rPr>
                                  <m:t>𝑇</m:t>
                                </m:r>
                              </m:sup>
                            </m:sSup>
                            <m:r>
                              <a:rPr lang="en-US" sz="2200" b="0" i="1" smtClean="0">
                                <a:latin typeface="Cambria Math" panose="02040503050406030204" pitchFamily="18" charset="0"/>
                              </a:rPr>
                              <m:t>𝑋</m:t>
                            </m:r>
                          </m:e>
                        </m:d>
                      </m:e>
                      <m:sup>
                        <m:r>
                          <a:rPr lang="en-US" sz="2200" b="0" i="1" smtClean="0">
                            <a:latin typeface="Cambria Math" panose="02040503050406030204" pitchFamily="18" charset="0"/>
                          </a:rPr>
                          <m:t>−1</m:t>
                        </m:r>
                      </m:sup>
                    </m:sSup>
                  </m:oMath>
                </a14:m>
                <a:r>
                  <a:rPr lang="en-US" sz="2200" dirty="0"/>
                  <a:t> can be extremely large. </a:t>
                </a:r>
              </a:p>
              <a:p>
                <a:pPr marL="342900" indent="-342900">
                  <a:buFontTx/>
                  <a:buChar char="-"/>
                </a:pPr>
                <a:r>
                  <a:rPr lang="en-US" sz="2200" dirty="0"/>
                  <a:t>In that case, on top of having large variance, we have numerical instability.</a:t>
                </a:r>
              </a:p>
              <a:p>
                <a:pPr marL="342900" indent="-342900">
                  <a:buFontTx/>
                  <a:buChar char="-"/>
                </a:pPr>
                <a:r>
                  <a:rPr lang="en-US" sz="2200" dirty="0"/>
                  <a:t>In general, we want the condition number of </a:t>
                </a:r>
                <a14:m>
                  <m:oMath xmlns:m="http://schemas.openxmlformats.org/officeDocument/2006/math">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𝑋</m:t>
                        </m:r>
                      </m:e>
                      <m:sup>
                        <m:r>
                          <a:rPr lang="en-US" sz="2200" b="0" i="1" smtClean="0">
                            <a:latin typeface="Cambria Math" panose="02040503050406030204" pitchFamily="18" charset="0"/>
                          </a:rPr>
                          <m:t>𝑇</m:t>
                        </m:r>
                      </m:sup>
                    </m:sSup>
                    <m:r>
                      <a:rPr lang="en-US" sz="2200" b="0" i="1" smtClean="0">
                        <a:latin typeface="Cambria Math" panose="02040503050406030204" pitchFamily="18" charset="0"/>
                      </a:rPr>
                      <m:t>𝑋</m:t>
                    </m:r>
                  </m:oMath>
                </a14:m>
                <a:r>
                  <a:rPr lang="en-US" sz="2200" dirty="0"/>
                  <a:t> to be small (well-conditioning).</a:t>
                </a:r>
              </a:p>
              <a:p>
                <a:pPr algn="ctr"/>
                <a:r>
                  <a:rPr lang="en-US" sz="2200" dirty="0">
                    <a:solidFill>
                      <a:srgbClr val="C00000"/>
                    </a:solidFill>
                  </a:rPr>
                  <a:t>Remember that for </a:t>
                </a:r>
                <a14:m>
                  <m:oMath xmlns:m="http://schemas.openxmlformats.org/officeDocument/2006/math">
                    <m:sSup>
                      <m:sSupPr>
                        <m:ctrlPr>
                          <a:rPr lang="en-US" sz="2200" b="0" i="1" smtClean="0">
                            <a:solidFill>
                              <a:srgbClr val="C00000"/>
                            </a:solidFill>
                            <a:latin typeface="Cambria Math" panose="02040503050406030204" pitchFamily="18" charset="0"/>
                          </a:rPr>
                        </m:ctrlPr>
                      </m:sSupPr>
                      <m:e>
                        <m:r>
                          <a:rPr lang="en-US" sz="2200" b="0" i="1" smtClean="0">
                            <a:solidFill>
                              <a:srgbClr val="C00000"/>
                            </a:solidFill>
                            <a:latin typeface="Cambria Math" panose="02040503050406030204" pitchFamily="18" charset="0"/>
                          </a:rPr>
                          <m:t>𝑋</m:t>
                        </m:r>
                      </m:e>
                      <m:sup>
                        <m:r>
                          <a:rPr lang="en-US" sz="2200" b="0" i="1" smtClean="0">
                            <a:solidFill>
                              <a:srgbClr val="C00000"/>
                            </a:solidFill>
                            <a:latin typeface="Cambria Math" panose="02040503050406030204" pitchFamily="18" charset="0"/>
                          </a:rPr>
                          <m:t>𝑇</m:t>
                        </m:r>
                      </m:sup>
                    </m:sSup>
                    <m:r>
                      <a:rPr lang="en-US" sz="2200" b="0" i="1" smtClean="0">
                        <a:solidFill>
                          <a:srgbClr val="C00000"/>
                        </a:solidFill>
                        <a:latin typeface="Cambria Math" panose="02040503050406030204" pitchFamily="18" charset="0"/>
                      </a:rPr>
                      <m:t>𝑋</m:t>
                    </m:r>
                    <m:r>
                      <a:rPr lang="en-US" sz="2200" b="0" i="1" smtClean="0">
                        <a:solidFill>
                          <a:srgbClr val="C00000"/>
                        </a:solidFill>
                        <a:latin typeface="Cambria Math" panose="02040503050406030204" pitchFamily="18" charset="0"/>
                      </a:rPr>
                      <m:t>:</m:t>
                    </m:r>
                  </m:oMath>
                </a14:m>
                <a:r>
                  <a:rPr lang="en-US" sz="2200" dirty="0">
                    <a:solidFill>
                      <a:srgbClr val="C00000"/>
                    </a:solidFill>
                  </a:rPr>
                  <a:t> </a:t>
                </a:r>
                <a14:m>
                  <m:oMath xmlns:m="http://schemas.openxmlformats.org/officeDocument/2006/math">
                    <m:r>
                      <a:rPr lang="en-US" sz="2200" b="0" i="1" dirty="0" smtClean="0">
                        <a:solidFill>
                          <a:srgbClr val="C00000"/>
                        </a:solidFill>
                        <a:latin typeface="Cambria Math" panose="02040503050406030204" pitchFamily="18" charset="0"/>
                      </a:rPr>
                      <m:t>𝜅</m:t>
                    </m:r>
                    <m:d>
                      <m:dPr>
                        <m:ctrlPr>
                          <a:rPr lang="en-US" sz="2200" b="0" i="1" dirty="0" smtClean="0">
                            <a:solidFill>
                              <a:srgbClr val="C00000"/>
                            </a:solidFill>
                            <a:latin typeface="Cambria Math" panose="02040503050406030204" pitchFamily="18" charset="0"/>
                          </a:rPr>
                        </m:ctrlPr>
                      </m:dPr>
                      <m:e>
                        <m:sSup>
                          <m:sSupPr>
                            <m:ctrlPr>
                              <a:rPr lang="en-US" sz="2200" b="0" i="1" dirty="0" smtClean="0">
                                <a:solidFill>
                                  <a:srgbClr val="C00000"/>
                                </a:solidFill>
                                <a:latin typeface="Cambria Math" panose="02040503050406030204" pitchFamily="18" charset="0"/>
                              </a:rPr>
                            </m:ctrlPr>
                          </m:sSupPr>
                          <m:e>
                            <m:r>
                              <a:rPr lang="en-US" sz="2200" b="0" i="1" dirty="0" smtClean="0">
                                <a:solidFill>
                                  <a:srgbClr val="C00000"/>
                                </a:solidFill>
                                <a:latin typeface="Cambria Math" panose="02040503050406030204" pitchFamily="18" charset="0"/>
                              </a:rPr>
                              <m:t>𝑋</m:t>
                            </m:r>
                          </m:e>
                          <m:sup>
                            <m:r>
                              <a:rPr lang="en-US" sz="2200" b="0" i="1" dirty="0" smtClean="0">
                                <a:solidFill>
                                  <a:srgbClr val="C00000"/>
                                </a:solidFill>
                                <a:latin typeface="Cambria Math" panose="02040503050406030204" pitchFamily="18" charset="0"/>
                              </a:rPr>
                              <m:t>𝑇</m:t>
                            </m:r>
                          </m:sup>
                        </m:sSup>
                        <m:r>
                          <a:rPr lang="en-US" sz="2200" b="0" i="1" dirty="0" smtClean="0">
                            <a:solidFill>
                              <a:srgbClr val="C00000"/>
                            </a:solidFill>
                            <a:latin typeface="Cambria Math" panose="02040503050406030204" pitchFamily="18" charset="0"/>
                          </a:rPr>
                          <m:t>𝑋</m:t>
                        </m:r>
                      </m:e>
                    </m:d>
                    <m:r>
                      <a:rPr lang="en-US" sz="2200" b="0" i="1" dirty="0" smtClean="0">
                        <a:solidFill>
                          <a:srgbClr val="C00000"/>
                        </a:solidFill>
                        <a:latin typeface="Cambria Math" panose="02040503050406030204" pitchFamily="18" charset="0"/>
                      </a:rPr>
                      <m:t>=</m:t>
                    </m:r>
                    <m:f>
                      <m:fPr>
                        <m:ctrlPr>
                          <a:rPr lang="en-US" sz="2200" b="0" i="1" dirty="0" smtClean="0">
                            <a:solidFill>
                              <a:srgbClr val="C00000"/>
                            </a:solidFill>
                            <a:latin typeface="Cambria Math" panose="02040503050406030204" pitchFamily="18" charset="0"/>
                          </a:rPr>
                        </m:ctrlPr>
                      </m:fPr>
                      <m:num>
                        <m:sSub>
                          <m:sSubPr>
                            <m:ctrlPr>
                              <a:rPr lang="en-US" sz="2200" b="0" i="1" dirty="0" smtClean="0">
                                <a:solidFill>
                                  <a:srgbClr val="C00000"/>
                                </a:solidFill>
                                <a:latin typeface="Cambria Math" panose="02040503050406030204" pitchFamily="18" charset="0"/>
                              </a:rPr>
                            </m:ctrlPr>
                          </m:sSubPr>
                          <m:e>
                            <m:r>
                              <a:rPr lang="en-US" sz="2200" b="0" i="1" dirty="0" smtClean="0">
                                <a:solidFill>
                                  <a:srgbClr val="C00000"/>
                                </a:solidFill>
                                <a:latin typeface="Cambria Math" panose="02040503050406030204" pitchFamily="18" charset="0"/>
                              </a:rPr>
                              <m:t>𝜆</m:t>
                            </m:r>
                          </m:e>
                          <m:sub>
                            <m:r>
                              <a:rPr lang="en-US" sz="2200" b="0" i="1" dirty="0" smtClean="0">
                                <a:solidFill>
                                  <a:srgbClr val="C00000"/>
                                </a:solidFill>
                                <a:latin typeface="Cambria Math" panose="02040503050406030204" pitchFamily="18" charset="0"/>
                              </a:rPr>
                              <m:t>𝑚𝑎𝑥</m:t>
                            </m:r>
                          </m:sub>
                        </m:sSub>
                      </m:num>
                      <m:den>
                        <m:sSub>
                          <m:sSubPr>
                            <m:ctrlPr>
                              <a:rPr lang="en-US" sz="2200" b="0" i="1" dirty="0" smtClean="0">
                                <a:solidFill>
                                  <a:srgbClr val="C00000"/>
                                </a:solidFill>
                                <a:latin typeface="Cambria Math" panose="02040503050406030204" pitchFamily="18" charset="0"/>
                              </a:rPr>
                            </m:ctrlPr>
                          </m:sSubPr>
                          <m:e>
                            <m:r>
                              <a:rPr lang="en-US" sz="2200" b="0" i="1" dirty="0" smtClean="0">
                                <a:solidFill>
                                  <a:srgbClr val="C00000"/>
                                </a:solidFill>
                                <a:latin typeface="Cambria Math" panose="02040503050406030204" pitchFamily="18" charset="0"/>
                              </a:rPr>
                              <m:t>𝜆</m:t>
                            </m:r>
                          </m:e>
                          <m:sub>
                            <m:r>
                              <a:rPr lang="en-US" sz="2200" b="0" i="1" dirty="0" smtClean="0">
                                <a:solidFill>
                                  <a:srgbClr val="C00000"/>
                                </a:solidFill>
                                <a:latin typeface="Cambria Math" panose="02040503050406030204" pitchFamily="18" charset="0"/>
                              </a:rPr>
                              <m:t>𝑚𝑖𝑛</m:t>
                            </m:r>
                            <m:r>
                              <m:rPr>
                                <m:lit/>
                              </m:rPr>
                              <a:rPr lang="en-US" sz="2200" b="0" i="1" dirty="0" smtClean="0">
                                <a:solidFill>
                                  <a:srgbClr val="C00000"/>
                                </a:solidFill>
                                <a:latin typeface="Cambria Math" panose="02040503050406030204" pitchFamily="18" charset="0"/>
                              </a:rPr>
                              <m:t> </m:t>
                            </m:r>
                          </m:sub>
                        </m:sSub>
                      </m:den>
                    </m:f>
                  </m:oMath>
                </a14:m>
                <a:endParaRPr lang="en-US" sz="2200" dirty="0">
                  <a:solidFill>
                    <a:srgbClr val="C00000"/>
                  </a:solidFill>
                </a:endParaRPr>
              </a:p>
            </p:txBody>
          </p:sp>
        </mc:Choice>
        <mc:Fallback xmlns="">
          <p:sp>
            <p:nvSpPr>
              <p:cNvPr id="19" name="Content Placeholder 2">
                <a:extLst>
                  <a:ext uri="{FF2B5EF4-FFF2-40B4-BE49-F238E27FC236}">
                    <a16:creationId xmlns:a16="http://schemas.microsoft.com/office/drawing/2014/main" id="{1816EF72-CC6E-43BD-9F2E-306EE1613E80}"/>
                  </a:ext>
                </a:extLst>
              </p:cNvPr>
              <p:cNvSpPr>
                <a:spLocks noGrp="1" noRot="1" noChangeAspect="1" noMove="1" noResize="1" noEditPoints="1" noAdjustHandles="1" noChangeArrowheads="1" noChangeShapeType="1" noTextEdit="1"/>
              </p:cNvSpPr>
              <p:nvPr>
                <p:ph idx="1"/>
              </p:nvPr>
            </p:nvSpPr>
            <p:spPr>
              <a:xfrm>
                <a:off x="678749" y="4079815"/>
                <a:ext cx="10883664" cy="2200090"/>
              </a:xfrm>
              <a:blipFill>
                <a:blip r:embed="rId4"/>
                <a:stretch>
                  <a:fillRect l="-728" t="-2216" b="-1108"/>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B5612C7F-6BA5-4C9E-9492-F12EAD5B993B}"/>
              </a:ext>
            </a:extLst>
          </p:cNvPr>
          <p:cNvSpPr txBox="1"/>
          <p:nvPr/>
        </p:nvSpPr>
        <p:spPr>
          <a:xfrm>
            <a:off x="3242930" y="2539134"/>
            <a:ext cx="3279677" cy="1200329"/>
          </a:xfrm>
          <a:prstGeom prst="rect">
            <a:avLst/>
          </a:prstGeom>
          <a:noFill/>
        </p:spPr>
        <p:txBody>
          <a:bodyPr wrap="square" rtlCol="0">
            <a:spAutoFit/>
          </a:bodyPr>
          <a:lstStyle/>
          <a:p>
            <a:pPr algn="r"/>
            <a:r>
              <a:rPr lang="en-US" dirty="0"/>
              <a:t>The variance of the estimator is affected by the irreducible noise of the model. We have no control over this.</a:t>
            </a:r>
          </a:p>
        </p:txBody>
      </p:sp>
      <p:sp>
        <p:nvSpPr>
          <p:cNvPr id="13" name="TextBox 12">
            <a:extLst>
              <a:ext uri="{FF2B5EF4-FFF2-40B4-BE49-F238E27FC236}">
                <a16:creationId xmlns:a16="http://schemas.microsoft.com/office/drawing/2014/main" id="{28B4C12E-3694-46E5-BCA3-53F12C0A116F}"/>
              </a:ext>
            </a:extLst>
          </p:cNvPr>
          <p:cNvSpPr txBox="1"/>
          <p:nvPr/>
        </p:nvSpPr>
        <p:spPr>
          <a:xfrm>
            <a:off x="6865016" y="2886673"/>
            <a:ext cx="3725011" cy="923330"/>
          </a:xfrm>
          <a:prstGeom prst="rect">
            <a:avLst/>
          </a:prstGeom>
          <a:noFill/>
        </p:spPr>
        <p:txBody>
          <a:bodyPr wrap="square" rtlCol="0">
            <a:spAutoFit/>
          </a:bodyPr>
          <a:lstStyle/>
          <a:p>
            <a:r>
              <a:rPr lang="en-US" dirty="0"/>
              <a:t>But the variance also depends on the predictors themselves! This is the important part.</a:t>
            </a:r>
          </a:p>
        </p:txBody>
      </p:sp>
    </p:spTree>
    <p:extLst>
      <p:ext uri="{BB962C8B-B14F-4D97-AF65-F5344CB8AC3E}">
        <p14:creationId xmlns:p14="http://schemas.microsoft.com/office/powerpoint/2010/main" val="32188531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par>
                                <p:cTn id="33" presetID="10" presetClass="entr" presetSubtype="0" fill="hold" nodeType="withEffect">
                                  <p:stCondLst>
                                    <p:cond delay="0"/>
                                  </p:stCondLst>
                                  <p:childTnLst>
                                    <p:set>
                                      <p:cBhvr>
                                        <p:cTn id="34" dur="1" fill="hold">
                                          <p:stCondLst>
                                            <p:cond delay="0"/>
                                          </p:stCondLst>
                                        </p:cTn>
                                        <p:tgtEl>
                                          <p:spTgt spid="19">
                                            <p:txEl>
                                              <p:pRg st="0" end="0"/>
                                            </p:txEl>
                                          </p:spTgt>
                                        </p:tgtEl>
                                        <p:attrNameLst>
                                          <p:attrName>style.visibility</p:attrName>
                                        </p:attrNameLst>
                                      </p:cBhvr>
                                      <p:to>
                                        <p:strVal val="visible"/>
                                      </p:to>
                                    </p:set>
                                    <p:animEffect transition="in" filter="fade">
                                      <p:cBhvr>
                                        <p:cTn id="35" dur="500"/>
                                        <p:tgtEl>
                                          <p:spTgt spid="19">
                                            <p:txEl>
                                              <p:pRg st="0" end="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19">
                                            <p:txEl>
                                              <p:pRg st="1" end="1"/>
                                            </p:txEl>
                                          </p:spTgt>
                                        </p:tgtEl>
                                        <p:attrNameLst>
                                          <p:attrName>style.visibility</p:attrName>
                                        </p:attrNameLst>
                                      </p:cBhvr>
                                      <p:to>
                                        <p:strVal val="visible"/>
                                      </p:to>
                                    </p:set>
                                    <p:animEffect transition="in" filter="fade">
                                      <p:cBhvr>
                                        <p:cTn id="38" dur="500"/>
                                        <p:tgtEl>
                                          <p:spTgt spid="19">
                                            <p:txEl>
                                              <p:pRg st="1" end="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19">
                                            <p:txEl>
                                              <p:pRg st="2" end="2"/>
                                            </p:txEl>
                                          </p:spTgt>
                                        </p:tgtEl>
                                        <p:attrNameLst>
                                          <p:attrName>style.visibility</p:attrName>
                                        </p:attrNameLst>
                                      </p:cBhvr>
                                      <p:to>
                                        <p:strVal val="visible"/>
                                      </p:to>
                                    </p:set>
                                    <p:animEffect transition="in" filter="fade">
                                      <p:cBhvr>
                                        <p:cTn id="41" dur="500"/>
                                        <p:tgtEl>
                                          <p:spTgt spid="19">
                                            <p:txEl>
                                              <p:pRg st="2" end="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19">
                                            <p:txEl>
                                              <p:pRg st="3" end="3"/>
                                            </p:txEl>
                                          </p:spTgt>
                                        </p:tgtEl>
                                        <p:attrNameLst>
                                          <p:attrName>style.visibility</p:attrName>
                                        </p:attrNameLst>
                                      </p:cBhvr>
                                      <p:to>
                                        <p:strVal val="visible"/>
                                      </p:to>
                                    </p:set>
                                    <p:animEffect transition="in" filter="fade">
                                      <p:cBhvr>
                                        <p:cTn id="44" dur="500"/>
                                        <p:tgtEl>
                                          <p:spTgt spid="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2" grpId="0" animBg="1"/>
      <p:bldP spid="14" grpId="0"/>
      <p:bldP spid="3"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879C1-DF4B-477C-8B6F-84F3BF006D07}"/>
              </a:ext>
            </a:extLst>
          </p:cNvPr>
          <p:cNvSpPr>
            <a:spLocks noGrp="1"/>
          </p:cNvSpPr>
          <p:nvPr>
            <p:ph type="title"/>
          </p:nvPr>
        </p:nvSpPr>
        <p:spPr/>
        <p:txBody>
          <a:bodyPr/>
          <a:lstStyle/>
          <a:p>
            <a:r>
              <a:rPr lang="en-US" dirty="0"/>
              <a:t>Instability and the condition number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B8F030-022F-4FE6-A19A-F9CFB2B0C298}"/>
                  </a:ext>
                </a:extLst>
              </p:cNvPr>
              <p:cNvSpPr>
                <a:spLocks noGrp="1"/>
              </p:cNvSpPr>
              <p:nvPr>
                <p:ph idx="1"/>
              </p:nvPr>
            </p:nvSpPr>
            <p:spPr>
              <a:xfrm>
                <a:off x="932496" y="1177758"/>
                <a:ext cx="10327008" cy="4893104"/>
              </a:xfrm>
            </p:spPr>
            <p:txBody>
              <a:bodyPr/>
              <a:lstStyle/>
              <a:p>
                <a:r>
                  <a:rPr lang="en-US" dirty="0"/>
                  <a:t>More formally, instability can be analyzed through perturbation theory.</a:t>
                </a:r>
              </a:p>
              <a:p>
                <a:r>
                  <a:rPr lang="en-US" dirty="0"/>
                  <a:t>Consider the following least-squares problem:</a:t>
                </a:r>
              </a:p>
              <a:p>
                <a:endParaRPr lang="en-US" sz="1100" dirty="0"/>
              </a:p>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min</m:t>
                              </m:r>
                            </m:e>
                            <m:lim>
                              <m:r>
                                <a:rPr lang="en-US" b="0" i="1" smtClean="0">
                                  <a:latin typeface="Cambria Math" panose="02040503050406030204" pitchFamily="18" charset="0"/>
                                </a:rPr>
                                <m:t>𝛽</m:t>
                              </m:r>
                            </m:lim>
                          </m:limLow>
                        </m:fName>
                        <m:e>
                          <m:d>
                            <m:dPr>
                              <m:begChr m:val="‖"/>
                              <m:ctrlPr>
                                <a:rPr lang="en-US" i="1">
                                  <a:latin typeface="Cambria Math" panose="02040503050406030204" pitchFamily="18" charset="0"/>
                                </a:rPr>
                              </m:ctrlPr>
                            </m:dPr>
                            <m:e>
                              <m:r>
                                <a:rPr lang="en-US" i="1">
                                  <a:latin typeface="Cambria Math" panose="02040503050406030204" pitchFamily="18" charset="0"/>
                                </a:rPr>
                                <m:t>(</m:t>
                              </m:r>
                              <m:r>
                                <a:rPr lang="en-US" i="1">
                                  <a:latin typeface="Cambria Math" panose="02040503050406030204" pitchFamily="18" charset="0"/>
                                </a:rPr>
                                <m:t>𝑋</m:t>
                              </m:r>
                              <m:r>
                                <a:rPr lang="en-US" b="0" i="1" smtClean="0">
                                  <a:latin typeface="Cambria Math" panose="02040503050406030204" pitchFamily="18" charset="0"/>
                                </a:rPr>
                                <m:t>+</m:t>
                              </m:r>
                              <m:r>
                                <a:rPr lang="en-US" i="1">
                                  <a:latin typeface="Cambria Math" panose="02040503050406030204" pitchFamily="18" charset="0"/>
                                </a:rPr>
                                <m:t>𝛿</m:t>
                              </m:r>
                              <m:r>
                                <a:rPr lang="en-US" i="1">
                                  <a:latin typeface="Cambria Math" panose="02040503050406030204" pitchFamily="18" charset="0"/>
                                </a:rPr>
                                <m:t>𝑋</m:t>
                              </m:r>
                            </m:e>
                          </m:d>
                          <m:r>
                            <a:rPr lang="en-US" i="1">
                              <a:latin typeface="Cambria Math" panose="02040503050406030204" pitchFamily="18" charset="0"/>
                            </a:rPr>
                            <m:t>𝛽</m:t>
                          </m:r>
                          <m:r>
                            <a:rPr lang="en-US" i="1">
                              <a:latin typeface="Cambria Math" panose="02040503050406030204" pitchFamily="18" charset="0"/>
                            </a:rPr>
                            <m:t>−(</m:t>
                          </m:r>
                          <m:r>
                            <m:rPr>
                              <m:sty m:val="p"/>
                            </m:rPr>
                            <a:rPr lang="en-US" i="1">
                              <a:latin typeface="Cambria Math" panose="02040503050406030204" pitchFamily="18" charset="0"/>
                            </a:rPr>
                            <m:t>Y</m:t>
                          </m:r>
                          <m:r>
                            <a:rPr lang="en-US" b="0" i="1" smtClean="0">
                              <a:latin typeface="Cambria Math" panose="02040503050406030204" pitchFamily="18" charset="0"/>
                            </a:rPr>
                            <m:t>+</m:t>
                          </m:r>
                          <m:r>
                            <a:rPr lang="en-US" i="1">
                              <a:latin typeface="Cambria Math" panose="02040503050406030204" pitchFamily="18" charset="0"/>
                            </a:rPr>
                            <m:t>𝛿</m:t>
                          </m:r>
                          <m:r>
                            <a:rPr lang="en-US" i="1">
                              <a:latin typeface="Cambria Math" panose="02040503050406030204" pitchFamily="18" charset="0"/>
                            </a:rPr>
                            <m:t>𝑌</m:t>
                          </m:r>
                          <m:r>
                            <a:rPr lang="en-US" i="1">
                              <a:latin typeface="Cambria Math" panose="02040503050406030204" pitchFamily="18" charset="0"/>
                            </a:rPr>
                            <m:t>)‖</m:t>
                          </m:r>
                        </m:e>
                      </m:func>
                    </m:oMath>
                  </m:oMathPara>
                </a14:m>
                <a:endParaRPr lang="en-US" dirty="0"/>
              </a:p>
              <a:p>
                <a:r>
                  <a:rPr lang="en-US" dirty="0"/>
                  <a:t>If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𝛽</m:t>
                        </m:r>
                      </m:e>
                    </m:acc>
                  </m:oMath>
                </a14:m>
                <a:r>
                  <a:rPr lang="en-US" dirty="0"/>
                  <a:t> is the solution of the original least squares problem, we can prove that:</a:t>
                </a:r>
              </a:p>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𝛽</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𝛽</m:t>
                                  </m:r>
                                </m:e>
                              </m:acc>
                            </m:e>
                          </m:d>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𝛽</m:t>
                              </m:r>
                            </m:e>
                          </m:d>
                        </m:den>
                      </m:f>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i="1">
                              <a:latin typeface="Cambria Math" panose="02040503050406030204" pitchFamily="18" charset="0"/>
                            </a:rPr>
                            <m:t>𝜅</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𝑋</m:t>
                                  </m:r>
                                </m:e>
                                <m:sup>
                                  <m:r>
                                    <a:rPr lang="en-US" i="1">
                                      <a:latin typeface="Cambria Math" panose="02040503050406030204" pitchFamily="18" charset="0"/>
                                    </a:rPr>
                                    <m:t>𝑇</m:t>
                                  </m:r>
                                </m:sup>
                              </m:sSup>
                              <m:r>
                                <a:rPr lang="en-US" i="1">
                                  <a:latin typeface="Cambria Math" panose="02040503050406030204" pitchFamily="18" charset="0"/>
                                </a:rPr>
                                <m:t>𝑋</m:t>
                              </m:r>
                            </m:e>
                          </m:d>
                        </m:e>
                      </m:rad>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𝛿</m:t>
                              </m:r>
                              <m:r>
                                <a:rPr lang="en-US" b="0" i="1" smtClean="0">
                                  <a:latin typeface="Cambria Math" panose="02040503050406030204" pitchFamily="18" charset="0"/>
                                </a:rPr>
                                <m:t>𝑋</m:t>
                              </m:r>
                            </m:e>
                          </m:d>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𝑋</m:t>
                              </m:r>
                            </m:e>
                          </m:d>
                        </m:den>
                      </m:f>
                    </m:oMath>
                  </m:oMathPara>
                </a14:m>
                <a:endParaRPr lang="en-US" dirty="0"/>
              </a:p>
              <a:p>
                <a:r>
                  <a:rPr lang="en-US" b="0" dirty="0"/>
                  <a:t>Small </a:t>
                </a:r>
                <a14:m>
                  <m:oMath xmlns:m="http://schemas.openxmlformats.org/officeDocument/2006/math">
                    <m:r>
                      <a:rPr lang="en-US" b="0" i="1" smtClean="0">
                        <a:latin typeface="Cambria Math" panose="02040503050406030204" pitchFamily="18" charset="0"/>
                      </a:rPr>
                      <m:t>𝜅</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𝑇</m:t>
                            </m:r>
                          </m:sup>
                        </m:sSup>
                        <m:r>
                          <a:rPr lang="en-US" b="0" i="1" smtClean="0">
                            <a:latin typeface="Cambria Math" panose="02040503050406030204" pitchFamily="18" charset="0"/>
                          </a:rPr>
                          <m:t>𝑋</m:t>
                        </m:r>
                      </m:e>
                    </m:d>
                  </m:oMath>
                </a14:m>
                <a:r>
                  <a:rPr lang="en-US" dirty="0"/>
                  <a:t> tightens the bound on how much my coefficients can vary.</a:t>
                </a:r>
              </a:p>
            </p:txBody>
          </p:sp>
        </mc:Choice>
        <mc:Fallback xmlns="">
          <p:sp>
            <p:nvSpPr>
              <p:cNvPr id="3" name="Content Placeholder 2">
                <a:extLst>
                  <a:ext uri="{FF2B5EF4-FFF2-40B4-BE49-F238E27FC236}">
                    <a16:creationId xmlns:a16="http://schemas.microsoft.com/office/drawing/2014/main" id="{90B8F030-022F-4FE6-A19A-F9CFB2B0C298}"/>
                  </a:ext>
                </a:extLst>
              </p:cNvPr>
              <p:cNvSpPr>
                <a:spLocks noGrp="1" noRot="1" noChangeAspect="1" noMove="1" noResize="1" noEditPoints="1" noAdjustHandles="1" noChangeArrowheads="1" noChangeShapeType="1" noTextEdit="1"/>
              </p:cNvSpPr>
              <p:nvPr>
                <p:ph idx="1"/>
              </p:nvPr>
            </p:nvSpPr>
            <p:spPr>
              <a:xfrm>
                <a:off x="932496" y="1177758"/>
                <a:ext cx="10327008" cy="4893104"/>
              </a:xfrm>
              <a:blipFill>
                <a:blip r:embed="rId3"/>
                <a:stretch>
                  <a:fillRect l="-1240" t="-1121" r="-1240" b="-809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674F3DC-9E8B-4025-83DA-CE4160C08B71}"/>
              </a:ext>
            </a:extLst>
          </p:cNvPr>
          <p:cNvSpPr>
            <a:spLocks noGrp="1"/>
          </p:cNvSpPr>
          <p:nvPr>
            <p:ph type="sldNum" sz="quarter" idx="12"/>
          </p:nvPr>
        </p:nvSpPr>
        <p:spPr/>
        <p:txBody>
          <a:bodyPr/>
          <a:lstStyle/>
          <a:p>
            <a:fld id="{AD29F1E6-0A42-6342-8A19-FA364A33AB30}" type="slidenum">
              <a:rPr lang="en-US" smtClean="0"/>
              <a:t>8</a:t>
            </a:fld>
            <a:endParaRPr lang="en-US"/>
          </a:p>
        </p:txBody>
      </p:sp>
      <p:sp>
        <p:nvSpPr>
          <p:cNvPr id="5" name="Oval 4">
            <a:extLst>
              <a:ext uri="{FF2B5EF4-FFF2-40B4-BE49-F238E27FC236}">
                <a16:creationId xmlns:a16="http://schemas.microsoft.com/office/drawing/2014/main" id="{1C2330FE-1274-47E4-9C53-149418D38D04}"/>
              </a:ext>
            </a:extLst>
          </p:cNvPr>
          <p:cNvSpPr/>
          <p:nvPr/>
        </p:nvSpPr>
        <p:spPr>
          <a:xfrm>
            <a:off x="5464222" y="2754517"/>
            <a:ext cx="500645" cy="500645"/>
          </a:xfrm>
          <a:prstGeom prst="ellipse">
            <a:avLst/>
          </a:prstGeom>
          <a:noFill/>
          <a:ln>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 name="Oval 5">
            <a:extLst>
              <a:ext uri="{FF2B5EF4-FFF2-40B4-BE49-F238E27FC236}">
                <a16:creationId xmlns:a16="http://schemas.microsoft.com/office/drawing/2014/main" id="{E2671AF9-3F61-4047-B215-5F93BC0C4940}"/>
              </a:ext>
            </a:extLst>
          </p:cNvPr>
          <p:cNvSpPr/>
          <p:nvPr/>
        </p:nvSpPr>
        <p:spPr>
          <a:xfrm>
            <a:off x="7477320" y="2763905"/>
            <a:ext cx="492726" cy="492726"/>
          </a:xfrm>
          <a:prstGeom prst="ellipse">
            <a:avLst/>
          </a:prstGeom>
          <a:noFill/>
          <a:ln>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783714A7-FB47-4577-A715-4AAE3A1BE93D}"/>
              </a:ext>
            </a:extLst>
          </p:cNvPr>
          <p:cNvSpPr txBox="1"/>
          <p:nvPr/>
        </p:nvSpPr>
        <p:spPr>
          <a:xfrm>
            <a:off x="8823062" y="2834700"/>
            <a:ext cx="1466748" cy="369332"/>
          </a:xfrm>
          <a:prstGeom prst="rect">
            <a:avLst/>
          </a:prstGeom>
          <a:noFill/>
        </p:spPr>
        <p:txBody>
          <a:bodyPr wrap="none" rtlCol="0">
            <a:spAutoFit/>
          </a:bodyPr>
          <a:lstStyle/>
          <a:p>
            <a:r>
              <a:rPr lang="en-US" dirty="0">
                <a:ln w="0"/>
                <a:solidFill>
                  <a:srgbClr val="C00000"/>
                </a:solidFill>
                <a:effectLst>
                  <a:outerShdw blurRad="38100" dist="25400" dir="5400000" algn="ctr" rotWithShape="0">
                    <a:srgbClr val="6E747A">
                      <a:alpha val="43000"/>
                    </a:srgbClr>
                  </a:outerShdw>
                </a:effectLst>
              </a:rPr>
              <a:t>Perturbations</a:t>
            </a:r>
          </a:p>
        </p:txBody>
      </p:sp>
      <p:sp>
        <p:nvSpPr>
          <p:cNvPr id="15" name="Freeform: Shape 14">
            <a:extLst>
              <a:ext uri="{FF2B5EF4-FFF2-40B4-BE49-F238E27FC236}">
                <a16:creationId xmlns:a16="http://schemas.microsoft.com/office/drawing/2014/main" id="{D5746841-4B0F-481F-8063-007A64D63611}"/>
              </a:ext>
            </a:extLst>
          </p:cNvPr>
          <p:cNvSpPr/>
          <p:nvPr/>
        </p:nvSpPr>
        <p:spPr>
          <a:xfrm>
            <a:off x="5922335" y="2392680"/>
            <a:ext cx="3572539" cy="414315"/>
          </a:xfrm>
          <a:custGeom>
            <a:avLst/>
            <a:gdLst>
              <a:gd name="connsiteX0" fmla="*/ 0 w 3572539"/>
              <a:gd name="connsiteY0" fmla="*/ 446567 h 446567"/>
              <a:gd name="connsiteX1" fmla="*/ 2498651 w 3572539"/>
              <a:gd name="connsiteY1" fmla="*/ 0 h 446567"/>
              <a:gd name="connsiteX2" fmla="*/ 3572539 w 3572539"/>
              <a:gd name="connsiteY2" fmla="*/ 446567 h 446567"/>
            </a:gdLst>
            <a:ahLst/>
            <a:cxnLst>
              <a:cxn ang="0">
                <a:pos x="connsiteX0" y="connsiteY0"/>
              </a:cxn>
              <a:cxn ang="0">
                <a:pos x="connsiteX1" y="connsiteY1"/>
              </a:cxn>
              <a:cxn ang="0">
                <a:pos x="connsiteX2" y="connsiteY2"/>
              </a:cxn>
            </a:cxnLst>
            <a:rect l="l" t="t" r="r" b="b"/>
            <a:pathLst>
              <a:path w="3572539" h="446567">
                <a:moveTo>
                  <a:pt x="0" y="446567"/>
                </a:moveTo>
                <a:cubicBezTo>
                  <a:pt x="951614" y="223283"/>
                  <a:pt x="1903228" y="0"/>
                  <a:pt x="2498651" y="0"/>
                </a:cubicBezTo>
                <a:cubicBezTo>
                  <a:pt x="3094074" y="0"/>
                  <a:pt x="3333306" y="223283"/>
                  <a:pt x="3572539" y="446567"/>
                </a:cubicBezTo>
              </a:path>
            </a:pathLst>
          </a:custGeom>
          <a:ln w="12700"/>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6" name="Freeform: Shape 15">
            <a:extLst>
              <a:ext uri="{FF2B5EF4-FFF2-40B4-BE49-F238E27FC236}">
                <a16:creationId xmlns:a16="http://schemas.microsoft.com/office/drawing/2014/main" id="{676C7CDF-F55B-4E14-B82A-C425B9D2974F}"/>
              </a:ext>
            </a:extLst>
          </p:cNvPr>
          <p:cNvSpPr/>
          <p:nvPr/>
        </p:nvSpPr>
        <p:spPr>
          <a:xfrm>
            <a:off x="7846828" y="2448296"/>
            <a:ext cx="1637414" cy="369332"/>
          </a:xfrm>
          <a:custGeom>
            <a:avLst/>
            <a:gdLst>
              <a:gd name="connsiteX0" fmla="*/ 0 w 1637414"/>
              <a:gd name="connsiteY0" fmla="*/ 319821 h 404882"/>
              <a:gd name="connsiteX1" fmla="*/ 754912 w 1637414"/>
              <a:gd name="connsiteY1" fmla="*/ 845 h 404882"/>
              <a:gd name="connsiteX2" fmla="*/ 1637414 w 1637414"/>
              <a:gd name="connsiteY2" fmla="*/ 404882 h 404882"/>
            </a:gdLst>
            <a:ahLst/>
            <a:cxnLst>
              <a:cxn ang="0">
                <a:pos x="connsiteX0" y="connsiteY0"/>
              </a:cxn>
              <a:cxn ang="0">
                <a:pos x="connsiteX1" y="connsiteY1"/>
              </a:cxn>
              <a:cxn ang="0">
                <a:pos x="connsiteX2" y="connsiteY2"/>
              </a:cxn>
            </a:cxnLst>
            <a:rect l="l" t="t" r="r" b="b"/>
            <a:pathLst>
              <a:path w="1637414" h="404882">
                <a:moveTo>
                  <a:pt x="0" y="319821"/>
                </a:moveTo>
                <a:cubicBezTo>
                  <a:pt x="241005" y="153244"/>
                  <a:pt x="482010" y="-13332"/>
                  <a:pt x="754912" y="845"/>
                </a:cubicBezTo>
                <a:cubicBezTo>
                  <a:pt x="1027814" y="15022"/>
                  <a:pt x="1332614" y="209952"/>
                  <a:pt x="1637414" y="404882"/>
                </a:cubicBezTo>
              </a:path>
            </a:pathLst>
          </a:custGeom>
          <a:ln w="12700"/>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2" name="Freeform: Shape 11">
            <a:extLst>
              <a:ext uri="{FF2B5EF4-FFF2-40B4-BE49-F238E27FC236}">
                <a16:creationId xmlns:a16="http://schemas.microsoft.com/office/drawing/2014/main" id="{7E1BCCFD-E324-4C2F-B7DC-4620163F4004}"/>
              </a:ext>
            </a:extLst>
          </p:cNvPr>
          <p:cNvSpPr/>
          <p:nvPr/>
        </p:nvSpPr>
        <p:spPr>
          <a:xfrm rot="10800000">
            <a:off x="6576182" y="5145287"/>
            <a:ext cx="2908060" cy="256053"/>
          </a:xfrm>
          <a:custGeom>
            <a:avLst/>
            <a:gdLst>
              <a:gd name="connsiteX0" fmla="*/ 0 w 3572539"/>
              <a:gd name="connsiteY0" fmla="*/ 446567 h 446567"/>
              <a:gd name="connsiteX1" fmla="*/ 2498651 w 3572539"/>
              <a:gd name="connsiteY1" fmla="*/ 0 h 446567"/>
              <a:gd name="connsiteX2" fmla="*/ 3572539 w 3572539"/>
              <a:gd name="connsiteY2" fmla="*/ 446567 h 446567"/>
            </a:gdLst>
            <a:ahLst/>
            <a:cxnLst>
              <a:cxn ang="0">
                <a:pos x="connsiteX0" y="connsiteY0"/>
              </a:cxn>
              <a:cxn ang="0">
                <a:pos x="connsiteX1" y="connsiteY1"/>
              </a:cxn>
              <a:cxn ang="0">
                <a:pos x="connsiteX2" y="connsiteY2"/>
              </a:cxn>
            </a:cxnLst>
            <a:rect l="l" t="t" r="r" b="b"/>
            <a:pathLst>
              <a:path w="3572539" h="446567">
                <a:moveTo>
                  <a:pt x="0" y="446567"/>
                </a:moveTo>
                <a:cubicBezTo>
                  <a:pt x="951614" y="223283"/>
                  <a:pt x="1903228" y="0"/>
                  <a:pt x="2498651" y="0"/>
                </a:cubicBezTo>
                <a:cubicBezTo>
                  <a:pt x="3094074" y="0"/>
                  <a:pt x="3333306" y="223283"/>
                  <a:pt x="3572539" y="446567"/>
                </a:cubicBezTo>
              </a:path>
            </a:pathLst>
          </a:custGeom>
          <a:ln w="12700"/>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DBE7E33-80D6-4AA4-B0E3-4B4FB9E43399}"/>
                  </a:ext>
                </a:extLst>
              </p:cNvPr>
              <p:cNvSpPr txBox="1"/>
              <p:nvPr/>
            </p:nvSpPr>
            <p:spPr>
              <a:xfrm>
                <a:off x="8665535" y="4719672"/>
                <a:ext cx="2630079" cy="369332"/>
              </a:xfrm>
              <a:prstGeom prst="rect">
                <a:avLst/>
              </a:prstGeom>
              <a:noFill/>
            </p:spPr>
            <p:txBody>
              <a:bodyPr wrap="none" rtlCol="0">
                <a:spAutoFit/>
              </a:bodyPr>
              <a:lstStyle/>
              <a:p>
                <a:r>
                  <a:rPr lang="en-US" dirty="0">
                    <a:ln w="0"/>
                    <a:solidFill>
                      <a:srgbClr val="C00000"/>
                    </a:solidFill>
                    <a:effectLst>
                      <a:outerShdw blurRad="38100" dist="25400" dir="5400000" algn="ctr" rotWithShape="0">
                        <a:srgbClr val="6E747A">
                          <a:alpha val="43000"/>
                        </a:srgbClr>
                      </a:outerShdw>
                    </a:effectLst>
                  </a:rPr>
                  <a:t>Condition number of </a:t>
                </a:r>
                <a14:m>
                  <m:oMath xmlns:m="http://schemas.openxmlformats.org/officeDocument/2006/math">
                    <m:sSup>
                      <m:sSupPr>
                        <m:ctrlPr>
                          <a:rPr lang="en-US" b="0" i="1" smtClean="0">
                            <a:ln w="0"/>
                            <a:solidFill>
                              <a:srgbClr val="C00000"/>
                            </a:solidFill>
                            <a:effectLst>
                              <a:outerShdw blurRad="38100" dist="25400" dir="5400000" algn="ctr" rotWithShape="0">
                                <a:srgbClr val="6E747A">
                                  <a:alpha val="43000"/>
                                </a:srgbClr>
                              </a:outerShdw>
                            </a:effectLst>
                            <a:latin typeface="Cambria Math" panose="02040503050406030204" pitchFamily="18" charset="0"/>
                          </a:rPr>
                        </m:ctrlPr>
                      </m:sSupPr>
                      <m:e>
                        <m:r>
                          <a:rPr lang="en-US" b="0" i="1" smtClean="0">
                            <a:ln w="0"/>
                            <a:solidFill>
                              <a:srgbClr val="C00000"/>
                            </a:solidFill>
                            <a:effectLst>
                              <a:outerShdw blurRad="38100" dist="25400" dir="5400000" algn="ctr" rotWithShape="0">
                                <a:srgbClr val="6E747A">
                                  <a:alpha val="43000"/>
                                </a:srgbClr>
                              </a:outerShdw>
                            </a:effectLst>
                            <a:latin typeface="Cambria Math" panose="02040503050406030204" pitchFamily="18" charset="0"/>
                          </a:rPr>
                          <m:t>𝑋</m:t>
                        </m:r>
                      </m:e>
                      <m:sup>
                        <m:r>
                          <a:rPr lang="en-US" b="0" i="1" smtClean="0">
                            <a:ln w="0"/>
                            <a:solidFill>
                              <a:srgbClr val="C00000"/>
                            </a:solidFill>
                            <a:effectLst>
                              <a:outerShdw blurRad="38100" dist="25400" dir="5400000" algn="ctr" rotWithShape="0">
                                <a:srgbClr val="6E747A">
                                  <a:alpha val="43000"/>
                                </a:srgbClr>
                              </a:outerShdw>
                            </a:effectLst>
                            <a:latin typeface="Cambria Math" panose="02040503050406030204" pitchFamily="18" charset="0"/>
                          </a:rPr>
                          <m:t>𝑇</m:t>
                        </m:r>
                      </m:sup>
                    </m:sSup>
                    <m:r>
                      <a:rPr lang="en-US" b="0" i="1" smtClean="0">
                        <a:ln w="0"/>
                        <a:solidFill>
                          <a:srgbClr val="C00000"/>
                        </a:solidFill>
                        <a:effectLst>
                          <a:outerShdw blurRad="38100" dist="25400" dir="5400000" algn="ctr" rotWithShape="0">
                            <a:srgbClr val="6E747A">
                              <a:alpha val="43000"/>
                            </a:srgbClr>
                          </a:outerShdw>
                        </a:effectLst>
                        <a:latin typeface="Cambria Math" panose="02040503050406030204" pitchFamily="18" charset="0"/>
                      </a:rPr>
                      <m:t>𝑋</m:t>
                    </m:r>
                  </m:oMath>
                </a14:m>
                <a:endParaRPr lang="en-US" dirty="0">
                  <a:ln w="0"/>
                  <a:solidFill>
                    <a:srgbClr val="C00000"/>
                  </a:solidFill>
                  <a:effectLst>
                    <a:outerShdw blurRad="38100" dist="25400" dir="5400000" algn="ctr" rotWithShape="0">
                      <a:srgbClr val="6E747A">
                        <a:alpha val="43000"/>
                      </a:srgbClr>
                    </a:outerShdw>
                  </a:effectLst>
                </a:endParaRPr>
              </a:p>
            </p:txBody>
          </p:sp>
        </mc:Choice>
        <mc:Fallback xmlns="">
          <p:sp>
            <p:nvSpPr>
              <p:cNvPr id="13" name="TextBox 12">
                <a:extLst>
                  <a:ext uri="{FF2B5EF4-FFF2-40B4-BE49-F238E27FC236}">
                    <a16:creationId xmlns:a16="http://schemas.microsoft.com/office/drawing/2014/main" id="{BDBE7E33-80D6-4AA4-B0E3-4B4FB9E43399}"/>
                  </a:ext>
                </a:extLst>
              </p:cNvPr>
              <p:cNvSpPr txBox="1">
                <a:spLocks noRot="1" noChangeAspect="1" noMove="1" noResize="1" noEditPoints="1" noAdjustHandles="1" noChangeArrowheads="1" noChangeShapeType="1" noTextEdit="1"/>
              </p:cNvSpPr>
              <p:nvPr/>
            </p:nvSpPr>
            <p:spPr>
              <a:xfrm>
                <a:off x="8665535" y="4719672"/>
                <a:ext cx="2630079" cy="369332"/>
              </a:xfrm>
              <a:prstGeom prst="rect">
                <a:avLst/>
              </a:prstGeom>
              <a:blipFill>
                <a:blip r:embed="rId4"/>
                <a:stretch>
                  <a:fillRect l="-2552" t="-9836" b="-31148"/>
                </a:stretch>
              </a:blipFill>
            </p:spPr>
            <p:txBody>
              <a:bodyPr/>
              <a:lstStyle/>
              <a:p>
                <a:r>
                  <a:rPr lang="en-US">
                    <a:noFill/>
                  </a:rPr>
                  <a:t> </a:t>
                </a:r>
              </a:p>
            </p:txBody>
          </p:sp>
        </mc:Fallback>
      </mc:AlternateContent>
      <p:cxnSp>
        <p:nvCxnSpPr>
          <p:cNvPr id="9" name="Straight Connector 8">
            <a:extLst>
              <a:ext uri="{FF2B5EF4-FFF2-40B4-BE49-F238E27FC236}">
                <a16:creationId xmlns:a16="http://schemas.microsoft.com/office/drawing/2014/main" id="{118B997A-8C3B-434A-AFA2-83CFD46B0470}"/>
              </a:ext>
            </a:extLst>
          </p:cNvPr>
          <p:cNvCxnSpPr/>
          <p:nvPr/>
        </p:nvCxnSpPr>
        <p:spPr>
          <a:xfrm>
            <a:off x="6007399" y="5099637"/>
            <a:ext cx="1190845" cy="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425706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500"/>
                                        <p:tgtEl>
                                          <p:spTgt spid="3">
                                            <p:txEl>
                                              <p:pRg st="4" end="4"/>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5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500"/>
                                        <p:tgtEl>
                                          <p:spTgt spid="13"/>
                                        </p:tgtEl>
                                      </p:cBhvr>
                                    </p:animEffect>
                                  </p:childTnLst>
                                </p:cTn>
                              </p:par>
                              <p:par>
                                <p:cTn id="47" presetID="10" presetClass="entr" presetSubtype="0" fill="hold" nodeType="with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500"/>
                                        <p:tgtEl>
                                          <p:spTgt spid="9"/>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
                                            <p:txEl>
                                              <p:pRg st="6" end="6"/>
                                            </p:txEl>
                                          </p:spTgt>
                                        </p:tgtEl>
                                        <p:attrNameLst>
                                          <p:attrName>style.visibility</p:attrName>
                                        </p:attrNameLst>
                                      </p:cBhvr>
                                      <p:to>
                                        <p:strVal val="visible"/>
                                      </p:to>
                                    </p:set>
                                    <p:animEffect transition="in" filter="fade">
                                      <p:cBhvr>
                                        <p:cTn id="5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uiExpand="1" animBg="1"/>
      <p:bldP spid="6" grpId="0" uiExpand="1" animBg="1"/>
      <p:bldP spid="7" grpId="0" uiExpand="1"/>
      <p:bldP spid="15" grpId="0" uiExpand="1" animBg="1"/>
      <p:bldP spid="16" grpId="0" uiExpand="1" animBg="1"/>
      <p:bldP spid="12" grpId="0" animBg="1"/>
      <p:bldP spid="13" grpId="0" uiExpan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1DEBC-3952-41F8-BBF2-A557C826630A}"/>
              </a:ext>
            </a:extLst>
          </p:cNvPr>
          <p:cNvSpPr>
            <a:spLocks noGrp="1"/>
          </p:cNvSpPr>
          <p:nvPr>
            <p:ph type="title"/>
          </p:nvPr>
        </p:nvSpPr>
        <p:spPr/>
        <p:txBody>
          <a:bodyPr/>
          <a:lstStyle/>
          <a:p>
            <a:r>
              <a:rPr lang="en-US" dirty="0"/>
              <a:t>Instability visualized</a:t>
            </a:r>
          </a:p>
        </p:txBody>
      </p:sp>
      <p:sp>
        <p:nvSpPr>
          <p:cNvPr id="3" name="Content Placeholder 2">
            <a:extLst>
              <a:ext uri="{FF2B5EF4-FFF2-40B4-BE49-F238E27FC236}">
                <a16:creationId xmlns:a16="http://schemas.microsoft.com/office/drawing/2014/main" id="{DC1904E9-2DD1-4567-A57C-B4801F54ABBA}"/>
              </a:ext>
            </a:extLst>
          </p:cNvPr>
          <p:cNvSpPr>
            <a:spLocks noGrp="1"/>
          </p:cNvSpPr>
          <p:nvPr>
            <p:ph idx="1"/>
          </p:nvPr>
        </p:nvSpPr>
        <p:spPr/>
        <p:txBody>
          <a:bodyPr/>
          <a:lstStyle/>
          <a:p>
            <a:pPr marL="457200" indent="-457200">
              <a:buFontTx/>
              <a:buChar char="-"/>
            </a:pPr>
            <a:r>
              <a:rPr lang="en-US" dirty="0"/>
              <a:t>Instability can be visualized by regressing on nearly colinear data, and observing the changes on the same data, slightly perturbed:</a:t>
            </a:r>
          </a:p>
          <a:p>
            <a:endParaRPr lang="en-US" dirty="0"/>
          </a:p>
        </p:txBody>
      </p:sp>
      <p:sp>
        <p:nvSpPr>
          <p:cNvPr id="4" name="Slide Number Placeholder 3">
            <a:extLst>
              <a:ext uri="{FF2B5EF4-FFF2-40B4-BE49-F238E27FC236}">
                <a16:creationId xmlns:a16="http://schemas.microsoft.com/office/drawing/2014/main" id="{BC7765F4-86E7-4947-81BF-23F155AD81C0}"/>
              </a:ext>
            </a:extLst>
          </p:cNvPr>
          <p:cNvSpPr>
            <a:spLocks noGrp="1"/>
          </p:cNvSpPr>
          <p:nvPr>
            <p:ph type="sldNum" sz="quarter" idx="12"/>
          </p:nvPr>
        </p:nvSpPr>
        <p:spPr/>
        <p:txBody>
          <a:bodyPr/>
          <a:lstStyle/>
          <a:p>
            <a:fld id="{AD29F1E6-0A42-6342-8A19-FA364A33AB30}" type="slidenum">
              <a:rPr lang="en-US" smtClean="0"/>
              <a:t>9</a:t>
            </a:fld>
            <a:endParaRPr lang="en-US"/>
          </a:p>
        </p:txBody>
      </p:sp>
      <p:pic>
        <p:nvPicPr>
          <p:cNvPr id="6" name="Picture 5">
            <a:extLst>
              <a:ext uri="{FF2B5EF4-FFF2-40B4-BE49-F238E27FC236}">
                <a16:creationId xmlns:a16="http://schemas.microsoft.com/office/drawing/2014/main" id="{A6CD2C0D-114F-499A-AC64-06D05E304D59}"/>
              </a:ext>
            </a:extLst>
          </p:cNvPr>
          <p:cNvPicPr>
            <a:picLocks noChangeAspect="1"/>
          </p:cNvPicPr>
          <p:nvPr/>
        </p:nvPicPr>
        <p:blipFill rotWithShape="1">
          <a:blip r:embed="rId2"/>
          <a:srcRect l="10088" t="2357" r="10802" b="11881"/>
          <a:stretch/>
        </p:blipFill>
        <p:spPr>
          <a:xfrm>
            <a:off x="3294320" y="2233329"/>
            <a:ext cx="5603359" cy="3085100"/>
          </a:xfrm>
          <a:prstGeom prst="rect">
            <a:avLst/>
          </a:prstGeom>
        </p:spPr>
      </p:pic>
      <p:sp>
        <p:nvSpPr>
          <p:cNvPr id="7" name="Rectangle 6">
            <a:extLst>
              <a:ext uri="{FF2B5EF4-FFF2-40B4-BE49-F238E27FC236}">
                <a16:creationId xmlns:a16="http://schemas.microsoft.com/office/drawing/2014/main" id="{E27F45E7-F5A5-49CF-8D95-A387F55D30D6}"/>
              </a:ext>
            </a:extLst>
          </p:cNvPr>
          <p:cNvSpPr/>
          <p:nvPr/>
        </p:nvSpPr>
        <p:spPr>
          <a:xfrm>
            <a:off x="833415" y="5556862"/>
            <a:ext cx="10327008" cy="646331"/>
          </a:xfrm>
          <a:prstGeom prst="rect">
            <a:avLst/>
          </a:prstGeom>
        </p:spPr>
        <p:txBody>
          <a:bodyPr wrap="square">
            <a:spAutoFit/>
          </a:bodyPr>
          <a:lstStyle/>
          <a:p>
            <a:r>
              <a:rPr lang="en-US" dirty="0"/>
              <a:t>Image from </a:t>
            </a:r>
            <a:r>
              <a:rPr lang="en-US" i="1" dirty="0"/>
              <a:t>“Instability of Least Squares, Least Absolute Deviation and Least Median of Squares Linear Regression”</a:t>
            </a:r>
            <a:r>
              <a:rPr lang="en-US" dirty="0"/>
              <a:t>, Ellis et al. (1998)</a:t>
            </a:r>
          </a:p>
        </p:txBody>
      </p:sp>
      <p:cxnSp>
        <p:nvCxnSpPr>
          <p:cNvPr id="9" name="Straight Connector 8">
            <a:extLst>
              <a:ext uri="{FF2B5EF4-FFF2-40B4-BE49-F238E27FC236}">
                <a16:creationId xmlns:a16="http://schemas.microsoft.com/office/drawing/2014/main" id="{F0C56830-0330-4B6F-AF67-417042C565D7}"/>
              </a:ext>
            </a:extLst>
          </p:cNvPr>
          <p:cNvCxnSpPr>
            <a:cxnSpLocks/>
          </p:cNvCxnSpPr>
          <p:nvPr/>
        </p:nvCxnSpPr>
        <p:spPr>
          <a:xfrm>
            <a:off x="4710223" y="2700670"/>
            <a:ext cx="478465" cy="2073349"/>
          </a:xfrm>
          <a:prstGeom prst="line">
            <a:avLst/>
          </a:prstGeom>
        </p:spPr>
        <p:style>
          <a:lnRef idx="2">
            <a:schemeClr val="accent2"/>
          </a:lnRef>
          <a:fillRef idx="0">
            <a:schemeClr val="accent2"/>
          </a:fillRef>
          <a:effectRef idx="1">
            <a:schemeClr val="accent2"/>
          </a:effectRef>
          <a:fontRef idx="minor">
            <a:schemeClr val="tx1"/>
          </a:fontRef>
        </p:style>
      </p:cxnSp>
      <p:cxnSp>
        <p:nvCxnSpPr>
          <p:cNvPr id="14" name="Straight Connector 13">
            <a:extLst>
              <a:ext uri="{FF2B5EF4-FFF2-40B4-BE49-F238E27FC236}">
                <a16:creationId xmlns:a16="http://schemas.microsoft.com/office/drawing/2014/main" id="{30AC4B0C-DE49-4B8E-A671-5376F781FFD3}"/>
              </a:ext>
            </a:extLst>
          </p:cNvPr>
          <p:cNvCxnSpPr>
            <a:cxnSpLocks/>
          </p:cNvCxnSpPr>
          <p:nvPr/>
        </p:nvCxnSpPr>
        <p:spPr>
          <a:xfrm>
            <a:off x="6604591" y="3880884"/>
            <a:ext cx="1848293"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7" name="Straight Connector 16">
            <a:extLst>
              <a:ext uri="{FF2B5EF4-FFF2-40B4-BE49-F238E27FC236}">
                <a16:creationId xmlns:a16="http://schemas.microsoft.com/office/drawing/2014/main" id="{6CC6B171-D462-4745-A647-5DF4799287AF}"/>
              </a:ext>
            </a:extLst>
          </p:cNvPr>
          <p:cNvCxnSpPr>
            <a:cxnSpLocks/>
          </p:cNvCxnSpPr>
          <p:nvPr/>
        </p:nvCxnSpPr>
        <p:spPr>
          <a:xfrm>
            <a:off x="6756991" y="4214037"/>
            <a:ext cx="27113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9" name="Straight Connector 18">
            <a:extLst>
              <a:ext uri="{FF2B5EF4-FFF2-40B4-BE49-F238E27FC236}">
                <a16:creationId xmlns:a16="http://schemas.microsoft.com/office/drawing/2014/main" id="{B60FD62D-81CB-4468-AED0-05DE7A87C438}"/>
              </a:ext>
            </a:extLst>
          </p:cNvPr>
          <p:cNvCxnSpPr>
            <a:cxnSpLocks/>
          </p:cNvCxnSpPr>
          <p:nvPr/>
        </p:nvCxnSpPr>
        <p:spPr>
          <a:xfrm>
            <a:off x="4208722" y="4214037"/>
            <a:ext cx="271130" cy="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938774772"/>
      </p:ext>
    </p:extLst>
  </p:cSld>
  <p:clrMapOvr>
    <a:masterClrMapping/>
  </p:clrMapOvr>
</p:sld>
</file>

<file path=ppt/theme/theme1.xml><?xml version="1.0" encoding="utf-8"?>
<a:theme xmlns:a="http://schemas.openxmlformats.org/drawingml/2006/main" name="GEC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lumMod val="40000"/>
            <a:lumOff val="60000"/>
          </a:schemeClr>
        </a:solidFill>
        <a:ln>
          <a:solidFill>
            <a:schemeClr val="bg1"/>
          </a:solidFill>
        </a:ln>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section1" id="{8B278A5C-9171-4A2F-A1EB-343972196E8D}" vid="{5057EED4-276A-4660-BA67-55B720D257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21595</TotalTime>
  <Words>3208</Words>
  <Application>Microsoft Office PowerPoint</Application>
  <PresentationFormat>Widescreen</PresentationFormat>
  <Paragraphs>449</Paragraphs>
  <Slides>57</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57</vt:i4>
      </vt:variant>
    </vt:vector>
  </HeadingPairs>
  <TitlesOfParts>
    <vt:vector size="64" baseType="lpstr">
      <vt:lpstr>Arial</vt:lpstr>
      <vt:lpstr>Arial Black</vt:lpstr>
      <vt:lpstr>Calibri</vt:lpstr>
      <vt:lpstr>Cambria Math</vt:lpstr>
      <vt:lpstr>Karla</vt:lpstr>
      <vt:lpstr>Wingdings</vt:lpstr>
      <vt:lpstr>GEC_template</vt:lpstr>
      <vt:lpstr>Advanced Section #3:  Methods of Regularization and their justifications  </vt:lpstr>
      <vt:lpstr>Outline</vt:lpstr>
      <vt:lpstr>PowerPoint Presentation</vt:lpstr>
      <vt:lpstr>Motivation</vt:lpstr>
      <vt:lpstr>Generalization</vt:lpstr>
      <vt:lpstr>Instability issues</vt:lpstr>
      <vt:lpstr>Instability issues</vt:lpstr>
      <vt:lpstr>Instability and the condition number</vt:lpstr>
      <vt:lpstr>Instability visualized</vt:lpstr>
      <vt:lpstr>Motivation in short</vt:lpstr>
      <vt:lpstr>Ridge regression</vt:lpstr>
      <vt:lpstr>What is the Ridge estimator?</vt:lpstr>
      <vt:lpstr>Deriving the Ridge estimator</vt:lpstr>
      <vt:lpstr>Deriving the Ridge estimator</vt:lpstr>
      <vt:lpstr>Properties: shrinks the coefficients</vt:lpstr>
      <vt:lpstr>Properties: closer to the real beta</vt:lpstr>
      <vt:lpstr>Different perspectives on Ridge</vt:lpstr>
      <vt:lpstr>Optimization perspective</vt:lpstr>
      <vt:lpstr>Ridge, formal perspective</vt:lpstr>
      <vt:lpstr>Ridge visualized</vt:lpstr>
      <vt:lpstr>Ridge visualized</vt:lpstr>
      <vt:lpstr>LASSO regression</vt:lpstr>
      <vt:lpstr>What is LASSO?</vt:lpstr>
      <vt:lpstr>Deriving the LASSO estimator</vt:lpstr>
      <vt:lpstr>PowerPoint Presentation</vt:lpstr>
      <vt:lpstr>Subgradient to the rescue</vt:lpstr>
      <vt:lpstr>Subgradient to the rescue</vt:lpstr>
      <vt:lpstr>Deriving LASSO</vt:lpstr>
      <vt:lpstr>Deriving LASSO</vt:lpstr>
      <vt:lpstr>Deriving LASSO</vt:lpstr>
      <vt:lpstr>Deriving LASSO</vt:lpstr>
      <vt:lpstr>Deriving LASSO</vt:lpstr>
      <vt:lpstr>Connections of LASSO with OLS</vt:lpstr>
      <vt:lpstr>LASSO visualized</vt:lpstr>
      <vt:lpstr>Elastic Net ESTIMATOR</vt:lpstr>
      <vt:lpstr>Problems with Ridge and LASSO</vt:lpstr>
      <vt:lpstr>Combine Ridge and LASSO!</vt:lpstr>
      <vt:lpstr>Combine Ridge and LASSO!</vt:lpstr>
      <vt:lpstr>Combine Ridge and LASSO!</vt:lpstr>
      <vt:lpstr>Geometry of estimators</vt:lpstr>
      <vt:lpstr>PowerPoint Presentation</vt:lpstr>
      <vt:lpstr>PowerPoint Presentation</vt:lpstr>
      <vt:lpstr>PowerPoint Presentation</vt:lpstr>
      <vt:lpstr>Bayesian Interpretations</vt:lpstr>
      <vt:lpstr>A different but useful perspective</vt:lpstr>
      <vt:lpstr>A different but useful perspective</vt:lpstr>
      <vt:lpstr>Ridge and LASSO as MAP estimates</vt:lpstr>
      <vt:lpstr>Proof of Bayesian interpretations</vt:lpstr>
      <vt:lpstr>Proof of Bayesian interpretations</vt:lpstr>
      <vt:lpstr>Considerations on Bayesian Linear Regression</vt:lpstr>
      <vt:lpstr>Bayesian priors instead of cross-validation</vt:lpstr>
      <vt:lpstr>Evidence Procedure: The maths in a nutshell</vt:lpstr>
      <vt:lpstr>Evidence Procedure: The maths in a nutshell</vt:lpstr>
      <vt:lpstr>Thank you!</vt:lpstr>
      <vt:lpstr>Practical side: how to check for multicollinearity?</vt:lpstr>
      <vt:lpstr>Augmented problem – Elastic Net</vt:lpstr>
      <vt:lpstr>Augmented problem – Elastic Net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Section #1:  Linear Algebra and Hypothesis Testing  (The Short Version)</dc:title>
  <dc:creator>William Claybaugh</dc:creator>
  <cp:lastModifiedBy>Marina Marmora</cp:lastModifiedBy>
  <cp:revision>333</cp:revision>
  <cp:lastPrinted>2018-06-25T15:52:14Z</cp:lastPrinted>
  <dcterms:created xsi:type="dcterms:W3CDTF">2018-09-10T00:54:50Z</dcterms:created>
  <dcterms:modified xsi:type="dcterms:W3CDTF">2018-10-10T07:47:03Z</dcterms:modified>
</cp:coreProperties>
</file>