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Karla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593583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8916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506a6d214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506a6d214_0_2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Gram-Schmidt process </a:t>
            </a:r>
            <a:endParaRPr/>
          </a:p>
        </p:txBody>
      </p:sp>
      <p:sp>
        <p:nvSpPr>
          <p:cNvPr id="219" name="Google Shape;219;g4506a6d214_0_2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8611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4e47b3645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4e47b3645_0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the terms</a:t>
            </a:r>
            <a:endParaRPr/>
          </a:p>
        </p:txBody>
      </p:sp>
      <p:sp>
        <p:nvSpPr>
          <p:cNvPr id="228" name="Google Shape;228;g44e47b3645_0_1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18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506a6d21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506a6d214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the terms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eigenvalues are unchanged</a:t>
            </a:r>
            <a:endParaRPr/>
          </a:p>
        </p:txBody>
      </p:sp>
      <p:sp>
        <p:nvSpPr>
          <p:cNvPr id="242" name="Google Shape;242;g4506a6d214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2300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506a6d21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506a6d214_0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4506a6d214_0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6271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4e47b3645_0_2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44e47b3645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32519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4e47b3645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4e47b3645_0_1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each of the </a:t>
            </a:r>
            <a:r>
              <a:rPr lang="en-US" sz="110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rows represents a different repetition of the experiment, and each of the </a:t>
            </a:r>
            <a:r>
              <a:rPr lang="en-US" sz="1100" i="1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columns gives a particular kind of feature</a:t>
            </a:r>
            <a:endParaRPr/>
          </a:p>
        </p:txBody>
      </p:sp>
      <p:sp>
        <p:nvSpPr>
          <p:cNvPr id="277" name="Google Shape;277;g44e47b3645_0_1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0199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4e47b3645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4e47b3645_0_1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44e47b3645_0_1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7805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With the above preliminaries, the actual methodology of PCA is now quite simple.</a:t>
            </a:r>
            <a:br>
              <a:rPr lang="en-US"/>
            </a:br>
            <a:r>
              <a:rPr lang="en-US"/>
              <a:t>The idea is to remove as much redundancy in our predictors as possible. </a:t>
            </a:r>
            <a:br>
              <a:rPr lang="en-US"/>
            </a:br>
            <a:r>
              <a:rPr lang="en-US"/>
              <a:t>The redundancy is defined through the correlation between the predictors.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04" name="Google Shape;3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0912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4ec726a9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4ec726a93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Linear Algebra</a:t>
            </a:r>
            <a:endParaRPr/>
          </a:p>
        </p:txBody>
      </p:sp>
      <p:sp>
        <p:nvSpPr>
          <p:cNvPr id="311" name="Google Shape;311;g44ec726a93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99670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506a6d21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506a6d214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Linear Algebra</a:t>
            </a:r>
            <a:endParaRPr/>
          </a:p>
        </p:txBody>
      </p:sp>
      <p:sp>
        <p:nvSpPr>
          <p:cNvPr id="328" name="Google Shape;328;g4506a6d214_0_1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0832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09147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4ec726a9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4ec726a93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44ec726a93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3712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506a6d214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506a6d214_0_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4506a6d214_0_1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09603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4ec726a9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4ec726a93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Usually the first eigenvalue are orders of magnitude greater than the others because the data may have fewer degrees of freedom than the number of the predictors.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44ec726a93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54181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4ec726a9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4ec726a93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Usually the first eigenvalue are orders of magnitude greater than the others because the data may have fewer degrees of freedom than the number of the predictors.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eigenvalues to keep is left in teh</a:t>
            </a:r>
            <a:endParaRPr/>
          </a:p>
        </p:txBody>
      </p:sp>
      <p:sp>
        <p:nvSpPr>
          <p:cNvPr id="381" name="Google Shape;381;g44ec726a93_0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72717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11016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44ec726a93_0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g44ec726a9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779742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44ec726a93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g44ec726a9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38951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44ec726a93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44ec726a9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83289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44ec726a93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g44ec726a9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08988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44ef648d64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g44ef648d6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9204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39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44ec726a93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g44ec726a9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86424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9337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4e47b364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44e47b3645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44e47b3645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6508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4e47b364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44e47b3645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We ll see a review on Statistics and LA concepts since you have seen them in previous adv. sections.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44e47b3645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017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4e47b3645_0_2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44e47b3645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50846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4e47b36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4e47b3645_0_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44e47b3645_0_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6694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4e47b3645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4e47b3645_0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endParaRPr/>
          </a:p>
        </p:txBody>
      </p:sp>
      <p:sp>
        <p:nvSpPr>
          <p:cNvPr id="186" name="Google Shape;186;g44e47b3645_0_1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8459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4fb45a76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4fb45a767_1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44fb45a767_1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3347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rgbClr val="F9F9F9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400"/>
              <a:buFont typeface="Karla"/>
              <a:buNone/>
              <a:defRPr sz="3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2082800" y="2958528"/>
            <a:ext cx="80264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Karla"/>
              <a:buNone/>
            </a:pPr>
            <a:r>
              <a:rPr lang="en-US" sz="3200" b="0" i="0" u="none" strike="noStrike" cap="non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CS109A Introduction to Data Science</a:t>
            </a:r>
            <a:endParaRPr sz="2400" b="0" i="0" u="none" strike="noStrike" cap="non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Pavlos Protopapas and Kevin Rader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"/>
          <p:cNvGrpSpPr/>
          <p:nvPr/>
        </p:nvGrpSpPr>
        <p:grpSpPr>
          <a:xfrm>
            <a:off x="4475134" y="4428549"/>
            <a:ext cx="3154320" cy="1764795"/>
            <a:chOff x="3383860" y="4092499"/>
            <a:chExt cx="1774304" cy="1102997"/>
          </a:xfrm>
        </p:grpSpPr>
        <p:pic>
          <p:nvPicPr>
            <p:cNvPr id="20" name="Google Shape;20;p2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None/>
              <a:defRPr sz="20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sz="3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body" idx="1"/>
          </p:nvPr>
        </p:nvSpPr>
        <p:spPr>
          <a:xfrm rot="5400000">
            <a:off x="5040429" y="-1834346"/>
            <a:ext cx="211114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 rot="5400000">
            <a:off x="7285037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sz="3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7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  <a:defRPr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27" name="Google Shape;27;p3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28;p3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" name="Google Shape;29;p3"/>
          <p:cNvCxnSpPr/>
          <p:nvPr/>
        </p:nvCxnSpPr>
        <p:spPr>
          <a:xfrm>
            <a:off x="0" y="789856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3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small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CS109A, Protopapas, Rader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arla"/>
              <a:buNone/>
              <a:defRPr sz="40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Content ">
  <p:cSld name="Only Content 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5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small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CS109A, Protopapas, Rader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5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42" name="Google Shape;42;p5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5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sz="3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6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small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Pavlos Protopapas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6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52" name="Google Shape;52;p6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6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sz="3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2" name="Google Shape;62;p7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63" name="Google Shape;63;p7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7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609600" y="2739958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sz="3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8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small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CS109A, Protopapas, Rader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8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70" name="Google Shape;70;p8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8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9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small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CS109A, Protopapas, Rader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9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76" name="Google Shape;76;p9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9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None/>
              <a:defRPr sz="20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2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ctrTitle"/>
          </p:nvPr>
        </p:nvSpPr>
        <p:spPr>
          <a:xfrm>
            <a:off x="881750" y="168549"/>
            <a:ext cx="10363200" cy="1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400"/>
              <a:buFont typeface="Karla"/>
              <a:buNone/>
            </a:pP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Advanced Section #</a:t>
            </a:r>
            <a:r>
              <a:rPr lang="en-US" sz="3200"/>
              <a:t>4</a:t>
            </a: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: </a:t>
            </a:r>
            <a:b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lang="en-US" sz="3200"/>
              <a:t>ethods of Dimensionality Reduction:</a:t>
            </a:r>
            <a:br>
              <a:rPr lang="en-US" sz="3200"/>
            </a:br>
            <a:r>
              <a:rPr lang="en-US" sz="3200"/>
              <a:t>Principal Component Analysis (PCA)</a:t>
            </a: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/>
            </a:r>
            <a:b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/>
            </a:r>
            <a:b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</a:b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9" name="Google Shape;109;p14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0" y="2076225"/>
            <a:ext cx="12192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2060"/>
                </a:solidFill>
                <a:latin typeface="Karla"/>
                <a:ea typeface="Karla"/>
                <a:cs typeface="Karla"/>
                <a:sym typeface="Karla"/>
              </a:rPr>
              <a:t>Marios Mattheakis and Pavlos Protopapas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Numerical verification of decomposition property</a:t>
            </a:r>
            <a:endParaRPr/>
          </a:p>
        </p:txBody>
      </p:sp>
      <p:sp>
        <p:nvSpPr>
          <p:cNvPr id="222" name="Google Shape;222;p23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23" name="Google Shape;2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2373"/>
            <a:ext cx="5874425" cy="515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5175" y="1225517"/>
            <a:ext cx="5874425" cy="4491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Real &amp; Positive Eigenvalues: Gram Matrix</a:t>
            </a:r>
            <a:endParaRPr/>
          </a:p>
        </p:txBody>
      </p:sp>
      <p:sp>
        <p:nvSpPr>
          <p:cNvPr id="231" name="Google Shape;231;p24"/>
          <p:cNvSpPr txBox="1">
            <a:spLocks noGrp="1"/>
          </p:cNvSpPr>
          <p:nvPr>
            <p:ph type="body" idx="1"/>
          </p:nvPr>
        </p:nvSpPr>
        <p:spPr>
          <a:xfrm>
            <a:off x="345625" y="1060125"/>
            <a:ext cx="103269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The eigenvalues of             are positive and real numbers: </a:t>
            </a:r>
            <a:endParaRPr/>
          </a:p>
        </p:txBody>
      </p:sp>
      <p:sp>
        <p:nvSpPr>
          <p:cNvPr id="232" name="Google Shape;232;p24"/>
          <p:cNvSpPr txBox="1">
            <a:spLocks noGrp="1"/>
          </p:cNvSpPr>
          <p:nvPr>
            <p:ph type="body" idx="1"/>
          </p:nvPr>
        </p:nvSpPr>
        <p:spPr>
          <a:xfrm>
            <a:off x="1454725" y="5327325"/>
            <a:ext cx="83196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Char char="➢"/>
            </a:pPr>
            <a:r>
              <a:rPr lang="en-US"/>
              <a:t>Hence,			and		     are </a:t>
            </a:r>
            <a:r>
              <a:rPr lang="en-US" b="1"/>
              <a:t>Gram</a:t>
            </a:r>
            <a:r>
              <a:rPr lang="en-US"/>
              <a:t> matrices.   </a:t>
            </a:r>
            <a:endParaRPr/>
          </a:p>
        </p:txBody>
      </p:sp>
      <p:pic>
        <p:nvPicPr>
          <p:cNvPr id="233" name="Google Shape;233;p24" descr="X^T X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125" y="5483200"/>
            <a:ext cx="792424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4" descr="XX^T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696" y="5495526"/>
            <a:ext cx="792424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4" descr="X^T X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364" y="1210384"/>
            <a:ext cx="792424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4" descr="\begin{align}&#10;X^T X u &amp;= \lambda u \\ &#10;u^T X^T X u &amp;= u^T \lambda u \\&#10;(X u)^T(X u) &amp;= \lambda u^T  u \\&#10;||Xu||^2 &amp;= \lambda ||u||^2 \\&#10;&amp;\Rightarrow  \lambda &gt;0&#10;\end{align}&#10;&#10;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6150" y="2001688"/>
            <a:ext cx="3147298" cy="231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4" descr="XX^T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83067" y="4594160"/>
            <a:ext cx="792424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4"/>
          <p:cNvSpPr txBox="1">
            <a:spLocks noGrp="1"/>
          </p:cNvSpPr>
          <p:nvPr>
            <p:ph type="body" idx="1"/>
          </p:nvPr>
        </p:nvSpPr>
        <p:spPr>
          <a:xfrm>
            <a:off x="8239725" y="4445526"/>
            <a:ext cx="21717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Similar for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Same eigenvalues</a:t>
            </a:r>
            <a:endParaRPr/>
          </a:p>
        </p:txBody>
      </p:sp>
      <p:sp>
        <p:nvSpPr>
          <p:cNvPr id="245" name="Google Shape;245;p25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46" name="Google Shape;246;p25"/>
          <p:cNvSpPr txBox="1">
            <a:spLocks noGrp="1"/>
          </p:cNvSpPr>
          <p:nvPr>
            <p:ph type="body" idx="1"/>
          </p:nvPr>
        </p:nvSpPr>
        <p:spPr>
          <a:xfrm>
            <a:off x="1251700" y="4409861"/>
            <a:ext cx="105909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Same eigenvalues.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Transformed eigenvectors: 		</a:t>
            </a:r>
            <a:br>
              <a:rPr lang="en-US"/>
            </a:br>
            <a:r>
              <a:rPr lang="en-US"/>
              <a:t>	</a:t>
            </a:r>
            <a:endParaRPr/>
          </a:p>
        </p:txBody>
      </p:sp>
      <p:sp>
        <p:nvSpPr>
          <p:cNvPr id="247" name="Google Shape;247;p25"/>
          <p:cNvSpPr txBox="1">
            <a:spLocks noGrp="1"/>
          </p:cNvSpPr>
          <p:nvPr>
            <p:ph type="body" idx="1"/>
          </p:nvPr>
        </p:nvSpPr>
        <p:spPr>
          <a:xfrm>
            <a:off x="498025" y="1212525"/>
            <a:ext cx="103269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The              and             share the same eigenvalues:</a:t>
            </a:r>
            <a:endParaRPr/>
          </a:p>
        </p:txBody>
      </p:sp>
      <p:pic>
        <p:nvPicPr>
          <p:cNvPr id="248" name="Google Shape;248;p25" descr="X^T X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000" y="1362784"/>
            <a:ext cx="792424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5" descr="XX^T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8913" y="1362776"/>
            <a:ext cx="792424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5" descr="\begin{align}&#10;X^T X u &amp;= \lambda u \\&#10;X X^T X u &amp;=X \lambda u \\&#10;X X^T (X u) &amp;= \lambda (X u) \\&#10;XX^T \tilde u &amp;= \lambda \tilde u&#10;\end{align}&#10;&#10;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3575" y="2208525"/>
            <a:ext cx="3129364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5" descr="\tilde{u} = X u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8975" y="5561275"/>
            <a:ext cx="1619626" cy="4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>
            <a:spLocks noGrp="1"/>
          </p:cNvSpPr>
          <p:nvPr>
            <p:ph type="title"/>
          </p:nvPr>
        </p:nvSpPr>
        <p:spPr>
          <a:xfrm>
            <a:off x="492067" y="110656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sum of eigenvalues of       	is equal to its trace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59" name="Google Shape;259;p26" descr="X^T X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350" y="236642"/>
            <a:ext cx="792424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6"/>
          <p:cNvSpPr txBox="1">
            <a:spLocks noGrp="1"/>
          </p:cNvSpPr>
          <p:nvPr>
            <p:ph type="body" idx="1"/>
          </p:nvPr>
        </p:nvSpPr>
        <p:spPr>
          <a:xfrm>
            <a:off x="498025" y="832327"/>
            <a:ext cx="103269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Cyclic Property of Trace:</a:t>
            </a:r>
            <a:br>
              <a:rPr lang="en-US"/>
            </a:br>
            <a:r>
              <a:rPr lang="en-US"/>
              <a:t>Suppose the matrices:   </a:t>
            </a:r>
            <a:endParaRPr/>
          </a:p>
        </p:txBody>
      </p:sp>
      <p:pic>
        <p:nvPicPr>
          <p:cNvPr id="261" name="Google Shape;261;p26" descr="B_{m\times n} \quad \&amp; \quad  C_{n\times m} 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7001" y="1595415"/>
            <a:ext cx="2679646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6" descr="\begin{align}&#10;\text{Tr }(BC) = \sum_i^m(BC)_{ii}=\sum_i^m\sum_j^n B_{ij} C_{ji} \\&#10; \sum_i^m\sum_j^n  C_{ji} B_{ij} = \sum_j^n (CB)_{jj} = \text{Tr }(CB) &#10;\end{align}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5150" y="2384650"/>
            <a:ext cx="5114094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6" descr="\begin{align}&#10;\text{Tr }(BC) =  \text{Tr }(CB) &#10;\end{align}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8275" y="887831"/>
            <a:ext cx="2679650" cy="45551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6"/>
          <p:cNvSpPr txBox="1">
            <a:spLocks noGrp="1"/>
          </p:cNvSpPr>
          <p:nvPr>
            <p:ph type="body" idx="1"/>
          </p:nvPr>
        </p:nvSpPr>
        <p:spPr>
          <a:xfrm>
            <a:off x="498025" y="4489125"/>
            <a:ext cx="103269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The trace of a Gram matrix is the sum of its eigenvalues.</a:t>
            </a:r>
            <a:endParaRPr/>
          </a:p>
        </p:txBody>
      </p:sp>
      <p:pic>
        <p:nvPicPr>
          <p:cNvPr id="265" name="Google Shape;265;p26" descr="\begin{align}&#10;\text{Tr }(X^T X) &amp;= \text{Tr }(U\Lambda U^T) = \text{Tr }( U^TU\Lambda)=\text{Tr }( \Lambda) \\&#10;&amp;\Rightarrow \text{Tr }(X^T X) = \sum_{i=1}^p \lambda_i&#10;\end{align}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40325" y="5136950"/>
            <a:ext cx="6488676" cy="14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/>
          <p:nvPr/>
        </p:nvSpPr>
        <p:spPr>
          <a:xfrm rot="5404157">
            <a:off x="4114340" y="5337829"/>
            <a:ext cx="248100" cy="5778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7" name="Google Shape;267;p26" descr="p\times p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63601" y="5772567"/>
            <a:ext cx="585900" cy="223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 txBox="1">
            <a:spLocks noGrp="1"/>
          </p:cNvSpPr>
          <p:nvPr>
            <p:ph type="title"/>
          </p:nvPr>
        </p:nvSpPr>
        <p:spPr>
          <a:xfrm>
            <a:off x="832025" y="2101975"/>
            <a:ext cx="10539600" cy="18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arla"/>
              <a:buNone/>
            </a:pPr>
            <a:r>
              <a:rPr lang="en-US"/>
              <a:t>Statistics (Recap)</a:t>
            </a:r>
            <a:endParaRPr sz="4000" b="1" i="0" u="none" strike="noStrike" cap="non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3" name="Google Shape;273;p2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Centered Model Matrix </a:t>
            </a:r>
            <a:endParaRPr/>
          </a:p>
        </p:txBody>
      </p:sp>
      <p:sp>
        <p:nvSpPr>
          <p:cNvPr id="280" name="Google Shape;280;p28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81" name="Google Shape;281;p28"/>
          <p:cNvSpPr txBox="1">
            <a:spLocks noGrp="1"/>
          </p:cNvSpPr>
          <p:nvPr>
            <p:ph type="body" idx="1"/>
          </p:nvPr>
        </p:nvSpPr>
        <p:spPr>
          <a:xfrm>
            <a:off x="536526" y="1136325"/>
            <a:ext cx="105909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Suppose the model (data) matrix</a:t>
            </a:r>
            <a:br>
              <a:rPr lang="en-US"/>
            </a:br>
            <a:r>
              <a:rPr lang="en-US"/>
              <a:t>	</a:t>
            </a:r>
            <a:endParaRPr/>
          </a:p>
        </p:txBody>
      </p:sp>
      <p:sp>
        <p:nvSpPr>
          <p:cNvPr id="282" name="Google Shape;282;p28"/>
          <p:cNvSpPr txBox="1">
            <a:spLocks noGrp="1"/>
          </p:cNvSpPr>
          <p:nvPr>
            <p:ph type="body" idx="1"/>
          </p:nvPr>
        </p:nvSpPr>
        <p:spPr>
          <a:xfrm>
            <a:off x="599892" y="4489125"/>
            <a:ext cx="105909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Centered Model Matrix:</a:t>
            </a:r>
            <a:br>
              <a:rPr lang="en-US"/>
            </a:br>
            <a:r>
              <a:rPr lang="en-US"/>
              <a:t>	</a:t>
            </a:r>
            <a:endParaRPr/>
          </a:p>
        </p:txBody>
      </p:sp>
      <p:pic>
        <p:nvPicPr>
          <p:cNvPr id="283" name="Google Shape;283;p28" descr="X \in {\rm I\!R}^{n\times p}&#10;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4648" y="1278859"/>
            <a:ext cx="1607232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8" descr="\begin{align}&#10;\hat\mu_j=\frac{1}{n}\sum_{i=1}^n x_{ij}&#10;\end{align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350" y="3184936"/>
            <a:ext cx="2449002" cy="108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8"/>
          <p:cNvSpPr txBox="1"/>
          <p:nvPr/>
        </p:nvSpPr>
        <p:spPr>
          <a:xfrm>
            <a:off x="533400" y="2095125"/>
            <a:ext cx="11379300" cy="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We make the predictors </a:t>
            </a:r>
            <a:r>
              <a:rPr lang="en-US" sz="2800" i="1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centered (</a:t>
            </a:r>
            <a:r>
              <a:rPr lang="en-US" sz="280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each column has zero expectation)</a:t>
            </a:r>
            <a:r>
              <a:rPr lang="en-US" sz="2800" i="1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280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by subtracting the sample mean: </a:t>
            </a:r>
            <a:endParaRPr/>
          </a:p>
        </p:txBody>
      </p:sp>
      <p:pic>
        <p:nvPicPr>
          <p:cNvPr id="286" name="Google Shape;286;p28" descr="\tilde X = (\vec x_1 - \hat \mu_1,...,\vec x_p - \hat \mu_p)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2224" y="5228125"/>
            <a:ext cx="4826176" cy="5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 Covariance Matrix</a:t>
            </a:r>
            <a:endParaRPr/>
          </a:p>
        </p:txBody>
      </p:sp>
      <p:sp>
        <p:nvSpPr>
          <p:cNvPr id="293" name="Google Shape;293;p29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94" name="Google Shape;294;p29"/>
          <p:cNvSpPr txBox="1">
            <a:spLocks noGrp="1"/>
          </p:cNvSpPr>
          <p:nvPr>
            <p:ph type="body" idx="1"/>
          </p:nvPr>
        </p:nvSpPr>
        <p:spPr>
          <a:xfrm>
            <a:off x="650425" y="983925"/>
            <a:ext cx="105909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Consider the Covariance matrix:</a:t>
            </a:r>
            <a:br>
              <a:rPr lang="en-US"/>
            </a:br>
            <a:r>
              <a:rPr lang="en-US"/>
              <a:t>	</a:t>
            </a:r>
            <a:endParaRPr/>
          </a:p>
        </p:txBody>
      </p:sp>
      <p:sp>
        <p:nvSpPr>
          <p:cNvPr id="295" name="Google Shape;295;p29"/>
          <p:cNvSpPr txBox="1">
            <a:spLocks noGrp="1"/>
          </p:cNvSpPr>
          <p:nvPr>
            <p:ph type="body" idx="1"/>
          </p:nvPr>
        </p:nvSpPr>
        <p:spPr>
          <a:xfrm>
            <a:off x="650425" y="2355525"/>
            <a:ext cx="105909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Inspecting the terms:</a:t>
            </a:r>
            <a:endParaRPr/>
          </a:p>
        </p:txBody>
      </p:sp>
      <p:sp>
        <p:nvSpPr>
          <p:cNvPr id="296" name="Google Shape;296;p29"/>
          <p:cNvSpPr txBox="1">
            <a:spLocks noGrp="1"/>
          </p:cNvSpPr>
          <p:nvPr>
            <p:ph type="body" idx="1"/>
          </p:nvPr>
        </p:nvSpPr>
        <p:spPr>
          <a:xfrm>
            <a:off x="650425" y="2888925"/>
            <a:ext cx="105909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1600" marR="0" lvl="0" indent="-406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Char char="➢"/>
            </a:pPr>
            <a:r>
              <a:rPr lang="en-US"/>
              <a:t>The diagonal terms are the sample variances:</a:t>
            </a:r>
            <a:endParaRPr/>
          </a:p>
        </p:txBody>
      </p:sp>
      <p:sp>
        <p:nvSpPr>
          <p:cNvPr id="297" name="Google Shape;297;p29"/>
          <p:cNvSpPr txBox="1">
            <a:spLocks noGrp="1"/>
          </p:cNvSpPr>
          <p:nvPr>
            <p:ph type="body" idx="1"/>
          </p:nvPr>
        </p:nvSpPr>
        <p:spPr>
          <a:xfrm>
            <a:off x="650425" y="4781893"/>
            <a:ext cx="105909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1600" marR="0" lvl="0" indent="-406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Char char="➢"/>
            </a:pPr>
            <a:r>
              <a:rPr lang="en-US"/>
              <a:t>The non-diagonal terms are the sample covariances:</a:t>
            </a:r>
            <a:endParaRPr/>
          </a:p>
        </p:txBody>
      </p:sp>
      <p:pic>
        <p:nvPicPr>
          <p:cNvPr id="298" name="Google Shape;298;p29" descr="\begin{align} &#10;S_{jj} = \frac{1}{n-1}\sum_{i=1}^n(x_{ij}-\hat\mu_j)^2&#10;\end{align}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475" y="3603825"/>
            <a:ext cx="3945408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9" descr="\begin{align} &#10;S_{jk} = \frac{1}{n-1}\sum_{i=1}^n(x_{ij}-\hat\mu_j)(x_{ik}-\hat\mu_k)&#10;\end{align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566" y="5370041"/>
            <a:ext cx="5429198" cy="10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9" descr="\begin{align} &#10;S = \frac{1}{n-1}\tilde{X}^T \tilde{X}&#10;\end{align}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9549" y="1599875"/>
            <a:ext cx="2844900" cy="899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9" descr="(j\neq k)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58898" y="5670050"/>
            <a:ext cx="91848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 txBox="1">
            <a:spLocks noGrp="1"/>
          </p:cNvSpPr>
          <p:nvPr>
            <p:ph type="title"/>
          </p:nvPr>
        </p:nvSpPr>
        <p:spPr>
          <a:xfrm>
            <a:off x="832025" y="2101975"/>
            <a:ext cx="10539600" cy="18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arla"/>
              <a:buNone/>
            </a:pPr>
            <a:r>
              <a:rPr lang="en-US"/>
              <a:t>Principal Components Analysis</a:t>
            </a:r>
            <a:r>
              <a:rPr lang="en-US" sz="40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(</a:t>
            </a:r>
            <a:r>
              <a:rPr lang="en-US"/>
              <a:t>PCA</a:t>
            </a:r>
            <a:r>
              <a:rPr lang="en-US" sz="40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sz="4000" b="1" i="0" u="none" strike="noStrike" cap="non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07" name="Google Shape;307;p3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PCA	</a:t>
            </a:r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body" idx="1"/>
          </p:nvPr>
        </p:nvSpPr>
        <p:spPr>
          <a:xfrm>
            <a:off x="419400" y="2165443"/>
            <a:ext cx="7782000" cy="12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PCA is a </a:t>
            </a:r>
            <a:r>
              <a:rPr lang="en-US" b="1">
                <a:solidFill>
                  <a:srgbClr val="0000FF"/>
                </a:solidFill>
              </a:rPr>
              <a:t>linear transformation</a:t>
            </a:r>
            <a:r>
              <a:rPr lang="en-US"/>
              <a:t> that transforms data to a new coordinate system.</a:t>
            </a:r>
            <a:endParaRPr/>
          </a:p>
        </p:txBody>
      </p:sp>
      <p:sp>
        <p:nvSpPr>
          <p:cNvPr id="316" name="Google Shape;316;p31"/>
          <p:cNvSpPr txBox="1">
            <a:spLocks noGrp="1"/>
          </p:cNvSpPr>
          <p:nvPr>
            <p:ph type="body" idx="1"/>
          </p:nvPr>
        </p:nvSpPr>
        <p:spPr>
          <a:xfrm>
            <a:off x="406566" y="3612441"/>
            <a:ext cx="8012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The data with the greatest variance lie on the first axis (first principal component) and so on.</a:t>
            </a:r>
            <a:endParaRPr/>
          </a:p>
        </p:txBody>
      </p:sp>
      <p:sp>
        <p:nvSpPr>
          <p:cNvPr id="317" name="Google Shape;317;p31"/>
          <p:cNvSpPr txBox="1">
            <a:spLocks noGrp="1"/>
          </p:cNvSpPr>
          <p:nvPr>
            <p:ph type="body" idx="1"/>
          </p:nvPr>
        </p:nvSpPr>
        <p:spPr>
          <a:xfrm>
            <a:off x="419400" y="1110675"/>
            <a:ext cx="76017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PCA tries to fit an </a:t>
            </a:r>
            <a:r>
              <a:rPr lang="en-US" b="1">
                <a:solidFill>
                  <a:srgbClr val="38761D"/>
                </a:solidFill>
              </a:rPr>
              <a:t>ellipsoid</a:t>
            </a:r>
            <a:r>
              <a:rPr lang="en-US"/>
              <a:t> to the data.</a:t>
            </a:r>
            <a:endParaRPr/>
          </a:p>
        </p:txBody>
      </p:sp>
      <p:pic>
        <p:nvPicPr>
          <p:cNvPr id="318" name="Google Shape;3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328" y="879373"/>
            <a:ext cx="3269275" cy="22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7002" y="4188973"/>
            <a:ext cx="3269275" cy="2307732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1"/>
          <p:cNvSpPr/>
          <p:nvPr/>
        </p:nvSpPr>
        <p:spPr>
          <a:xfrm>
            <a:off x="9950911" y="3292464"/>
            <a:ext cx="397800" cy="767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1"/>
          <p:cNvSpPr/>
          <p:nvPr/>
        </p:nvSpPr>
        <p:spPr>
          <a:xfrm rot="2701017">
            <a:off x="9749906" y="422936"/>
            <a:ext cx="716794" cy="3086097"/>
          </a:xfrm>
          <a:prstGeom prst="ellipse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2360000" algn="bl" rotWithShape="0">
              <a:srgbClr val="38761D">
                <a:alpha val="5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8761D"/>
              </a:solidFill>
            </a:endParaRPr>
          </a:p>
        </p:txBody>
      </p:sp>
      <p:sp>
        <p:nvSpPr>
          <p:cNvPr id="322" name="Google Shape;322;p31"/>
          <p:cNvSpPr/>
          <p:nvPr/>
        </p:nvSpPr>
        <p:spPr>
          <a:xfrm rot="5401439">
            <a:off x="9850850" y="3939123"/>
            <a:ext cx="716700" cy="2784900"/>
          </a:xfrm>
          <a:prstGeom prst="ellipse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2360000" algn="bl" rotWithShape="0">
              <a:srgbClr val="38761D">
                <a:alpha val="5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8761D"/>
              </a:solidFill>
            </a:endParaRPr>
          </a:p>
        </p:txBody>
      </p:sp>
      <p:sp>
        <p:nvSpPr>
          <p:cNvPr id="323" name="Google Shape;323;p31"/>
          <p:cNvSpPr txBox="1"/>
          <p:nvPr/>
        </p:nvSpPr>
        <p:spPr>
          <a:xfrm>
            <a:off x="10040749" y="6445192"/>
            <a:ext cx="1718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J. Jauregui (2012)</a:t>
            </a:r>
            <a:endParaRPr/>
          </a:p>
        </p:txBody>
      </p:sp>
      <p:sp>
        <p:nvSpPr>
          <p:cNvPr id="324" name="Google Shape;324;p31"/>
          <p:cNvSpPr txBox="1">
            <a:spLocks noGrp="1"/>
          </p:cNvSpPr>
          <p:nvPr>
            <p:ph type="body" idx="1"/>
          </p:nvPr>
        </p:nvSpPr>
        <p:spPr>
          <a:xfrm>
            <a:off x="419400" y="5099544"/>
            <a:ext cx="7782000" cy="12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PCA reduces the dimensions by throwing away the low variance principal components.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PCA foundation	</a:t>
            </a:r>
            <a:endParaRPr/>
          </a:p>
        </p:txBody>
      </p:sp>
      <p:sp>
        <p:nvSpPr>
          <p:cNvPr id="331" name="Google Shape;331;p32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32" name="Google Shape;332;p32"/>
          <p:cNvSpPr txBox="1">
            <a:spLocks noGrp="1"/>
          </p:cNvSpPr>
          <p:nvPr>
            <p:ph type="body" idx="1"/>
          </p:nvPr>
        </p:nvSpPr>
        <p:spPr>
          <a:xfrm>
            <a:off x="523200" y="907725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Since  		  is a Gram matrix</a:t>
            </a:r>
            <a:r>
              <a:rPr lang="en-US" i="1"/>
              <a:t>, </a:t>
            </a:r>
            <a:r>
              <a:rPr lang="en-US"/>
              <a:t>   </a:t>
            </a:r>
            <a:r>
              <a:rPr lang="en-US" i="1"/>
              <a:t>   w</a:t>
            </a:r>
            <a:r>
              <a:rPr lang="en-US"/>
              <a:t>ill be a Gram matrix too, hence:</a:t>
            </a:r>
            <a:endParaRPr/>
          </a:p>
        </p:txBody>
      </p:sp>
      <p:pic>
        <p:nvPicPr>
          <p:cNvPr id="333" name="Google Shape;3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923" y="1059859"/>
            <a:ext cx="832700" cy="31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2" descr="\begin{align} &#10;S&#10;\end{align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0692" y="1034750"/>
            <a:ext cx="357766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2"/>
          <p:cNvSpPr txBox="1">
            <a:spLocks noGrp="1"/>
          </p:cNvSpPr>
          <p:nvPr>
            <p:ph type="body" idx="1"/>
          </p:nvPr>
        </p:nvSpPr>
        <p:spPr>
          <a:xfrm>
            <a:off x="523200" y="5225483"/>
            <a:ext cx="114933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The eigenvector       is called the i</a:t>
            </a:r>
            <a:r>
              <a:rPr lang="en-US" baseline="30000"/>
              <a:t>th</a:t>
            </a:r>
            <a:r>
              <a:rPr lang="en-US"/>
              <a:t> </a:t>
            </a:r>
            <a:r>
              <a:rPr lang="en-US" b="1"/>
              <a:t>principal component</a:t>
            </a:r>
            <a:r>
              <a:rPr lang="en-US"/>
              <a:t> of </a:t>
            </a:r>
            <a:endParaRPr/>
          </a:p>
        </p:txBody>
      </p:sp>
      <p:pic>
        <p:nvPicPr>
          <p:cNvPr id="336" name="Google Shape;336;p32" descr="\begin{align} &#10; S v_i = \lambda_i v_i&#10;\end{align}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9451" y="1695885"/>
            <a:ext cx="2136926" cy="528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2" descr="\begin{align} &#10; S = V\Lambda V^T&#10;\end{align}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3110" y="2420750"/>
            <a:ext cx="2136914" cy="520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2"/>
          <p:cNvSpPr txBox="1">
            <a:spLocks noGrp="1"/>
          </p:cNvSpPr>
          <p:nvPr>
            <p:ph type="body" idx="1"/>
          </p:nvPr>
        </p:nvSpPr>
        <p:spPr>
          <a:xfrm>
            <a:off x="447000" y="3498525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The eigenvalues are sorted in      as:  </a:t>
            </a:r>
            <a:endParaRPr/>
          </a:p>
        </p:txBody>
      </p:sp>
      <p:pic>
        <p:nvPicPr>
          <p:cNvPr id="339" name="Google Shape;339;p32" descr="\begin{align} &#10;\Lambda&#10;\end{align}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4633" y="3631439"/>
            <a:ext cx="357750" cy="426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2" descr="\begin{align} &#10;\lambda_1&gt;\lambda_2&gt;...&gt;\lambda_p&#10;\end{align}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98476" y="4158350"/>
            <a:ext cx="3387724" cy="5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2" descr="\begin{align} &#10;v_i&#10;\end{align}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87765" y="5316248"/>
            <a:ext cx="425862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2" descr="\begin{align} &#10;S&#10;\end{align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1909" y="5328272"/>
            <a:ext cx="357766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Outline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1117075" y="1568725"/>
            <a:ext cx="10631100" cy="3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AutoNum type="arabicPeriod"/>
            </a:pPr>
            <a:r>
              <a:rPr lang="en-US"/>
              <a:t>Introduction:</a:t>
            </a:r>
            <a:endParaRPr/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AutoNum type="alphaLcPeriod"/>
            </a:pPr>
            <a:r>
              <a:rPr lang="en-US" sz="2800"/>
              <a:t>Why Dimensionality Reduction?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AutoNum type="alphaLcPeriod"/>
            </a:pPr>
            <a:r>
              <a:rPr lang="en-US" sz="2800"/>
              <a:t>Linear Algebra (Recap).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AutoNum type="alphaLcPeriod"/>
            </a:pPr>
            <a:r>
              <a:rPr lang="en-US" sz="2800"/>
              <a:t>Statistics (Recap).</a:t>
            </a:r>
            <a:br>
              <a:rPr lang="en-US" sz="2800"/>
            </a:b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AutoNum type="arabicPeriod"/>
            </a:pPr>
            <a:r>
              <a:rPr lang="en-US"/>
              <a:t>Principal Component Analysis:</a:t>
            </a:r>
            <a:endParaRPr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AutoNum type="alphaLcPeriod"/>
            </a:pPr>
            <a:r>
              <a:rPr lang="en-US" sz="2800"/>
              <a:t>Foundation.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AutoNum type="alphaLcPeriod"/>
            </a:pPr>
            <a:r>
              <a:rPr lang="en-US" sz="2800"/>
              <a:t>Assumptions &amp; Limitations.</a:t>
            </a:r>
            <a:endParaRPr sz="2800"/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AutoNum type="alphaLcPeriod"/>
            </a:pPr>
            <a:r>
              <a:rPr lang="en-US" sz="2800"/>
              <a:t>Kernel PCA for nonlinear dimensionality reduction.</a:t>
            </a:r>
            <a:br>
              <a:rPr lang="en-US" sz="2800"/>
            </a:br>
            <a:endParaRPr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Measure the importance of the principal components</a:t>
            </a:r>
            <a:endParaRPr/>
          </a:p>
        </p:txBody>
      </p:sp>
      <p:sp>
        <p:nvSpPr>
          <p:cNvPr id="349" name="Google Shape;349;p33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50" name="Google Shape;350;p33"/>
          <p:cNvSpPr txBox="1">
            <a:spLocks noGrp="1"/>
          </p:cNvSpPr>
          <p:nvPr>
            <p:ph type="body" idx="1"/>
          </p:nvPr>
        </p:nvSpPr>
        <p:spPr>
          <a:xfrm>
            <a:off x="574225" y="1250625"/>
            <a:ext cx="113385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The </a:t>
            </a:r>
            <a:r>
              <a:rPr lang="en-US" b="1"/>
              <a:t>total sample variance</a:t>
            </a:r>
            <a:r>
              <a:rPr lang="en-US"/>
              <a:t> of the predictors:</a:t>
            </a:r>
            <a:br>
              <a:rPr lang="en-US"/>
            </a:br>
            <a:r>
              <a:rPr lang="en-US"/>
              <a:t>	</a:t>
            </a:r>
            <a:endParaRPr/>
          </a:p>
        </p:txBody>
      </p:sp>
      <p:sp>
        <p:nvSpPr>
          <p:cNvPr id="351" name="Google Shape;351;p33"/>
          <p:cNvSpPr txBox="1">
            <a:spLocks noGrp="1"/>
          </p:cNvSpPr>
          <p:nvPr>
            <p:ph type="body" idx="1"/>
          </p:nvPr>
        </p:nvSpPr>
        <p:spPr>
          <a:xfrm>
            <a:off x="469750" y="3269925"/>
            <a:ext cx="114933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The fraction of the total sample variance that corresponds to      :</a:t>
            </a:r>
            <a:br>
              <a:rPr lang="en-US"/>
            </a:br>
            <a:r>
              <a:rPr lang="en-US"/>
              <a:t>	</a:t>
            </a:r>
            <a:endParaRPr/>
          </a:p>
        </p:txBody>
      </p:sp>
      <p:sp>
        <p:nvSpPr>
          <p:cNvPr id="352" name="Google Shape;352;p33"/>
          <p:cNvSpPr txBox="1">
            <a:spLocks noGrp="1"/>
          </p:cNvSpPr>
          <p:nvPr>
            <p:ph type="body" idx="1"/>
          </p:nvPr>
        </p:nvSpPr>
        <p:spPr>
          <a:xfrm>
            <a:off x="726625" y="5289225"/>
            <a:ext cx="113385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so, the       indicates the “importance” of the i</a:t>
            </a:r>
            <a:r>
              <a:rPr lang="en-US" baseline="30000"/>
              <a:t>th</a:t>
            </a:r>
            <a:r>
              <a:rPr lang="en-US"/>
              <a:t> principal component.</a:t>
            </a:r>
            <a:endParaRPr/>
          </a:p>
        </p:txBody>
      </p:sp>
      <p:pic>
        <p:nvPicPr>
          <p:cNvPr id="353" name="Google Shape;353;p33" descr="\begin{align} &#10;\lambda_i&#10;\end{align}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825" y="5468799"/>
            <a:ext cx="39329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3" descr="&#10;\begin{align}&#10;\text{Tr }(S) &amp;= \sum_{j=1}^p S_{jj}= \frac{1}{n-1} \sum_{j=1}^p \sum_{i=1}^n (x_{ij}-\hat\mu_j)^2 = \sum_{i=1}^p \lambda_i&#10;\end{align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7825" y="1975625"/>
            <a:ext cx="7238904" cy="10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3" descr="\begin{align}&#10;\frac{\lambda_i}{\sum_{j=1}^p \lambda_j }= \frac{\lambda_i}{\text{Tr }(S)}&#10;\end{align}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3127" y="3983878"/>
            <a:ext cx="2844900" cy="953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3" descr="\begin{align}v_i&#10;\end{align}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23622" y="3316198"/>
            <a:ext cx="483234" cy="5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 to spring-mass example</a:t>
            </a:r>
            <a:endParaRPr/>
          </a:p>
        </p:txBody>
      </p:sp>
      <p:sp>
        <p:nvSpPr>
          <p:cNvPr id="363" name="Google Shape;363;p34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364" name="Google Shape;3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25" y="1182250"/>
            <a:ext cx="4816285" cy="3368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4"/>
          <p:cNvSpPr txBox="1">
            <a:spLocks noGrp="1"/>
          </p:cNvSpPr>
          <p:nvPr>
            <p:ph type="body" idx="1"/>
          </p:nvPr>
        </p:nvSpPr>
        <p:spPr>
          <a:xfrm>
            <a:off x="5750300" y="1479225"/>
            <a:ext cx="6092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PCA finds: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endParaRPr/>
          </a:p>
        </p:txBody>
      </p:sp>
      <p:pic>
        <p:nvPicPr>
          <p:cNvPr id="366" name="Google Shape;366;p34" descr="\begin{align}&#10;\lambda_1/\sum_j\lambda_j \simeq 1&#10;\end{align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9525" y="2255575"/>
            <a:ext cx="2316500" cy="8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4"/>
          <p:cNvSpPr txBox="1">
            <a:spLocks noGrp="1"/>
          </p:cNvSpPr>
          <p:nvPr>
            <p:ph type="body" idx="1"/>
          </p:nvPr>
        </p:nvSpPr>
        <p:spPr>
          <a:xfrm>
            <a:off x="574225" y="4984425"/>
            <a:ext cx="113385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Hence, PCA indicates that there may be fewer variables that are essentially responsible for the variability of the response.</a:t>
            </a:r>
            <a:endParaRPr/>
          </a:p>
        </p:txBody>
      </p:sp>
      <p:sp>
        <p:nvSpPr>
          <p:cNvPr id="368" name="Google Shape;368;p34"/>
          <p:cNvSpPr txBox="1">
            <a:spLocks noGrp="1"/>
          </p:cNvSpPr>
          <p:nvPr>
            <p:ph type="body" idx="1"/>
          </p:nvPr>
        </p:nvSpPr>
        <p:spPr>
          <a:xfrm>
            <a:off x="5750300" y="3384225"/>
            <a:ext cx="6162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revealing the one-degree of freedom.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PCA Dimensionality Reduction	</a:t>
            </a:r>
            <a:endParaRPr/>
          </a:p>
        </p:txBody>
      </p:sp>
      <p:sp>
        <p:nvSpPr>
          <p:cNvPr id="375" name="Google Shape;375;p35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76" name="Google Shape;376;p35"/>
          <p:cNvSpPr txBox="1">
            <a:spLocks noGrp="1"/>
          </p:cNvSpPr>
          <p:nvPr>
            <p:ph type="body" idx="1"/>
          </p:nvPr>
        </p:nvSpPr>
        <p:spPr>
          <a:xfrm>
            <a:off x="650425" y="983925"/>
            <a:ext cx="105909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The Spectrum represents the dimensionality reduction by PCA.</a:t>
            </a:r>
            <a:endParaRPr/>
          </a:p>
        </p:txBody>
      </p:sp>
      <p:pic>
        <p:nvPicPr>
          <p:cNvPr id="377" name="Google Shape;37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025" y="1849525"/>
            <a:ext cx="6787450" cy="43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PCA Dimensionality Reduction	</a:t>
            </a:r>
            <a:endParaRPr/>
          </a:p>
        </p:txBody>
      </p:sp>
      <p:sp>
        <p:nvSpPr>
          <p:cNvPr id="384" name="Google Shape;384;p3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85" name="Google Shape;385;p36"/>
          <p:cNvSpPr txBox="1">
            <a:spLocks noGrp="1"/>
          </p:cNvSpPr>
          <p:nvPr>
            <p:ph type="body" idx="1"/>
          </p:nvPr>
        </p:nvSpPr>
        <p:spPr>
          <a:xfrm>
            <a:off x="650425" y="983925"/>
            <a:ext cx="105909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There is no rule in how many eigenvalues to keep, but it is generally clear and left in analyst’s discretion.</a:t>
            </a:r>
            <a:br>
              <a:rPr lang="en-US"/>
            </a:br>
            <a:r>
              <a:rPr lang="en-US"/>
              <a:t>	</a:t>
            </a:r>
            <a:endParaRPr/>
          </a:p>
        </p:txBody>
      </p:sp>
      <p:grpSp>
        <p:nvGrpSpPr>
          <p:cNvPr id="386" name="Google Shape;386;p36"/>
          <p:cNvGrpSpPr/>
          <p:nvPr/>
        </p:nvGrpSpPr>
        <p:grpSpPr>
          <a:xfrm>
            <a:off x="1295400" y="2606625"/>
            <a:ext cx="9679526" cy="2478650"/>
            <a:chOff x="1447800" y="3521025"/>
            <a:chExt cx="9679526" cy="2478650"/>
          </a:xfrm>
        </p:grpSpPr>
        <p:pic>
          <p:nvPicPr>
            <p:cNvPr id="387" name="Google Shape;387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47800" y="3521025"/>
              <a:ext cx="9679526" cy="2270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69900" y="5666300"/>
              <a:ext cx="1743075" cy="333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9" name="Google Shape;389;p36"/>
          <p:cNvSpPr txBox="1"/>
          <p:nvPr/>
        </p:nvSpPr>
        <p:spPr>
          <a:xfrm>
            <a:off x="7876300" y="5732325"/>
            <a:ext cx="38967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C. Bishop,</a:t>
            </a:r>
            <a:r>
              <a:rPr lang="en-US" i="1"/>
              <a:t> Pattern Recognition and Machine Learning</a:t>
            </a:r>
            <a:r>
              <a:rPr lang="en-US"/>
              <a:t>, Springer (2008).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7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Assumptions of PCA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5" name="Google Shape;395;p37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7"/>
          <p:cNvSpPr txBox="1">
            <a:spLocks noGrp="1"/>
          </p:cNvSpPr>
          <p:nvPr>
            <p:ph type="body" idx="1"/>
          </p:nvPr>
        </p:nvSpPr>
        <p:spPr>
          <a:xfrm>
            <a:off x="650425" y="1212525"/>
            <a:ext cx="10590900" cy="10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Although PCA is a powerful tool for dimension reduction, it is based on some strong assumptions.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>	</a:t>
            </a:r>
            <a:endParaRPr/>
          </a:p>
        </p:txBody>
      </p:sp>
      <p:sp>
        <p:nvSpPr>
          <p:cNvPr id="397" name="Google Shape;397;p37"/>
          <p:cNvSpPr txBox="1">
            <a:spLocks noGrp="1"/>
          </p:cNvSpPr>
          <p:nvPr>
            <p:ph type="body" idx="1"/>
          </p:nvPr>
        </p:nvSpPr>
        <p:spPr>
          <a:xfrm>
            <a:off x="650425" y="2812725"/>
            <a:ext cx="10590900" cy="10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The assumptions are reasonable, but they must be checked in practice before drawing conclusions from PCA.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>	</a:t>
            </a:r>
            <a:endParaRPr/>
          </a:p>
        </p:txBody>
      </p:sp>
      <p:sp>
        <p:nvSpPr>
          <p:cNvPr id="398" name="Google Shape;398;p37"/>
          <p:cNvSpPr txBox="1">
            <a:spLocks noGrp="1"/>
          </p:cNvSpPr>
          <p:nvPr>
            <p:ph type="body" idx="1"/>
          </p:nvPr>
        </p:nvSpPr>
        <p:spPr>
          <a:xfrm>
            <a:off x="650425" y="4412925"/>
            <a:ext cx="10590900" cy="10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When PCA assumptions fail, we need to use other Linear or Nonlinear dimension reduction methods.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Mean/Variance are sufficient 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04" name="Google Shape;404;p38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8"/>
          <p:cNvSpPr txBox="1">
            <a:spLocks noGrp="1"/>
          </p:cNvSpPr>
          <p:nvPr>
            <p:ph type="body" idx="1"/>
          </p:nvPr>
        </p:nvSpPr>
        <p:spPr>
          <a:xfrm>
            <a:off x="650425" y="1288725"/>
            <a:ext cx="108879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In applying PCA, we assume that means and covariance matrix are sufficient for describing the distributions of the predictors. </a:t>
            </a:r>
            <a:endParaRPr/>
          </a:p>
        </p:txBody>
      </p:sp>
      <p:sp>
        <p:nvSpPr>
          <p:cNvPr id="406" name="Google Shape;406;p38"/>
          <p:cNvSpPr txBox="1">
            <a:spLocks noGrp="1"/>
          </p:cNvSpPr>
          <p:nvPr>
            <p:ph type="body" idx="1"/>
          </p:nvPr>
        </p:nvSpPr>
        <p:spPr>
          <a:xfrm>
            <a:off x="650425" y="2812725"/>
            <a:ext cx="113385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This is true only if the predictors are drawn by a multivariable Normal distribution, but approximately works for many situations.</a:t>
            </a:r>
            <a:br>
              <a:rPr lang="en-US"/>
            </a:br>
            <a:endParaRPr/>
          </a:p>
        </p:txBody>
      </p:sp>
      <p:sp>
        <p:nvSpPr>
          <p:cNvPr id="407" name="Google Shape;407;p38"/>
          <p:cNvSpPr txBox="1">
            <a:spLocks noGrp="1"/>
          </p:cNvSpPr>
          <p:nvPr>
            <p:ph type="body" idx="1"/>
          </p:nvPr>
        </p:nvSpPr>
        <p:spPr>
          <a:xfrm>
            <a:off x="650425" y="4336725"/>
            <a:ext cx="11338500" cy="14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When a predictor is heavily deviate from Normal distribution, an appropriate nonlinear transformation may solve this problem.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9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High Variance indicates importance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3" name="Google Shape;413;p39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1"/>
          </p:nvPr>
        </p:nvSpPr>
        <p:spPr>
          <a:xfrm>
            <a:off x="636300" y="1593525"/>
            <a:ext cx="110859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The eigenvalue       is measures the “importance” of the i</a:t>
            </a:r>
            <a:r>
              <a:rPr lang="en-US" baseline="30000"/>
              <a:t>th</a:t>
            </a:r>
            <a:r>
              <a:rPr lang="en-US"/>
              <a:t> principal component.</a:t>
            </a:r>
            <a:endParaRPr/>
          </a:p>
        </p:txBody>
      </p:sp>
      <p:sp>
        <p:nvSpPr>
          <p:cNvPr id="415" name="Google Shape;415;p39"/>
          <p:cNvSpPr txBox="1">
            <a:spLocks noGrp="1"/>
          </p:cNvSpPr>
          <p:nvPr>
            <p:ph type="body" idx="1"/>
          </p:nvPr>
        </p:nvSpPr>
        <p:spPr>
          <a:xfrm>
            <a:off x="636300" y="3498525"/>
            <a:ext cx="11085900" cy="1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It is intuitively reasonable, that lower variability components describe less the data, but it is not always true.</a:t>
            </a:r>
            <a:endParaRPr/>
          </a:p>
        </p:txBody>
      </p:sp>
      <p:pic>
        <p:nvPicPr>
          <p:cNvPr id="416" name="Google Shape;416;p39" descr="\begin{align}&#10;\lambda_i&#10;\end{align}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3887" y="1682559"/>
            <a:ext cx="469216" cy="45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0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Principal Components are orthogonal 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22" name="Google Shape;422;p40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40"/>
          <p:cNvSpPr txBox="1">
            <a:spLocks noGrp="1"/>
          </p:cNvSpPr>
          <p:nvPr>
            <p:ph type="body" idx="1"/>
          </p:nvPr>
        </p:nvSpPr>
        <p:spPr>
          <a:xfrm>
            <a:off x="650425" y="1517325"/>
            <a:ext cx="10590900" cy="15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PCA assumes that the </a:t>
            </a:r>
            <a:r>
              <a:rPr lang="en-US" i="1"/>
              <a:t>intrinsic dimensions</a:t>
            </a:r>
            <a:r>
              <a:rPr lang="en-US"/>
              <a:t> are orthogonal allowing us to use linear algebra techniques.</a:t>
            </a:r>
            <a:endParaRPr/>
          </a:p>
        </p:txBody>
      </p:sp>
      <p:sp>
        <p:nvSpPr>
          <p:cNvPr id="424" name="Google Shape;424;p40"/>
          <p:cNvSpPr txBox="1">
            <a:spLocks noGrp="1"/>
          </p:cNvSpPr>
          <p:nvPr>
            <p:ph type="body" idx="1"/>
          </p:nvPr>
        </p:nvSpPr>
        <p:spPr>
          <a:xfrm>
            <a:off x="650425" y="3727125"/>
            <a:ext cx="10916400" cy="15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When this assumption fails, we need to assume non-orthogonal components which are non compatible with PCA.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1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Linear Change of Basis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0" name="Google Shape;430;p41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41"/>
          <p:cNvSpPr txBox="1">
            <a:spLocks noGrp="1"/>
          </p:cNvSpPr>
          <p:nvPr>
            <p:ph type="body" idx="1"/>
          </p:nvPr>
        </p:nvSpPr>
        <p:spPr>
          <a:xfrm>
            <a:off x="539025" y="1593525"/>
            <a:ext cx="113034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PCA assumes that data lie on a lower dimensional linear manifold. So, a linear transformation</a:t>
            </a:r>
            <a:r>
              <a:rPr lang="en-US" b="1"/>
              <a:t> </a:t>
            </a:r>
            <a:r>
              <a:rPr lang="en-US"/>
              <a:t>yields an orthonormal basis.</a:t>
            </a:r>
            <a:endParaRPr/>
          </a:p>
        </p:txBody>
      </p:sp>
      <p:sp>
        <p:nvSpPr>
          <p:cNvPr id="432" name="Google Shape;432;p41"/>
          <p:cNvSpPr txBox="1">
            <a:spLocks noGrp="1"/>
          </p:cNvSpPr>
          <p:nvPr>
            <p:ph type="body" idx="1"/>
          </p:nvPr>
        </p:nvSpPr>
        <p:spPr>
          <a:xfrm>
            <a:off x="603175" y="3879525"/>
            <a:ext cx="10722000" cy="15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When the data lie on a nonlinear manifold in the predictor space, then linear methods are doomed to fail.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2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Kernel PCA for Nonlinear Dimensionality Reduction 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8" name="Google Shape;438;p42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2"/>
          <p:cNvSpPr txBox="1">
            <a:spLocks noGrp="1"/>
          </p:cNvSpPr>
          <p:nvPr>
            <p:ph type="body" idx="1"/>
          </p:nvPr>
        </p:nvSpPr>
        <p:spPr>
          <a:xfrm>
            <a:off x="650425" y="1136325"/>
            <a:ext cx="11008200" cy="1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Applying a nonlinear map Φ (called  </a:t>
            </a:r>
            <a:r>
              <a:rPr lang="en-US" i="1"/>
              <a:t>feature map</a:t>
            </a:r>
            <a:r>
              <a:rPr lang="en-US"/>
              <a:t>) on data yields PCA kernel:</a:t>
            </a:r>
            <a:endParaRPr/>
          </a:p>
        </p:txBody>
      </p:sp>
      <p:sp>
        <p:nvSpPr>
          <p:cNvPr id="440" name="Google Shape;440;p42"/>
          <p:cNvSpPr txBox="1">
            <a:spLocks noGrp="1"/>
          </p:cNvSpPr>
          <p:nvPr>
            <p:ph type="body" idx="1"/>
          </p:nvPr>
        </p:nvSpPr>
        <p:spPr>
          <a:xfrm>
            <a:off x="650425" y="2965125"/>
            <a:ext cx="110082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Centered nonlinear representation:</a:t>
            </a:r>
            <a:endParaRPr/>
          </a:p>
        </p:txBody>
      </p:sp>
      <p:sp>
        <p:nvSpPr>
          <p:cNvPr id="441" name="Google Shape;441;p42"/>
          <p:cNvSpPr txBox="1">
            <a:spLocks noGrp="1"/>
          </p:cNvSpPr>
          <p:nvPr>
            <p:ph type="body" idx="1"/>
          </p:nvPr>
        </p:nvSpPr>
        <p:spPr>
          <a:xfrm>
            <a:off x="650425" y="4793925"/>
            <a:ext cx="110082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Apply PCA to the modified Kernel:</a:t>
            </a:r>
            <a:endParaRPr/>
          </a:p>
        </p:txBody>
      </p:sp>
      <p:pic>
        <p:nvPicPr>
          <p:cNvPr id="442" name="Google Shape;442;p42" descr="\begin{align}&#10;K = \Phi(X)^T\Phi(X)&#10;\end{align}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075" y="2172625"/>
            <a:ext cx="3010370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42" descr="\begin{align}&#10;\tilde{K} = \tilde\Phi(X)^T \tilde\Phi(X)&#10;\end{align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275" y="5451825"/>
            <a:ext cx="3010370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42" descr="\begin{align}&#10; \tilde\Phi(X)= \Phi(X) -E[\Phi(X)]&#10;\end{align}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2850" y="3812225"/>
            <a:ext cx="4063932" cy="477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400"/>
              <a:buFont typeface="Karla"/>
              <a:buNone/>
            </a:pPr>
            <a:r>
              <a:rPr lang="en-US" sz="3400"/>
              <a:t>Dimensionality Reduction, why?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1"/>
          </p:nvPr>
        </p:nvSpPr>
        <p:spPr>
          <a:xfrm>
            <a:off x="735450" y="1182225"/>
            <a:ext cx="10326900" cy="11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A process of reducing the number of predictor variables under consideration.</a:t>
            </a:r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740950" y="2313525"/>
            <a:ext cx="10326900" cy="15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To find a more meaningful basis to express our data filtering the noise and revealing the hidden structure.</a:t>
            </a:r>
            <a:endParaRPr/>
          </a:p>
        </p:txBody>
      </p:sp>
      <p:grpSp>
        <p:nvGrpSpPr>
          <p:cNvPr id="128" name="Google Shape;128;p16"/>
          <p:cNvGrpSpPr/>
          <p:nvPr/>
        </p:nvGrpSpPr>
        <p:grpSpPr>
          <a:xfrm>
            <a:off x="1447800" y="3673425"/>
            <a:ext cx="9679526" cy="2478650"/>
            <a:chOff x="1447800" y="3521025"/>
            <a:chExt cx="9679526" cy="2478650"/>
          </a:xfrm>
        </p:grpSpPr>
        <p:pic>
          <p:nvPicPr>
            <p:cNvPr id="129" name="Google Shape;12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47800" y="3521025"/>
              <a:ext cx="9679526" cy="2270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69900" y="5666300"/>
              <a:ext cx="1743075" cy="333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16"/>
          <p:cNvSpPr txBox="1"/>
          <p:nvPr/>
        </p:nvSpPr>
        <p:spPr>
          <a:xfrm>
            <a:off x="7876300" y="6113325"/>
            <a:ext cx="38967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C. Bishop,</a:t>
            </a:r>
            <a:r>
              <a:rPr lang="en-US" i="1"/>
              <a:t> Pattern Recognition and Machine Learning</a:t>
            </a:r>
            <a:r>
              <a:rPr lang="en-US"/>
              <a:t>, Springer (2008).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3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Summary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0" name="Google Shape;450;p43"/>
          <p:cNvSpPr txBox="1">
            <a:spLocks noGrp="1"/>
          </p:cNvSpPr>
          <p:nvPr>
            <p:ph type="body" idx="1"/>
          </p:nvPr>
        </p:nvSpPr>
        <p:spPr>
          <a:xfrm>
            <a:off x="636300" y="949150"/>
            <a:ext cx="11100000" cy="52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•"/>
            </a:pPr>
            <a:r>
              <a:rPr lang="en-US" sz="2400" b="1"/>
              <a:t>Dimensionality Reduction Methods </a:t>
            </a:r>
            <a:endParaRPr sz="2400" b="1" i="0" u="none" strike="noStrike" cap="none">
              <a:solidFill>
                <a:srgbClr val="464646"/>
              </a:solidFill>
            </a:endParaRPr>
          </a:p>
          <a:p>
            <a:pPr marL="1257269" marR="0" lvl="1" indent="-539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Calibri"/>
              <a:buAutoNum type="arabicPeriod"/>
            </a:pPr>
            <a:r>
              <a:rPr lang="en-US"/>
              <a:t>A process of reducing the number of predictor variables under consideration.</a:t>
            </a:r>
            <a:endParaRPr/>
          </a:p>
          <a:p>
            <a:pPr marL="1257269" lvl="1" indent="-539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Calibri"/>
              <a:buAutoNum type="arabicPeriod"/>
            </a:pPr>
            <a:r>
              <a:rPr lang="en-US"/>
              <a:t>To find a more meaningful basis to express our data filtering the noise and revealing the hidden structure.</a:t>
            </a:r>
            <a:br>
              <a:rPr lang="en-US"/>
            </a:br>
            <a:endParaRPr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•"/>
            </a:pPr>
            <a:r>
              <a:rPr lang="en-US" sz="2400" b="1"/>
              <a:t>Principal Component Analysis</a:t>
            </a:r>
            <a:endParaRPr sz="2400" b="1" i="0" u="none" strike="noStrike" cap="none">
              <a:solidFill>
                <a:srgbClr val="464646"/>
              </a:solidFill>
            </a:endParaRPr>
          </a:p>
          <a:p>
            <a:pPr marL="1257269" lvl="1" indent="-539750" algn="l" rtl="0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AutoNum type="arabicPeriod"/>
            </a:pPr>
            <a:r>
              <a:rPr lang="en-US"/>
              <a:t>A powerful </a:t>
            </a:r>
            <a:r>
              <a:rPr lang="en-US" i="1"/>
              <a:t>Statistical </a:t>
            </a:r>
            <a:r>
              <a:rPr lang="en-US"/>
              <a:t>tool for analyzing  data sets and is formulated in the context of </a:t>
            </a:r>
            <a:r>
              <a:rPr lang="en-US" i="1"/>
              <a:t>Linear Algebra</a:t>
            </a:r>
            <a:r>
              <a:rPr lang="en-US"/>
              <a:t>.</a:t>
            </a:r>
            <a:endParaRPr/>
          </a:p>
          <a:p>
            <a:pPr marL="1257269" marR="0" lvl="1" indent="-539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Calibri"/>
              <a:buAutoNum type="arabicPeriod"/>
            </a:pPr>
            <a:r>
              <a:rPr lang="en-US"/>
              <a:t>Spectral decomposition: We reduce the dimension of predictors by reducing the number of principal components and their eigenvalues.</a:t>
            </a:r>
            <a:endParaRPr/>
          </a:p>
          <a:p>
            <a:pPr marL="1257269" marR="0" lvl="1" indent="-539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Calibri"/>
              <a:buAutoNum type="arabicPeriod"/>
            </a:pPr>
            <a:r>
              <a:rPr lang="en-US"/>
              <a:t>PCA is based on strong assumptions that we need to check.</a:t>
            </a:r>
            <a:endParaRPr/>
          </a:p>
          <a:p>
            <a:pPr marL="1257269" marR="0" lvl="1" indent="-539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Calibri"/>
              <a:buAutoNum type="arabicPeriod"/>
            </a:pPr>
            <a:r>
              <a:rPr lang="en-US"/>
              <a:t>Kernel PCA for nonlinear dimensionality reduction.</a:t>
            </a:r>
            <a:endParaRPr/>
          </a:p>
        </p:txBody>
      </p:sp>
      <p:sp>
        <p:nvSpPr>
          <p:cNvPr id="451" name="Google Shape;451;p43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4"/>
          <p:cNvSpPr txBox="1">
            <a:spLocks noGrp="1"/>
          </p:cNvSpPr>
          <p:nvPr>
            <p:ph type="body" idx="1"/>
          </p:nvPr>
        </p:nvSpPr>
        <p:spPr>
          <a:xfrm>
            <a:off x="833425" y="994825"/>
            <a:ext cx="10326900" cy="4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464646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464646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Thank you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Office hours for </a:t>
            </a:r>
            <a:r>
              <a:rPr lang="en-US"/>
              <a:t>A</a:t>
            </a: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dv. </a:t>
            </a:r>
            <a:r>
              <a:rPr lang="en-US"/>
              <a:t>Sec.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	Monday 6:00-7:30</a:t>
            </a:r>
            <a:r>
              <a:rPr lang="en-US"/>
              <a:t>  pm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	Tuesday 6:30-8:00 pm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7" name="Google Shape;457;p44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4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Advanced Section </a:t>
            </a:r>
            <a:r>
              <a:rPr lang="en-US"/>
              <a:t>4</a:t>
            </a: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:</a:t>
            </a:r>
            <a:r>
              <a:rPr lang="en-US" sz="3400"/>
              <a:t> </a:t>
            </a:r>
            <a:r>
              <a:rPr lang="en-US"/>
              <a:t>Dimensionality Reduction, PCA</a:t>
            </a:r>
            <a:r>
              <a:rPr lang="en-US" sz="3400"/>
              <a:t> 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A simple example taken by Physics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1"/>
          </p:nvPr>
        </p:nvSpPr>
        <p:spPr>
          <a:xfrm>
            <a:off x="735450" y="959125"/>
            <a:ext cx="10326900" cy="14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Consider an ideal spring-mass system oscillating along x.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Seeking for the pressure </a:t>
            </a:r>
            <a:r>
              <a:rPr lang="en-US" i="1"/>
              <a:t>Y</a:t>
            </a:r>
            <a:r>
              <a:rPr lang="en-US"/>
              <a:t> that spring exerts on the wall. </a:t>
            </a:r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525" y="2233225"/>
            <a:ext cx="5489550" cy="38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/>
        </p:nvSpPr>
        <p:spPr>
          <a:xfrm>
            <a:off x="6716600" y="2604150"/>
            <a:ext cx="51261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LASSO regression model:</a:t>
            </a:r>
            <a:endParaRPr sz="2800"/>
          </a:p>
        </p:txBody>
      </p:sp>
      <p:sp>
        <p:nvSpPr>
          <p:cNvPr id="142" name="Google Shape;142;p17"/>
          <p:cNvSpPr txBox="1"/>
          <p:nvPr/>
        </p:nvSpPr>
        <p:spPr>
          <a:xfrm>
            <a:off x="6711100" y="4566950"/>
            <a:ext cx="51261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LASSO variable selection:</a:t>
            </a:r>
            <a:endParaRPr sz="2800"/>
          </a:p>
        </p:txBody>
      </p:sp>
      <p:sp>
        <p:nvSpPr>
          <p:cNvPr id="143" name="Google Shape;143;p17"/>
          <p:cNvSpPr txBox="1"/>
          <p:nvPr/>
        </p:nvSpPr>
        <p:spPr>
          <a:xfrm>
            <a:off x="1205350" y="6137564"/>
            <a:ext cx="3969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J. Shlens, </a:t>
            </a:r>
            <a:r>
              <a:rPr lang="en-US" i="1"/>
              <a:t>A Tutorial on Principal Component Analysis</a:t>
            </a:r>
            <a:r>
              <a:rPr lang="en-US"/>
              <a:t>, (2003).</a:t>
            </a:r>
            <a:endParaRPr/>
          </a:p>
        </p:txBody>
      </p:sp>
      <p:pic>
        <p:nvPicPr>
          <p:cNvPr id="144" name="Google Shape;144;p17" descr="Y=\beta_A x_A+\beta_B x_B+\beta_C x_C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9235" y="3362425"/>
            <a:ext cx="4491864" cy="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 descr="\hat \beta_A = \hat \beta_C = 0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9425" y="5228400"/>
            <a:ext cx="2433076" cy="5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Principal Component Analysis versus LASSO 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2" name="Google Shape;152;p18"/>
          <p:cNvSpPr txBox="1">
            <a:spLocks noGrp="1"/>
          </p:cNvSpPr>
          <p:nvPr>
            <p:ph type="body" idx="1"/>
          </p:nvPr>
        </p:nvSpPr>
        <p:spPr>
          <a:xfrm>
            <a:off x="5107150" y="1090225"/>
            <a:ext cx="68817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LASSO simply selects one of the arbitrary directions, </a:t>
            </a:r>
            <a:r>
              <a:rPr lang="en-US" i="1"/>
              <a:t>scientifically</a:t>
            </a:r>
            <a:r>
              <a:rPr lang="en-US"/>
              <a:t> </a:t>
            </a:r>
            <a:r>
              <a:rPr lang="en-US" i="1"/>
              <a:t>unsatisfactory</a:t>
            </a:r>
            <a:r>
              <a:rPr lang="en-US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>We want to use all the measurements to situate the position of mass.</a:t>
            </a:r>
            <a:br>
              <a:rPr lang="en-US"/>
            </a:b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We want to find a lower-dimensional manifold of predictors on which data lie.</a:t>
            </a:r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2939575" y="1165213"/>
            <a:ext cx="130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2"/>
                </a:solidFill>
              </a:rPr>
              <a:t>LASSO</a:t>
            </a:r>
            <a:endParaRPr sz="2400" b="1">
              <a:solidFill>
                <a:schemeClr val="accent2"/>
              </a:solidFill>
            </a:endParaRPr>
          </a:p>
        </p:txBody>
      </p:sp>
      <p:grpSp>
        <p:nvGrpSpPr>
          <p:cNvPr id="155" name="Google Shape;155;p18"/>
          <p:cNvGrpSpPr/>
          <p:nvPr/>
        </p:nvGrpSpPr>
        <p:grpSpPr>
          <a:xfrm>
            <a:off x="503525" y="1787800"/>
            <a:ext cx="4237125" cy="2963300"/>
            <a:chOff x="503525" y="1940200"/>
            <a:chExt cx="4237125" cy="2963300"/>
          </a:xfrm>
        </p:grpSpPr>
        <p:pic>
          <p:nvPicPr>
            <p:cNvPr id="156" name="Google Shape;156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3525" y="1940200"/>
              <a:ext cx="4237125" cy="2963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18"/>
            <p:cNvSpPr txBox="1"/>
            <p:nvPr/>
          </p:nvSpPr>
          <p:spPr>
            <a:xfrm>
              <a:off x="3258524" y="2565614"/>
              <a:ext cx="862500" cy="93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>
                  <a:solidFill>
                    <a:schemeClr val="accent2"/>
                  </a:solidFill>
                </a:rPr>
                <a:t>X</a:t>
              </a:r>
              <a:endParaRPr sz="6000">
                <a:solidFill>
                  <a:schemeClr val="accent2"/>
                </a:solidFill>
              </a:endParaRPr>
            </a:p>
          </p:txBody>
        </p:sp>
        <p:sp>
          <p:nvSpPr>
            <p:cNvPr id="158" name="Google Shape;158;p18"/>
            <p:cNvSpPr txBox="1"/>
            <p:nvPr/>
          </p:nvSpPr>
          <p:spPr>
            <a:xfrm>
              <a:off x="1553055" y="3638604"/>
              <a:ext cx="862500" cy="93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>
                  <a:solidFill>
                    <a:schemeClr val="accent2"/>
                  </a:solidFill>
                </a:rPr>
                <a:t>X</a:t>
              </a:r>
              <a:endParaRPr sz="6000">
                <a:solidFill>
                  <a:schemeClr val="accent2"/>
                </a:solidFill>
              </a:endParaRPr>
            </a:p>
          </p:txBody>
        </p:sp>
      </p:grpSp>
      <p:cxnSp>
        <p:nvCxnSpPr>
          <p:cNvPr id="159" name="Google Shape;159;p18"/>
          <p:cNvCxnSpPr/>
          <p:nvPr/>
        </p:nvCxnSpPr>
        <p:spPr>
          <a:xfrm flipH="1">
            <a:off x="2679425" y="1489425"/>
            <a:ext cx="2392200" cy="6018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xfrm>
            <a:off x="1124625" y="4955250"/>
            <a:ext cx="10326900" cy="13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Char char="✓"/>
            </a:pPr>
            <a:r>
              <a:rPr lang="en-US" b="1"/>
              <a:t>Principal Component Analysis (PCA):</a:t>
            </a:r>
            <a:br>
              <a:rPr lang="en-US" b="1"/>
            </a:br>
            <a:r>
              <a:rPr lang="en-US"/>
              <a:t>A powerful </a:t>
            </a:r>
            <a:r>
              <a:rPr lang="en-US" i="1"/>
              <a:t>Statistical </a:t>
            </a:r>
            <a:r>
              <a:rPr lang="en-US"/>
              <a:t>tool for analyzing  data sets and is formulated in the context of </a:t>
            </a:r>
            <a:r>
              <a:rPr lang="en-US" i="1"/>
              <a:t>Linear Algebra</a:t>
            </a:r>
            <a:r>
              <a:rPr lang="en-US"/>
              <a:t>.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832025" y="2101975"/>
            <a:ext cx="10539600" cy="18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arla"/>
              <a:buNone/>
            </a:pPr>
            <a:r>
              <a:rPr lang="en-US"/>
              <a:t>Linear Algebra (Recap)</a:t>
            </a:r>
            <a:endParaRPr sz="4000" b="1" i="0" u="none" strike="noStrike" cap="non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6" name="Google Shape;166;p1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Symmetric matrices</a:t>
            </a: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body" idx="1"/>
          </p:nvPr>
        </p:nvSpPr>
        <p:spPr>
          <a:xfrm>
            <a:off x="932500" y="2770449"/>
            <a:ext cx="10326900" cy="15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Then             is a symmetric matrix.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Symmetric: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Using that : </a:t>
            </a:r>
            <a:br>
              <a:rPr lang="en-US"/>
            </a:br>
            <a:endParaRPr/>
          </a:p>
        </p:txBody>
      </p:sp>
      <p:pic>
        <p:nvPicPr>
          <p:cNvPr id="175" name="Google Shape;175;p20" descr="(X^TX)^T= X^T(X^T)^T=X^TX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984" y="4929731"/>
            <a:ext cx="5210256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 descr="X \in {\rm I\!R}^{n\times p}&#10;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2984" y="2250329"/>
            <a:ext cx="1607232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 descr="A^T=A&#10;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1579" y="3434497"/>
            <a:ext cx="1175538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 descr="XX^T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56034" y="5902393"/>
            <a:ext cx="792424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 descr="X^T X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28491" y="2931315"/>
            <a:ext cx="792424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 txBox="1">
            <a:spLocks noGrp="1"/>
          </p:cNvSpPr>
          <p:nvPr>
            <p:ph type="body" idx="1"/>
          </p:nvPr>
        </p:nvSpPr>
        <p:spPr>
          <a:xfrm>
            <a:off x="650425" y="1060125"/>
            <a:ext cx="10326900" cy="10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Suppose a design (or data) matrix consists of </a:t>
            </a:r>
            <a:r>
              <a:rPr lang="en-US" i="1"/>
              <a:t>n</a:t>
            </a:r>
            <a:r>
              <a:rPr lang="en-US"/>
              <a:t> observations and </a:t>
            </a:r>
            <a:r>
              <a:rPr lang="en-US" i="1"/>
              <a:t>p</a:t>
            </a:r>
            <a:r>
              <a:rPr lang="en-US"/>
              <a:t> predictors, hence:</a:t>
            </a:r>
            <a:endParaRPr/>
          </a:p>
        </p:txBody>
      </p:sp>
      <p:pic>
        <p:nvPicPr>
          <p:cNvPr id="181" name="Google Shape;181;p20" descr="(BC)^T = C^TB^T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17300" y="4031043"/>
            <a:ext cx="2344100" cy="42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>
            <a:spLocks noGrp="1"/>
          </p:cNvSpPr>
          <p:nvPr>
            <p:ph type="body" idx="1"/>
          </p:nvPr>
        </p:nvSpPr>
        <p:spPr>
          <a:xfrm>
            <a:off x="8912691" y="5753760"/>
            <a:ext cx="21717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Similar for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Eigenvalues and Eigenvectors</a:t>
            </a:r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body" idx="1"/>
          </p:nvPr>
        </p:nvSpPr>
        <p:spPr>
          <a:xfrm>
            <a:off x="349300" y="983925"/>
            <a:ext cx="9121800" cy="15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Suppose a real and symmetric matrix: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Exists a unique set of real eigenvalues: </a:t>
            </a:r>
            <a:br>
              <a:rPr lang="en-US"/>
            </a:br>
            <a:r>
              <a:rPr lang="en-US"/>
              <a:t>and the associate linearly independent eigenvectors:  </a:t>
            </a:r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body" idx="1"/>
          </p:nvPr>
        </p:nvSpPr>
        <p:spPr>
          <a:xfrm>
            <a:off x="605950" y="3408925"/>
            <a:ext cx="19224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such that:</a:t>
            </a:r>
            <a:endParaRPr/>
          </a:p>
        </p:txBody>
      </p:sp>
      <p:pic>
        <p:nvPicPr>
          <p:cNvPr id="192" name="Google Shape;192;p21" descr="\{ u_1,...,u_p\}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5865" y="2204598"/>
            <a:ext cx="1481666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 descr="\{ \lambda_1,...,\lambda_p\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7296" y="1674375"/>
            <a:ext cx="1489424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 descr="A u_i = \lambda_i u_i \quad \quad (\lambda_i \in {\rm I\!R})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2928" y="2893951"/>
            <a:ext cx="428977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 descr="u_i^T u_j = \delta_{ij}  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8227" y="3968000"/>
            <a:ext cx="1831416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 descr="||u_i||^2 = 1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59700" y="4780550"/>
            <a:ext cx="1666876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/>
        </p:nvSpPr>
        <p:spPr>
          <a:xfrm>
            <a:off x="6816302" y="3908925"/>
            <a:ext cx="2844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34343"/>
                </a:solidFill>
              </a:rPr>
              <a:t>(orthogonal)</a:t>
            </a:r>
            <a:endParaRPr sz="2800">
              <a:solidFill>
                <a:srgbClr val="434343"/>
              </a:solidFill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6815500" y="4747125"/>
            <a:ext cx="2844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34343"/>
                </a:solidFill>
              </a:rPr>
              <a:t>(normalized)</a:t>
            </a:r>
            <a:endParaRPr sz="2800">
              <a:solidFill>
                <a:srgbClr val="434343"/>
              </a:solidFill>
            </a:endParaRPr>
          </a:p>
        </p:txBody>
      </p:sp>
      <p:sp>
        <p:nvSpPr>
          <p:cNvPr id="199" name="Google Shape;199;p21"/>
          <p:cNvSpPr txBox="1">
            <a:spLocks noGrp="1"/>
          </p:cNvSpPr>
          <p:nvPr>
            <p:ph type="body" idx="1"/>
          </p:nvPr>
        </p:nvSpPr>
        <p:spPr>
          <a:xfrm>
            <a:off x="3664525" y="5555925"/>
            <a:ext cx="83196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Char char="➢"/>
            </a:pPr>
            <a:r>
              <a:rPr lang="en-US"/>
              <a:t>Hence, they consist an </a:t>
            </a:r>
            <a:r>
              <a:rPr lang="en-US" i="1"/>
              <a:t>orthonormal</a:t>
            </a:r>
            <a:r>
              <a:rPr lang="en-US"/>
              <a:t> </a:t>
            </a:r>
            <a:r>
              <a:rPr lang="en-US" i="1"/>
              <a:t>basis.</a:t>
            </a:r>
            <a:endParaRPr i="1"/>
          </a:p>
        </p:txBody>
      </p:sp>
      <p:pic>
        <p:nvPicPr>
          <p:cNvPr id="200" name="Google Shape;200;p21" descr="\text{e.g.  }\quad X^TX = A  \in {\rm I\!R}^{p\times p}&#10;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69067" y="1075284"/>
            <a:ext cx="3209524" cy="4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Spectrum and Eigen-decomposition</a:t>
            </a:r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08" name="Google Shape;208;p22"/>
          <p:cNvSpPr txBox="1">
            <a:spLocks noGrp="1"/>
          </p:cNvSpPr>
          <p:nvPr>
            <p:ph type="body" idx="1"/>
          </p:nvPr>
        </p:nvSpPr>
        <p:spPr>
          <a:xfrm>
            <a:off x="710150" y="5346863"/>
            <a:ext cx="106476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Eigen-decomposition:</a:t>
            </a:r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body" idx="1"/>
          </p:nvPr>
        </p:nvSpPr>
        <p:spPr>
          <a:xfrm>
            <a:off x="681875" y="1463885"/>
            <a:ext cx="27063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Spectrum:  </a:t>
            </a:r>
            <a:endParaRPr/>
          </a:p>
        </p:txBody>
      </p:sp>
      <p:pic>
        <p:nvPicPr>
          <p:cNvPr id="210" name="Google Shape;210;p22" descr="\Lambda  = &#10; \begin{pmatrix}&#10;  \lambda_1 &amp; 0 &amp; \cdots &amp; 0 \\&#10;  0 &amp; \lambda_2 &amp; \cdots &amp; 0 \\&#10;  \vdots  &amp; \vdots  &amp; \ddots &amp; \vdots  \\&#10;  0 &amp; 0 &amp; \cdots &amp; \lambda_p \\&#10; \end{pmatrix}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750" y="1073234"/>
            <a:ext cx="3021324" cy="161640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2"/>
          <p:cNvSpPr txBox="1">
            <a:spLocks noGrp="1"/>
          </p:cNvSpPr>
          <p:nvPr>
            <p:ph type="body" idx="1"/>
          </p:nvPr>
        </p:nvSpPr>
        <p:spPr>
          <a:xfrm>
            <a:off x="681875" y="3507649"/>
            <a:ext cx="27063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Unitary Matrix:  </a:t>
            </a:r>
            <a:endParaRPr/>
          </a:p>
        </p:txBody>
      </p:sp>
      <p:pic>
        <p:nvPicPr>
          <p:cNvPr id="212" name="Google Shape;212;p22" descr="U  = &#10; \begin{pmatrix}&#10;  u_{11} &amp; u_{21} &amp; \cdots &amp; u_{p1} \\&#10;u_{12} &amp; u_{22} &amp; \cdots &amp; u_{p2} \\&#10;  \vdots  &amp; \vdots  &amp; \ddots &amp; \vdots  \\&#10; u_{1p} &amp; u_{2p} &amp; \cdots &amp; u_{pp} \\&#10; \end{pmatrix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509" y="3028758"/>
            <a:ext cx="3344628" cy="169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2" descr="A = U \Lambda U^T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5450" y="5420575"/>
            <a:ext cx="2271550" cy="47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2" descr="(U^{-1} = U^T)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10031" y="3330242"/>
            <a:ext cx="2271550" cy="54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2" descr="(U^T U = \mathbf{I})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67449" y="4012475"/>
            <a:ext cx="2017968" cy="5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C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1098</Words>
  <Application>Microsoft Office PowerPoint</Application>
  <PresentationFormat>Widescreen</PresentationFormat>
  <Paragraphs>196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Calibri</vt:lpstr>
      <vt:lpstr>Arial</vt:lpstr>
      <vt:lpstr>Karla</vt:lpstr>
      <vt:lpstr>GEC_template</vt:lpstr>
      <vt:lpstr>Advanced Section #4:  Methods of Dimensionality Reduction: Principal Component Analysis (PCA)  </vt:lpstr>
      <vt:lpstr>Outline</vt:lpstr>
      <vt:lpstr>Dimensionality Reduction, why?</vt:lpstr>
      <vt:lpstr>A simple example taken by Physics</vt:lpstr>
      <vt:lpstr>Principal Component Analysis versus LASSO </vt:lpstr>
      <vt:lpstr>Linear Algebra (Recap)</vt:lpstr>
      <vt:lpstr>Symmetric matrices</vt:lpstr>
      <vt:lpstr>Eigenvalues and Eigenvectors</vt:lpstr>
      <vt:lpstr>Spectrum and Eigen-decomposition</vt:lpstr>
      <vt:lpstr>Numerical verification of decomposition property</vt:lpstr>
      <vt:lpstr>Real &amp; Positive Eigenvalues: Gram Matrix</vt:lpstr>
      <vt:lpstr>Same eigenvalues</vt:lpstr>
      <vt:lpstr>The sum of eigenvalues of        is equal to its trace </vt:lpstr>
      <vt:lpstr>Statistics (Recap)</vt:lpstr>
      <vt:lpstr>Centered Model Matrix </vt:lpstr>
      <vt:lpstr>Sample Covariance Matrix</vt:lpstr>
      <vt:lpstr>Principal Components Analysis (PCA)</vt:lpstr>
      <vt:lpstr>PCA </vt:lpstr>
      <vt:lpstr>PCA foundation </vt:lpstr>
      <vt:lpstr>Measure the importance of the principal components</vt:lpstr>
      <vt:lpstr>Back to spring-mass example</vt:lpstr>
      <vt:lpstr>PCA Dimensionality Reduction </vt:lpstr>
      <vt:lpstr>PCA Dimensionality Reduction </vt:lpstr>
      <vt:lpstr>Assumptions of PCA</vt:lpstr>
      <vt:lpstr>Mean/Variance are sufficient </vt:lpstr>
      <vt:lpstr>High Variance indicates importance</vt:lpstr>
      <vt:lpstr>Principal Components are orthogonal </vt:lpstr>
      <vt:lpstr>Linear Change of Basis</vt:lpstr>
      <vt:lpstr>Kernel PCA for Nonlinear Dimensionality Reduction </vt:lpstr>
      <vt:lpstr>Summary</vt:lpstr>
      <vt:lpstr>Advanced Section 4: Dimensionality Reduction, PCA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Section #4:  Methods of Dimensionality Reduction: Principal Component Analysis (PCA)  </dc:title>
  <dc:creator>Saurabh Kulkarni</dc:creator>
  <cp:lastModifiedBy>Saurabh Kulkarni</cp:lastModifiedBy>
  <cp:revision>1</cp:revision>
  <dcterms:modified xsi:type="dcterms:W3CDTF">2018-11-29T06:06:03Z</dcterms:modified>
</cp:coreProperties>
</file>