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9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8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5747E-76C3-47ED-926B-1B7462F3C19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EF9571-B563-4F54-BCB6-1C64952CAC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441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Classification Case Study Using German Credit Data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Stat 6850: Applied data mining</a:t>
            </a:r>
          </a:p>
          <a:p>
            <a:pPr algn="ctr"/>
            <a:r>
              <a:rPr lang="en-US" dirty="0" smtClean="0"/>
              <a:t>Western Michigan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5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EXPLORATORY ANALYSIS – CORRELATION MATRIX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22897" y="1918644"/>
            <a:ext cx="34240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correlation matrix was run </a:t>
            </a:r>
            <a:r>
              <a:rPr lang="en-US" dirty="0" smtClean="0"/>
              <a:t>for numerical </a:t>
            </a:r>
            <a:r>
              <a:rPr lang="en-US" dirty="0"/>
              <a:t>variables.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Some correlation was found between Credit </a:t>
            </a:r>
            <a:r>
              <a:rPr lang="en-US" dirty="0"/>
              <a:t>Amount and </a:t>
            </a:r>
            <a:r>
              <a:rPr lang="en-US" dirty="0" smtClean="0"/>
              <a:t>Duration with </a:t>
            </a:r>
            <a:r>
              <a:rPr lang="en-US" dirty="0"/>
              <a:t>a r=0.625 as </a:t>
            </a:r>
            <a:r>
              <a:rPr lang="en-US" dirty="0" smtClean="0"/>
              <a:t>seen.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 err="1" smtClean="0"/>
              <a:t>Correlogram</a:t>
            </a:r>
            <a:r>
              <a:rPr lang="en-US" dirty="0" smtClean="0"/>
              <a:t> </a:t>
            </a:r>
            <a:r>
              <a:rPr lang="en-US" dirty="0"/>
              <a:t>is shown </a:t>
            </a:r>
            <a:r>
              <a:rPr lang="en-US" dirty="0" smtClean="0"/>
              <a:t>for other </a:t>
            </a:r>
            <a:r>
              <a:rPr lang="en-US" dirty="0"/>
              <a:t>attributes for </a:t>
            </a:r>
            <a:r>
              <a:rPr lang="en-US" dirty="0" smtClean="0"/>
              <a:t>comparison purposes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2420"/>
            <a:ext cx="6770813" cy="282347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84" y="4398986"/>
            <a:ext cx="651600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5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EXPLORATORY ANALYSIS – CORRELATION MATRIX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0837" y="1918644"/>
            <a:ext cx="38161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After assessing using </a:t>
            </a:r>
            <a:r>
              <a:rPr lang="en-US" dirty="0" smtClean="0"/>
              <a:t> exploratory </a:t>
            </a:r>
            <a:r>
              <a:rPr lang="en-US" dirty="0"/>
              <a:t>analysis, we found two significant variables that can </a:t>
            </a:r>
            <a:r>
              <a:rPr lang="en-US" dirty="0" smtClean="0"/>
              <a:t>be potentially </a:t>
            </a:r>
            <a:r>
              <a:rPr lang="en-US" dirty="0"/>
              <a:t>removed: Foreign Workers and Debtor Guarantor.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used a 90-10% cutoff </a:t>
            </a:r>
            <a:r>
              <a:rPr lang="en-US" dirty="0" smtClean="0"/>
              <a:t>for variance </a:t>
            </a:r>
            <a:r>
              <a:rPr lang="en-US" dirty="0"/>
              <a:t>to identify these variables.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Mosaic </a:t>
            </a:r>
            <a:r>
              <a:rPr lang="en-US" dirty="0"/>
              <a:t>plots </a:t>
            </a:r>
            <a:r>
              <a:rPr lang="en-US" dirty="0" smtClean="0"/>
              <a:t>show the variability </a:t>
            </a:r>
            <a:r>
              <a:rPr lang="en-US" dirty="0"/>
              <a:t>of these attributes vs. Risk.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4" y="1775372"/>
            <a:ext cx="3339638" cy="37915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92" y="1775372"/>
            <a:ext cx="337704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PARTITIONING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German Credit Data set </a:t>
            </a:r>
            <a:r>
              <a:rPr lang="en-US" dirty="0" smtClean="0"/>
              <a:t>was randomly split </a:t>
            </a:r>
            <a:r>
              <a:rPr lang="en-US" dirty="0"/>
              <a:t>into train set and test set </a:t>
            </a:r>
            <a:r>
              <a:rPr lang="en-US" dirty="0" smtClean="0"/>
              <a:t>with approximately </a:t>
            </a:r>
            <a:r>
              <a:rPr lang="en-US" dirty="0"/>
              <a:t>60%/40% proportion of Risk responses.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structure of the original </a:t>
            </a:r>
            <a:r>
              <a:rPr lang="en-US" dirty="0" err="1" smtClean="0"/>
              <a:t>good:bad</a:t>
            </a:r>
            <a:r>
              <a:rPr lang="en-US" dirty="0" smtClean="0"/>
              <a:t> (70</a:t>
            </a:r>
            <a:r>
              <a:rPr lang="en-US" dirty="0"/>
              <a:t>%:30%) credit distribution in both the train set and the test set was considered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(</a:t>
            </a:r>
            <a:r>
              <a:rPr lang="en-US" dirty="0"/>
              <a:t>420/180 </a:t>
            </a:r>
            <a:r>
              <a:rPr lang="en-US" dirty="0" smtClean="0"/>
              <a:t>for good/bad</a:t>
            </a:r>
            <a:r>
              <a:rPr lang="en-US" dirty="0"/>
              <a:t>) cases for train set and 400 (280/120 for good/bad) cases for test </a:t>
            </a:r>
            <a:r>
              <a:rPr lang="en-US" dirty="0" smtClean="0"/>
              <a:t>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934394"/>
            <a:ext cx="3249885" cy="1203661"/>
          </a:xfrm>
        </p:spPr>
      </p:pic>
      <p:sp>
        <p:nvSpPr>
          <p:cNvPr id="5" name="TextBox 4"/>
          <p:cNvSpPr txBox="1"/>
          <p:nvPr/>
        </p:nvSpPr>
        <p:spPr>
          <a:xfrm>
            <a:off x="4944139" y="1934394"/>
            <a:ext cx="6211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ran these methods adjusting the priors to their original proportion (70%/30%) and also based on a costing structure as given in the dataset statement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 “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worse to class a customer as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good when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bad (5), than it is to class a customer as bad when they are good (1)”.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table shows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calculations for original proportion and cost adjusted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9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CLASSIFICATION RESULTS (COST ADJUSTMENT)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918" y="4185458"/>
            <a:ext cx="9892145" cy="182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After </a:t>
            </a:r>
            <a:r>
              <a:rPr lang="en-US" dirty="0"/>
              <a:t>cross-validation trainings, we used all models with the Test set to compare the errors </a:t>
            </a:r>
            <a:r>
              <a:rPr lang="en-US" dirty="0" smtClean="0"/>
              <a:t>from these </a:t>
            </a:r>
            <a:r>
              <a:rPr lang="en-US" dirty="0"/>
              <a:t>five methods.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contrast to results </a:t>
            </a:r>
            <a:r>
              <a:rPr lang="en-US" dirty="0" smtClean="0"/>
              <a:t>when fitting </a:t>
            </a:r>
            <a:r>
              <a:rPr lang="en-US" dirty="0"/>
              <a:t>the train set, on the Test set LDA has the highest Sensitivity, lowest Specificity and </a:t>
            </a:r>
            <a:r>
              <a:rPr lang="en-US" dirty="0" smtClean="0"/>
              <a:t>lowest overall </a:t>
            </a:r>
            <a:r>
              <a:rPr lang="en-US" dirty="0"/>
              <a:t>cost.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While </a:t>
            </a:r>
            <a:r>
              <a:rPr lang="en-US" dirty="0"/>
              <a:t>NB now shows the worst Sensitivity and also the highest cost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95" y="1975434"/>
            <a:ext cx="802116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CLASSIFICATION RESULTS (NO COST ADJUSTMENT)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16" y="1929977"/>
            <a:ext cx="8078327" cy="194337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4164676"/>
            <a:ext cx="9892145" cy="1824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above table shows these </a:t>
            </a:r>
            <a:r>
              <a:rPr lang="en-US" dirty="0"/>
              <a:t>metrics w/o adjusting priors for cost, and again LDA and NB are significantly </a:t>
            </a:r>
            <a:r>
              <a:rPr lang="en-US" dirty="0" smtClean="0"/>
              <a:t>different.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LDA </a:t>
            </a:r>
            <a:r>
              <a:rPr lang="en-US" dirty="0"/>
              <a:t>is a better classifier method based on results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Comparing </a:t>
            </a:r>
            <a:r>
              <a:rPr lang="en-US" dirty="0"/>
              <a:t>these figures we saw </a:t>
            </a:r>
            <a:r>
              <a:rPr lang="en-US" dirty="0" smtClean="0"/>
              <a:t>that Logistic </a:t>
            </a:r>
            <a:r>
              <a:rPr lang="en-US" dirty="0"/>
              <a:t>Regression improved significantly in terms of Sensitivity and Cost, indicating </a:t>
            </a:r>
            <a:r>
              <a:rPr lang="en-US" dirty="0" smtClean="0"/>
              <a:t>this method </a:t>
            </a:r>
            <a:r>
              <a:rPr lang="en-US" dirty="0"/>
              <a:t>is sensible to prior adjustments.</a:t>
            </a:r>
          </a:p>
        </p:txBody>
      </p:sp>
    </p:spTree>
    <p:extLst>
      <p:ext uri="{BB962C8B-B14F-4D97-AF65-F5344CB8AC3E}">
        <p14:creationId xmlns:p14="http://schemas.microsoft.com/office/powerpoint/2010/main" val="154062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When </a:t>
            </a:r>
            <a:r>
              <a:rPr lang="en-US" dirty="0"/>
              <a:t>considering cost adjusted prior (good=1, bad=5), Linear Discriminant Analysis </a:t>
            </a:r>
            <a:r>
              <a:rPr lang="en-US" dirty="0" smtClean="0"/>
              <a:t>and Logistic </a:t>
            </a:r>
            <a:r>
              <a:rPr lang="en-US" dirty="0"/>
              <a:t>Regression are the best classifying methods for this </a:t>
            </a:r>
            <a:r>
              <a:rPr lang="en-US" dirty="0" smtClean="0"/>
              <a:t>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When considering </a:t>
            </a:r>
            <a:r>
              <a:rPr lang="en-US" dirty="0" smtClean="0"/>
              <a:t>NO cost </a:t>
            </a:r>
            <a:r>
              <a:rPr lang="en-US" dirty="0"/>
              <a:t>adjusted prior (good=1, </a:t>
            </a:r>
            <a:r>
              <a:rPr lang="en-US" dirty="0" smtClean="0"/>
              <a:t>bad=1), </a:t>
            </a:r>
            <a:r>
              <a:rPr lang="en-US" dirty="0"/>
              <a:t>Linear Discriminant Analysis and </a:t>
            </a:r>
            <a:r>
              <a:rPr lang="en-US" dirty="0" smtClean="0"/>
              <a:t>Quadratic Discriminant </a:t>
            </a:r>
            <a:r>
              <a:rPr lang="en-US" dirty="0"/>
              <a:t>Analysis </a:t>
            </a:r>
            <a:r>
              <a:rPr lang="en-US" dirty="0" smtClean="0"/>
              <a:t>are </a:t>
            </a:r>
            <a:r>
              <a:rPr lang="en-US" dirty="0"/>
              <a:t>the best classifying methods for this dataset.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5039"/>
            <a:ext cx="10058400" cy="1396725"/>
          </a:xfrm>
        </p:spPr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8080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 main objective of this case study is to be able to classify the bank clients using a known set of variables given in the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outcome is either a customer is considered credit worthy (good) or not (bad).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Identify the best method for classifying the clients and identify most significant factors that affect this decision making.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 dataset is comprised of </a:t>
            </a:r>
            <a:r>
              <a:rPr lang="en-US" b="1" u="sng" dirty="0" smtClean="0"/>
              <a:t>1000 observations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u="sng" dirty="0" smtClean="0"/>
              <a:t>20 independent variables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u="sng" dirty="0" smtClean="0"/>
              <a:t>7 numerical variables</a:t>
            </a:r>
            <a:r>
              <a:rPr lang="en-US" dirty="0" smtClean="0"/>
              <a:t>: Duration, Credit Amount, Installment Rate, Residence, Age, Credits, People Liable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u="sng" dirty="0" smtClean="0"/>
              <a:t>13 categorical variables</a:t>
            </a:r>
            <a:r>
              <a:rPr lang="en-US" dirty="0"/>
              <a:t>: </a:t>
            </a:r>
            <a:r>
              <a:rPr lang="en-US" dirty="0" smtClean="0"/>
              <a:t>Checking Account, Purpose, Saving Account, Status, Debtor Guarantor, Property, Other Installment, Housing, Phone, Foreign Worker, Risk</a:t>
            </a:r>
          </a:p>
        </p:txBody>
      </p:sp>
    </p:spTree>
    <p:extLst>
      <p:ext uri="{BB962C8B-B14F-4D97-AF65-F5344CB8AC3E}">
        <p14:creationId xmlns:p14="http://schemas.microsoft.com/office/powerpoint/2010/main" val="331745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- BARPLOTS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0878"/>
            <a:ext cx="6603212" cy="3829584"/>
          </a:xfrm>
        </p:spPr>
      </p:pic>
      <p:sp>
        <p:nvSpPr>
          <p:cNvPr id="5" name="TextBox 4"/>
          <p:cNvSpPr txBox="1"/>
          <p:nvPr/>
        </p:nvSpPr>
        <p:spPr>
          <a:xfrm>
            <a:off x="7814930" y="1918644"/>
            <a:ext cx="31493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of the clients do not have a checking account.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Most clients’ credit history is distributed between fair and poor.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Clients </a:t>
            </a:r>
            <a:r>
              <a:rPr lang="en-US" dirty="0"/>
              <a:t>are usually buying furniture and cars.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 have [0-100] in their saving account.</a:t>
            </a:r>
          </a:p>
        </p:txBody>
      </p:sp>
    </p:spTree>
    <p:extLst>
      <p:ext uri="{BB962C8B-B14F-4D97-AF65-F5344CB8AC3E}">
        <p14:creationId xmlns:p14="http://schemas.microsoft.com/office/powerpoint/2010/main" val="129645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- BARPLOTS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4930" y="1918644"/>
            <a:ext cx="31493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Employment </a:t>
            </a:r>
            <a:r>
              <a:rPr lang="en-US" dirty="0"/>
              <a:t>duration has high variability.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 are male and single.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Almost </a:t>
            </a:r>
            <a:r>
              <a:rPr lang="en-US" dirty="0"/>
              <a:t>every client has no debtor guarantor.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clients’ properties are distributed somewhat evenly.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8644"/>
            <a:ext cx="6717649" cy="3829584"/>
          </a:xfrm>
        </p:spPr>
      </p:pic>
    </p:spTree>
    <p:extLst>
      <p:ext uri="{BB962C8B-B14F-4D97-AF65-F5344CB8AC3E}">
        <p14:creationId xmlns:p14="http://schemas.microsoft.com/office/powerpoint/2010/main" val="331602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- BARPLOTS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4930" y="1918644"/>
            <a:ext cx="334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Almost </a:t>
            </a:r>
            <a:r>
              <a:rPr lang="en-US" dirty="0"/>
              <a:t>every client doesn’t have other installments.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 own housing.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 have skilled jobs.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Clients </a:t>
            </a:r>
            <a:r>
              <a:rPr lang="en-US" dirty="0"/>
              <a:t>having phone are well distributed.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8644"/>
            <a:ext cx="6717650" cy="3829584"/>
          </a:xfrm>
        </p:spPr>
      </p:pic>
    </p:spTree>
    <p:extLst>
      <p:ext uri="{BB962C8B-B14F-4D97-AF65-F5344CB8AC3E}">
        <p14:creationId xmlns:p14="http://schemas.microsoft.com/office/powerpoint/2010/main" val="29903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- BARPLOTS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4930" y="1918644"/>
            <a:ext cx="334075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Clients </a:t>
            </a:r>
            <a:r>
              <a:rPr lang="en-US" dirty="0"/>
              <a:t>usually have high installment rate (4%).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 have residence more than 3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Clients </a:t>
            </a:r>
            <a:r>
              <a:rPr lang="en-US" dirty="0"/>
              <a:t>have one to two existent credit accounts.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Most </a:t>
            </a:r>
            <a:r>
              <a:rPr lang="en-US" dirty="0"/>
              <a:t>clients have only one people liable.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8644"/>
            <a:ext cx="6717650" cy="3829584"/>
          </a:xfrm>
        </p:spPr>
      </p:pic>
    </p:spTree>
    <p:extLst>
      <p:ext uri="{BB962C8B-B14F-4D97-AF65-F5344CB8AC3E}">
        <p14:creationId xmlns:p14="http://schemas.microsoft.com/office/powerpoint/2010/main" val="188102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- BARPLOTS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4930" y="1918644"/>
            <a:ext cx="334075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Almost every client is a foreign </a:t>
            </a:r>
            <a:r>
              <a:rPr lang="en-US" dirty="0" smtClean="0"/>
              <a:t>workers.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8644"/>
            <a:ext cx="6717650" cy="3829584"/>
          </a:xfrm>
        </p:spPr>
      </p:pic>
    </p:spTree>
    <p:extLst>
      <p:ext uri="{BB962C8B-B14F-4D97-AF65-F5344CB8AC3E}">
        <p14:creationId xmlns:p14="http://schemas.microsoft.com/office/powerpoint/2010/main" val="117938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</a:t>
            </a:r>
            <a:r>
              <a:rPr lang="en-US" b="1" smtClean="0"/>
              <a:t>- </a:t>
            </a:r>
            <a:r>
              <a:rPr lang="en-US" b="1" smtClean="0"/>
              <a:t>HISTOGRAMS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14930" y="1918644"/>
            <a:ext cx="334075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histogram was applied for the three non categorical variables age (skewed to the</a:t>
            </a:r>
          </a:p>
          <a:p>
            <a:pPr>
              <a:lnSpc>
                <a:spcPct val="150000"/>
              </a:lnSpc>
            </a:pPr>
            <a:r>
              <a:rPr lang="en-US" dirty="0"/>
              <a:t>right), duration (also skewed to the right), and credit amount (looks exponentially</a:t>
            </a:r>
          </a:p>
          <a:p>
            <a:pPr>
              <a:lnSpc>
                <a:spcPct val="150000"/>
              </a:lnSpc>
            </a:pPr>
            <a:r>
              <a:rPr lang="en-US" dirty="0"/>
              <a:t>distributed) as </a:t>
            </a:r>
            <a:r>
              <a:rPr lang="en-US" dirty="0" smtClean="0"/>
              <a:t>shown.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8526"/>
            <a:ext cx="6717650" cy="3829584"/>
          </a:xfrm>
        </p:spPr>
      </p:pic>
    </p:spTree>
    <p:extLst>
      <p:ext uri="{BB962C8B-B14F-4D97-AF65-F5344CB8AC3E}">
        <p14:creationId xmlns:p14="http://schemas.microsoft.com/office/powerpoint/2010/main" val="1299491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789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Classification Case Study Using German Credit Data</vt:lpstr>
      <vt:lpstr>OBJECTIVE</vt:lpstr>
      <vt:lpstr>THE DATASET</vt:lpstr>
      <vt:lpstr>EXPLORATORY ANALYSIS - BARPLOTS</vt:lpstr>
      <vt:lpstr>EXPLORATORY ANALYSIS - BARPLOTS</vt:lpstr>
      <vt:lpstr>EXPLORATORY ANALYSIS - BARPLOTS</vt:lpstr>
      <vt:lpstr>EXPLORATORY ANALYSIS - BARPLOTS</vt:lpstr>
      <vt:lpstr>EXPLORATORY ANALYSIS - BARPLOTS</vt:lpstr>
      <vt:lpstr>EXPLORATORY ANALYSIS - HISTOGRAMS</vt:lpstr>
      <vt:lpstr>EXPLORATORY ANALYSIS – CORRELATION MATRIX</vt:lpstr>
      <vt:lpstr>EXPLORATORY ANALYSIS – CORRELATION MATRIX</vt:lpstr>
      <vt:lpstr>DATA PARTITIONING</vt:lpstr>
      <vt:lpstr>COST STRUCTURE</vt:lpstr>
      <vt:lpstr>CLASSIFICATION RESULTS (COST ADJUSTMENT)</vt:lpstr>
      <vt:lpstr>CLASSIFICATION RESULTS (NO COST ADJUSTMENT)</vt:lpstr>
      <vt:lpstr>CONCLUSION</vt:lpstr>
    </vt:vector>
  </TitlesOfParts>
  <Company>Aon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Case Study Using German Credit Data</dc:title>
  <dc:creator>Saurabh Kulkarni</dc:creator>
  <cp:lastModifiedBy>Saurabh Kulkarni</cp:lastModifiedBy>
  <cp:revision>36</cp:revision>
  <dcterms:created xsi:type="dcterms:W3CDTF">2018-01-18T02:15:22Z</dcterms:created>
  <dcterms:modified xsi:type="dcterms:W3CDTF">2018-01-18T23:06:50Z</dcterms:modified>
</cp:coreProperties>
</file>