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58" r:id="rId7"/>
    <p:sldId id="259" r:id="rId8"/>
    <p:sldId id="261" r:id="rId9"/>
    <p:sldId id="268" r:id="rId10"/>
    <p:sldId id="265" r:id="rId11"/>
    <p:sldId id="266" r:id="rId12"/>
    <p:sldId id="267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B20B1-6CB9-4A85-AC5A-2B06B0E70B2E}" type="datetimeFigureOut">
              <a:rPr lang="en-US" smtClean="0"/>
              <a:pPr/>
              <a:t>10/17/2018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4E9D-8D39-4FAC-A2B0-29C0CDE22E7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ladan.stojnic@etfbl.net" TargetMode="External"/><Relationship Id="rId2" Type="http://schemas.openxmlformats.org/officeDocument/2006/relationships/hyperlink" Target="mailto:vladimir.risojevic@etf.unibl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l.etfbl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Multimedijalni</a:t>
            </a:r>
            <a:r>
              <a:rPr lang="en-US" smtClean="0"/>
              <a:t> </a:t>
            </a:r>
            <a:r>
              <a:rPr lang="en-US" err="1" smtClean="0"/>
              <a:t>sistemi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Elektrotehni</a:t>
            </a:r>
            <a:r>
              <a:rPr lang="sr-Latn-RS" smtClean="0"/>
              <a:t>čki fakultet</a:t>
            </a:r>
          </a:p>
          <a:p>
            <a:r>
              <a:rPr lang="sr-Latn-RS" smtClean="0"/>
              <a:t>Univerzitet u Banjoj Luci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90" y="908720"/>
            <a:ext cx="888042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67944" y="645333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Stefan Kon</a:t>
            </a:r>
            <a:r>
              <a:rPr lang="sr-Latn-BA" smtClean="0"/>
              <a:t>čar, Praćenje više objekata u videu</a:t>
            </a:r>
            <a:endParaRPr lang="sr-Latn-B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03" y="1268760"/>
            <a:ext cx="890273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648866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mtClean="0"/>
              <a:t>Jelena Mijatović, Implementacija neuronske mreže na ugrađenom računarskom sistemu</a:t>
            </a:r>
            <a:endParaRPr lang="sr-Latn-B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orisnik\Desktop\ccc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883670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55576" y="6488668"/>
            <a:ext cx="83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mtClean="0"/>
              <a:t>Vedran Jovanović, Automatska analiza video signala površinske aktivnosti ribnjaka</a:t>
            </a:r>
            <a:endParaRPr lang="sr-Latn-B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Oblasti koje će biti obrađene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smtClean="0"/>
              <a:t>Uvod: Multimedijalne aplikacije i njihovi zahtjevi</a:t>
            </a:r>
          </a:p>
          <a:p>
            <a:r>
              <a:rPr lang="sr-Latn-RS" smtClean="0"/>
              <a:t>Akvizicija multimedijalnih podataka i njihovi formati: audio, grafika, slika, video i tekst</a:t>
            </a:r>
          </a:p>
          <a:p>
            <a:r>
              <a:rPr lang="sr-Latn-RS" smtClean="0"/>
              <a:t>Obrada prirodnog jezika</a:t>
            </a:r>
          </a:p>
          <a:p>
            <a:r>
              <a:rPr lang="sr-Latn-RS" smtClean="0"/>
              <a:t>Pretraživanje i klasifikacija dokumenata</a:t>
            </a:r>
          </a:p>
          <a:p>
            <a:r>
              <a:rPr lang="sr-Latn-RS" smtClean="0"/>
              <a:t>Osnovi audio i video signala – analogne i digitalne reprezentacije, percepcija, primjene</a:t>
            </a:r>
          </a:p>
          <a:p>
            <a:r>
              <a:rPr lang="sr-Latn-RS" smtClean="0"/>
              <a:t>Obrada audio signala, slike i videa</a:t>
            </a:r>
          </a:p>
          <a:p>
            <a:r>
              <a:rPr lang="sr-Latn-RS" smtClean="0"/>
              <a:t>Kompresija podataka</a:t>
            </a:r>
          </a:p>
          <a:p>
            <a:pPr lvl="1"/>
            <a:r>
              <a:rPr lang="en-GB" smtClean="0"/>
              <a:t>K</a:t>
            </a:r>
            <a:r>
              <a:rPr lang="sr-Latn-RS" smtClean="0"/>
              <a:t>ompresija bez i sa gubicima</a:t>
            </a:r>
          </a:p>
          <a:p>
            <a:pPr lvl="1"/>
            <a:r>
              <a:rPr lang="sr-Latn-RS" smtClean="0"/>
              <a:t>Kodovanje podataka</a:t>
            </a:r>
          </a:p>
          <a:p>
            <a:pPr lvl="1"/>
            <a:r>
              <a:rPr lang="sr-Latn-RS" smtClean="0"/>
              <a:t>Perceptualno zasnovane transformacione tehnike kompresije</a:t>
            </a:r>
          </a:p>
          <a:p>
            <a:pPr lvl="1"/>
            <a:r>
              <a:rPr lang="sr-Latn-RS" smtClean="0"/>
              <a:t>Algoritmi za kompresiju zvuka, slike i videa i njihove primjene</a:t>
            </a:r>
          </a:p>
          <a:p>
            <a:r>
              <a:rPr lang="sr-Latn-RS" smtClean="0"/>
              <a:t>Analiza multimedijalnog sadržaja</a:t>
            </a:r>
          </a:p>
          <a:p>
            <a:r>
              <a:rPr lang="sr-Latn-RS" smtClean="0"/>
              <a:t>Pretraživanje multimedijalnih baza podataka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Informacije o predmetu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mtClean="0"/>
              <a:t>Multimedijalni sistemi, </a:t>
            </a:r>
            <a:r>
              <a:rPr lang="en-US" smtClean="0"/>
              <a:t>2282</a:t>
            </a:r>
            <a:endParaRPr lang="sr-Latn-RS" smtClean="0"/>
          </a:p>
          <a:p>
            <a:pPr lvl="1"/>
            <a:r>
              <a:rPr lang="sr-Latn-RS" smtClean="0"/>
              <a:t>VII semestar, izborni predmet</a:t>
            </a:r>
          </a:p>
          <a:p>
            <a:pPr lvl="1"/>
            <a:r>
              <a:rPr lang="sr-Latn-RS" smtClean="0"/>
              <a:t>6 ECTS kredita</a:t>
            </a:r>
          </a:p>
          <a:p>
            <a:r>
              <a:rPr lang="sr-Latn-RS" smtClean="0"/>
              <a:t>Fond časova</a:t>
            </a:r>
          </a:p>
          <a:p>
            <a:pPr lvl="1"/>
            <a:r>
              <a:rPr lang="en-GB" smtClean="0"/>
              <a:t>P</a:t>
            </a:r>
            <a:r>
              <a:rPr lang="sr-Latn-RS" smtClean="0"/>
              <a:t>redavanja: 3 časa sedmično</a:t>
            </a:r>
          </a:p>
          <a:p>
            <a:pPr lvl="1"/>
            <a:r>
              <a:rPr lang="sr-Latn-RS" smtClean="0"/>
              <a:t>Vježbe: 2 časa sedmično</a:t>
            </a:r>
          </a:p>
          <a:p>
            <a:r>
              <a:rPr lang="sr-Latn-RS" smtClean="0"/>
              <a:t>Način formiranja ocjene</a:t>
            </a:r>
          </a:p>
          <a:p>
            <a:pPr lvl="1"/>
            <a:r>
              <a:rPr lang="sr-Latn-RS" smtClean="0"/>
              <a:t>2 praktične provjere: 2x1</a:t>
            </a:r>
            <a:r>
              <a:rPr lang="en-US" smtClean="0"/>
              <a:t>0</a:t>
            </a:r>
            <a:r>
              <a:rPr lang="sr-Latn-RS" smtClean="0"/>
              <a:t> bodova</a:t>
            </a:r>
          </a:p>
          <a:p>
            <a:pPr lvl="1"/>
            <a:r>
              <a:rPr lang="en-GB" smtClean="0"/>
              <a:t>P</a:t>
            </a:r>
            <a:r>
              <a:rPr lang="sr-Latn-RS" smtClean="0"/>
              <a:t>rojektni zadatak: </a:t>
            </a:r>
            <a:r>
              <a:rPr lang="en-US" smtClean="0"/>
              <a:t>40 </a:t>
            </a:r>
            <a:r>
              <a:rPr lang="sr-Latn-RS" smtClean="0"/>
              <a:t>bodova</a:t>
            </a:r>
          </a:p>
          <a:p>
            <a:pPr lvl="1"/>
            <a:r>
              <a:rPr lang="sr-Latn-RS" smtClean="0"/>
              <a:t>Usmeni ispit: 40 bodova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smtClean="0"/>
              <a:t>Izvođači radova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/>
          <a:lstStyle/>
          <a:p>
            <a:r>
              <a:rPr lang="sr-Latn-BA" smtClean="0"/>
              <a:t>dr Vladimir Risojević, docent</a:t>
            </a:r>
          </a:p>
          <a:p>
            <a:pPr lvl="1">
              <a:buNone/>
            </a:pPr>
            <a:r>
              <a:rPr lang="sr-Latn-BA" smtClean="0">
                <a:hlinkClick r:id="rId2"/>
              </a:rPr>
              <a:t>vladimir.risojevic@etf.unibl.org</a:t>
            </a:r>
            <a:endParaRPr lang="sr-Latn-BA" smtClean="0"/>
          </a:p>
          <a:p>
            <a:r>
              <a:rPr lang="en-US" smtClean="0"/>
              <a:t>Vladan </a:t>
            </a:r>
            <a:r>
              <a:rPr lang="sr-Latn-BA" smtClean="0"/>
              <a:t>Stojnić, dipl. ing. elektrotehnike, asistent</a:t>
            </a:r>
          </a:p>
          <a:p>
            <a:pPr lvl="1">
              <a:buNone/>
            </a:pPr>
            <a:r>
              <a:rPr lang="sr-Latn-BA" smtClean="0">
                <a:hlinkClick r:id="rId3"/>
              </a:rPr>
              <a:t>vladan.stojnic@etfbl.net</a:t>
            </a:r>
            <a:endParaRPr lang="sr-Latn-BA" smtClean="0"/>
          </a:p>
          <a:p>
            <a:pPr lvl="1">
              <a:buNone/>
            </a:pPr>
            <a:endParaRPr lang="en-US"/>
          </a:p>
        </p:txBody>
      </p:sp>
      <p:pic>
        <p:nvPicPr>
          <p:cNvPr id="1026" name="Picture 2" descr="C:\Users\User\Documents\Teaching\multimedia\predavanja 2014\gi\prezentacije\A25_radov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7" y="1857364"/>
            <a:ext cx="2272489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Sadržaj predmeta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mtClean="0"/>
              <a:t>Osnovni pojmovi koji se odnose na multimediju</a:t>
            </a:r>
          </a:p>
          <a:p>
            <a:r>
              <a:rPr lang="sr-Latn-RS" smtClean="0"/>
              <a:t>Multimedijalni podaci</a:t>
            </a:r>
          </a:p>
          <a:p>
            <a:pPr lvl="1"/>
            <a:r>
              <a:rPr lang="sr-Latn-RS" smtClean="0"/>
              <a:t>Digitalni zvuk, slika, video, tekst, itd.</a:t>
            </a:r>
          </a:p>
          <a:p>
            <a:pPr lvl="1"/>
            <a:r>
              <a:rPr lang="sr-Latn-RS" smtClean="0"/>
              <a:t>Reprezentacija zvuka, slike, videa,...</a:t>
            </a:r>
          </a:p>
          <a:p>
            <a:pPr lvl="1"/>
            <a:r>
              <a:rPr lang="sr-Latn-RS" smtClean="0"/>
              <a:t>Osnovni algoritmi za obradu multimedijalnih podataka</a:t>
            </a:r>
          </a:p>
          <a:p>
            <a:r>
              <a:rPr lang="en-US" smtClean="0"/>
              <a:t>Anali</a:t>
            </a:r>
            <a:r>
              <a:rPr lang="sr-Latn-RS" smtClean="0"/>
              <a:t>za multimedijalnog sadržaja</a:t>
            </a:r>
          </a:p>
          <a:p>
            <a:r>
              <a:rPr lang="sr-Latn-RS" smtClean="0"/>
              <a:t>Pretraživanje multimedijalnih baza podataka</a:t>
            </a:r>
          </a:p>
          <a:p>
            <a:r>
              <a:rPr lang="sr-Latn-RS" smtClean="0"/>
              <a:t>Klasifikacija multimedijalnog sadržaja</a:t>
            </a:r>
          </a:p>
          <a:p>
            <a:r>
              <a:rPr lang="sr-Latn-RS" smtClean="0"/>
              <a:t>Kompresija multimedijalnih podataka</a:t>
            </a:r>
          </a:p>
          <a:p>
            <a:pPr lvl="1"/>
            <a:r>
              <a:rPr lang="sr-Latn-RS" smtClean="0"/>
              <a:t>JPEG, GIF, MPEG, MP3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Način izvođenja nastave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mtClean="0"/>
              <a:t>Predavanja</a:t>
            </a:r>
          </a:p>
          <a:p>
            <a:pPr lvl="1"/>
            <a:r>
              <a:rPr lang="sr-Latn-RS" smtClean="0"/>
              <a:t>Teorijska osnova predmeta</a:t>
            </a:r>
          </a:p>
          <a:p>
            <a:pPr lvl="1"/>
            <a:r>
              <a:rPr lang="sr-Latn-RS" smtClean="0"/>
              <a:t>Primjeri u Pythonu + objašnjenja</a:t>
            </a:r>
          </a:p>
          <a:p>
            <a:pPr lvl="1"/>
            <a:r>
              <a:rPr lang="sr-Latn-RS" smtClean="0"/>
              <a:t>Interaktivnost – pitanja i odgovori</a:t>
            </a:r>
          </a:p>
          <a:p>
            <a:r>
              <a:rPr lang="sr-Latn-RS" smtClean="0"/>
              <a:t>Vježbe</a:t>
            </a:r>
          </a:p>
          <a:p>
            <a:pPr lvl="1"/>
            <a:r>
              <a:rPr lang="sr-Latn-RS" smtClean="0"/>
              <a:t>Praktičan rad u Pythonu</a:t>
            </a:r>
          </a:p>
          <a:p>
            <a:pPr lvl="1"/>
            <a:r>
              <a:rPr lang="sr-Latn-RS" smtClean="0"/>
              <a:t>Upoznavanje sa strukturama podataka i osnovnim algoritmima obrade u multimediji</a:t>
            </a:r>
          </a:p>
          <a:p>
            <a:pPr lvl="1"/>
            <a:r>
              <a:rPr lang="sr-Latn-RS" smtClean="0"/>
              <a:t>Osnova za polaganje praktičnih provjera i rad na projektnom zadatku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Prethodno znanje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mtClean="0"/>
              <a:t>Matematika – algebra, analiza, vjerovatnoća</a:t>
            </a:r>
          </a:p>
          <a:p>
            <a:pPr lvl="1"/>
            <a:r>
              <a:rPr lang="sr-Latn-RS" smtClean="0"/>
              <a:t>Mnogi algoritmi imaju jaku matematičku osnovu</a:t>
            </a:r>
          </a:p>
          <a:p>
            <a:pPr lvl="1"/>
            <a:r>
              <a:rPr lang="sr-Latn-RS" smtClean="0"/>
              <a:t>Naglasak u predmetu je na primjenljivim konceptima</a:t>
            </a:r>
          </a:p>
          <a:p>
            <a:pPr lvl="1"/>
            <a:r>
              <a:rPr lang="sr-Latn-RS" smtClean="0"/>
              <a:t>Potrebno je razumjeti osnovne ideje</a:t>
            </a:r>
          </a:p>
          <a:p>
            <a:pPr lvl="1"/>
            <a:r>
              <a:rPr lang="sr-Latn-RS" smtClean="0"/>
              <a:t>Duga matematička izvođenja ćemo preskočiti</a:t>
            </a:r>
          </a:p>
          <a:p>
            <a:r>
              <a:rPr lang="sr-Latn-RS" smtClean="0"/>
              <a:t>Obrada signala, Osnovi komunikacija, Teorija informacija</a:t>
            </a:r>
          </a:p>
          <a:p>
            <a:pPr lvl="1"/>
            <a:r>
              <a:rPr lang="sr-Latn-RS" smtClean="0"/>
              <a:t>Koriste se mnogi koncepti uvedeni u ovim predmetima</a:t>
            </a:r>
          </a:p>
          <a:p>
            <a:pPr lvl="1"/>
            <a:r>
              <a:rPr lang="sr-Latn-RS" smtClean="0"/>
              <a:t>Ponešto od potrebnih pojmova ćemo ponoviti ovdje</a:t>
            </a:r>
          </a:p>
          <a:p>
            <a:r>
              <a:rPr lang="sr-Latn-RS" smtClean="0"/>
              <a:t>Programiranje – strukture podataka i algoritmi</a:t>
            </a:r>
          </a:p>
          <a:p>
            <a:pPr lvl="1"/>
            <a:r>
              <a:rPr lang="sr-Latn-RS" smtClean="0"/>
              <a:t>Ovdje (valjda) nije potrebno da vas smirujem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Materijal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Skripta, prezentacije</a:t>
            </a:r>
          </a:p>
          <a:p>
            <a:r>
              <a:rPr lang="sr-Latn-RS">
                <a:sym typeface="Wingdings" pitchFamily="2" charset="2"/>
              </a:rPr>
              <a:t>Materijali za vježbe i projektni </a:t>
            </a:r>
            <a:r>
              <a:rPr lang="sr-Latn-RS" smtClean="0">
                <a:sym typeface="Wingdings" pitchFamily="2" charset="2"/>
              </a:rPr>
              <a:t>zadatak</a:t>
            </a:r>
            <a:endParaRPr lang="sr-Latn-RS" smtClean="0"/>
          </a:p>
          <a:p>
            <a:r>
              <a:rPr lang="sr-Latn-RS" smtClean="0">
                <a:sym typeface="Wingdings" pitchFamily="2" charset="2"/>
                <a:hlinkClick r:id="rId2"/>
              </a:rPr>
              <a:t>http://el.etfbl.net</a:t>
            </a:r>
            <a:endParaRPr lang="sr-Latn-RS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Projektni zadatak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smtClean="0"/>
              <a:t>Implementacija multimedijalnog sistema</a:t>
            </a:r>
          </a:p>
          <a:p>
            <a:r>
              <a:rPr lang="sr-Latn-RS" smtClean="0"/>
              <a:t>Biće vam ponuđene neke teme, ali vaše ideje za projektne zadatke su dobrodošle</a:t>
            </a:r>
          </a:p>
          <a:p>
            <a:r>
              <a:rPr lang="sr-Latn-RS" smtClean="0"/>
              <a:t>Prethodnih godina:</a:t>
            </a:r>
          </a:p>
          <a:p>
            <a:pPr lvl="1"/>
            <a:r>
              <a:rPr lang="sr-Latn-RS" smtClean="0"/>
              <a:t>Klasifikator spama</a:t>
            </a:r>
          </a:p>
          <a:p>
            <a:pPr lvl="1"/>
            <a:r>
              <a:rPr lang="sr-Latn-RS" smtClean="0"/>
              <a:t>Pretraživanje baza slika na osnovu sličnosti</a:t>
            </a:r>
          </a:p>
          <a:p>
            <a:pPr lvl="1"/>
            <a:r>
              <a:rPr lang="sr-Latn-RS" smtClean="0"/>
              <a:t>Klasifikacija slika</a:t>
            </a:r>
          </a:p>
          <a:p>
            <a:pPr lvl="1"/>
            <a:r>
              <a:rPr lang="sr-Latn-RS" smtClean="0"/>
              <a:t>Vizuelno rješavanje sudokua</a:t>
            </a:r>
          </a:p>
          <a:p>
            <a:pPr lvl="1"/>
            <a:r>
              <a:rPr lang="sr-Latn-RS" smtClean="0"/>
              <a:t>Prepoznavanje registarskih tablica</a:t>
            </a:r>
          </a:p>
          <a:p>
            <a:pPr lvl="1"/>
            <a:r>
              <a:rPr lang="sr-Latn-RS" smtClean="0"/>
              <a:t>Rekonstrukcija oštećenih slika</a:t>
            </a:r>
          </a:p>
          <a:p>
            <a:pPr lvl="1"/>
            <a:r>
              <a:rPr lang="sr-Latn-RS" smtClean="0"/>
              <a:t>Sinteza zvuka</a:t>
            </a:r>
          </a:p>
          <a:p>
            <a:pPr lvl="1"/>
            <a:r>
              <a:rPr lang="sr-Latn-RS" smtClean="0"/>
              <a:t>Vizuelizacija muzike i “ozvučavanje” slike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6632"/>
            <a:ext cx="64198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84984"/>
            <a:ext cx="64579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07096" y="638132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mtClean="0"/>
              <a:t>Ratko Pilipović, Sistemi sa ograničenim resursima za klasifikaciju pokretnih objekata</a:t>
            </a:r>
            <a:endParaRPr lang="sr-Latn-B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437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Multimedijalni sistemi</vt:lpstr>
      <vt:lpstr>Informacije o predmetu</vt:lpstr>
      <vt:lpstr>Izvođači radova</vt:lpstr>
      <vt:lpstr>Sadržaj predmeta</vt:lpstr>
      <vt:lpstr>Način izvođenja nastave</vt:lpstr>
      <vt:lpstr>Prethodno znanje</vt:lpstr>
      <vt:lpstr>Materijal</vt:lpstr>
      <vt:lpstr>Projektni zadatak</vt:lpstr>
      <vt:lpstr>Slide 9</vt:lpstr>
      <vt:lpstr>Slide 10</vt:lpstr>
      <vt:lpstr>Slide 11</vt:lpstr>
      <vt:lpstr>Slide 12</vt:lpstr>
      <vt:lpstr>Oblasti koje će biti obrađene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Multimedijalni sistemi</dc:title>
  <dc:creator>vlador</dc:creator>
  <cp:lastModifiedBy>vr</cp:lastModifiedBy>
  <cp:revision>36</cp:revision>
  <dcterms:created xsi:type="dcterms:W3CDTF">2014-10-06T08:38:45Z</dcterms:created>
  <dcterms:modified xsi:type="dcterms:W3CDTF">2018-10-17T10:07:16Z</dcterms:modified>
</cp:coreProperties>
</file>