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0" d="100"/>
          <a:sy n="100" d="100"/>
        </p:scale>
        <p:origin x="4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09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10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55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2058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2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7372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199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525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1452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075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641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025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025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830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195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831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62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23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30045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1876423" y="1598613"/>
            <a:ext cx="8791575" cy="2351087"/>
          </a:xfrm>
        </p:spPr>
        <p:txBody>
          <a:bodyPr>
            <a:normAutofit fontScale="90000"/>
          </a:bodyPr>
          <a:lstStyle/>
          <a:p>
            <a:r>
              <a:rPr lang="en-US" sz="4400" b="1" dirty="0"/>
              <a:t>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a:xfrm>
            <a:off x="1876423" y="3949700"/>
            <a:ext cx="5508627" cy="1655762"/>
          </a:xfrm>
        </p:spPr>
        <p:txBody>
          <a:bodyPr/>
          <a:lstStyle/>
          <a:p>
            <a:r>
              <a:rPr lang="en-US" dirty="0"/>
              <a:t>Applied Data Science Capstone</a:t>
            </a:r>
          </a:p>
          <a:p>
            <a:r>
              <a:rPr lang="it-IT" dirty="0"/>
              <a:t>IBM Data Science Professional Certificate</a:t>
            </a:r>
          </a:p>
          <a:p>
            <a:endParaRPr lang="en-CA" dirty="0"/>
          </a:p>
        </p:txBody>
      </p:sp>
      <p:sp>
        <p:nvSpPr>
          <p:cNvPr id="4" name="Title 1">
            <a:extLst>
              <a:ext uri="{FF2B5EF4-FFF2-40B4-BE49-F238E27FC236}">
                <a16:creationId xmlns:a16="http://schemas.microsoft.com/office/drawing/2014/main" id="{E5F1C2AB-AE6B-45B8-AE91-43987AF75688}"/>
              </a:ext>
            </a:extLst>
          </p:cNvPr>
          <p:cNvSpPr txBox="1">
            <a:spLocks/>
          </p:cNvSpPr>
          <p:nvPr/>
        </p:nvSpPr>
        <p:spPr>
          <a:xfrm>
            <a:off x="2600320" y="342900"/>
            <a:ext cx="7343777" cy="8763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6000" b="1" dirty="0"/>
              <a:t>CAPSTONE PROJECT</a:t>
            </a:r>
            <a:endParaRPr lang="en-CA" sz="6000" dirty="0"/>
          </a:p>
        </p:txBody>
      </p:sp>
      <p:sp>
        <p:nvSpPr>
          <p:cNvPr id="5" name="Subtitle 2">
            <a:extLst>
              <a:ext uri="{FF2B5EF4-FFF2-40B4-BE49-F238E27FC236}">
                <a16:creationId xmlns:a16="http://schemas.microsoft.com/office/drawing/2014/main" id="{89ABD7FA-36F9-4BBD-968E-5840F24DEE04}"/>
              </a:ext>
            </a:extLst>
          </p:cNvPr>
          <p:cNvSpPr txBox="1">
            <a:spLocks/>
          </p:cNvSpPr>
          <p:nvPr/>
        </p:nvSpPr>
        <p:spPr>
          <a:xfrm>
            <a:off x="1876423" y="5558631"/>
            <a:ext cx="3127377" cy="69373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800" dirty="0"/>
              <a:t>SHAHRUKH SOHAIL</a:t>
            </a:r>
            <a:endParaRPr lang="en-CA" sz="2800"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539978"/>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endParaRPr lang="en-CA" dirty="0"/>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3 types of clusters or neighborhoods in greater Toronto. The vast majority of those were in cluster 3. So Toronto restaurants might be many but they are very homogeneously located near the center of Toronto.</a:t>
            </a:r>
          </a:p>
          <a:p>
            <a:endParaRPr lang="en-CA" dirty="0"/>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3637756" y="825500"/>
            <a:ext cx="4916487" cy="506896"/>
          </a:xfrm>
        </p:spPr>
        <p:txBody>
          <a:bodyPr>
            <a:noAutofit/>
          </a:bodyPr>
          <a:lstStyle/>
          <a:p>
            <a:r>
              <a:rPr lang="en-CA" sz="4000" b="1" dirty="0"/>
              <a:t>Introduction</a:t>
            </a:r>
            <a:br>
              <a:rPr lang="en-CA" sz="4000" b="1" dirty="0"/>
            </a:br>
            <a:endParaRPr lang="en-CA" sz="4000" dirty="0"/>
          </a:p>
        </p:txBody>
      </p:sp>
      <p:sp>
        <p:nvSpPr>
          <p:cNvPr id="9" name="TextBox 8">
            <a:extLst>
              <a:ext uri="{FF2B5EF4-FFF2-40B4-BE49-F238E27FC236}">
                <a16:creationId xmlns:a16="http://schemas.microsoft.com/office/drawing/2014/main" id="{94BDA45B-82FD-418A-ADFD-DA5C02E2C3B3}"/>
              </a:ext>
            </a:extLst>
          </p:cNvPr>
          <p:cNvSpPr txBox="1"/>
          <p:nvPr/>
        </p:nvSpPr>
        <p:spPr>
          <a:xfrm>
            <a:off x="684213" y="1954696"/>
            <a:ext cx="8587409" cy="3046988"/>
          </a:xfrm>
          <a:prstGeom prst="rect">
            <a:avLst/>
          </a:prstGeom>
          <a:noFill/>
        </p:spPr>
        <p:txBody>
          <a:bodyPr wrap="square" rtlCol="0">
            <a:spAutoFit/>
          </a:bodyPr>
          <a:lstStyle/>
          <a:p>
            <a:r>
              <a:rPr lang="en-US" sz="2400" dirty="0"/>
              <a:t>Toronto is the largest city in Canada and is located in the province of Ontario, located along the Lake Ontario’s northwestern shore. There are many Restaurant Supply Stores located in the city.</a:t>
            </a:r>
          </a:p>
          <a:p>
            <a:endParaRPr lang="en-US" sz="2400" dirty="0"/>
          </a:p>
          <a:p>
            <a:r>
              <a:rPr lang="en-US" sz="2400" dirty="0"/>
              <a:t>In this project, we are going to look for an optimal location to open a Restaurant Supply Store. Specifically, this report can provide a reference for stakeholders who are interested in opening a Restaurant Supply Store in Toronto, Quebec, Canada.</a:t>
            </a:r>
            <a:endParaRPr lang="en-CA" sz="2400" dirty="0"/>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083050" y="375333"/>
            <a:ext cx="4235450" cy="571500"/>
          </a:xfrm>
        </p:spPr>
        <p:txBody>
          <a:bodyPr>
            <a:noAutofit/>
          </a:bodyPr>
          <a:lstStyle/>
          <a:p>
            <a:r>
              <a:rPr lang="en-CA" sz="4000" b="1" dirty="0"/>
              <a:t>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1027112" y="1167717"/>
            <a:ext cx="8262938" cy="5029200"/>
          </a:xfrm>
        </p:spPr>
        <p:txBody>
          <a:bodyPr>
            <a:normAutofit fontScale="92500" lnSpcReduction="10000"/>
          </a:bodyPr>
          <a:lstStyle/>
          <a:p>
            <a:pPr algn="just"/>
            <a:r>
              <a:rPr lang="en-US" sz="1700" dirty="0"/>
              <a:t>In this report, we will focus on all areas of Toronto city. There are many Restaurant Supply Stores in Toronto, we will present the distribution of existing Supply Stores. Then we will use a clustering model to find similar areas in the city considering demographic data of each borough and region. The preferred area shall be distant from Restaurant Supply Stores.</a:t>
            </a:r>
          </a:p>
          <a:p>
            <a:pPr algn="just"/>
            <a:r>
              <a:rPr lang="en-US" sz="1700" dirty="0"/>
              <a:t>We will use data science tools to fetch the raw data, visualize it then generate a few most promising areas based on the above criteria. In the meanwhile, we will also explain the advantage and traits for the candidates, so that stakeholders can make the final decision based on the analysis. </a:t>
            </a:r>
          </a:p>
          <a:p>
            <a:pPr algn="just"/>
            <a:r>
              <a:rPr lang="en-US" dirty="0"/>
              <a:t>Locating a new store according to the requirements will ensure the following:</a:t>
            </a:r>
          </a:p>
          <a:p>
            <a:pPr marL="285750" indent="-285750">
              <a:buFont typeface="Arial" panose="020B0604020202020204" pitchFamily="34" charset="0"/>
              <a:buChar char="•"/>
            </a:pPr>
            <a:r>
              <a:rPr lang="en-US" dirty="0"/>
              <a:t>Lowest cost for delivery</a:t>
            </a:r>
          </a:p>
          <a:p>
            <a:pPr marL="285750" indent="-285750">
              <a:buFont typeface="Arial" panose="020B0604020202020204" pitchFamily="34" charset="0"/>
              <a:buChar char="•"/>
            </a:pPr>
            <a:r>
              <a:rPr lang="en-US" dirty="0"/>
              <a:t>Shortest travel time to his store for his clients</a:t>
            </a:r>
          </a:p>
          <a:p>
            <a:pPr marL="285750" indent="-285750">
              <a:buFont typeface="Arial" panose="020B0604020202020204" pitchFamily="34" charset="0"/>
              <a:buChar char="•"/>
            </a:pPr>
            <a:r>
              <a:rPr lang="en-US" dirty="0"/>
              <a:t>Overall lower run costs</a:t>
            </a:r>
          </a:p>
          <a:p>
            <a:pPr marL="285750" indent="-285750">
              <a:buFont typeface="Arial" panose="020B0604020202020204" pitchFamily="34" charset="0"/>
              <a:buChar char="•"/>
            </a:pPr>
            <a:r>
              <a:rPr lang="en-US" dirty="0"/>
              <a:t>Increase in overall business</a:t>
            </a:r>
          </a:p>
          <a:p>
            <a:pPr marL="285750" indent="-285750">
              <a:buFont typeface="Arial" panose="020B0604020202020204" pitchFamily="34" charset="0"/>
              <a:buChar char="•"/>
            </a:pPr>
            <a:r>
              <a:rPr lang="en-US"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3 with a shape of </a:t>
            </a:r>
            <a:br>
              <a:rPr lang="en-CA" dirty="0">
                <a:cs typeface="Calibri Light" panose="020F0302020204030204" pitchFamily="34" charset="0"/>
              </a:rPr>
            </a:br>
            <a:r>
              <a:rPr lang="en-CA" dirty="0">
                <a:cs typeface="Calibri Light" panose="020F0302020204030204" pitchFamily="34" charset="0"/>
              </a:rPr>
              <a:t>(76, 14)</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63</TotalTime>
  <Words>1815</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 Light</vt:lpstr>
      <vt:lpstr>Tw Cen MT</vt:lpstr>
      <vt:lpstr>Circuit</vt:lpstr>
      <vt:lpstr>Find the best neighborhood in Toronto to open a Restaurant Supply Store </vt:lpstr>
      <vt:lpstr>Introduction </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Shift-PC</cp:lastModifiedBy>
  <cp:revision>12</cp:revision>
  <dcterms:created xsi:type="dcterms:W3CDTF">2019-01-19T16:30:22Z</dcterms:created>
  <dcterms:modified xsi:type="dcterms:W3CDTF">2020-12-29T22:40:38Z</dcterms:modified>
</cp:coreProperties>
</file>