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887" r:id="rId2"/>
    <p:sldId id="1335" r:id="rId3"/>
    <p:sldId id="1336" r:id="rId4"/>
    <p:sldId id="888" r:id="rId5"/>
    <p:sldId id="1343" r:id="rId6"/>
    <p:sldId id="1344" r:id="rId7"/>
    <p:sldId id="889" r:id="rId8"/>
    <p:sldId id="890" r:id="rId9"/>
    <p:sldId id="1337" r:id="rId10"/>
    <p:sldId id="904" r:id="rId11"/>
    <p:sldId id="906" r:id="rId12"/>
    <p:sldId id="908" r:id="rId13"/>
    <p:sldId id="907" r:id="rId14"/>
    <p:sldId id="1035" r:id="rId15"/>
    <p:sldId id="1338" r:id="rId16"/>
    <p:sldId id="894" r:id="rId17"/>
    <p:sldId id="895" r:id="rId18"/>
    <p:sldId id="896" r:id="rId19"/>
    <p:sldId id="897" r:id="rId20"/>
    <p:sldId id="1039" r:id="rId21"/>
    <p:sldId id="1040" r:id="rId22"/>
    <p:sldId id="1041" r:id="rId23"/>
    <p:sldId id="1042" r:id="rId24"/>
    <p:sldId id="1339" r:id="rId25"/>
    <p:sldId id="1340" r:id="rId26"/>
    <p:sldId id="1342" r:id="rId27"/>
    <p:sldId id="1341" r:id="rId28"/>
    <p:sldId id="1056" r:id="rId29"/>
    <p:sldId id="1057" r:id="rId30"/>
    <p:sldId id="1064" r:id="rId31"/>
    <p:sldId id="1053" r:id="rId32"/>
    <p:sldId id="1054" r:id="rId33"/>
    <p:sldId id="1061" r:id="rId34"/>
    <p:sldId id="1062" r:id="rId35"/>
    <p:sldId id="257" r:id="rId36"/>
    <p:sldId id="740" r:id="rId37"/>
    <p:sldId id="1351" r:id="rId38"/>
    <p:sldId id="1352" r:id="rId39"/>
    <p:sldId id="1092" r:id="rId40"/>
    <p:sldId id="1093" r:id="rId41"/>
    <p:sldId id="1094" r:id="rId42"/>
    <p:sldId id="1095" r:id="rId43"/>
    <p:sldId id="1096" r:id="rId44"/>
    <p:sldId id="1353" r:id="rId45"/>
    <p:sldId id="1354" r:id="rId46"/>
    <p:sldId id="891" r:id="rId47"/>
    <p:sldId id="1043" r:id="rId48"/>
    <p:sldId id="1044" r:id="rId49"/>
    <p:sldId id="892" r:id="rId50"/>
    <p:sldId id="893" r:id="rId51"/>
    <p:sldId id="898" r:id="rId52"/>
    <p:sldId id="1074" r:id="rId53"/>
    <p:sldId id="900" r:id="rId54"/>
    <p:sldId id="901" r:id="rId55"/>
    <p:sldId id="1036" r:id="rId56"/>
    <p:sldId id="1037" r:id="rId57"/>
    <p:sldId id="1038" r:id="rId58"/>
    <p:sldId id="1072" r:id="rId59"/>
    <p:sldId id="1345" r:id="rId60"/>
    <p:sldId id="1346" r:id="rId61"/>
    <p:sldId id="1347" r:id="rId62"/>
    <p:sldId id="1348" r:id="rId63"/>
    <p:sldId id="1349" r:id="rId64"/>
    <p:sldId id="1350" r:id="rId65"/>
    <p:sldId id="1334" r:id="rId66"/>
    <p:sldId id="1331" r:id="rId67"/>
    <p:sldId id="1333" r:id="rId68"/>
    <p:sldId id="1332" r:id="rId69"/>
    <p:sldId id="903" r:id="rId70"/>
    <p:sldId id="902" r:id="rId71"/>
    <p:sldId id="1073" r:id="rId72"/>
    <p:sldId id="905" r:id="rId73"/>
    <p:sldId id="1045" r:id="rId74"/>
    <p:sldId id="1046" r:id="rId75"/>
    <p:sldId id="1047" r:id="rId76"/>
    <p:sldId id="1048" r:id="rId77"/>
    <p:sldId id="1065" r:id="rId78"/>
    <p:sldId id="1066" r:id="rId79"/>
    <p:sldId id="1221" r:id="rId80"/>
    <p:sldId id="1222" r:id="rId81"/>
    <p:sldId id="1067" r:id="rId82"/>
    <p:sldId id="1055" r:id="rId83"/>
    <p:sldId id="1068" r:id="rId84"/>
    <p:sldId id="1069" r:id="rId85"/>
    <p:sldId id="1058" r:id="rId86"/>
    <p:sldId id="1059" r:id="rId87"/>
    <p:sldId id="650" r:id="rId88"/>
    <p:sldId id="652" r:id="rId89"/>
    <p:sldId id="1049" r:id="rId90"/>
    <p:sldId id="1050" r:id="rId91"/>
    <p:sldId id="1051" r:id="rId92"/>
    <p:sldId id="1270" r:id="rId93"/>
    <p:sldId id="1271" r:id="rId94"/>
    <p:sldId id="1355" r:id="rId95"/>
    <p:sldId id="1356" r:id="rId96"/>
    <p:sldId id="541"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E8FA-6AD3-46B7-B18A-CC46CD94D3F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90EB0F-5E3E-491E-835A-E616F6D28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FF64D8-FF07-4E9D-9098-512CAE6837C7}"/>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501730FF-2151-4487-B65C-8FFAA3D61F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3BAD32-F1EC-4372-8545-858D3306707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05568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EC812-18A4-41C3-A651-DFB323498C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C02B6C2-6099-4B1F-83D7-3FAEE364FA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8CF6F0-398B-4058-8198-4309C35DFE79}"/>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A08B3D8F-6A32-49CF-B8E7-66AC5B63A0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B28F1C-E889-45A2-86EF-6DECB977F20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1059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AF7E57-0515-4BD4-9E48-7E8EE2CEBF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3D96B1-8B02-429F-BDDE-A619F5FF79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0CD14-A51D-42B9-A8CE-6AF73B1E5607}"/>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2BFBBFA3-2401-48A5-8661-47A10AD4F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382E3-4F01-4638-B63D-9478351122D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3574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9B7F7-1F70-4786-A8E9-0AE01D9BD7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96153A-D6A0-4E49-8542-E8E619B58C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E9B057-B92B-4C02-BF71-2B44BF0C10BE}"/>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3B198AE9-3386-4287-BB19-A56B3A554F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5A7DB7-96B1-41BB-AC86-54F57EF2887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549763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652AF-62A7-4059-B012-8D97411E9E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27A9E6-C2C0-43A5-8326-7A57F9588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9ED8856-AC87-4029-B381-B4637D4ACB07}"/>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593CF84C-7ECB-4BF1-A149-CC463E535F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601BE2-57A2-42CA-8392-5B9008EE7482}"/>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02216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A577F-6302-4FD2-8AB7-BD1AA66850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DF640D-D4E7-4155-9CB6-24E82E81C64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1A3DA2-750B-4D34-8126-7D6069ADEC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AE41EE9-F79E-4948-990C-D199887C17DD}"/>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85DA3AB2-E7FC-45EC-B5EA-FC983F9D65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16CD9D-E3D5-4969-A48B-10FE3211B3C7}"/>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99179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1DE88-02F0-447A-82A0-7E439268BC6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6128BC-8494-4F3E-BA49-B915CC74A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8BA97B-55EF-4D87-BA2A-787D68D7DD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606D67E-CFC5-4BCB-BE97-DD4184103E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2DC538E-4527-4C26-826C-BAE3C73DA3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02BD4B-9956-45E0-9E12-917C730E8E95}"/>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8" name="页脚占位符 7">
            <a:extLst>
              <a:ext uri="{FF2B5EF4-FFF2-40B4-BE49-F238E27FC236}">
                <a16:creationId xmlns:a16="http://schemas.microsoft.com/office/drawing/2014/main" id="{F7B3A3A0-916E-4983-B0EF-E5040620C4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E44D6D8-90A7-46D5-AE92-ABE027C26980}"/>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1492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C051F-2BF0-4350-9C1F-57EDCD8C6F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AEBDE8-3518-4547-92DE-243395D9711C}"/>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4" name="页脚占位符 3">
            <a:extLst>
              <a:ext uri="{FF2B5EF4-FFF2-40B4-BE49-F238E27FC236}">
                <a16:creationId xmlns:a16="http://schemas.microsoft.com/office/drawing/2014/main" id="{1B5ACFBA-9A02-4E1A-A70A-A40BA616C4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BBB161-9057-4A3E-AFCD-21760B7B5EFA}"/>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290683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780F21-2783-490A-99B0-A5759D689AB8}"/>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3" name="页脚占位符 2">
            <a:extLst>
              <a:ext uri="{FF2B5EF4-FFF2-40B4-BE49-F238E27FC236}">
                <a16:creationId xmlns:a16="http://schemas.microsoft.com/office/drawing/2014/main" id="{726D5252-B202-44B2-9022-CACA654E7F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4DF142F-CCBE-4C27-B900-A9CA22C632FE}"/>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1497789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FDBE6-99F3-444E-B470-12A536AEE2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48EC7E-5FC5-48DF-B8F2-7131BFD8B5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DC6CA5-5BED-43E2-A196-B6753BFED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DB930D-A22B-4056-834F-CFBFC6364B5D}"/>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D54872B3-2F26-45A3-890A-7873B6797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DFD250-F7EC-4597-BCFB-121493441C05}"/>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71746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F95B9-0C8E-4250-981E-764A593FD2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CE9F54-761E-4E8C-9932-819749C24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25EA0FF-7900-4EAB-B4C1-D9C153F8A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A0F1D0-BFE0-44C6-8091-BE558F7E7706}"/>
              </a:ext>
            </a:extLst>
          </p:cNvPr>
          <p:cNvSpPr>
            <a:spLocks noGrp="1"/>
          </p:cNvSpPr>
          <p:nvPr>
            <p:ph type="dt" sz="half" idx="10"/>
          </p:nvPr>
        </p:nvSpPr>
        <p:spPr/>
        <p:txBody>
          <a:bodyPr/>
          <a:lstStyle/>
          <a:p>
            <a:fld id="{0A6F1549-56EC-46F6-A395-506A6DA8896A}" type="datetimeFigureOut">
              <a:rPr lang="zh-CN" altLang="en-US" smtClean="0"/>
              <a:t>2021/9/8</a:t>
            </a:fld>
            <a:endParaRPr lang="zh-CN" altLang="en-US"/>
          </a:p>
        </p:txBody>
      </p:sp>
      <p:sp>
        <p:nvSpPr>
          <p:cNvPr id="6" name="页脚占位符 5">
            <a:extLst>
              <a:ext uri="{FF2B5EF4-FFF2-40B4-BE49-F238E27FC236}">
                <a16:creationId xmlns:a16="http://schemas.microsoft.com/office/drawing/2014/main" id="{B988F151-46E3-4B91-A2D5-87A36A2843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91EAF5-B8C1-4A44-8AA8-346C81168994}"/>
              </a:ext>
            </a:extLst>
          </p:cNvPr>
          <p:cNvSpPr>
            <a:spLocks noGrp="1"/>
          </p:cNvSpPr>
          <p:nvPr>
            <p:ph type="sldNum" sz="quarter" idx="12"/>
          </p:nvPr>
        </p:nvSpPr>
        <p:spPr/>
        <p:txBody>
          <a:body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333768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C0C2EA-8D39-4020-A7FB-DA1155EF0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0F420F-0FC1-4E2B-9810-7EB6BC9EC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60903B-58A1-472C-B0E5-6F0F8ABD5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1549-56EC-46F6-A395-506A6DA8896A}" type="datetimeFigureOut">
              <a:rPr lang="zh-CN" altLang="en-US" smtClean="0"/>
              <a:t>2021/9/8</a:t>
            </a:fld>
            <a:endParaRPr lang="zh-CN" altLang="en-US"/>
          </a:p>
        </p:txBody>
      </p:sp>
      <p:sp>
        <p:nvSpPr>
          <p:cNvPr id="5" name="页脚占位符 4">
            <a:extLst>
              <a:ext uri="{FF2B5EF4-FFF2-40B4-BE49-F238E27FC236}">
                <a16:creationId xmlns:a16="http://schemas.microsoft.com/office/drawing/2014/main" id="{E3D8D3BC-E15D-4FF8-B3E4-EA8B67B8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15110C-AB0A-4E41-A8EF-29F1C6A34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9FB8-3D03-4B5C-AD64-0F9F6F09F40C}" type="slidenum">
              <a:rPr lang="zh-CN" altLang="en-US" smtClean="0"/>
              <a:t>‹#›</a:t>
            </a:fld>
            <a:endParaRPr lang="zh-CN" altLang="en-US"/>
          </a:p>
        </p:txBody>
      </p:sp>
    </p:spTree>
    <p:extLst>
      <p:ext uri="{BB962C8B-B14F-4D97-AF65-F5344CB8AC3E}">
        <p14:creationId xmlns:p14="http://schemas.microsoft.com/office/powerpoint/2010/main" val="770217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luogu.com.cn/problem/P6019"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9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a:t>
            </a:r>
            <a:r>
              <a:rPr lang="zh-CN" altLang="en-US"/>
              <a:t>持久化数据结构</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2782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7DCE9-2595-4629-8A7B-EBA07F872DC5}"/>
              </a:ext>
            </a:extLst>
          </p:cNvPr>
          <p:cNvSpPr>
            <a:spLocks noGrp="1"/>
          </p:cNvSpPr>
          <p:nvPr>
            <p:ph type="title"/>
          </p:nvPr>
        </p:nvSpPr>
        <p:spPr/>
        <p:txBody>
          <a:bodyPr/>
          <a:lstStyle/>
          <a:p>
            <a:r>
              <a:rPr lang="zh-CN" altLang="en-US" dirty="0"/>
              <a:t>经典问题</a:t>
            </a:r>
          </a:p>
        </p:txBody>
      </p:sp>
      <p:sp>
        <p:nvSpPr>
          <p:cNvPr id="3" name="内容占位符 2">
            <a:extLst>
              <a:ext uri="{FF2B5EF4-FFF2-40B4-BE49-F238E27FC236}">
                <a16:creationId xmlns:a16="http://schemas.microsoft.com/office/drawing/2014/main" id="{7F9CA6F2-9B08-4A37-90A3-66A00895B201}"/>
              </a:ext>
            </a:extLst>
          </p:cNvPr>
          <p:cNvSpPr>
            <a:spLocks noGrp="1"/>
          </p:cNvSpPr>
          <p:nvPr>
            <p:ph idx="1"/>
          </p:nvPr>
        </p:nvSpPr>
        <p:spPr/>
        <p:txBody>
          <a:bodyPr/>
          <a:lstStyle/>
          <a:p>
            <a:r>
              <a:rPr lang="zh-CN" altLang="en-US" dirty="0"/>
              <a:t>给一个序列，每次查询区间的</a:t>
            </a:r>
            <a:r>
              <a:rPr lang="en-US" altLang="zh-CN" dirty="0"/>
              <a:t>k</a:t>
            </a:r>
            <a:r>
              <a:rPr lang="zh-CN" altLang="en-US" dirty="0"/>
              <a:t>小值</a:t>
            </a:r>
          </a:p>
        </p:txBody>
      </p:sp>
    </p:spTree>
    <p:extLst>
      <p:ext uri="{BB962C8B-B14F-4D97-AF65-F5344CB8AC3E}">
        <p14:creationId xmlns:p14="http://schemas.microsoft.com/office/powerpoint/2010/main" val="399608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E193-1432-4669-8861-6AE65F748DFE}"/>
              </a:ext>
            </a:extLst>
          </p:cNvPr>
          <p:cNvSpPr>
            <a:spLocks noGrp="1"/>
          </p:cNvSpPr>
          <p:nvPr>
            <p:ph type="title"/>
          </p:nvPr>
        </p:nvSpPr>
        <p:spPr/>
        <p:txBody>
          <a:bodyPr/>
          <a:lstStyle/>
          <a:p>
            <a:r>
              <a:rPr lang="zh-CN" altLang="en-US" dirty="0"/>
              <a:t>值域线段树</a:t>
            </a:r>
          </a:p>
        </p:txBody>
      </p:sp>
      <p:sp>
        <p:nvSpPr>
          <p:cNvPr id="3" name="内容占位符 2">
            <a:extLst>
              <a:ext uri="{FF2B5EF4-FFF2-40B4-BE49-F238E27FC236}">
                <a16:creationId xmlns:a16="http://schemas.microsoft.com/office/drawing/2014/main" id="{947C5DD6-40C5-4FF0-9347-1B8197C1BCCF}"/>
              </a:ext>
            </a:extLst>
          </p:cNvPr>
          <p:cNvSpPr>
            <a:spLocks noGrp="1"/>
          </p:cNvSpPr>
          <p:nvPr>
            <p:ph idx="1"/>
          </p:nvPr>
        </p:nvSpPr>
        <p:spPr/>
        <p:txBody>
          <a:bodyPr/>
          <a:lstStyle/>
          <a:p>
            <a:r>
              <a:rPr lang="zh-CN" altLang="en-US" dirty="0"/>
              <a:t>定义值域线段树：我们在离散的值域上建立一棵线段树，可以考虑预先进行离散化来缩小值域，这时线段树每个节点表示值在一个范围内的数，在这个例子中我们只需要统计一个范围内有多少数。</a:t>
            </a:r>
            <a:endParaRPr lang="en-US" altLang="zh-CN" dirty="0"/>
          </a:p>
          <a:p>
            <a:r>
              <a:rPr lang="zh-CN" altLang="en-US" dirty="0"/>
              <a:t>序列上的线段树每个节点的</a:t>
            </a:r>
            <a:r>
              <a:rPr lang="en-US" altLang="zh-CN" dirty="0" err="1"/>
              <a:t>l,r</a:t>
            </a:r>
            <a:r>
              <a:rPr lang="zh-CN" altLang="en-US" dirty="0"/>
              <a:t>表示的是序列上的区间</a:t>
            </a:r>
            <a:r>
              <a:rPr lang="en-US" altLang="zh-CN" dirty="0"/>
              <a:t>[</a:t>
            </a:r>
            <a:r>
              <a:rPr lang="en-US" altLang="zh-CN" dirty="0" err="1"/>
              <a:t>l,r</a:t>
            </a:r>
            <a:r>
              <a:rPr lang="en-US" altLang="zh-CN" dirty="0"/>
              <a:t>]</a:t>
            </a:r>
            <a:r>
              <a:rPr lang="zh-CN" altLang="en-US" dirty="0"/>
              <a:t>的信息</a:t>
            </a:r>
            <a:endParaRPr lang="en-US" altLang="zh-CN" dirty="0"/>
          </a:p>
          <a:p>
            <a:r>
              <a:rPr lang="zh-CN" altLang="en-US" dirty="0"/>
              <a:t>值域线段树每个节点的</a:t>
            </a:r>
            <a:r>
              <a:rPr lang="en-US" altLang="zh-CN" dirty="0" err="1"/>
              <a:t>l,r</a:t>
            </a:r>
            <a:r>
              <a:rPr lang="zh-CN" altLang="en-US" dirty="0"/>
              <a:t>表示的是值域上</a:t>
            </a:r>
            <a:r>
              <a:rPr lang="en-US" altLang="zh-CN" dirty="0"/>
              <a:t>[</a:t>
            </a:r>
            <a:r>
              <a:rPr lang="en-US" altLang="zh-CN" dirty="0" err="1"/>
              <a:t>l,r</a:t>
            </a:r>
            <a:r>
              <a:rPr lang="en-US" altLang="zh-CN" dirty="0"/>
              <a:t>]</a:t>
            </a:r>
            <a:r>
              <a:rPr lang="zh-CN" altLang="en-US" dirty="0"/>
              <a:t>的信息，这里和序列没有任何关系了</a:t>
            </a:r>
            <a:endParaRPr lang="en-US" altLang="zh-CN" dirty="0"/>
          </a:p>
        </p:txBody>
      </p:sp>
    </p:spTree>
    <p:extLst>
      <p:ext uri="{BB962C8B-B14F-4D97-AF65-F5344CB8AC3E}">
        <p14:creationId xmlns:p14="http://schemas.microsoft.com/office/powerpoint/2010/main" val="1546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94C0A5-2F2F-4137-A746-97BDE32A74F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D7B81B7-8EBD-4E11-B5C0-5D8301F0ABA8}"/>
              </a:ext>
            </a:extLst>
          </p:cNvPr>
          <p:cNvSpPr>
            <a:spLocks noGrp="1"/>
          </p:cNvSpPr>
          <p:nvPr>
            <p:ph idx="1"/>
          </p:nvPr>
        </p:nvSpPr>
        <p:spPr/>
        <p:txBody>
          <a:bodyPr/>
          <a:lstStyle/>
          <a:p>
            <a:r>
              <a:rPr lang="zh-CN" altLang="en-US" dirty="0"/>
              <a:t>我们先维护出每个前缀的值域线段树，这个可以用刚才讲的可持久化的方法</a:t>
            </a:r>
            <a:endParaRPr lang="en-US" altLang="zh-CN" dirty="0"/>
          </a:p>
          <a:p>
            <a:r>
              <a:rPr lang="zh-CN" altLang="en-US" dirty="0"/>
              <a:t>每次从前缀</a:t>
            </a:r>
            <a:r>
              <a:rPr lang="en-US" altLang="zh-CN" dirty="0"/>
              <a:t>[1,t]</a:t>
            </a:r>
            <a:r>
              <a:rPr lang="zh-CN" altLang="en-US" dirty="0"/>
              <a:t>拓展到</a:t>
            </a:r>
            <a:r>
              <a:rPr lang="en-US" altLang="zh-CN" dirty="0"/>
              <a:t>[1,t+1]</a:t>
            </a:r>
            <a:r>
              <a:rPr lang="zh-CN" altLang="en-US" dirty="0"/>
              <a:t>的时候，即在</a:t>
            </a:r>
            <a:r>
              <a:rPr lang="en-US" altLang="zh-CN" dirty="0"/>
              <a:t>t</a:t>
            </a:r>
            <a:r>
              <a:rPr lang="zh-CN" altLang="en-US" dirty="0"/>
              <a:t>版本的值域线段树上插入</a:t>
            </a:r>
            <a:r>
              <a:rPr lang="en-US" altLang="zh-CN" dirty="0"/>
              <a:t>a[t+1]</a:t>
            </a:r>
            <a:r>
              <a:rPr lang="zh-CN" altLang="en-US" dirty="0"/>
              <a:t>这个值，并将这个版本记做第</a:t>
            </a:r>
            <a:r>
              <a:rPr lang="en-US" altLang="zh-CN" dirty="0"/>
              <a:t>t+1</a:t>
            </a:r>
            <a:r>
              <a:rPr lang="zh-CN" altLang="en-US" dirty="0"/>
              <a:t>个版本</a:t>
            </a:r>
            <a:endParaRPr lang="en-US" altLang="zh-CN" dirty="0"/>
          </a:p>
          <a:p>
            <a:r>
              <a:rPr lang="zh-CN" altLang="en-US" dirty="0"/>
              <a:t>发现可以用之前讲的技巧进行优化，使得复杂度做到</a:t>
            </a:r>
            <a:r>
              <a:rPr lang="en-US" altLang="zh-CN" dirty="0"/>
              <a:t>O( </a:t>
            </a:r>
            <a:r>
              <a:rPr lang="en-US" altLang="zh-CN" dirty="0" err="1"/>
              <a:t>nlogn</a:t>
            </a:r>
            <a:r>
              <a:rPr lang="en-US" altLang="zh-CN" dirty="0"/>
              <a:t> )</a:t>
            </a:r>
          </a:p>
          <a:p>
            <a:endParaRPr lang="zh-CN" altLang="en-US" dirty="0"/>
          </a:p>
        </p:txBody>
      </p:sp>
    </p:spTree>
    <p:extLst>
      <p:ext uri="{BB962C8B-B14F-4D97-AF65-F5344CB8AC3E}">
        <p14:creationId xmlns:p14="http://schemas.microsoft.com/office/powerpoint/2010/main" val="24057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B5A68-DA90-443B-859D-DB8452CEF2B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171F7487-9A5F-4EB4-9B9E-74DCD81BBAFE}"/>
              </a:ext>
            </a:extLst>
          </p:cNvPr>
          <p:cNvSpPr>
            <a:spLocks noGrp="1"/>
          </p:cNvSpPr>
          <p:nvPr>
            <p:ph idx="1"/>
          </p:nvPr>
        </p:nvSpPr>
        <p:spPr/>
        <p:txBody>
          <a:bodyPr/>
          <a:lstStyle/>
          <a:p>
            <a:r>
              <a:rPr lang="zh-CN" altLang="en-US" dirty="0"/>
              <a:t>我们维护出了每个前缀的值域线段树，考虑怎么求出</a:t>
            </a:r>
            <a:r>
              <a:rPr lang="en-US" altLang="zh-CN" dirty="0"/>
              <a:t>kth</a:t>
            </a:r>
          </a:p>
          <a:p>
            <a:r>
              <a:rPr lang="zh-CN" altLang="en-US" dirty="0"/>
              <a:t>发现可以二分答案，然后转化为区间中小于</a:t>
            </a:r>
            <a:r>
              <a:rPr lang="en-US" altLang="zh-CN" dirty="0"/>
              <a:t>x</a:t>
            </a:r>
            <a:r>
              <a:rPr lang="zh-CN" altLang="en-US" dirty="0"/>
              <a:t>的数个数</a:t>
            </a:r>
            <a:endParaRPr lang="en-US" altLang="zh-CN" dirty="0"/>
          </a:p>
          <a:p>
            <a:r>
              <a:rPr lang="zh-CN" altLang="en-US" dirty="0"/>
              <a:t>我们可以用</a:t>
            </a:r>
            <a:r>
              <a:rPr lang="en-US" altLang="zh-CN" dirty="0"/>
              <a:t>r</a:t>
            </a:r>
            <a:r>
              <a:rPr lang="zh-CN" altLang="en-US" dirty="0"/>
              <a:t>位置和</a:t>
            </a:r>
            <a:r>
              <a:rPr lang="en-US" altLang="zh-CN" dirty="0"/>
              <a:t>l-1</a:t>
            </a:r>
            <a:r>
              <a:rPr lang="zh-CN" altLang="en-US" dirty="0"/>
              <a:t>位置的值域线段树差分，即在两个历史版本的线段树上都查询小于</a:t>
            </a:r>
            <a:r>
              <a:rPr lang="en-US" altLang="zh-CN" dirty="0"/>
              <a:t>x</a:t>
            </a:r>
            <a:r>
              <a:rPr lang="zh-CN" altLang="en-US" dirty="0"/>
              <a:t>的数个数，来知道区间小于</a:t>
            </a:r>
            <a:r>
              <a:rPr lang="en-US" altLang="zh-CN" dirty="0"/>
              <a:t>x</a:t>
            </a:r>
            <a:r>
              <a:rPr lang="zh-CN" altLang="en-US" dirty="0"/>
              <a:t>的数个数</a:t>
            </a:r>
            <a:endParaRPr lang="en-US" altLang="zh-CN" dirty="0"/>
          </a:p>
          <a:p>
            <a:r>
              <a:rPr lang="zh-CN" altLang="en-US" dirty="0"/>
              <a:t>总时间复杂度</a:t>
            </a:r>
            <a:r>
              <a:rPr lang="en-US" altLang="zh-CN" dirty="0"/>
              <a:t>O( </a:t>
            </a:r>
            <a:r>
              <a:rPr lang="en-US" altLang="zh-CN" dirty="0" err="1"/>
              <a:t>nlogn</a:t>
            </a:r>
            <a:r>
              <a:rPr lang="en-US" altLang="zh-CN" dirty="0"/>
              <a:t> + mlog^2n )</a:t>
            </a:r>
          </a:p>
          <a:p>
            <a:endParaRPr lang="zh-CN" altLang="en-US" dirty="0"/>
          </a:p>
        </p:txBody>
      </p:sp>
    </p:spTree>
    <p:extLst>
      <p:ext uri="{BB962C8B-B14F-4D97-AF65-F5344CB8AC3E}">
        <p14:creationId xmlns:p14="http://schemas.microsoft.com/office/powerpoint/2010/main" val="3030445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BBF29-8B64-4B5C-BAA7-B9D394D1209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73A2FA5-D6BF-4492-A6B7-9E9482E3A1B8}"/>
              </a:ext>
            </a:extLst>
          </p:cNvPr>
          <p:cNvSpPr>
            <a:spLocks noGrp="1"/>
          </p:cNvSpPr>
          <p:nvPr>
            <p:ph idx="1"/>
          </p:nvPr>
        </p:nvSpPr>
        <p:spPr/>
        <p:txBody>
          <a:bodyPr/>
          <a:lstStyle/>
          <a:p>
            <a:r>
              <a:rPr lang="zh-CN" altLang="en-US" dirty="0"/>
              <a:t>在一棵值域线段树上，我们可以可以二分来求出</a:t>
            </a:r>
            <a:r>
              <a:rPr lang="en-US" altLang="zh-CN" dirty="0"/>
              <a:t>kth</a:t>
            </a:r>
          </a:p>
          <a:p>
            <a:r>
              <a:rPr lang="zh-CN" altLang="en-US" dirty="0"/>
              <a:t>由于值域线段树结构是相同的，所以可以很方便地一起二分</a:t>
            </a:r>
            <a:endParaRPr lang="en-US" altLang="zh-CN" dirty="0"/>
          </a:p>
          <a:p>
            <a:r>
              <a:rPr lang="zh-CN" altLang="en-US" dirty="0"/>
              <a:t>每次传两个指针，表示当前走到的</a:t>
            </a:r>
            <a:r>
              <a:rPr lang="en-US" altLang="zh-CN" dirty="0"/>
              <a:t>r</a:t>
            </a:r>
            <a:r>
              <a:rPr lang="zh-CN" altLang="en-US" dirty="0"/>
              <a:t>位置树的节点</a:t>
            </a:r>
            <a:r>
              <a:rPr lang="en-US" altLang="zh-CN" dirty="0"/>
              <a:t>a</a:t>
            </a:r>
            <a:r>
              <a:rPr lang="zh-CN" altLang="en-US" dirty="0"/>
              <a:t>，和当前走到的</a:t>
            </a:r>
            <a:r>
              <a:rPr lang="en-US" altLang="zh-CN" dirty="0"/>
              <a:t>l-1</a:t>
            </a:r>
            <a:r>
              <a:rPr lang="zh-CN" altLang="en-US" dirty="0"/>
              <a:t>位置树的节点</a:t>
            </a:r>
            <a:r>
              <a:rPr lang="en-US" altLang="zh-CN" dirty="0"/>
              <a:t>b</a:t>
            </a:r>
          </a:p>
          <a:p>
            <a:r>
              <a:rPr lang="zh-CN" altLang="en-US" dirty="0"/>
              <a:t>每次二分的时候，判断当前的</a:t>
            </a:r>
            <a:r>
              <a:rPr lang="en-US" altLang="zh-CN" dirty="0"/>
              <a:t>k</a:t>
            </a:r>
            <a:r>
              <a:rPr lang="zh-CN" altLang="en-US" dirty="0"/>
              <a:t>和</a:t>
            </a:r>
            <a:r>
              <a:rPr lang="en-US" altLang="zh-CN" dirty="0"/>
              <a:t>a -&gt; left -&gt; size – b -&gt; left -&gt; size</a:t>
            </a:r>
            <a:r>
              <a:rPr lang="zh-CN" altLang="en-US" dirty="0"/>
              <a:t>大小即可，和普通的线段树上一起二分类似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p>
          <a:p>
            <a:r>
              <a:rPr lang="zh-CN" altLang="en-US" dirty="0"/>
              <a:t>存在</a:t>
            </a:r>
            <a:r>
              <a:rPr lang="en-US" altLang="zh-CN" dirty="0"/>
              <a:t>O( (</a:t>
            </a:r>
            <a:r>
              <a:rPr lang="en-US" altLang="zh-CN" dirty="0" err="1"/>
              <a:t>n+m</a:t>
            </a:r>
            <a:r>
              <a:rPr lang="en-US" altLang="zh-CN" dirty="0"/>
              <a:t>)</a:t>
            </a:r>
            <a:r>
              <a:rPr lang="en-US" altLang="zh-CN" dirty="0" err="1"/>
              <a:t>logn</a:t>
            </a:r>
            <a:r>
              <a:rPr lang="en-US" altLang="zh-CN" dirty="0"/>
              <a:t>/</a:t>
            </a:r>
            <a:r>
              <a:rPr lang="en-US" altLang="zh-CN" dirty="0" err="1"/>
              <a:t>loglogn</a:t>
            </a:r>
            <a:r>
              <a:rPr lang="en-US" altLang="zh-CN" dirty="0"/>
              <a:t> )</a:t>
            </a:r>
            <a:r>
              <a:rPr lang="zh-CN" altLang="en-US" dirty="0"/>
              <a:t>的解法</a:t>
            </a:r>
          </a:p>
        </p:txBody>
      </p:sp>
    </p:spTree>
    <p:extLst>
      <p:ext uri="{BB962C8B-B14F-4D97-AF65-F5344CB8AC3E}">
        <p14:creationId xmlns:p14="http://schemas.microsoft.com/office/powerpoint/2010/main" val="63854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9FF07-1376-4765-8191-68C93F2F6394}"/>
              </a:ext>
            </a:extLst>
          </p:cNvPr>
          <p:cNvSpPr>
            <a:spLocks noGrp="1"/>
          </p:cNvSpPr>
          <p:nvPr>
            <p:ph type="title"/>
          </p:nvPr>
        </p:nvSpPr>
        <p:spPr/>
        <p:txBody>
          <a:bodyPr/>
          <a:lstStyle/>
          <a:p>
            <a:r>
              <a:rPr lang="zh-CN" altLang="en-US" dirty="0"/>
              <a:t>代码</a:t>
            </a:r>
          </a:p>
        </p:txBody>
      </p:sp>
      <p:pic>
        <p:nvPicPr>
          <p:cNvPr id="5" name="内容占位符 4">
            <a:extLst>
              <a:ext uri="{FF2B5EF4-FFF2-40B4-BE49-F238E27FC236}">
                <a16:creationId xmlns:a16="http://schemas.microsoft.com/office/drawing/2014/main" id="{12D88137-2D12-4232-9E18-C69296C601F1}"/>
              </a:ext>
            </a:extLst>
          </p:cNvPr>
          <p:cNvPicPr>
            <a:picLocks noGrp="1" noChangeAspect="1"/>
          </p:cNvPicPr>
          <p:nvPr>
            <p:ph idx="1"/>
          </p:nvPr>
        </p:nvPicPr>
        <p:blipFill>
          <a:blip r:embed="rId2"/>
          <a:stretch>
            <a:fillRect/>
          </a:stretch>
        </p:blipFill>
        <p:spPr>
          <a:xfrm>
            <a:off x="838200" y="2170090"/>
            <a:ext cx="10515600" cy="2517819"/>
          </a:xfrm>
        </p:spPr>
      </p:pic>
    </p:spTree>
    <p:extLst>
      <p:ext uri="{BB962C8B-B14F-4D97-AF65-F5344CB8AC3E}">
        <p14:creationId xmlns:p14="http://schemas.microsoft.com/office/powerpoint/2010/main" val="139007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EFCBB7-D07F-4321-AAD1-60353A270CEA}"/>
              </a:ext>
            </a:extLst>
          </p:cNvPr>
          <p:cNvSpPr>
            <a:spLocks noGrp="1"/>
          </p:cNvSpPr>
          <p:nvPr>
            <p:ph type="title"/>
          </p:nvPr>
        </p:nvSpPr>
        <p:spPr/>
        <p:txBody>
          <a:bodyPr/>
          <a:lstStyle/>
          <a:p>
            <a:r>
              <a:rPr lang="en-US" altLang="zh-CN" dirty="0"/>
              <a:t>Path Copy</a:t>
            </a:r>
            <a:endParaRPr lang="zh-CN" altLang="en-US" dirty="0"/>
          </a:p>
        </p:txBody>
      </p:sp>
      <p:sp>
        <p:nvSpPr>
          <p:cNvPr id="3" name="内容占位符 2">
            <a:extLst>
              <a:ext uri="{FF2B5EF4-FFF2-40B4-BE49-F238E27FC236}">
                <a16:creationId xmlns:a16="http://schemas.microsoft.com/office/drawing/2014/main" id="{1AF48D05-0010-479C-9B01-1CA628D22722}"/>
              </a:ext>
            </a:extLst>
          </p:cNvPr>
          <p:cNvSpPr>
            <a:spLocks noGrp="1"/>
          </p:cNvSpPr>
          <p:nvPr>
            <p:ph idx="1"/>
          </p:nvPr>
        </p:nvSpPr>
        <p:spPr/>
        <p:txBody>
          <a:bodyPr/>
          <a:lstStyle/>
          <a:p>
            <a:r>
              <a:rPr lang="zh-CN" altLang="en-US" dirty="0"/>
              <a:t>上述的方法即</a:t>
            </a:r>
            <a:r>
              <a:rPr lang="en-US" altLang="zh-CN" dirty="0"/>
              <a:t>path copy</a:t>
            </a:r>
            <a:r>
              <a:rPr lang="zh-CN" altLang="en-US" dirty="0"/>
              <a:t>，字面意思就是每次复制被修改的整条路径来实现可持久化</a:t>
            </a:r>
            <a:endParaRPr lang="en-US" altLang="zh-CN" dirty="0"/>
          </a:p>
          <a:p>
            <a:r>
              <a:rPr lang="zh-CN" altLang="en-US" dirty="0"/>
              <a:t>在竞赛中，一般来说</a:t>
            </a:r>
            <a:r>
              <a:rPr lang="en-US" altLang="zh-CN" dirty="0"/>
              <a:t>path copy</a:t>
            </a:r>
            <a:r>
              <a:rPr lang="zh-CN" altLang="en-US" dirty="0"/>
              <a:t>的功能是足够的</a:t>
            </a:r>
            <a:endParaRPr lang="en-US" altLang="zh-CN" dirty="0"/>
          </a:p>
          <a:p>
            <a:r>
              <a:rPr lang="zh-CN" altLang="en-US" dirty="0"/>
              <a:t>优点：方便理解，出题人也只会这个</a:t>
            </a:r>
            <a:endParaRPr lang="en-US" altLang="zh-CN" dirty="0"/>
          </a:p>
          <a:p>
            <a:r>
              <a:rPr lang="zh-CN" altLang="en-US" dirty="0"/>
              <a:t>缺点：空间有时候显得很大</a:t>
            </a:r>
          </a:p>
        </p:txBody>
      </p:sp>
    </p:spTree>
    <p:extLst>
      <p:ext uri="{BB962C8B-B14F-4D97-AF65-F5344CB8AC3E}">
        <p14:creationId xmlns:p14="http://schemas.microsoft.com/office/powerpoint/2010/main" val="80315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8EC99-71A0-4396-9B99-67FAE6E5F642}"/>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FB910277-97E0-4C72-8654-8BEC0BCD7747}"/>
              </a:ext>
            </a:extLst>
          </p:cNvPr>
          <p:cNvSpPr>
            <a:spLocks noGrp="1"/>
          </p:cNvSpPr>
          <p:nvPr>
            <p:ph idx="1"/>
          </p:nvPr>
        </p:nvSpPr>
        <p:spPr/>
        <p:txBody>
          <a:bodyPr/>
          <a:lstStyle/>
          <a:p>
            <a:r>
              <a:rPr lang="zh-CN" altLang="en-US" dirty="0"/>
              <a:t>我们每个节点开一个</a:t>
            </a:r>
            <a:r>
              <a:rPr lang="en-US" altLang="zh-CN" dirty="0"/>
              <a:t>vector</a:t>
            </a:r>
            <a:r>
              <a:rPr lang="zh-CN" altLang="en-US" dirty="0"/>
              <a:t>，如果这个节点被访问到了，则在这个节点的</a:t>
            </a:r>
            <a:r>
              <a:rPr lang="en-US" altLang="zh-CN" dirty="0"/>
              <a:t>vector</a:t>
            </a:r>
            <a:r>
              <a:rPr lang="zh-CN" altLang="en-US" dirty="0"/>
              <a:t>中</a:t>
            </a:r>
            <a:r>
              <a:rPr lang="en-US" altLang="zh-CN" dirty="0" err="1"/>
              <a:t>push_back</a:t>
            </a:r>
            <a:r>
              <a:rPr lang="zh-CN" altLang="en-US" dirty="0"/>
              <a:t>一个二元组信息，表示这个节点在某个时刻被更改为了一个状态</a:t>
            </a:r>
            <a:endParaRPr lang="en-US" altLang="zh-CN" dirty="0"/>
          </a:p>
          <a:p>
            <a:r>
              <a:rPr lang="zh-CN" altLang="en-US" dirty="0"/>
              <a:t>每次我们访问到一个节点的信息时，则在其</a:t>
            </a:r>
            <a:r>
              <a:rPr lang="en-US" altLang="zh-CN" dirty="0"/>
              <a:t>vector</a:t>
            </a:r>
            <a:r>
              <a:rPr lang="zh-CN" altLang="en-US" dirty="0"/>
              <a:t>上二分（不一定要这么做，</a:t>
            </a:r>
            <a:r>
              <a:rPr lang="en-US" altLang="zh-CN" dirty="0"/>
              <a:t>vector</a:t>
            </a:r>
            <a:r>
              <a:rPr lang="zh-CN" altLang="en-US" dirty="0"/>
              <a:t>可以换成其他数据结构，这里是为了简单理解），找到距离查询的时刻最近的一次修改之后这个节点的信息变成了什么，然后返回结果</a:t>
            </a:r>
          </a:p>
        </p:txBody>
      </p:sp>
    </p:spTree>
    <p:extLst>
      <p:ext uri="{BB962C8B-B14F-4D97-AF65-F5344CB8AC3E}">
        <p14:creationId xmlns:p14="http://schemas.microsoft.com/office/powerpoint/2010/main" val="803180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1FEA3-C210-401C-AD0C-74DD1BCE8595}"/>
              </a:ext>
            </a:extLst>
          </p:cNvPr>
          <p:cNvSpPr>
            <a:spLocks noGrp="1"/>
          </p:cNvSpPr>
          <p:nvPr>
            <p:ph type="title"/>
          </p:nvPr>
        </p:nvSpPr>
        <p:spPr/>
        <p:txBody>
          <a:bodyPr/>
          <a:lstStyle/>
          <a:p>
            <a:r>
              <a:rPr lang="en-US" altLang="zh-CN" dirty="0"/>
              <a:t>Fat Node</a:t>
            </a:r>
            <a:endParaRPr lang="zh-CN" altLang="en-US" dirty="0"/>
          </a:p>
        </p:txBody>
      </p:sp>
      <p:sp>
        <p:nvSpPr>
          <p:cNvPr id="3" name="内容占位符 2">
            <a:extLst>
              <a:ext uri="{FF2B5EF4-FFF2-40B4-BE49-F238E27FC236}">
                <a16:creationId xmlns:a16="http://schemas.microsoft.com/office/drawing/2014/main" id="{4984AA21-3A81-470B-9FDA-936BFFF5A3F1}"/>
              </a:ext>
            </a:extLst>
          </p:cNvPr>
          <p:cNvSpPr>
            <a:spLocks noGrp="1"/>
          </p:cNvSpPr>
          <p:nvPr>
            <p:ph idx="1"/>
          </p:nvPr>
        </p:nvSpPr>
        <p:spPr/>
        <p:txBody>
          <a:bodyPr/>
          <a:lstStyle/>
          <a:p>
            <a:r>
              <a:rPr lang="zh-CN" altLang="en-US" dirty="0"/>
              <a:t>可以发现这样修改复杂度</a:t>
            </a:r>
            <a:r>
              <a:rPr lang="en-US" altLang="zh-CN" dirty="0"/>
              <a:t>O( </a:t>
            </a:r>
            <a:r>
              <a:rPr lang="en-US" altLang="zh-CN" dirty="0" err="1"/>
              <a:t>logn</a:t>
            </a:r>
            <a:r>
              <a:rPr lang="en-US" altLang="zh-CN" dirty="0"/>
              <a:t> )</a:t>
            </a:r>
            <a:r>
              <a:rPr lang="zh-CN" altLang="en-US" dirty="0"/>
              <a:t>，如果使用</a:t>
            </a:r>
            <a:r>
              <a:rPr lang="en-US" altLang="zh-CN" dirty="0"/>
              <a:t>vector</a:t>
            </a:r>
            <a:r>
              <a:rPr lang="zh-CN" altLang="en-US" dirty="0"/>
              <a:t>，则查询复杂度为</a:t>
            </a:r>
            <a:r>
              <a:rPr lang="en-US" altLang="zh-CN" dirty="0"/>
              <a:t>O( log^2n )</a:t>
            </a:r>
            <a:r>
              <a:rPr lang="zh-CN" altLang="en-US" dirty="0"/>
              <a:t>，这个复杂度是难以优化的，目前没有方法优化到</a:t>
            </a:r>
            <a:r>
              <a:rPr lang="en-US" altLang="zh-CN" dirty="0"/>
              <a:t>O( </a:t>
            </a:r>
            <a:r>
              <a:rPr lang="en-US" altLang="zh-CN" dirty="0" err="1"/>
              <a:t>logn</a:t>
            </a:r>
            <a:r>
              <a:rPr lang="en-US" altLang="zh-CN" dirty="0"/>
              <a:t> )</a:t>
            </a:r>
            <a:r>
              <a:rPr lang="zh-CN" altLang="en-US" dirty="0"/>
              <a:t>的复杂度（形式好的话可以分散层叠），但是可以做到</a:t>
            </a:r>
            <a:r>
              <a:rPr lang="en-US" altLang="zh-CN" dirty="0"/>
              <a:t>O( </a:t>
            </a:r>
            <a:r>
              <a:rPr lang="en-US" altLang="zh-CN" dirty="0" err="1"/>
              <a:t>lognloglogn</a:t>
            </a:r>
            <a:r>
              <a:rPr lang="en-US" altLang="zh-CN" dirty="0"/>
              <a:t> )</a:t>
            </a:r>
          </a:p>
          <a:p>
            <a:r>
              <a:rPr lang="zh-CN" altLang="en-US" dirty="0"/>
              <a:t>优点：修改高效，空间常数小</a:t>
            </a:r>
            <a:endParaRPr lang="en-US" altLang="zh-CN" dirty="0"/>
          </a:p>
          <a:p>
            <a:r>
              <a:rPr lang="zh-CN" altLang="en-US" dirty="0"/>
              <a:t>缺点：查询低效</a:t>
            </a:r>
            <a:endParaRPr lang="en-US" altLang="zh-CN" dirty="0"/>
          </a:p>
        </p:txBody>
      </p:sp>
    </p:spTree>
    <p:extLst>
      <p:ext uri="{BB962C8B-B14F-4D97-AF65-F5344CB8AC3E}">
        <p14:creationId xmlns:p14="http://schemas.microsoft.com/office/powerpoint/2010/main" val="117061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1E55A2-7529-4869-B7F6-3846B16B23B9}"/>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DD827E8B-F4FF-4F3B-9B4B-8ABFA06A16F7}"/>
              </a:ext>
            </a:extLst>
          </p:cNvPr>
          <p:cNvSpPr>
            <a:spLocks noGrp="1"/>
          </p:cNvSpPr>
          <p:nvPr>
            <p:ph idx="1"/>
          </p:nvPr>
        </p:nvSpPr>
        <p:spPr/>
        <p:txBody>
          <a:bodyPr/>
          <a:lstStyle/>
          <a:p>
            <a:r>
              <a:rPr lang="zh-CN" altLang="en-US" dirty="0"/>
              <a:t>还有其他很多可持久化的</a:t>
            </a:r>
            <a:r>
              <a:rPr lang="zh-CN" altLang="en-US"/>
              <a:t>技术，算法竞赛圈在可持久化这个方面感觉内容很少</a:t>
            </a:r>
            <a:endParaRPr lang="zh-CN" altLang="en-US" dirty="0"/>
          </a:p>
        </p:txBody>
      </p:sp>
    </p:spTree>
    <p:extLst>
      <p:ext uri="{BB962C8B-B14F-4D97-AF65-F5344CB8AC3E}">
        <p14:creationId xmlns:p14="http://schemas.microsoft.com/office/powerpoint/2010/main" val="6516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30074-E3E2-4144-9354-06026945473E}"/>
              </a:ext>
            </a:extLst>
          </p:cNvPr>
          <p:cNvSpPr>
            <a:spLocks noGrp="1"/>
          </p:cNvSpPr>
          <p:nvPr>
            <p:ph type="title"/>
          </p:nvPr>
        </p:nvSpPr>
        <p:spPr/>
        <p:txBody>
          <a:bodyPr/>
          <a:lstStyle/>
          <a:p>
            <a:r>
              <a:rPr lang="zh-CN" altLang="en-US" dirty="0"/>
              <a:t>动态开点线段树</a:t>
            </a:r>
          </a:p>
        </p:txBody>
      </p:sp>
      <p:sp>
        <p:nvSpPr>
          <p:cNvPr id="3" name="内容占位符 2">
            <a:extLst>
              <a:ext uri="{FF2B5EF4-FFF2-40B4-BE49-F238E27FC236}">
                <a16:creationId xmlns:a16="http://schemas.microsoft.com/office/drawing/2014/main" id="{2C498414-0780-430B-B309-2EECE2AA2A4F}"/>
              </a:ext>
            </a:extLst>
          </p:cNvPr>
          <p:cNvSpPr>
            <a:spLocks noGrp="1"/>
          </p:cNvSpPr>
          <p:nvPr>
            <p:ph idx="1"/>
          </p:nvPr>
        </p:nvSpPr>
        <p:spPr/>
        <p:txBody>
          <a:bodyPr/>
          <a:lstStyle/>
          <a:p>
            <a:r>
              <a:rPr lang="zh-CN" altLang="en-US" dirty="0"/>
              <a:t>如果我们要建立一棵值域为</a:t>
            </a:r>
            <a:r>
              <a:rPr lang="en-US" altLang="zh-CN" dirty="0"/>
              <a:t>[1,10^9]</a:t>
            </a:r>
            <a:r>
              <a:rPr lang="zh-CN" altLang="en-US" dirty="0"/>
              <a:t>的线段树该怎么办？</a:t>
            </a:r>
            <a:endParaRPr lang="en-US" altLang="zh-CN" dirty="0"/>
          </a:p>
          <a:p>
            <a:r>
              <a:rPr lang="zh-CN" altLang="en-US" dirty="0"/>
              <a:t>注意到因为线段树的复杂度为</a:t>
            </a:r>
            <a:r>
              <a:rPr lang="en-US" altLang="zh-CN" dirty="0"/>
              <a:t>O(</a:t>
            </a:r>
            <a:r>
              <a:rPr lang="en-US" altLang="zh-CN" dirty="0" err="1"/>
              <a:t>mlogn</a:t>
            </a:r>
            <a:r>
              <a:rPr lang="en-US" altLang="zh-CN" dirty="0"/>
              <a:t>)</a:t>
            </a:r>
            <a:r>
              <a:rPr lang="zh-CN" altLang="en-US" dirty="0"/>
              <a:t>，所以</a:t>
            </a:r>
            <a:r>
              <a:rPr lang="en-US" altLang="zh-CN" dirty="0"/>
              <a:t>m</a:t>
            </a:r>
            <a:r>
              <a:rPr lang="zh-CN" altLang="en-US" dirty="0"/>
              <a:t>次操作最多访问到</a:t>
            </a:r>
            <a:r>
              <a:rPr lang="en-US" altLang="zh-CN" dirty="0" err="1"/>
              <a:t>mlogn</a:t>
            </a:r>
            <a:r>
              <a:rPr lang="zh-CN" altLang="en-US" dirty="0"/>
              <a:t>个节点，当</a:t>
            </a:r>
            <a:r>
              <a:rPr lang="en-US" altLang="zh-CN" dirty="0"/>
              <a:t>n&gt;&gt;m</a:t>
            </a:r>
            <a:r>
              <a:rPr lang="zh-CN" altLang="en-US" dirty="0"/>
              <a:t>时，</a:t>
            </a:r>
            <a:r>
              <a:rPr lang="en-US" altLang="zh-CN" dirty="0" err="1"/>
              <a:t>mlogn</a:t>
            </a:r>
            <a:r>
              <a:rPr lang="en-US" altLang="zh-CN" dirty="0"/>
              <a:t>&lt;&lt;n</a:t>
            </a:r>
          </a:p>
          <a:p>
            <a:r>
              <a:rPr lang="zh-CN" altLang="en-US" dirty="0"/>
              <a:t>于是我们可以用一个叫做“动态开点”的策略</a:t>
            </a:r>
            <a:endParaRPr lang="en-US" altLang="zh-CN" dirty="0"/>
          </a:p>
          <a:p>
            <a:r>
              <a:rPr lang="zh-CN" altLang="en-US" dirty="0"/>
              <a:t>我们不需要把线段树预先建出来，直到访问到一个节点的时候，如果其为空，再建出来</a:t>
            </a:r>
            <a:endParaRPr lang="en-US" altLang="zh-CN" dirty="0"/>
          </a:p>
          <a:p>
            <a:endParaRPr lang="zh-CN" altLang="en-US" dirty="0"/>
          </a:p>
        </p:txBody>
      </p:sp>
    </p:spTree>
    <p:extLst>
      <p:ext uri="{BB962C8B-B14F-4D97-AF65-F5344CB8AC3E}">
        <p14:creationId xmlns:p14="http://schemas.microsoft.com/office/powerpoint/2010/main" val="190023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55AD3-3EEF-4A56-859A-4BC1C44E0AAC}"/>
              </a:ext>
            </a:extLst>
          </p:cNvPr>
          <p:cNvSpPr>
            <a:spLocks noGrp="1"/>
          </p:cNvSpPr>
          <p:nvPr>
            <p:ph type="title"/>
          </p:nvPr>
        </p:nvSpPr>
        <p:spPr/>
        <p:txBody>
          <a:bodyPr/>
          <a:lstStyle/>
          <a:p>
            <a:r>
              <a:rPr lang="en-US" altLang="zh-CN" dirty="0"/>
              <a:t>Luogu4592 [TJOI2018]</a:t>
            </a:r>
            <a:r>
              <a:rPr lang="zh-CN" altLang="en-US" dirty="0"/>
              <a:t>异或</a:t>
            </a:r>
          </a:p>
        </p:txBody>
      </p:sp>
      <p:sp>
        <p:nvSpPr>
          <p:cNvPr id="3" name="内容占位符 2">
            <a:extLst>
              <a:ext uri="{FF2B5EF4-FFF2-40B4-BE49-F238E27FC236}">
                <a16:creationId xmlns:a16="http://schemas.microsoft.com/office/drawing/2014/main" id="{03D3FBA3-5AB2-4A60-8887-DCE06447B5BE}"/>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EF2330DE-5695-44FA-886D-6647C469EB63}"/>
              </a:ext>
            </a:extLst>
          </p:cNvPr>
          <p:cNvPicPr>
            <a:picLocks noChangeAspect="1"/>
          </p:cNvPicPr>
          <p:nvPr/>
        </p:nvPicPr>
        <p:blipFill>
          <a:blip r:embed="rId2"/>
          <a:stretch>
            <a:fillRect/>
          </a:stretch>
        </p:blipFill>
        <p:spPr>
          <a:xfrm>
            <a:off x="838200" y="1825624"/>
            <a:ext cx="10325182" cy="1603375"/>
          </a:xfrm>
          <a:prstGeom prst="rect">
            <a:avLst/>
          </a:prstGeom>
        </p:spPr>
      </p:pic>
    </p:spTree>
    <p:extLst>
      <p:ext uri="{BB962C8B-B14F-4D97-AF65-F5344CB8AC3E}">
        <p14:creationId xmlns:p14="http://schemas.microsoft.com/office/powerpoint/2010/main" val="159519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6689C-6DD1-4886-9B0B-98E87B73EE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E766F33-A904-445F-A486-B48DBB836E0C}"/>
              </a:ext>
            </a:extLst>
          </p:cNvPr>
          <p:cNvSpPr>
            <a:spLocks noGrp="1"/>
          </p:cNvSpPr>
          <p:nvPr>
            <p:ph idx="1"/>
          </p:nvPr>
        </p:nvSpPr>
        <p:spPr/>
        <p:txBody>
          <a:bodyPr/>
          <a:lstStyle/>
          <a:p>
            <a:r>
              <a:rPr lang="zh-CN" altLang="en-US" dirty="0"/>
              <a:t>考虑如何类比前面的区间</a:t>
            </a:r>
            <a:r>
              <a:rPr lang="en-US" altLang="zh-CN" dirty="0"/>
              <a:t>kth</a:t>
            </a:r>
            <a:r>
              <a:rPr lang="zh-CN" altLang="en-US" dirty="0"/>
              <a:t>做法</a:t>
            </a:r>
          </a:p>
        </p:txBody>
      </p:sp>
    </p:spTree>
    <p:extLst>
      <p:ext uri="{BB962C8B-B14F-4D97-AF65-F5344CB8AC3E}">
        <p14:creationId xmlns:p14="http://schemas.microsoft.com/office/powerpoint/2010/main" val="2215275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DF3C-3CCF-4028-AF19-5949DF4B8AC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B94A9BE7-1B56-422A-A76E-9204C07C22D0}"/>
              </a:ext>
            </a:extLst>
          </p:cNvPr>
          <p:cNvSpPr>
            <a:spLocks noGrp="1"/>
          </p:cNvSpPr>
          <p:nvPr>
            <p:ph idx="1"/>
          </p:nvPr>
        </p:nvSpPr>
        <p:spPr/>
        <p:txBody>
          <a:bodyPr/>
          <a:lstStyle/>
          <a:p>
            <a:r>
              <a:rPr lang="zh-CN" altLang="en-US" dirty="0"/>
              <a:t>给定一个集合，如何查询一个数</a:t>
            </a:r>
            <a:r>
              <a:rPr lang="en-US" altLang="zh-CN" dirty="0"/>
              <a:t>x</a:t>
            </a:r>
            <a:r>
              <a:rPr lang="zh-CN" altLang="en-US" dirty="0"/>
              <a:t>与集合的最大</a:t>
            </a:r>
            <a:r>
              <a:rPr lang="en-US" altLang="zh-CN" dirty="0" err="1"/>
              <a:t>xor</a:t>
            </a:r>
            <a:r>
              <a:rPr lang="zh-CN" altLang="en-US" dirty="0"/>
              <a:t>和？</a:t>
            </a:r>
            <a:endParaRPr lang="en-US" altLang="zh-CN" dirty="0"/>
          </a:p>
          <a:p>
            <a:r>
              <a:rPr lang="zh-CN" altLang="en-US" dirty="0"/>
              <a:t>对集合建立一棵可持久化</a:t>
            </a:r>
            <a:r>
              <a:rPr lang="en-US" altLang="zh-CN" dirty="0"/>
              <a:t>01Trie</a:t>
            </a:r>
            <a:r>
              <a:rPr lang="zh-CN" altLang="en-US" dirty="0"/>
              <a:t>（和值域线段树一样）</a:t>
            </a:r>
            <a:endParaRPr lang="en-US" altLang="zh-CN" dirty="0"/>
          </a:p>
          <a:p>
            <a:r>
              <a:rPr lang="zh-CN" altLang="en-US" dirty="0"/>
              <a:t>从高位到低位贪心，如果当前</a:t>
            </a:r>
            <a:r>
              <a:rPr lang="en-US" altLang="zh-CN" dirty="0"/>
              <a:t>x</a:t>
            </a:r>
            <a:r>
              <a:rPr lang="zh-CN" altLang="en-US" dirty="0"/>
              <a:t>这一位是</a:t>
            </a:r>
            <a:r>
              <a:rPr lang="en-US" altLang="zh-CN" dirty="0"/>
              <a:t>0</a:t>
            </a:r>
            <a:r>
              <a:rPr lang="zh-CN" altLang="en-US" dirty="0"/>
              <a:t>，则尽可能走</a:t>
            </a:r>
            <a:r>
              <a:rPr lang="en-US" altLang="zh-CN" dirty="0"/>
              <a:t>1</a:t>
            </a:r>
            <a:r>
              <a:rPr lang="zh-CN" altLang="en-US" dirty="0"/>
              <a:t>，否则尽可能走</a:t>
            </a:r>
            <a:r>
              <a:rPr lang="en-US" altLang="zh-CN" dirty="0"/>
              <a:t>0</a:t>
            </a:r>
            <a:endParaRPr lang="zh-CN" altLang="en-US" dirty="0"/>
          </a:p>
        </p:txBody>
      </p:sp>
    </p:spTree>
    <p:extLst>
      <p:ext uri="{BB962C8B-B14F-4D97-AF65-F5344CB8AC3E}">
        <p14:creationId xmlns:p14="http://schemas.microsoft.com/office/powerpoint/2010/main" val="287398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2719E-BE73-4540-A9BB-FE8D9822F02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46ACABA-35A1-4017-81DA-F4C2A9E469BE}"/>
              </a:ext>
            </a:extLst>
          </p:cNvPr>
          <p:cNvSpPr>
            <a:spLocks noGrp="1"/>
          </p:cNvSpPr>
          <p:nvPr>
            <p:ph idx="1"/>
          </p:nvPr>
        </p:nvSpPr>
        <p:spPr/>
        <p:txBody>
          <a:bodyPr/>
          <a:lstStyle/>
          <a:p>
            <a:r>
              <a:rPr lang="zh-CN" altLang="en-US" dirty="0"/>
              <a:t>树上怎么做？</a:t>
            </a:r>
            <a:endParaRPr lang="en-US" altLang="zh-CN" dirty="0"/>
          </a:p>
          <a:p>
            <a:r>
              <a:rPr lang="zh-CN" altLang="en-US" dirty="0"/>
              <a:t>考虑树上前缀和的方法，从根到叶子建立可持久化</a:t>
            </a:r>
            <a:r>
              <a:rPr lang="en-US" altLang="zh-CN" dirty="0"/>
              <a:t>01Trie</a:t>
            </a:r>
          </a:p>
          <a:p>
            <a:r>
              <a:rPr lang="zh-CN" altLang="en-US" dirty="0"/>
              <a:t>每次查询的时候可以在</a:t>
            </a:r>
            <a:r>
              <a:rPr lang="en-US" altLang="zh-CN" dirty="0"/>
              <a:t>O( 1 )</a:t>
            </a:r>
            <a:r>
              <a:rPr lang="zh-CN" altLang="en-US" dirty="0"/>
              <a:t>棵</a:t>
            </a:r>
            <a:r>
              <a:rPr lang="en-US" altLang="zh-CN" dirty="0" err="1"/>
              <a:t>Trie</a:t>
            </a:r>
            <a:r>
              <a:rPr lang="zh-CN" altLang="en-US" dirty="0"/>
              <a:t>上一起二分实现，和区间</a:t>
            </a:r>
            <a:r>
              <a:rPr lang="en-US" altLang="zh-CN" dirty="0"/>
              <a:t>kth</a:t>
            </a:r>
            <a:r>
              <a:rPr lang="zh-CN" altLang="en-US" dirty="0"/>
              <a:t>是类似的</a:t>
            </a:r>
            <a:endParaRPr lang="en-US" altLang="zh-CN" dirty="0"/>
          </a:p>
          <a:p>
            <a:r>
              <a:rPr lang="zh-CN" altLang="en-US" dirty="0"/>
              <a:t>子树查询就是个序列上建可持久化</a:t>
            </a:r>
            <a:r>
              <a:rPr lang="en-US" altLang="zh-CN" dirty="0"/>
              <a:t>trie</a:t>
            </a:r>
            <a:r>
              <a:rPr lang="zh-CN" altLang="en-US" dirty="0"/>
              <a:t>的问题</a:t>
            </a:r>
            <a:endParaRPr lang="en-US" altLang="zh-CN" dirty="0"/>
          </a:p>
          <a:p>
            <a:endParaRPr lang="en-US" altLang="zh-CN" dirty="0"/>
          </a:p>
          <a:p>
            <a:r>
              <a:rPr lang="zh-CN" altLang="en-US" dirty="0"/>
              <a:t>复杂度</a:t>
            </a:r>
            <a:r>
              <a:rPr lang="en-US" altLang="zh-CN" dirty="0"/>
              <a:t>O( (n + m)</a:t>
            </a:r>
            <a:r>
              <a:rPr lang="en-US" altLang="zh-CN" dirty="0" err="1"/>
              <a:t>logv</a:t>
            </a:r>
            <a:r>
              <a:rPr lang="en-US" altLang="zh-CN" dirty="0"/>
              <a:t> )</a:t>
            </a:r>
            <a:endParaRPr lang="zh-CN" altLang="en-US" dirty="0"/>
          </a:p>
        </p:txBody>
      </p:sp>
    </p:spTree>
    <p:extLst>
      <p:ext uri="{BB962C8B-B14F-4D97-AF65-F5344CB8AC3E}">
        <p14:creationId xmlns:p14="http://schemas.microsoft.com/office/powerpoint/2010/main" val="142250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28E56-B6B9-437E-AFF5-B58B4D2B2D7D}"/>
              </a:ext>
            </a:extLst>
          </p:cNvPr>
          <p:cNvSpPr>
            <a:spLocks noGrp="1"/>
          </p:cNvSpPr>
          <p:nvPr>
            <p:ph type="title"/>
          </p:nvPr>
        </p:nvSpPr>
        <p:spPr/>
        <p:txBody>
          <a:bodyPr/>
          <a:lstStyle/>
          <a:p>
            <a:r>
              <a:rPr lang="en-US" altLang="zh-CN" dirty="0"/>
              <a:t>Luogu5795 [THUSC2015]</a:t>
            </a:r>
            <a:r>
              <a:rPr lang="zh-CN" altLang="en-US" dirty="0"/>
              <a:t>异或运算</a:t>
            </a:r>
          </a:p>
        </p:txBody>
      </p:sp>
      <p:sp>
        <p:nvSpPr>
          <p:cNvPr id="9" name="内容占位符 8">
            <a:extLst>
              <a:ext uri="{FF2B5EF4-FFF2-40B4-BE49-F238E27FC236}">
                <a16:creationId xmlns:a16="http://schemas.microsoft.com/office/drawing/2014/main" id="{10950E2C-6F6C-4881-BF5D-211AF2337D38}"/>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p</a:t>
            </a:r>
            <a:r>
              <a:rPr lang="zh-CN" altLang="en-US" dirty="0"/>
              <a:t>是询问次数</a:t>
            </a:r>
          </a:p>
        </p:txBody>
      </p:sp>
      <p:pic>
        <p:nvPicPr>
          <p:cNvPr id="10" name="内容占位符 4">
            <a:extLst>
              <a:ext uri="{FF2B5EF4-FFF2-40B4-BE49-F238E27FC236}">
                <a16:creationId xmlns:a16="http://schemas.microsoft.com/office/drawing/2014/main" id="{4CAA0E47-363E-45E6-A491-7D4A09085280}"/>
              </a:ext>
            </a:extLst>
          </p:cNvPr>
          <p:cNvPicPr>
            <a:picLocks noChangeAspect="1"/>
          </p:cNvPicPr>
          <p:nvPr/>
        </p:nvPicPr>
        <p:blipFill>
          <a:blip r:embed="rId2"/>
          <a:stretch>
            <a:fillRect/>
          </a:stretch>
        </p:blipFill>
        <p:spPr>
          <a:xfrm>
            <a:off x="838200" y="1690688"/>
            <a:ext cx="9597364" cy="767286"/>
          </a:xfrm>
          <a:prstGeom prst="rect">
            <a:avLst/>
          </a:prstGeom>
        </p:spPr>
      </p:pic>
      <p:pic>
        <p:nvPicPr>
          <p:cNvPr id="11" name="图片 10">
            <a:extLst>
              <a:ext uri="{FF2B5EF4-FFF2-40B4-BE49-F238E27FC236}">
                <a16:creationId xmlns:a16="http://schemas.microsoft.com/office/drawing/2014/main" id="{8B4791A4-C421-4ECF-BC45-D03F56AC6CD3}"/>
              </a:ext>
            </a:extLst>
          </p:cNvPr>
          <p:cNvPicPr>
            <a:picLocks noChangeAspect="1"/>
          </p:cNvPicPr>
          <p:nvPr/>
        </p:nvPicPr>
        <p:blipFill>
          <a:blip r:embed="rId3"/>
          <a:stretch>
            <a:fillRect/>
          </a:stretch>
        </p:blipFill>
        <p:spPr>
          <a:xfrm>
            <a:off x="740109" y="2561045"/>
            <a:ext cx="4747734" cy="1599893"/>
          </a:xfrm>
          <a:prstGeom prst="rect">
            <a:avLst/>
          </a:prstGeom>
        </p:spPr>
      </p:pic>
    </p:spTree>
    <p:extLst>
      <p:ext uri="{BB962C8B-B14F-4D97-AF65-F5344CB8AC3E}">
        <p14:creationId xmlns:p14="http://schemas.microsoft.com/office/powerpoint/2010/main" val="2148182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C89BD-8B7F-47C1-9CA1-4B07C112C0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5C08A6A-E5E4-4522-891E-8427F443CEA9}"/>
              </a:ext>
            </a:extLst>
          </p:cNvPr>
          <p:cNvSpPr>
            <a:spLocks noGrp="1"/>
          </p:cNvSpPr>
          <p:nvPr>
            <p:ph idx="1"/>
          </p:nvPr>
        </p:nvSpPr>
        <p:spPr/>
        <p:txBody>
          <a:bodyPr/>
          <a:lstStyle/>
          <a:p>
            <a:r>
              <a:rPr lang="zh-CN" altLang="en-US" dirty="0"/>
              <a:t>这里令</a:t>
            </a:r>
            <a:r>
              <a:rPr lang="en-US" altLang="zh-CN" dirty="0"/>
              <a:t>q=p</a:t>
            </a:r>
          </a:p>
          <a:p>
            <a:r>
              <a:rPr lang="zh-CN" altLang="en-US" dirty="0"/>
              <a:t>对</a:t>
            </a:r>
            <a:r>
              <a:rPr lang="en-US" altLang="zh-CN" dirty="0"/>
              <a:t>Y</a:t>
            </a:r>
            <a:r>
              <a:rPr lang="zh-CN" altLang="en-US" dirty="0"/>
              <a:t>建立一棵可持久化</a:t>
            </a:r>
            <a:r>
              <a:rPr lang="en-US" altLang="zh-CN" dirty="0"/>
              <a:t>Trie</a:t>
            </a:r>
            <a:r>
              <a:rPr lang="zh-CN" altLang="en-US" dirty="0"/>
              <a:t>树</a:t>
            </a:r>
            <a:endParaRPr lang="en-US" altLang="zh-CN" dirty="0"/>
          </a:p>
          <a:p>
            <a:r>
              <a:rPr lang="zh-CN" altLang="en-US" dirty="0"/>
              <a:t>注意到询问数乘</a:t>
            </a:r>
            <a:r>
              <a:rPr lang="en-US" altLang="zh-CN" dirty="0"/>
              <a:t>n</a:t>
            </a:r>
            <a:r>
              <a:rPr lang="zh-CN" altLang="en-US" dirty="0"/>
              <a:t>也就</a:t>
            </a:r>
            <a:r>
              <a:rPr lang="en-US" altLang="zh-CN" dirty="0"/>
              <a:t>5e5</a:t>
            </a:r>
            <a:r>
              <a:rPr lang="zh-CN" altLang="en-US" dirty="0"/>
              <a:t>，直接用一个非常暴力的做法</a:t>
            </a:r>
            <a:endParaRPr lang="en-US" altLang="zh-CN" dirty="0"/>
          </a:p>
          <a:p>
            <a:r>
              <a:rPr lang="zh-CN" altLang="en-US" dirty="0"/>
              <a:t>每次询问的时候，直接传进去</a:t>
            </a:r>
            <a:r>
              <a:rPr lang="en-US" altLang="zh-CN" dirty="0"/>
              <a:t>n</a:t>
            </a:r>
            <a:r>
              <a:rPr lang="zh-CN" altLang="en-US" dirty="0"/>
              <a:t>个参数，表示这次询问的</a:t>
            </a:r>
            <a:r>
              <a:rPr lang="en-US" altLang="zh-CN" dirty="0"/>
              <a:t>X</a:t>
            </a:r>
            <a:r>
              <a:rPr lang="zh-CN" altLang="en-US" dirty="0"/>
              <a:t>的区间里的每个元素</a:t>
            </a:r>
            <a:endParaRPr lang="en-US" altLang="zh-CN" dirty="0"/>
          </a:p>
          <a:p>
            <a:r>
              <a:rPr lang="zh-CN" altLang="en-US" dirty="0"/>
              <a:t>还是从高位到低位计算答案</a:t>
            </a:r>
          </a:p>
        </p:txBody>
      </p:sp>
    </p:spTree>
    <p:extLst>
      <p:ext uri="{BB962C8B-B14F-4D97-AF65-F5344CB8AC3E}">
        <p14:creationId xmlns:p14="http://schemas.microsoft.com/office/powerpoint/2010/main" val="4144621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B9E0F-40B8-4A98-A39E-1715FAA9FE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7FF898-CA95-4021-84DE-AC350131B0B1}"/>
              </a:ext>
            </a:extLst>
          </p:cNvPr>
          <p:cNvSpPr>
            <a:spLocks noGrp="1"/>
          </p:cNvSpPr>
          <p:nvPr>
            <p:ph idx="1"/>
          </p:nvPr>
        </p:nvSpPr>
        <p:spPr/>
        <p:txBody>
          <a:bodyPr/>
          <a:lstStyle/>
          <a:p>
            <a:r>
              <a:rPr lang="zh-CN" altLang="en-US" dirty="0"/>
              <a:t>我们对每个元素维护一下当前这个元素二分到的</a:t>
            </a:r>
            <a:r>
              <a:rPr lang="en-US" altLang="zh-CN" dirty="0"/>
              <a:t>Trie</a:t>
            </a:r>
            <a:r>
              <a:rPr lang="zh-CN" altLang="en-US" dirty="0"/>
              <a:t>节点</a:t>
            </a:r>
            <a:endParaRPr lang="en-US" altLang="zh-CN" dirty="0"/>
          </a:p>
          <a:p>
            <a:r>
              <a:rPr lang="zh-CN" altLang="en-US" dirty="0"/>
              <a:t>对每个元素</a:t>
            </a:r>
            <a:r>
              <a:rPr lang="en-US" altLang="zh-CN" dirty="0"/>
              <a:t>X[</a:t>
            </a:r>
            <a:r>
              <a:rPr lang="en-US" altLang="zh-CN" dirty="0" err="1"/>
              <a:t>i</a:t>
            </a:r>
            <a:r>
              <a:rPr lang="en-US" altLang="zh-CN" dirty="0"/>
              <a:t>]</a:t>
            </a:r>
            <a:r>
              <a:rPr lang="zh-CN" altLang="en-US" dirty="0"/>
              <a:t>，我们可以</a:t>
            </a:r>
            <a:r>
              <a:rPr lang="en-US" altLang="zh-CN" dirty="0"/>
              <a:t>O(1)</a:t>
            </a:r>
            <a:r>
              <a:rPr lang="zh-CN" altLang="en-US" dirty="0"/>
              <a:t>知道对这次查询的</a:t>
            </a:r>
            <a:r>
              <a:rPr lang="en-US" altLang="zh-CN" dirty="0"/>
              <a:t>Y</a:t>
            </a:r>
            <a:r>
              <a:rPr lang="zh-CN" altLang="en-US" dirty="0"/>
              <a:t>区间的元素，有多少</a:t>
            </a:r>
            <a:r>
              <a:rPr lang="en-US" altLang="zh-CN" dirty="0"/>
              <a:t>j</a:t>
            </a:r>
            <a:r>
              <a:rPr lang="zh-CN" altLang="en-US" dirty="0"/>
              <a:t>满足</a:t>
            </a:r>
            <a:r>
              <a:rPr lang="en-US" altLang="zh-CN" dirty="0"/>
              <a:t>X[</a:t>
            </a:r>
            <a:r>
              <a:rPr lang="en-US" altLang="zh-CN" dirty="0" err="1"/>
              <a:t>i</a:t>
            </a:r>
            <a:r>
              <a:rPr lang="en-US" altLang="zh-CN" dirty="0"/>
              <a:t>]^Y[j]</a:t>
            </a:r>
            <a:r>
              <a:rPr lang="zh-CN" altLang="en-US" dirty="0"/>
              <a:t>在这一位为</a:t>
            </a:r>
            <a:r>
              <a:rPr lang="en-US" altLang="zh-CN" dirty="0"/>
              <a:t>0</a:t>
            </a:r>
          </a:p>
          <a:p>
            <a:r>
              <a:rPr lang="zh-CN" altLang="en-US" dirty="0"/>
              <a:t>只需要看如果</a:t>
            </a:r>
            <a:r>
              <a:rPr lang="en-US" altLang="zh-CN" dirty="0"/>
              <a:t>X[</a:t>
            </a:r>
            <a:r>
              <a:rPr lang="en-US" altLang="zh-CN" dirty="0" err="1"/>
              <a:t>i</a:t>
            </a:r>
            <a:r>
              <a:rPr lang="en-US" altLang="zh-CN" dirty="0"/>
              <a:t>]</a:t>
            </a:r>
            <a:r>
              <a:rPr lang="zh-CN" altLang="en-US" dirty="0"/>
              <a:t>这一位为</a:t>
            </a:r>
            <a:r>
              <a:rPr lang="en-US" altLang="zh-CN" dirty="0"/>
              <a:t>0</a:t>
            </a:r>
            <a:r>
              <a:rPr lang="zh-CN" altLang="en-US" dirty="0"/>
              <a:t>，查对应节点左儿子内的点数，如果</a:t>
            </a:r>
            <a:r>
              <a:rPr lang="en-US" altLang="zh-CN" dirty="0"/>
              <a:t>X[</a:t>
            </a:r>
            <a:r>
              <a:rPr lang="en-US" altLang="zh-CN" dirty="0" err="1"/>
              <a:t>i</a:t>
            </a:r>
            <a:r>
              <a:rPr lang="en-US" altLang="zh-CN" dirty="0"/>
              <a:t>]</a:t>
            </a:r>
            <a:r>
              <a:rPr lang="zh-CN" altLang="en-US" dirty="0"/>
              <a:t>这一位为</a:t>
            </a:r>
            <a:r>
              <a:rPr lang="en-US" altLang="zh-CN" dirty="0"/>
              <a:t>1</a:t>
            </a:r>
            <a:r>
              <a:rPr lang="zh-CN" altLang="en-US" dirty="0"/>
              <a:t>，查对应节点右儿子内的点数</a:t>
            </a:r>
          </a:p>
          <a:p>
            <a:endParaRPr lang="zh-CN" altLang="en-US" dirty="0"/>
          </a:p>
        </p:txBody>
      </p:sp>
    </p:spTree>
    <p:extLst>
      <p:ext uri="{BB962C8B-B14F-4D97-AF65-F5344CB8AC3E}">
        <p14:creationId xmlns:p14="http://schemas.microsoft.com/office/powerpoint/2010/main" val="2422664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00FE5-04AA-43A7-B0F6-4BC56B93E0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D01B5C-842A-4134-A511-628E0E9C159B}"/>
              </a:ext>
            </a:extLst>
          </p:cNvPr>
          <p:cNvSpPr>
            <a:spLocks noGrp="1"/>
          </p:cNvSpPr>
          <p:nvPr>
            <p:ph idx="1"/>
          </p:nvPr>
        </p:nvSpPr>
        <p:spPr/>
        <p:txBody>
          <a:bodyPr/>
          <a:lstStyle/>
          <a:p>
            <a:r>
              <a:rPr lang="zh-CN" altLang="en-US" dirty="0"/>
              <a:t>算出有多少</a:t>
            </a:r>
            <a:r>
              <a:rPr lang="en-US" altLang="zh-CN" dirty="0"/>
              <a:t>(</a:t>
            </a:r>
            <a:r>
              <a:rPr lang="en-US" altLang="zh-CN" dirty="0" err="1"/>
              <a:t>i,j</a:t>
            </a:r>
            <a:r>
              <a:rPr lang="en-US" altLang="zh-CN" dirty="0"/>
              <a:t>)</a:t>
            </a:r>
            <a:r>
              <a:rPr lang="zh-CN" altLang="en-US" dirty="0"/>
              <a:t>满足</a:t>
            </a:r>
            <a:r>
              <a:rPr lang="en-US" altLang="zh-CN" dirty="0"/>
              <a:t>X[</a:t>
            </a:r>
            <a:r>
              <a:rPr lang="en-US" altLang="zh-CN" dirty="0" err="1"/>
              <a:t>i</a:t>
            </a:r>
            <a:r>
              <a:rPr lang="en-US" altLang="zh-CN" dirty="0"/>
              <a:t>]^Y[j]</a:t>
            </a:r>
            <a:r>
              <a:rPr lang="zh-CN" altLang="en-US" dirty="0"/>
              <a:t>这一位为</a:t>
            </a:r>
            <a:r>
              <a:rPr lang="en-US" altLang="zh-CN" dirty="0"/>
              <a:t>0</a:t>
            </a:r>
            <a:r>
              <a:rPr lang="zh-CN" altLang="en-US" dirty="0"/>
              <a:t>后，如果这个数比</a:t>
            </a:r>
            <a:r>
              <a:rPr lang="en-US" altLang="zh-CN" dirty="0"/>
              <a:t>k</a:t>
            </a:r>
            <a:r>
              <a:rPr lang="zh-CN" altLang="en-US" dirty="0"/>
              <a:t>大，那将答案这一位填上</a:t>
            </a:r>
            <a:r>
              <a:rPr lang="en-US" altLang="zh-CN" dirty="0"/>
              <a:t>0</a:t>
            </a:r>
            <a:r>
              <a:rPr lang="zh-CN" altLang="en-US" dirty="0"/>
              <a:t>，否则答案这一位填上</a:t>
            </a:r>
            <a:r>
              <a:rPr lang="en-US" altLang="zh-CN" dirty="0"/>
              <a:t>1</a:t>
            </a:r>
          </a:p>
          <a:p>
            <a:r>
              <a:rPr lang="zh-CN" altLang="en-US" dirty="0"/>
              <a:t>之后按照答案，让所有</a:t>
            </a:r>
            <a:r>
              <a:rPr lang="en-US" altLang="zh-CN" dirty="0"/>
              <a:t>X[</a:t>
            </a:r>
            <a:r>
              <a:rPr lang="en-US" altLang="zh-CN" dirty="0" err="1"/>
              <a:t>i</a:t>
            </a:r>
            <a:r>
              <a:rPr lang="en-US" altLang="zh-CN" dirty="0"/>
              <a:t>]</a:t>
            </a:r>
            <a:r>
              <a:rPr lang="zh-CN" altLang="en-US" dirty="0"/>
              <a:t>对应的</a:t>
            </a:r>
            <a:r>
              <a:rPr lang="en-US" altLang="zh-CN" dirty="0"/>
              <a:t>Trie</a:t>
            </a:r>
            <a:r>
              <a:rPr lang="zh-CN" altLang="en-US" dirty="0"/>
              <a:t>上节点走向左儿子或者右儿子，如果这一位填上</a:t>
            </a:r>
            <a:r>
              <a:rPr lang="en-US" altLang="zh-CN" dirty="0"/>
              <a:t>0</a:t>
            </a:r>
            <a:r>
              <a:rPr lang="zh-CN" altLang="en-US" dirty="0"/>
              <a:t>，则走向一个和</a:t>
            </a:r>
            <a:r>
              <a:rPr lang="en-US" altLang="zh-CN" dirty="0"/>
              <a:t>X[</a:t>
            </a:r>
            <a:r>
              <a:rPr lang="en-US" altLang="zh-CN" dirty="0" err="1"/>
              <a:t>i</a:t>
            </a:r>
            <a:r>
              <a:rPr lang="en-US" altLang="zh-CN" dirty="0"/>
              <a:t>]</a:t>
            </a:r>
            <a:r>
              <a:rPr lang="zh-CN" altLang="en-US" dirty="0"/>
              <a:t>当前二进制位相同的儿子，否则走向一个相反的</a:t>
            </a:r>
            <a:endParaRPr lang="en-US" altLang="zh-CN" dirty="0"/>
          </a:p>
          <a:p>
            <a:r>
              <a:rPr lang="zh-CN" altLang="en-US" dirty="0"/>
              <a:t>于是我们可以</a:t>
            </a:r>
            <a:r>
              <a:rPr lang="en-US" altLang="zh-CN" dirty="0"/>
              <a:t>O(n)</a:t>
            </a:r>
            <a:r>
              <a:rPr lang="zh-CN" altLang="en-US" dirty="0"/>
              <a:t>的时间复杂度确定一个二进制位</a:t>
            </a:r>
            <a:endParaRPr lang="en-US" altLang="zh-CN" dirty="0"/>
          </a:p>
          <a:p>
            <a:endParaRPr lang="en-US" altLang="zh-CN" dirty="0"/>
          </a:p>
          <a:p>
            <a:r>
              <a:rPr lang="zh-CN" altLang="en-US" dirty="0"/>
              <a:t>总时间复杂度</a:t>
            </a:r>
            <a:r>
              <a:rPr lang="en-US" altLang="zh-CN" dirty="0"/>
              <a:t>O(</a:t>
            </a:r>
            <a:r>
              <a:rPr lang="en-US" altLang="zh-CN" dirty="0" err="1"/>
              <a:t>qnlogv</a:t>
            </a:r>
            <a:r>
              <a:rPr lang="en-US" altLang="zh-CN" dirty="0"/>
              <a:t>)</a:t>
            </a:r>
            <a:endParaRPr lang="zh-CN" altLang="en-US" dirty="0"/>
          </a:p>
        </p:txBody>
      </p:sp>
    </p:spTree>
    <p:extLst>
      <p:ext uri="{BB962C8B-B14F-4D97-AF65-F5344CB8AC3E}">
        <p14:creationId xmlns:p14="http://schemas.microsoft.com/office/powerpoint/2010/main" val="92703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6B00-5EDC-4896-B359-EEBBA3E667FF}"/>
              </a:ext>
            </a:extLst>
          </p:cNvPr>
          <p:cNvSpPr>
            <a:spLocks noGrp="1"/>
          </p:cNvSpPr>
          <p:nvPr>
            <p:ph type="title"/>
          </p:nvPr>
        </p:nvSpPr>
        <p:spPr/>
        <p:txBody>
          <a:bodyPr/>
          <a:lstStyle/>
          <a:p>
            <a:r>
              <a:rPr lang="en-US" altLang="zh-CN" dirty="0"/>
              <a:t>Bzoj3524 [Poi2014]Couriers</a:t>
            </a:r>
            <a:endParaRPr lang="zh-CN" altLang="en-US" dirty="0"/>
          </a:p>
        </p:txBody>
      </p:sp>
      <p:sp>
        <p:nvSpPr>
          <p:cNvPr id="3" name="内容占位符 2">
            <a:extLst>
              <a:ext uri="{FF2B5EF4-FFF2-40B4-BE49-F238E27FC236}">
                <a16:creationId xmlns:a16="http://schemas.microsoft.com/office/drawing/2014/main" id="{0CA7D7BB-2B31-4B9B-AF12-00AF783A7D7B}"/>
              </a:ext>
            </a:extLst>
          </p:cNvPr>
          <p:cNvSpPr>
            <a:spLocks noGrp="1"/>
          </p:cNvSpPr>
          <p:nvPr>
            <p:ph idx="1"/>
          </p:nvPr>
        </p:nvSpPr>
        <p:spPr/>
        <p:txBody>
          <a:bodyPr/>
          <a:lstStyle/>
          <a:p>
            <a:r>
              <a:rPr lang="zh-CN" altLang="en-US" dirty="0"/>
              <a:t>给一个长度为</a:t>
            </a:r>
            <a:r>
              <a:rPr lang="en-US" altLang="zh-CN" dirty="0"/>
              <a:t>n</a:t>
            </a:r>
            <a:r>
              <a:rPr lang="zh-CN" altLang="en-US" dirty="0"/>
              <a:t>的序列</a:t>
            </a:r>
            <a:r>
              <a:rPr lang="en-US" altLang="zh-CN" dirty="0"/>
              <a:t>a</a:t>
            </a:r>
            <a:r>
              <a:rPr lang="zh-CN" altLang="en-US" dirty="0"/>
              <a:t>。</a:t>
            </a:r>
            <a:r>
              <a:rPr lang="en-US" altLang="zh-CN" dirty="0"/>
              <a:t>1≤a[</a:t>
            </a:r>
            <a:r>
              <a:rPr lang="en-US" altLang="zh-CN" dirty="0" err="1"/>
              <a:t>i</a:t>
            </a:r>
            <a:r>
              <a:rPr lang="en-US" altLang="zh-CN" dirty="0"/>
              <a:t>]≤n</a:t>
            </a:r>
            <a:r>
              <a:rPr lang="zh-CN" altLang="en-US" dirty="0"/>
              <a:t>。</a:t>
            </a:r>
            <a:br>
              <a:rPr lang="zh-CN" altLang="en-US" dirty="0"/>
            </a:br>
            <a:r>
              <a:rPr lang="en-US" altLang="zh-CN" dirty="0"/>
              <a:t>m</a:t>
            </a:r>
            <a:r>
              <a:rPr lang="zh-CN" altLang="en-US" dirty="0"/>
              <a:t>组询问，每次询问一个区间</a:t>
            </a:r>
            <a:r>
              <a:rPr lang="en-US" altLang="zh-CN" dirty="0"/>
              <a:t>[</a:t>
            </a:r>
            <a:r>
              <a:rPr lang="en-US" altLang="zh-CN" dirty="0" err="1"/>
              <a:t>l,r</a:t>
            </a:r>
            <a:r>
              <a:rPr lang="en-US" altLang="zh-CN" dirty="0"/>
              <a:t>]</a:t>
            </a:r>
            <a:r>
              <a:rPr lang="zh-CN" altLang="en-US" dirty="0"/>
              <a:t>，是否存在一个数在</a:t>
            </a:r>
            <a:r>
              <a:rPr lang="en-US" altLang="zh-CN" dirty="0"/>
              <a:t>[</a:t>
            </a:r>
            <a:r>
              <a:rPr lang="en-US" altLang="zh-CN" dirty="0" err="1"/>
              <a:t>l,r</a:t>
            </a:r>
            <a:r>
              <a:rPr lang="en-US" altLang="zh-CN" dirty="0"/>
              <a:t>]</a:t>
            </a:r>
            <a:r>
              <a:rPr lang="zh-CN" altLang="en-US" dirty="0"/>
              <a:t>中出现的次数大于</a:t>
            </a:r>
            <a:r>
              <a:rPr lang="en-US" altLang="zh-CN" dirty="0"/>
              <a:t>(r-l+1)/2</a:t>
            </a:r>
            <a:r>
              <a:rPr lang="zh-CN" altLang="en-US" dirty="0"/>
              <a:t>。</a:t>
            </a:r>
            <a:endParaRPr lang="en-US" altLang="zh-CN" dirty="0"/>
          </a:p>
          <a:p>
            <a:r>
              <a:rPr lang="zh-CN" altLang="en-US" dirty="0"/>
              <a:t>如果存在，输出这个数，否则输出</a:t>
            </a:r>
            <a:r>
              <a:rPr lang="en-US" altLang="zh-CN" dirty="0"/>
              <a:t>0</a:t>
            </a:r>
            <a:r>
              <a:rPr lang="zh-CN" altLang="en-US" dirty="0"/>
              <a:t>。</a:t>
            </a:r>
          </a:p>
        </p:txBody>
      </p:sp>
    </p:spTree>
    <p:extLst>
      <p:ext uri="{BB962C8B-B14F-4D97-AF65-F5344CB8AC3E}">
        <p14:creationId xmlns:p14="http://schemas.microsoft.com/office/powerpoint/2010/main" val="382107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49648-C9C7-477A-8A49-FC69713CD22C}"/>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F2F0EBD-982E-43F0-A0D7-C499410BC644}"/>
              </a:ext>
            </a:extLst>
          </p:cNvPr>
          <p:cNvSpPr>
            <a:spLocks noGrp="1"/>
          </p:cNvSpPr>
          <p:nvPr>
            <p:ph idx="1"/>
          </p:nvPr>
        </p:nvSpPr>
        <p:spPr/>
        <p:txBody>
          <a:bodyPr/>
          <a:lstStyle/>
          <a:p>
            <a:r>
              <a:rPr lang="zh-CN" altLang="en-US" dirty="0"/>
              <a:t>对序列建立可持久化</a:t>
            </a:r>
            <a:r>
              <a:rPr lang="en-US" altLang="zh-CN" dirty="0" err="1"/>
              <a:t>Trie</a:t>
            </a:r>
            <a:r>
              <a:rPr lang="zh-CN" altLang="en-US" dirty="0"/>
              <a:t>，每次查询的时候可以类比区间</a:t>
            </a:r>
            <a:r>
              <a:rPr lang="en-US" altLang="zh-CN" dirty="0"/>
              <a:t>kth</a:t>
            </a:r>
            <a:r>
              <a:rPr lang="zh-CN" altLang="en-US" dirty="0"/>
              <a:t>：</a:t>
            </a:r>
            <a:endParaRPr lang="en-US" altLang="zh-CN" dirty="0"/>
          </a:p>
          <a:p>
            <a:r>
              <a:rPr lang="en-US" altLang="zh-CN" dirty="0"/>
              <a:t>a</a:t>
            </a:r>
            <a:r>
              <a:rPr lang="zh-CN" altLang="en-US" dirty="0"/>
              <a:t>对应了</a:t>
            </a:r>
            <a:r>
              <a:rPr lang="en-US" altLang="zh-CN" dirty="0"/>
              <a:t>[1,l-1]</a:t>
            </a:r>
            <a:r>
              <a:rPr lang="zh-CN" altLang="en-US" dirty="0"/>
              <a:t>的</a:t>
            </a:r>
            <a:r>
              <a:rPr lang="en-US" altLang="zh-CN" dirty="0" err="1"/>
              <a:t>Trie</a:t>
            </a:r>
            <a:r>
              <a:rPr lang="zh-CN" altLang="en-US" dirty="0"/>
              <a:t>，</a:t>
            </a:r>
            <a:r>
              <a:rPr lang="en-US" altLang="zh-CN" dirty="0"/>
              <a:t>b</a:t>
            </a:r>
            <a:r>
              <a:rPr lang="zh-CN" altLang="en-US" dirty="0"/>
              <a:t>对应了</a:t>
            </a:r>
            <a:r>
              <a:rPr lang="en-US" altLang="zh-CN" dirty="0"/>
              <a:t>[1,r]</a:t>
            </a:r>
            <a:r>
              <a:rPr lang="zh-CN" altLang="en-US" dirty="0"/>
              <a:t>的</a:t>
            </a:r>
            <a:r>
              <a:rPr lang="en-US" altLang="zh-CN" dirty="0" err="1"/>
              <a:t>Trie</a:t>
            </a:r>
            <a:endParaRPr lang="en-US" altLang="zh-CN" dirty="0"/>
          </a:p>
          <a:p>
            <a:r>
              <a:rPr lang="zh-CN" altLang="en-US" dirty="0"/>
              <a:t>如果</a:t>
            </a:r>
            <a:r>
              <a:rPr lang="en-US" altLang="zh-CN" dirty="0"/>
              <a:t>a</a:t>
            </a:r>
            <a:r>
              <a:rPr lang="zh-CN" altLang="en-US" dirty="0"/>
              <a:t>的左子树大小</a:t>
            </a:r>
            <a:r>
              <a:rPr lang="en-US" altLang="zh-CN" dirty="0"/>
              <a:t>-b</a:t>
            </a:r>
            <a:r>
              <a:rPr lang="zh-CN" altLang="en-US" dirty="0"/>
              <a:t>的左子树大小</a:t>
            </a:r>
            <a:r>
              <a:rPr lang="en-US" altLang="zh-CN" dirty="0"/>
              <a:t>&gt;=</a:t>
            </a:r>
            <a:r>
              <a:rPr lang="zh-CN" altLang="en-US" dirty="0"/>
              <a:t>区间长度一半，则答案可能在这里</a:t>
            </a:r>
            <a:endParaRPr lang="en-US" altLang="zh-CN" dirty="0"/>
          </a:p>
          <a:p>
            <a:r>
              <a:rPr lang="zh-CN" altLang="en-US" dirty="0"/>
              <a:t>如果</a:t>
            </a:r>
            <a:r>
              <a:rPr lang="en-US" altLang="zh-CN" dirty="0"/>
              <a:t>a</a:t>
            </a:r>
            <a:r>
              <a:rPr lang="zh-CN" altLang="en-US" dirty="0"/>
              <a:t>的右子树大小</a:t>
            </a:r>
            <a:r>
              <a:rPr lang="en-US" altLang="zh-CN" dirty="0"/>
              <a:t>-b</a:t>
            </a:r>
            <a:r>
              <a:rPr lang="zh-CN" altLang="en-US" dirty="0"/>
              <a:t>的右子树大小</a:t>
            </a:r>
            <a:r>
              <a:rPr lang="en-US" altLang="zh-CN" dirty="0"/>
              <a:t>&gt;=</a:t>
            </a:r>
            <a:r>
              <a:rPr lang="zh-CN" altLang="en-US" dirty="0"/>
              <a:t>区间长度一半，则答案可能在这里</a:t>
            </a:r>
            <a:endParaRPr lang="en-US" altLang="zh-CN" dirty="0"/>
          </a:p>
          <a:p>
            <a:r>
              <a:rPr lang="zh-CN" altLang="en-US" dirty="0"/>
              <a:t>否则答案不存在</a:t>
            </a:r>
            <a:endParaRPr lang="en-US" altLang="zh-CN" dirty="0"/>
          </a:p>
          <a:p>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66230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C79D4-B68D-4503-8EE0-836B3CE083E1}"/>
              </a:ext>
            </a:extLst>
          </p:cNvPr>
          <p:cNvSpPr>
            <a:spLocks noGrp="1"/>
          </p:cNvSpPr>
          <p:nvPr>
            <p:ph type="title"/>
          </p:nvPr>
        </p:nvSpPr>
        <p:spPr/>
        <p:txBody>
          <a:bodyPr/>
          <a:lstStyle/>
          <a:p>
            <a:r>
              <a:rPr lang="zh-CN" altLang="en-US" dirty="0"/>
              <a:t>动态开点线段树</a:t>
            </a:r>
          </a:p>
        </p:txBody>
      </p:sp>
      <p:sp>
        <p:nvSpPr>
          <p:cNvPr id="3" name="内容占位符 2">
            <a:extLst>
              <a:ext uri="{FF2B5EF4-FFF2-40B4-BE49-F238E27FC236}">
                <a16:creationId xmlns:a16="http://schemas.microsoft.com/office/drawing/2014/main" id="{5A2E7B18-ACB8-4B4A-A5EA-53203CECEF9A}"/>
              </a:ext>
            </a:extLst>
          </p:cNvPr>
          <p:cNvSpPr>
            <a:spLocks noGrp="1"/>
          </p:cNvSpPr>
          <p:nvPr>
            <p:ph idx="1"/>
          </p:nvPr>
        </p:nvSpPr>
        <p:spPr/>
        <p:txBody>
          <a:bodyPr/>
          <a:lstStyle/>
          <a:p>
            <a:r>
              <a:rPr lang="zh-CN" altLang="en-US" dirty="0"/>
              <a:t>我们使用指针维护的线段树</a:t>
            </a:r>
            <a:endParaRPr lang="en-US" altLang="zh-CN" dirty="0"/>
          </a:p>
          <a:p>
            <a:r>
              <a:rPr lang="zh-CN" altLang="en-US" dirty="0"/>
              <a:t>初始的线段树是一个</a:t>
            </a:r>
            <a:r>
              <a:rPr lang="en-US" altLang="zh-CN" dirty="0"/>
              <a:t>l=1,r=10^9</a:t>
            </a:r>
            <a:r>
              <a:rPr lang="zh-CN" altLang="en-US" dirty="0"/>
              <a:t>的节点，这个节点没有左右儿子</a:t>
            </a:r>
            <a:endParaRPr lang="en-US" altLang="zh-CN" dirty="0"/>
          </a:p>
          <a:p>
            <a:r>
              <a:rPr lang="zh-CN" altLang="en-US" dirty="0"/>
              <a:t>每次操作时，如果访问到了一个节点，且这个节点还不存在，则我们将这个点建出来</a:t>
            </a:r>
            <a:endParaRPr lang="en-US" altLang="zh-CN" dirty="0"/>
          </a:p>
          <a:p>
            <a:r>
              <a:rPr lang="zh-CN" altLang="en-US" dirty="0"/>
              <a:t>进行</a:t>
            </a:r>
            <a:r>
              <a:rPr lang="en-US" altLang="zh-CN" dirty="0"/>
              <a:t>m</a:t>
            </a:r>
            <a:r>
              <a:rPr lang="zh-CN" altLang="en-US" dirty="0"/>
              <a:t>次操作后，空间复杂度为</a:t>
            </a:r>
            <a:r>
              <a:rPr lang="en-US" altLang="zh-CN" dirty="0"/>
              <a:t>O(min(</a:t>
            </a:r>
            <a:r>
              <a:rPr lang="en-US" altLang="zh-CN" dirty="0" err="1"/>
              <a:t>n,mlogn</a:t>
            </a:r>
            <a:r>
              <a:rPr lang="en-US" altLang="zh-CN" dirty="0"/>
              <a:t>))</a:t>
            </a:r>
            <a:endParaRPr lang="zh-CN" altLang="en-US" dirty="0"/>
          </a:p>
        </p:txBody>
      </p:sp>
    </p:spTree>
    <p:extLst>
      <p:ext uri="{BB962C8B-B14F-4D97-AF65-F5344CB8AC3E}">
        <p14:creationId xmlns:p14="http://schemas.microsoft.com/office/powerpoint/2010/main" val="2435382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D8AFB-E13E-4693-B873-4D8B46123B34}"/>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789EE444-2CBA-4854-8731-58C7606DACBB}"/>
              </a:ext>
            </a:extLst>
          </p:cNvPr>
          <p:cNvSpPr>
            <a:spLocks noGrp="1"/>
          </p:cNvSpPr>
          <p:nvPr>
            <p:ph idx="1"/>
          </p:nvPr>
        </p:nvSpPr>
        <p:spPr/>
        <p:txBody>
          <a:bodyPr/>
          <a:lstStyle/>
          <a:p>
            <a:r>
              <a:rPr lang="zh-CN" altLang="en-US" dirty="0"/>
              <a:t>考虑随机化，每次随机区间中一个位置，然后查这个位置在区间中的出现次数</a:t>
            </a:r>
            <a:endParaRPr lang="en-US" altLang="zh-CN" dirty="0"/>
          </a:p>
          <a:p>
            <a:r>
              <a:rPr lang="zh-CN" altLang="en-US" dirty="0"/>
              <a:t>如果满足条件，则找到了答案</a:t>
            </a:r>
            <a:endParaRPr lang="en-US" altLang="zh-CN" dirty="0"/>
          </a:p>
          <a:p>
            <a:r>
              <a:rPr lang="zh-CN" altLang="en-US" dirty="0"/>
              <a:t>由于答案的出现次数</a:t>
            </a:r>
            <a:r>
              <a:rPr lang="en-US" altLang="zh-CN" dirty="0"/>
              <a:t>&gt;=</a:t>
            </a:r>
            <a:r>
              <a:rPr lang="zh-CN" altLang="en-US" dirty="0"/>
              <a:t>区间长度一半，所以每次随机到的概率是一个常数，随机</a:t>
            </a:r>
            <a:r>
              <a:rPr lang="en-US" altLang="zh-CN" dirty="0"/>
              <a:t>log</a:t>
            </a:r>
            <a:r>
              <a:rPr lang="zh-CN" altLang="en-US" dirty="0"/>
              <a:t>次的话大概错误率是有保证的（没仔细算但我记得是对的）</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352412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EFD44-A9A6-4068-8D61-E63C3A8E380F}"/>
              </a:ext>
            </a:extLst>
          </p:cNvPr>
          <p:cNvSpPr>
            <a:spLocks noGrp="1"/>
          </p:cNvSpPr>
          <p:nvPr>
            <p:ph type="title"/>
          </p:nvPr>
        </p:nvSpPr>
        <p:spPr/>
        <p:txBody>
          <a:bodyPr/>
          <a:lstStyle/>
          <a:p>
            <a:r>
              <a:rPr lang="en-US" altLang="zh-CN" dirty="0"/>
              <a:t>Luogu2839 [</a:t>
            </a:r>
            <a:r>
              <a:rPr lang="zh-CN" altLang="en-US" dirty="0"/>
              <a:t>国家集训队</a:t>
            </a:r>
            <a:r>
              <a:rPr lang="en-US" altLang="zh-CN" dirty="0"/>
              <a:t>]middle</a:t>
            </a:r>
            <a:endParaRPr lang="zh-CN" altLang="en-US" dirty="0"/>
          </a:p>
        </p:txBody>
      </p:sp>
      <p:sp>
        <p:nvSpPr>
          <p:cNvPr id="3" name="内容占位符 2">
            <a:extLst>
              <a:ext uri="{FF2B5EF4-FFF2-40B4-BE49-F238E27FC236}">
                <a16:creationId xmlns:a16="http://schemas.microsoft.com/office/drawing/2014/main" id="{A41DE747-E633-420E-8AA9-641C887E26D9}"/>
              </a:ext>
            </a:extLst>
          </p:cNvPr>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p>
        </p:txBody>
      </p:sp>
    </p:spTree>
    <p:extLst>
      <p:ext uri="{BB962C8B-B14F-4D97-AF65-F5344CB8AC3E}">
        <p14:creationId xmlns:p14="http://schemas.microsoft.com/office/powerpoint/2010/main" val="3055444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0834F-A570-4C16-86B9-9E23F8901F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BAB741-995F-430F-A688-FD00B8169B97}"/>
              </a:ext>
            </a:extLst>
          </p:cNvPr>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a:extLst>
              <a:ext uri="{FF2B5EF4-FFF2-40B4-BE49-F238E27FC236}">
                <a16:creationId xmlns:a16="http://schemas.microsoft.com/office/drawing/2014/main" id="{C411F495-FE8A-4081-927F-5C72FFB48D1B}"/>
              </a:ext>
            </a:extLst>
          </p:cNvPr>
          <p:cNvPicPr>
            <a:picLocks noChangeAspect="1"/>
          </p:cNvPicPr>
          <p:nvPr/>
        </p:nvPicPr>
        <p:blipFill>
          <a:blip r:embed="rId2"/>
          <a:stretch>
            <a:fillRect/>
          </a:stretch>
        </p:blipFill>
        <p:spPr>
          <a:xfrm>
            <a:off x="1174995" y="3534569"/>
            <a:ext cx="6881151" cy="1605602"/>
          </a:xfrm>
          <a:prstGeom prst="rect">
            <a:avLst/>
          </a:prstGeom>
        </p:spPr>
      </p:pic>
    </p:spTree>
    <p:extLst>
      <p:ext uri="{BB962C8B-B14F-4D97-AF65-F5344CB8AC3E}">
        <p14:creationId xmlns:p14="http://schemas.microsoft.com/office/powerpoint/2010/main" val="1676240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A7D83E-F55E-4585-AEB3-3634EEFF83B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9C61257-09C7-484E-B5EB-DFD765CC811E}"/>
              </a:ext>
            </a:extLst>
          </p:cNvPr>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p>
          <a:p>
            <a:endParaRPr lang="zh-CN" altLang="en-US" dirty="0"/>
          </a:p>
        </p:txBody>
      </p:sp>
    </p:spTree>
    <p:extLst>
      <p:ext uri="{BB962C8B-B14F-4D97-AF65-F5344CB8AC3E}">
        <p14:creationId xmlns:p14="http://schemas.microsoft.com/office/powerpoint/2010/main" val="708835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64D08-900C-47B1-918B-64F94658B8C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F1FFDAB-CFD6-4A03-A4B4-9AB0D47B36B0}"/>
              </a:ext>
            </a:extLst>
          </p:cNvPr>
          <p:cNvSpPr>
            <a:spLocks noGrp="1"/>
          </p:cNvSpPr>
          <p:nvPr>
            <p:ph idx="1"/>
          </p:nvPr>
        </p:nvSpPr>
        <p:spPr/>
        <p:txBody>
          <a:bodyPr>
            <a:normAutofit lnSpcReduction="10000"/>
          </a:bodyPr>
          <a:lstStyle/>
          <a:p>
            <a:r>
              <a:rPr lang="zh-CN" altLang="en-US" dirty="0"/>
              <a:t>于是我们可以二分答案</a:t>
            </a:r>
            <a:r>
              <a:rPr lang="en-US" altLang="zh-CN" dirty="0"/>
              <a:t>x</a:t>
            </a:r>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extLst>
      <p:ext uri="{BB962C8B-B14F-4D97-AF65-F5344CB8AC3E}">
        <p14:creationId xmlns:p14="http://schemas.microsoft.com/office/powerpoint/2010/main" val="113165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0BFF1-9D67-4B5C-A29D-22B8B8F96CF6}"/>
              </a:ext>
            </a:extLst>
          </p:cNvPr>
          <p:cNvSpPr>
            <a:spLocks noGrp="1"/>
          </p:cNvSpPr>
          <p:nvPr>
            <p:ph type="title"/>
          </p:nvPr>
        </p:nvSpPr>
        <p:spPr/>
        <p:txBody>
          <a:bodyPr/>
          <a:lstStyle/>
          <a:p>
            <a:r>
              <a:rPr lang="en-US" altLang="zh-CN" dirty="0"/>
              <a:t>【UNR #1】</a:t>
            </a:r>
            <a:r>
              <a:rPr lang="zh-CN" altLang="en-US" dirty="0"/>
              <a:t>火车管理</a:t>
            </a:r>
          </a:p>
        </p:txBody>
      </p:sp>
      <p:sp>
        <p:nvSpPr>
          <p:cNvPr id="3" name="内容占位符 2">
            <a:extLst>
              <a:ext uri="{FF2B5EF4-FFF2-40B4-BE49-F238E27FC236}">
                <a16:creationId xmlns:a16="http://schemas.microsoft.com/office/drawing/2014/main" id="{255F96CA-3766-44F8-A266-48876921BA2E}"/>
              </a:ext>
            </a:extLst>
          </p:cNvPr>
          <p:cNvSpPr>
            <a:spLocks noGrp="1"/>
          </p:cNvSpPr>
          <p:nvPr>
            <p:ph idx="1"/>
          </p:nvPr>
        </p:nvSpPr>
        <p:spPr/>
        <p:txBody>
          <a:bodyPr>
            <a:normAutofit/>
          </a:bodyPr>
          <a:lstStyle/>
          <a:p>
            <a:r>
              <a:rPr lang="zh-CN" altLang="en-US" dirty="0"/>
              <a:t>有 </a:t>
            </a:r>
            <a:r>
              <a:rPr lang="en-US" altLang="zh-CN" dirty="0"/>
              <a:t>n </a:t>
            </a:r>
            <a:r>
              <a:rPr lang="zh-CN" altLang="en-US" dirty="0"/>
              <a:t>个栈，</a:t>
            </a:r>
            <a:r>
              <a:rPr lang="en-US" altLang="zh-CN" dirty="0"/>
              <a:t>m </a:t>
            </a:r>
            <a:r>
              <a:rPr lang="zh-CN" altLang="en-US" dirty="0"/>
              <a:t>次操作。</a:t>
            </a:r>
          </a:p>
          <a:p>
            <a:r>
              <a:rPr lang="en-US" altLang="zh-CN" dirty="0"/>
              <a:t>1.</a:t>
            </a:r>
            <a:r>
              <a:rPr lang="zh-CN" altLang="en-US" dirty="0"/>
              <a:t>将 </a:t>
            </a:r>
            <a:r>
              <a:rPr lang="en-US" altLang="zh-CN" dirty="0"/>
              <a:t>x </a:t>
            </a:r>
            <a:r>
              <a:rPr lang="zh-CN" altLang="en-US" dirty="0"/>
              <a:t>压入 </a:t>
            </a:r>
            <a:r>
              <a:rPr lang="en-US" altLang="zh-CN" dirty="0"/>
              <a:t>[</a:t>
            </a:r>
            <a:r>
              <a:rPr lang="en-US" altLang="zh-CN" dirty="0" err="1"/>
              <a:t>l,r</a:t>
            </a:r>
            <a:r>
              <a:rPr lang="en-US" altLang="zh-CN" dirty="0"/>
              <a:t>] </a:t>
            </a:r>
            <a:r>
              <a:rPr lang="zh-CN" altLang="en-US" dirty="0"/>
              <a:t>的栈中</a:t>
            </a:r>
          </a:p>
          <a:p>
            <a:r>
              <a:rPr lang="en-US" altLang="zh-CN" dirty="0"/>
              <a:t>2.</a:t>
            </a:r>
            <a:r>
              <a:rPr lang="zh-CN" altLang="en-US" dirty="0"/>
              <a:t>将 </a:t>
            </a:r>
            <a:r>
              <a:rPr lang="en-US" altLang="zh-CN" dirty="0"/>
              <a:t>l </a:t>
            </a:r>
            <a:r>
              <a:rPr lang="zh-CN" altLang="en-US" dirty="0"/>
              <a:t>的栈顶弹出</a:t>
            </a:r>
          </a:p>
          <a:p>
            <a:r>
              <a:rPr lang="en-US" altLang="zh-CN" dirty="0"/>
              <a:t>3.</a:t>
            </a:r>
            <a:r>
              <a:rPr lang="zh-CN" altLang="en-US" dirty="0"/>
              <a:t>询问 </a:t>
            </a:r>
            <a:r>
              <a:rPr lang="en-US" altLang="zh-CN" dirty="0"/>
              <a:t>[</a:t>
            </a:r>
            <a:r>
              <a:rPr lang="en-US" altLang="zh-CN" dirty="0" err="1"/>
              <a:t>l,r</a:t>
            </a:r>
            <a:r>
              <a:rPr lang="en-US" altLang="zh-CN" dirty="0"/>
              <a:t>] </a:t>
            </a:r>
            <a:r>
              <a:rPr lang="zh-CN" altLang="en-US" dirty="0"/>
              <a:t>栈顶的和</a:t>
            </a:r>
            <a:endParaRPr lang="en-US" altLang="zh-CN" dirty="0"/>
          </a:p>
          <a:p>
            <a:r>
              <a:rPr lang="zh-CN" altLang="en-US" dirty="0"/>
              <a:t>强制在线</a:t>
            </a:r>
          </a:p>
          <a:p>
            <a:endParaRPr lang="zh-CN" altLang="en-US" dirty="0"/>
          </a:p>
          <a:p>
            <a:r>
              <a:rPr lang="en-US" altLang="zh-CN" dirty="0"/>
              <a:t>n,m≤5×10^5</a:t>
            </a:r>
            <a:endParaRPr lang="zh-CN" altLang="en-US" dirty="0"/>
          </a:p>
        </p:txBody>
      </p:sp>
    </p:spTree>
    <p:extLst>
      <p:ext uri="{BB962C8B-B14F-4D97-AF65-F5344CB8AC3E}">
        <p14:creationId xmlns:p14="http://schemas.microsoft.com/office/powerpoint/2010/main" val="133235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78A952-F520-47B1-9755-3F961390166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EE57135-EF28-4BDE-B887-7E04228918DE}"/>
              </a:ext>
            </a:extLst>
          </p:cNvPr>
          <p:cNvSpPr>
            <a:spLocks noGrp="1"/>
          </p:cNvSpPr>
          <p:nvPr>
            <p:ph idx="1"/>
          </p:nvPr>
        </p:nvSpPr>
        <p:spPr/>
        <p:txBody>
          <a:bodyPr/>
          <a:lstStyle/>
          <a:p>
            <a:r>
              <a:rPr lang="zh-CN" altLang="en-US" dirty="0"/>
              <a:t>第一个和第三个操作都是基本的线段树操作，第二个操作我们可以把它看做返回该元素的上一个版本，不难想到用可持久化线段树去维护。</a:t>
            </a:r>
          </a:p>
          <a:p>
            <a:r>
              <a:rPr lang="zh-CN" altLang="en-US" dirty="0"/>
              <a:t>我们在可持久化线段树上维护两个信息，当前节点的版本和当前区间的权值，这个版本标记我们可以把它看做</a:t>
            </a:r>
            <a:r>
              <a:rPr lang="en-US" altLang="zh-CN" dirty="0"/>
              <a:t>lazy</a:t>
            </a:r>
            <a:r>
              <a:rPr lang="zh-CN" altLang="en-US" dirty="0"/>
              <a:t>标记，每次访问的时候下放即可。</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4147827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9F187-E901-4C48-A790-47E3719D8014}"/>
              </a:ext>
            </a:extLst>
          </p:cNvPr>
          <p:cNvSpPr>
            <a:spLocks noGrp="1"/>
          </p:cNvSpPr>
          <p:nvPr>
            <p:ph type="title"/>
          </p:nvPr>
        </p:nvSpPr>
        <p:spPr/>
        <p:txBody>
          <a:bodyPr/>
          <a:lstStyle/>
          <a:p>
            <a:r>
              <a:rPr lang="en-US" altLang="zh-CN" dirty="0"/>
              <a:t>Loj6144. </a:t>
            </a:r>
            <a:r>
              <a:rPr lang="zh-CN" altLang="en-US" dirty="0"/>
              <a:t>「</a:t>
            </a:r>
            <a:r>
              <a:rPr lang="en-US" altLang="zh-CN" dirty="0"/>
              <a:t>2017 </a:t>
            </a:r>
            <a:r>
              <a:rPr lang="zh-CN" altLang="en-US" dirty="0"/>
              <a:t>山东三轮集训 </a:t>
            </a:r>
            <a:r>
              <a:rPr lang="en-US" altLang="zh-CN" dirty="0"/>
              <a:t>Day6</a:t>
            </a:r>
            <a:r>
              <a:rPr lang="zh-CN" altLang="en-US" dirty="0"/>
              <a:t>」</a:t>
            </a:r>
            <a:r>
              <a:rPr lang="en-US" altLang="zh-CN" dirty="0"/>
              <a:t>C</a:t>
            </a:r>
            <a:endParaRPr lang="zh-CN" altLang="en-US" dirty="0"/>
          </a:p>
        </p:txBody>
      </p:sp>
      <p:pic>
        <p:nvPicPr>
          <p:cNvPr id="5" name="内容占位符 4">
            <a:extLst>
              <a:ext uri="{FF2B5EF4-FFF2-40B4-BE49-F238E27FC236}">
                <a16:creationId xmlns:a16="http://schemas.microsoft.com/office/drawing/2014/main" id="{03704D8E-2B70-4C3B-A1A9-931185B4346E}"/>
              </a:ext>
            </a:extLst>
          </p:cNvPr>
          <p:cNvPicPr>
            <a:picLocks noGrp="1" noChangeAspect="1"/>
          </p:cNvPicPr>
          <p:nvPr>
            <p:ph idx="1"/>
          </p:nvPr>
        </p:nvPicPr>
        <p:blipFill>
          <a:blip r:embed="rId2"/>
          <a:stretch>
            <a:fillRect/>
          </a:stretch>
        </p:blipFill>
        <p:spPr>
          <a:xfrm>
            <a:off x="838200" y="1690688"/>
            <a:ext cx="8010525" cy="3867150"/>
          </a:xfrm>
        </p:spPr>
      </p:pic>
      <p:pic>
        <p:nvPicPr>
          <p:cNvPr id="7" name="图片 6">
            <a:extLst>
              <a:ext uri="{FF2B5EF4-FFF2-40B4-BE49-F238E27FC236}">
                <a16:creationId xmlns:a16="http://schemas.microsoft.com/office/drawing/2014/main" id="{E8782654-3A9D-4A1F-A4B4-407630D28FA7}"/>
              </a:ext>
            </a:extLst>
          </p:cNvPr>
          <p:cNvPicPr>
            <a:picLocks noChangeAspect="1"/>
          </p:cNvPicPr>
          <p:nvPr/>
        </p:nvPicPr>
        <p:blipFill>
          <a:blip r:embed="rId3"/>
          <a:stretch>
            <a:fillRect/>
          </a:stretch>
        </p:blipFill>
        <p:spPr>
          <a:xfrm>
            <a:off x="932139" y="5480763"/>
            <a:ext cx="6267450" cy="1114425"/>
          </a:xfrm>
          <a:prstGeom prst="rect">
            <a:avLst/>
          </a:prstGeom>
        </p:spPr>
      </p:pic>
    </p:spTree>
    <p:extLst>
      <p:ext uri="{BB962C8B-B14F-4D97-AF65-F5344CB8AC3E}">
        <p14:creationId xmlns:p14="http://schemas.microsoft.com/office/powerpoint/2010/main" val="910606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75D20-B09A-4CB1-9902-4246E1ACD12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0015BBB-E335-48D8-9CFC-3EFB29ED9439}"/>
              </a:ext>
            </a:extLst>
          </p:cNvPr>
          <p:cNvSpPr>
            <a:spLocks noGrp="1"/>
          </p:cNvSpPr>
          <p:nvPr>
            <p:ph idx="1"/>
          </p:nvPr>
        </p:nvSpPr>
        <p:spPr/>
        <p:txBody>
          <a:bodyPr/>
          <a:lstStyle/>
          <a:p>
            <a:r>
              <a:rPr lang="zh-CN" altLang="en-US" dirty="0"/>
              <a:t>每次</a:t>
            </a:r>
            <a:r>
              <a:rPr lang="en-US" altLang="zh-CN" dirty="0"/>
              <a:t>and</a:t>
            </a:r>
            <a:r>
              <a:rPr lang="zh-CN" altLang="en-US" dirty="0"/>
              <a:t>和</a:t>
            </a:r>
            <a:r>
              <a:rPr lang="en-US" altLang="zh-CN" dirty="0"/>
              <a:t>or</a:t>
            </a:r>
            <a:r>
              <a:rPr lang="zh-CN" altLang="en-US" dirty="0"/>
              <a:t>操作等价于将一些位强制设为</a:t>
            </a:r>
            <a:r>
              <a:rPr lang="en-US" altLang="zh-CN" dirty="0"/>
              <a:t>0</a:t>
            </a:r>
            <a:r>
              <a:rPr lang="zh-CN" altLang="en-US" dirty="0"/>
              <a:t>或者</a:t>
            </a:r>
            <a:r>
              <a:rPr lang="en-US" altLang="zh-CN" dirty="0"/>
              <a:t>1</a:t>
            </a:r>
          </a:p>
          <a:p>
            <a:r>
              <a:rPr lang="zh-CN" altLang="en-US" dirty="0"/>
              <a:t>每次</a:t>
            </a:r>
            <a:r>
              <a:rPr lang="en-US" altLang="zh-CN" dirty="0" err="1"/>
              <a:t>xor</a:t>
            </a:r>
            <a:r>
              <a:rPr lang="zh-CN" altLang="en-US" dirty="0"/>
              <a:t>操作等价于交换一些位</a:t>
            </a:r>
            <a:endParaRPr lang="en-US" altLang="zh-CN" dirty="0"/>
          </a:p>
          <a:p>
            <a:r>
              <a:rPr lang="zh-CN" altLang="en-US" dirty="0"/>
              <a:t>维护一个全局的标记，表示每个位有没有交换有没有强制赋值</a:t>
            </a:r>
            <a:endParaRPr lang="en-US" altLang="zh-CN" dirty="0"/>
          </a:p>
          <a:p>
            <a:r>
              <a:rPr lang="zh-CN" altLang="en-US" dirty="0"/>
              <a:t>如果赋值了一个没有赋值过的位就暴力重构一下可持久化</a:t>
            </a:r>
            <a:r>
              <a:rPr lang="en-US" altLang="zh-CN" dirty="0"/>
              <a:t>trie</a:t>
            </a:r>
            <a:r>
              <a:rPr lang="zh-CN" altLang="en-US" dirty="0"/>
              <a:t>，这样的操作只会进行</a:t>
            </a:r>
            <a:r>
              <a:rPr lang="en-US" altLang="zh-CN" dirty="0" err="1"/>
              <a:t>logv</a:t>
            </a:r>
            <a:r>
              <a:rPr lang="zh-CN" altLang="en-US" dirty="0"/>
              <a:t>次</a:t>
            </a:r>
            <a:endParaRPr lang="en-US" altLang="zh-CN" dirty="0"/>
          </a:p>
          <a:p>
            <a:r>
              <a:rPr lang="zh-CN" altLang="en-US" dirty="0"/>
              <a:t>每次询问在对应的可持久化</a:t>
            </a:r>
            <a:r>
              <a:rPr lang="en-US" altLang="zh-CN" dirty="0"/>
              <a:t>trie</a:t>
            </a:r>
            <a:r>
              <a:rPr lang="zh-CN" altLang="en-US" dirty="0"/>
              <a:t>上二分</a:t>
            </a:r>
            <a:endParaRPr lang="en-US" altLang="zh-CN" dirty="0"/>
          </a:p>
          <a:p>
            <a:endParaRPr lang="en-US" altLang="zh-CN" dirty="0"/>
          </a:p>
          <a:p>
            <a:r>
              <a:rPr lang="zh-CN" altLang="en-US" dirty="0"/>
              <a:t>总时间复杂度</a:t>
            </a:r>
            <a:r>
              <a:rPr lang="en-US" altLang="zh-CN" dirty="0"/>
              <a:t>O(nlog^2v+mlogv)</a:t>
            </a:r>
          </a:p>
        </p:txBody>
      </p:sp>
    </p:spTree>
    <p:extLst>
      <p:ext uri="{BB962C8B-B14F-4D97-AF65-F5344CB8AC3E}">
        <p14:creationId xmlns:p14="http://schemas.microsoft.com/office/powerpoint/2010/main" val="1112023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38B47-55AD-4538-BC5A-C7524A88339D}"/>
              </a:ext>
            </a:extLst>
          </p:cNvPr>
          <p:cNvSpPr>
            <a:spLocks noGrp="1"/>
          </p:cNvSpPr>
          <p:nvPr>
            <p:ph type="title"/>
          </p:nvPr>
        </p:nvSpPr>
        <p:spPr/>
        <p:txBody>
          <a:bodyPr/>
          <a:lstStyle/>
          <a:p>
            <a:r>
              <a:rPr lang="en-US" altLang="zh-CN" dirty="0"/>
              <a:t>CF464E The Classic Problem</a:t>
            </a:r>
            <a:endParaRPr lang="zh-CN" altLang="en-US" dirty="0"/>
          </a:p>
        </p:txBody>
      </p:sp>
      <p:sp>
        <p:nvSpPr>
          <p:cNvPr id="3" name="内容占位符 2">
            <a:extLst>
              <a:ext uri="{FF2B5EF4-FFF2-40B4-BE49-F238E27FC236}">
                <a16:creationId xmlns:a16="http://schemas.microsoft.com/office/drawing/2014/main" id="{C7FFDE99-4DC0-4F29-B096-6E210731E8C9}"/>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p>
        </p:txBody>
      </p:sp>
    </p:spTree>
    <p:extLst>
      <p:ext uri="{BB962C8B-B14F-4D97-AF65-F5344CB8AC3E}">
        <p14:creationId xmlns:p14="http://schemas.microsoft.com/office/powerpoint/2010/main" val="29705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1599A-D5EC-4886-B55C-373B4C176A39}"/>
              </a:ext>
            </a:extLst>
          </p:cNvPr>
          <p:cNvSpPr>
            <a:spLocks noGrp="1"/>
          </p:cNvSpPr>
          <p:nvPr>
            <p:ph type="title"/>
          </p:nvPr>
        </p:nvSpPr>
        <p:spPr/>
        <p:txBody>
          <a:bodyPr/>
          <a:lstStyle/>
          <a:p>
            <a:r>
              <a:rPr lang="zh-CN" altLang="en-US" dirty="0"/>
              <a:t>可持久化的定义</a:t>
            </a:r>
          </a:p>
        </p:txBody>
      </p:sp>
      <p:sp>
        <p:nvSpPr>
          <p:cNvPr id="3" name="内容占位符 2">
            <a:extLst>
              <a:ext uri="{FF2B5EF4-FFF2-40B4-BE49-F238E27FC236}">
                <a16:creationId xmlns:a16="http://schemas.microsoft.com/office/drawing/2014/main" id="{DD58A461-B5B2-454E-A80E-B118D1F8AAAA}"/>
              </a:ext>
            </a:extLst>
          </p:cNvPr>
          <p:cNvSpPr>
            <a:spLocks noGrp="1"/>
          </p:cNvSpPr>
          <p:nvPr>
            <p:ph idx="1"/>
          </p:nvPr>
        </p:nvSpPr>
        <p:spPr/>
        <p:txBody>
          <a:bodyPr/>
          <a:lstStyle/>
          <a:p>
            <a:r>
              <a:rPr lang="zh-CN" altLang="en-US" dirty="0"/>
              <a:t>我们对于一个数据结构，想维护其所有的历史版本</a:t>
            </a:r>
            <a:endParaRPr lang="en-US" altLang="zh-CN" dirty="0"/>
          </a:p>
          <a:p>
            <a:r>
              <a:rPr lang="zh-CN" altLang="en-US" dirty="0"/>
              <a:t>部分可持久化：允许访问历史版本，不能修改历史版本</a:t>
            </a:r>
            <a:endParaRPr lang="en-US" altLang="zh-CN" dirty="0"/>
          </a:p>
          <a:p>
            <a:r>
              <a:rPr lang="zh-CN" altLang="en-US" dirty="0"/>
              <a:t>完全可持久化：允许把目前版本替换为历史版本</a:t>
            </a:r>
            <a:endParaRPr lang="en-US" altLang="zh-CN" dirty="0"/>
          </a:p>
          <a:p>
            <a:r>
              <a:rPr lang="en-US" altLang="zh-CN" dirty="0"/>
              <a:t>Confluent persistent</a:t>
            </a:r>
            <a:r>
              <a:rPr lang="zh-CN" altLang="en-US" dirty="0"/>
              <a:t>：允许合并历史版本，几乎不太能维护</a:t>
            </a:r>
          </a:p>
        </p:txBody>
      </p:sp>
    </p:spTree>
    <p:extLst>
      <p:ext uri="{BB962C8B-B14F-4D97-AF65-F5344CB8AC3E}">
        <p14:creationId xmlns:p14="http://schemas.microsoft.com/office/powerpoint/2010/main" val="984359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A1B5-4511-4D4E-8434-A75888F3C5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135B20-0BA5-4497-B797-F38736DE7ADE}"/>
              </a:ext>
            </a:extLst>
          </p:cNvPr>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p>
        </p:txBody>
      </p:sp>
    </p:spTree>
    <p:extLst>
      <p:ext uri="{BB962C8B-B14F-4D97-AF65-F5344CB8AC3E}">
        <p14:creationId xmlns:p14="http://schemas.microsoft.com/office/powerpoint/2010/main" val="823987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4CE21-7BD6-4EE6-B211-9FB2ED6A21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B6123-1CA4-4082-AC5B-FB3CCA7AF031}"/>
              </a:ext>
            </a:extLst>
          </p:cNvPr>
          <p:cNvSpPr>
            <a:spLocks noGrp="1"/>
          </p:cNvSpPr>
          <p:nvPr>
            <p:ph idx="1"/>
          </p:nvPr>
        </p:nvSpPr>
        <p:spPr/>
        <p:txBody>
          <a:bodyPr/>
          <a:lstStyle/>
          <a:p>
            <a:r>
              <a:rPr lang="zh-CN" altLang="en-US" dirty="0"/>
              <a:t>可以发现如果我们对边权开一个值域上的数据结构维护，如</a:t>
            </a:r>
            <a:r>
              <a:rPr lang="en-US" altLang="zh-CN" dirty="0"/>
              <a:t>01trie</a:t>
            </a:r>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extLst>
      <p:ext uri="{BB962C8B-B14F-4D97-AF65-F5344CB8AC3E}">
        <p14:creationId xmlns:p14="http://schemas.microsoft.com/office/powerpoint/2010/main" val="428608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3811-2819-4319-9684-8E6C0B5022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BAA6C0-8212-4D5F-90FB-34DAE19E0744}"/>
              </a:ext>
            </a:extLst>
          </p:cNvPr>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p>
          <a:p>
            <a:endParaRPr lang="zh-CN" altLang="en-US" dirty="0"/>
          </a:p>
        </p:txBody>
      </p:sp>
      <p:pic>
        <p:nvPicPr>
          <p:cNvPr id="7" name="图片 6">
            <a:extLst>
              <a:ext uri="{FF2B5EF4-FFF2-40B4-BE49-F238E27FC236}">
                <a16:creationId xmlns:a16="http://schemas.microsoft.com/office/drawing/2014/main" id="{6BC3C632-D84F-4B09-AE8E-CD0250E806A2}"/>
              </a:ext>
            </a:extLst>
          </p:cNvPr>
          <p:cNvPicPr>
            <a:picLocks noChangeAspect="1"/>
          </p:cNvPicPr>
          <p:nvPr/>
        </p:nvPicPr>
        <p:blipFill>
          <a:blip r:embed="rId2"/>
          <a:stretch>
            <a:fillRect/>
          </a:stretch>
        </p:blipFill>
        <p:spPr>
          <a:xfrm>
            <a:off x="7835316" y="3774137"/>
            <a:ext cx="3117297" cy="1029696"/>
          </a:xfrm>
          <a:prstGeom prst="rect">
            <a:avLst/>
          </a:prstGeom>
        </p:spPr>
      </p:pic>
    </p:spTree>
    <p:extLst>
      <p:ext uri="{BB962C8B-B14F-4D97-AF65-F5344CB8AC3E}">
        <p14:creationId xmlns:p14="http://schemas.microsoft.com/office/powerpoint/2010/main" val="2768402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6D57-E25A-48A8-8DB6-4214910F6A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51519C-39B2-4601-9D6C-316BAA62ED39}"/>
              </a:ext>
            </a:extLst>
          </p:cNvPr>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extLst>
      <p:ext uri="{BB962C8B-B14F-4D97-AF65-F5344CB8AC3E}">
        <p14:creationId xmlns:p14="http://schemas.microsoft.com/office/powerpoint/2010/main" val="335586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59242-30C1-437F-B3FB-326A2D1FA441}"/>
              </a:ext>
            </a:extLst>
          </p:cNvPr>
          <p:cNvSpPr>
            <a:spLocks noGrp="1"/>
          </p:cNvSpPr>
          <p:nvPr>
            <p:ph type="title"/>
          </p:nvPr>
        </p:nvSpPr>
        <p:spPr/>
        <p:txBody>
          <a:bodyPr/>
          <a:lstStyle/>
          <a:p>
            <a:r>
              <a:rPr lang="en-US" altLang="zh-CN" dirty="0"/>
              <a:t>[Ynoi2077] </a:t>
            </a:r>
            <a:r>
              <a:rPr lang="en-US" altLang="zh-CN" dirty="0" err="1"/>
              <a:t>rrmpq</a:t>
            </a:r>
            <a:endParaRPr lang="zh-CN" altLang="en-US" dirty="0"/>
          </a:p>
        </p:txBody>
      </p:sp>
      <p:sp>
        <p:nvSpPr>
          <p:cNvPr id="3" name="内容占位符 2">
            <a:extLst>
              <a:ext uri="{FF2B5EF4-FFF2-40B4-BE49-F238E27FC236}">
                <a16:creationId xmlns:a16="http://schemas.microsoft.com/office/drawing/2014/main" id="{BDA1663D-9194-433B-9C2B-39C5D7F4C55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59FA12DE-EE79-482B-B6C8-24C9A5C00D3D}"/>
              </a:ext>
            </a:extLst>
          </p:cNvPr>
          <p:cNvPicPr>
            <a:picLocks noChangeAspect="1"/>
          </p:cNvPicPr>
          <p:nvPr/>
        </p:nvPicPr>
        <p:blipFill>
          <a:blip r:embed="rId2"/>
          <a:stretch>
            <a:fillRect/>
          </a:stretch>
        </p:blipFill>
        <p:spPr>
          <a:xfrm>
            <a:off x="5343773" y="0"/>
            <a:ext cx="5564725" cy="6858000"/>
          </a:xfrm>
          <a:prstGeom prst="rect">
            <a:avLst/>
          </a:prstGeom>
        </p:spPr>
      </p:pic>
    </p:spTree>
    <p:extLst>
      <p:ext uri="{BB962C8B-B14F-4D97-AF65-F5344CB8AC3E}">
        <p14:creationId xmlns:p14="http://schemas.microsoft.com/office/powerpoint/2010/main" val="3130788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4AC4D-38E7-4D03-8924-C1C479979A28}"/>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1592504F-14D8-40F4-86FA-4A78ADCF2814}"/>
              </a:ext>
            </a:extLst>
          </p:cNvPr>
          <p:cNvPicPr>
            <a:picLocks noGrp="1" noChangeAspect="1"/>
          </p:cNvPicPr>
          <p:nvPr>
            <p:ph idx="1"/>
          </p:nvPr>
        </p:nvPicPr>
        <p:blipFill>
          <a:blip r:embed="rId2"/>
          <a:stretch>
            <a:fillRect/>
          </a:stretch>
        </p:blipFill>
        <p:spPr>
          <a:xfrm>
            <a:off x="838200" y="1690688"/>
            <a:ext cx="7822316" cy="4710112"/>
          </a:xfrm>
        </p:spPr>
      </p:pic>
    </p:spTree>
    <p:extLst>
      <p:ext uri="{BB962C8B-B14F-4D97-AF65-F5344CB8AC3E}">
        <p14:creationId xmlns:p14="http://schemas.microsoft.com/office/powerpoint/2010/main" val="2281587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68D98-B79C-4DAD-85D5-B877D0133F2B}"/>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4186DD42-B829-40B4-9158-F02621E07303}"/>
              </a:ext>
            </a:extLst>
          </p:cNvPr>
          <p:cNvSpPr>
            <a:spLocks noGrp="1"/>
          </p:cNvSpPr>
          <p:nvPr>
            <p:ph idx="1"/>
          </p:nvPr>
        </p:nvSpPr>
        <p:spPr/>
        <p:txBody>
          <a:bodyPr/>
          <a:lstStyle/>
          <a:p>
            <a:r>
              <a:rPr lang="zh-CN" altLang="en-US" dirty="0"/>
              <a:t>字面意思，我们需要完全可持久化一个数组，这里强制在线</a:t>
            </a:r>
            <a:endParaRPr lang="en-US" altLang="zh-CN" dirty="0"/>
          </a:p>
          <a:p>
            <a:r>
              <a:rPr lang="zh-CN" altLang="en-US" dirty="0"/>
              <a:t>在</a:t>
            </a:r>
            <a:r>
              <a:rPr lang="en-US" altLang="zh-CN" dirty="0"/>
              <a:t>OI</a:t>
            </a:r>
            <a:r>
              <a:rPr lang="zh-CN" altLang="en-US" dirty="0"/>
              <a:t>中，我们使用可持久化线段树来实现可持久化数组，时间复杂度</a:t>
            </a:r>
            <a:r>
              <a:rPr lang="en-US" altLang="zh-CN" dirty="0"/>
              <a:t>O( </a:t>
            </a:r>
            <a:r>
              <a:rPr lang="en-US" altLang="zh-CN" dirty="0" err="1"/>
              <a:t>logn</a:t>
            </a:r>
            <a:r>
              <a:rPr lang="en-US" altLang="zh-CN" dirty="0"/>
              <a:t> )</a:t>
            </a:r>
          </a:p>
          <a:p>
            <a:r>
              <a:rPr lang="zh-CN" altLang="en-US" dirty="0"/>
              <a:t>这个问题被证明了复杂度为 </a:t>
            </a:r>
            <a:r>
              <a:rPr lang="en-US" altLang="zh-CN" dirty="0"/>
              <a:t>Θ( </a:t>
            </a:r>
            <a:r>
              <a:rPr lang="en-US" altLang="zh-CN" dirty="0" err="1"/>
              <a:t>loglogn</a:t>
            </a:r>
            <a:r>
              <a:rPr lang="en-US" altLang="zh-CN" dirty="0"/>
              <a:t> )</a:t>
            </a:r>
            <a:r>
              <a:rPr lang="zh-CN" altLang="en-US" dirty="0"/>
              <a:t>，因为使用</a:t>
            </a:r>
            <a:r>
              <a:rPr lang="en-US" altLang="zh-CN" dirty="0" err="1"/>
              <a:t>vEB</a:t>
            </a:r>
            <a:r>
              <a:rPr lang="zh-CN" altLang="en-US" dirty="0"/>
              <a:t>树或</a:t>
            </a:r>
            <a:r>
              <a:rPr lang="en-US" altLang="zh-CN" dirty="0"/>
              <a:t>y-fast </a:t>
            </a:r>
            <a:r>
              <a:rPr lang="en-US" altLang="zh-CN" dirty="0" err="1"/>
              <a:t>trie</a:t>
            </a:r>
            <a:r>
              <a:rPr lang="zh-CN" altLang="en-US" dirty="0"/>
              <a:t>而</a:t>
            </a:r>
            <a:r>
              <a:rPr lang="en-US" altLang="zh-CN" dirty="0"/>
              <a:t>not practical</a:t>
            </a:r>
            <a:r>
              <a:rPr lang="zh-CN" altLang="en-US" dirty="0"/>
              <a:t>，具体做法不做详细介绍</a:t>
            </a:r>
            <a:endParaRPr lang="en-US" altLang="zh-CN" dirty="0"/>
          </a:p>
          <a:p>
            <a:endParaRPr lang="zh-CN" altLang="en-US" dirty="0"/>
          </a:p>
        </p:txBody>
      </p:sp>
    </p:spTree>
    <p:extLst>
      <p:ext uri="{BB962C8B-B14F-4D97-AF65-F5344CB8AC3E}">
        <p14:creationId xmlns:p14="http://schemas.microsoft.com/office/powerpoint/2010/main" val="3042387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70097-4F91-470C-B1C2-05213227C74F}"/>
              </a:ext>
            </a:extLst>
          </p:cNvPr>
          <p:cNvSpPr>
            <a:spLocks noGrp="1"/>
          </p:cNvSpPr>
          <p:nvPr>
            <p:ph type="title"/>
          </p:nvPr>
        </p:nvSpPr>
        <p:spPr/>
        <p:txBody>
          <a:bodyPr/>
          <a:lstStyle/>
          <a:p>
            <a:r>
              <a:rPr lang="en-US" altLang="zh-CN" dirty="0"/>
              <a:t>Luogu3402 </a:t>
            </a:r>
            <a:r>
              <a:rPr lang="zh-CN" altLang="en-US" dirty="0"/>
              <a:t>可持久化并查集</a:t>
            </a:r>
          </a:p>
        </p:txBody>
      </p:sp>
      <p:sp>
        <p:nvSpPr>
          <p:cNvPr id="3" name="内容占位符 2">
            <a:extLst>
              <a:ext uri="{FF2B5EF4-FFF2-40B4-BE49-F238E27FC236}">
                <a16:creationId xmlns:a16="http://schemas.microsoft.com/office/drawing/2014/main" id="{161C26C1-77D0-4FEC-8A6D-9926CF689672}"/>
              </a:ext>
            </a:extLst>
          </p:cNvPr>
          <p:cNvSpPr>
            <a:spLocks noGrp="1"/>
          </p:cNvSpPr>
          <p:nvPr>
            <p:ph idx="1"/>
          </p:nvPr>
        </p:nvSpPr>
        <p:spPr/>
        <p:txBody>
          <a:bodyPr/>
          <a:lstStyle/>
          <a:p>
            <a:r>
              <a:rPr lang="en-US" altLang="zh-CN" dirty="0"/>
              <a:t>1 a b </a:t>
            </a:r>
            <a:r>
              <a:rPr lang="zh-CN" altLang="en-US" dirty="0"/>
              <a:t>合并</a:t>
            </a:r>
            <a:r>
              <a:rPr lang="en-US" altLang="zh-CN" dirty="0" err="1"/>
              <a:t>a,b</a:t>
            </a:r>
            <a:r>
              <a:rPr lang="zh-CN" altLang="en-US" dirty="0"/>
              <a:t>所在集合</a:t>
            </a:r>
            <a:br>
              <a:rPr lang="zh-CN" altLang="en-US" dirty="0"/>
            </a:br>
            <a:r>
              <a:rPr lang="en-US" altLang="zh-CN" dirty="0"/>
              <a:t>2 k </a:t>
            </a:r>
            <a:r>
              <a:rPr lang="zh-CN" altLang="en-US" dirty="0"/>
              <a:t>回到第</a:t>
            </a:r>
            <a:r>
              <a:rPr lang="en-US" altLang="zh-CN" dirty="0"/>
              <a:t>k</a:t>
            </a:r>
            <a:r>
              <a:rPr lang="zh-CN" altLang="en-US" dirty="0"/>
              <a:t>次操作之后的状态</a:t>
            </a:r>
            <a:r>
              <a:rPr lang="en-US" altLang="zh-CN" dirty="0"/>
              <a:t>(</a:t>
            </a:r>
            <a:r>
              <a:rPr lang="zh-CN" altLang="en-US" dirty="0"/>
              <a:t>查询算作操作</a:t>
            </a:r>
            <a:r>
              <a:rPr lang="en-US" altLang="zh-CN" dirty="0"/>
              <a:t>)</a:t>
            </a:r>
            <a:br>
              <a:rPr lang="zh-CN" altLang="en-US" dirty="0"/>
            </a:br>
            <a:r>
              <a:rPr lang="en-US" altLang="zh-CN" dirty="0"/>
              <a:t>3 a b </a:t>
            </a:r>
            <a:r>
              <a:rPr lang="zh-CN" altLang="en-US" dirty="0"/>
              <a:t>询问</a:t>
            </a:r>
            <a:r>
              <a:rPr lang="en-US" altLang="zh-CN" dirty="0" err="1"/>
              <a:t>a,b</a:t>
            </a:r>
            <a:r>
              <a:rPr lang="zh-CN" altLang="en-US" dirty="0"/>
              <a:t>是否属于同一集合，是则输出</a:t>
            </a:r>
            <a:r>
              <a:rPr lang="en-US" altLang="zh-CN" dirty="0"/>
              <a:t>1</a:t>
            </a:r>
            <a:r>
              <a:rPr lang="zh-CN" altLang="en-US" dirty="0"/>
              <a:t>否则输出</a:t>
            </a:r>
            <a:r>
              <a:rPr lang="en-US" altLang="zh-CN" dirty="0"/>
              <a:t>0</a:t>
            </a:r>
            <a:br>
              <a:rPr lang="zh-CN" altLang="en-US" dirty="0"/>
            </a:br>
            <a:r>
              <a:rPr lang="zh-CN" altLang="en-US" dirty="0"/>
              <a:t>请注意本题采用强制在线</a:t>
            </a:r>
            <a:r>
              <a:rPr lang="en-US" altLang="zh-CN" dirty="0"/>
              <a:t>,</a:t>
            </a:r>
            <a:r>
              <a:rPr lang="zh-CN" altLang="en-US" dirty="0"/>
              <a:t>所给的</a:t>
            </a:r>
            <a:r>
              <a:rPr lang="en-US" altLang="zh-CN" dirty="0" err="1"/>
              <a:t>a,b,k</a:t>
            </a:r>
            <a:r>
              <a:rPr lang="zh-CN" altLang="en-US" dirty="0"/>
              <a:t>均经过加密</a:t>
            </a:r>
            <a:r>
              <a:rPr lang="en-US" altLang="zh-CN" dirty="0"/>
              <a:t>,</a:t>
            </a:r>
            <a:r>
              <a:rPr lang="zh-CN" altLang="en-US" dirty="0"/>
              <a:t>加密方法为</a:t>
            </a:r>
            <a:r>
              <a:rPr lang="en-US" altLang="zh-CN" dirty="0"/>
              <a:t>x = x </a:t>
            </a:r>
            <a:r>
              <a:rPr lang="en-US" altLang="zh-CN" dirty="0" err="1"/>
              <a:t>xor</a:t>
            </a:r>
            <a:r>
              <a:rPr lang="en-US" altLang="zh-CN" dirty="0"/>
              <a:t> </a:t>
            </a:r>
            <a:r>
              <a:rPr lang="en-US" altLang="zh-CN" dirty="0" err="1"/>
              <a:t>lastans,lastans</a:t>
            </a:r>
            <a:r>
              <a:rPr lang="zh-CN" altLang="en-US" dirty="0"/>
              <a:t>的初始值为</a:t>
            </a:r>
            <a:r>
              <a:rPr lang="en-US" altLang="zh-CN" dirty="0"/>
              <a:t>0</a:t>
            </a:r>
            <a:endParaRPr lang="zh-CN" altLang="en-US" dirty="0"/>
          </a:p>
        </p:txBody>
      </p:sp>
    </p:spTree>
    <p:extLst>
      <p:ext uri="{BB962C8B-B14F-4D97-AF65-F5344CB8AC3E}">
        <p14:creationId xmlns:p14="http://schemas.microsoft.com/office/powerpoint/2010/main" val="2468034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F31F2F-EC80-4E07-8A32-A15D1400D37B}"/>
              </a:ext>
            </a:extLst>
          </p:cNvPr>
          <p:cNvSpPr>
            <a:spLocks noGrp="1"/>
          </p:cNvSpPr>
          <p:nvPr>
            <p:ph type="title"/>
          </p:nvPr>
        </p:nvSpPr>
        <p:spPr/>
        <p:txBody>
          <a:bodyPr/>
          <a:lstStyle/>
          <a:p>
            <a:r>
              <a:rPr lang="zh-CN" altLang="en-US" dirty="0"/>
              <a:t>可持久化并查集</a:t>
            </a:r>
          </a:p>
        </p:txBody>
      </p:sp>
      <p:sp>
        <p:nvSpPr>
          <p:cNvPr id="3" name="内容占位符 2">
            <a:extLst>
              <a:ext uri="{FF2B5EF4-FFF2-40B4-BE49-F238E27FC236}">
                <a16:creationId xmlns:a16="http://schemas.microsoft.com/office/drawing/2014/main" id="{AD7E2480-2BB1-4BB8-9FE3-603390B3B7CC}"/>
              </a:ext>
            </a:extLst>
          </p:cNvPr>
          <p:cNvSpPr>
            <a:spLocks noGrp="1"/>
          </p:cNvSpPr>
          <p:nvPr>
            <p:ph idx="1"/>
          </p:nvPr>
        </p:nvSpPr>
        <p:spPr/>
        <p:txBody>
          <a:bodyPr/>
          <a:lstStyle/>
          <a:p>
            <a:r>
              <a:rPr lang="zh-CN" altLang="en-US" dirty="0"/>
              <a:t>可以使用可持久化数组来实现可持久化并查集</a:t>
            </a:r>
            <a:endParaRPr lang="en-US" altLang="zh-CN" dirty="0"/>
          </a:p>
          <a:p>
            <a:r>
              <a:rPr lang="zh-CN" altLang="en-US" dirty="0"/>
              <a:t>使用按秩合并的并查集，每次操作时需要访问</a:t>
            </a:r>
            <a:r>
              <a:rPr lang="en-US" altLang="zh-CN" dirty="0"/>
              <a:t>O( </a:t>
            </a:r>
            <a:r>
              <a:rPr lang="en-US" altLang="zh-CN" dirty="0" err="1"/>
              <a:t>logn</a:t>
            </a:r>
            <a:r>
              <a:rPr lang="en-US" altLang="zh-CN" dirty="0"/>
              <a:t> )</a:t>
            </a:r>
            <a:r>
              <a:rPr lang="zh-CN" altLang="en-US" dirty="0"/>
              <a:t>个数组位置</a:t>
            </a:r>
            <a:endParaRPr lang="en-US" altLang="zh-CN" dirty="0"/>
          </a:p>
          <a:p>
            <a:r>
              <a:rPr lang="zh-CN" altLang="en-US" dirty="0"/>
              <a:t>数组使用可持久化线段树来实现即可</a:t>
            </a:r>
            <a:endParaRPr lang="en-US" altLang="zh-CN" dirty="0"/>
          </a:p>
          <a:p>
            <a:endParaRPr lang="en-US" altLang="zh-CN" dirty="0"/>
          </a:p>
          <a:p>
            <a:r>
              <a:rPr lang="zh-CN" altLang="en-US" dirty="0"/>
              <a:t>时间复杂度</a:t>
            </a:r>
            <a:r>
              <a:rPr lang="en-US" altLang="zh-CN" dirty="0"/>
              <a:t>O( log^2n )</a:t>
            </a:r>
          </a:p>
          <a:p>
            <a:r>
              <a:rPr lang="zh-CN" altLang="en-US" dirty="0"/>
              <a:t>存在</a:t>
            </a:r>
            <a:r>
              <a:rPr lang="en-US" altLang="zh-CN" dirty="0"/>
              <a:t>O( </a:t>
            </a:r>
            <a:r>
              <a:rPr lang="en-US" altLang="zh-CN" dirty="0" err="1"/>
              <a:t>logn</a:t>
            </a:r>
            <a:r>
              <a:rPr lang="en-US" altLang="zh-CN" dirty="0"/>
              <a:t> )</a:t>
            </a:r>
            <a:r>
              <a:rPr lang="zh-CN" altLang="en-US" dirty="0"/>
              <a:t>的实现，但是在</a:t>
            </a:r>
            <a:r>
              <a:rPr lang="en-US" altLang="zh-CN" dirty="0"/>
              <a:t>OI</a:t>
            </a:r>
            <a:r>
              <a:rPr lang="zh-CN" altLang="en-US" dirty="0"/>
              <a:t>中没有价值</a:t>
            </a:r>
          </a:p>
        </p:txBody>
      </p:sp>
    </p:spTree>
    <p:extLst>
      <p:ext uri="{BB962C8B-B14F-4D97-AF65-F5344CB8AC3E}">
        <p14:creationId xmlns:p14="http://schemas.microsoft.com/office/powerpoint/2010/main" val="3970285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CA3B6-F1E4-4907-844D-7BD7DEB05CE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C4557277-C902-4E7C-AB83-C3DAAEC6AC60}"/>
              </a:ext>
            </a:extLst>
          </p:cNvPr>
          <p:cNvSpPr>
            <a:spLocks noGrp="1"/>
          </p:cNvSpPr>
          <p:nvPr>
            <p:ph idx="1"/>
          </p:nvPr>
        </p:nvSpPr>
        <p:spPr/>
        <p:txBody>
          <a:bodyPr/>
          <a:lstStyle/>
          <a:p>
            <a:r>
              <a:rPr lang="zh-CN" altLang="en-US" dirty="0"/>
              <a:t>我们的平衡树也是可以可持久化的</a:t>
            </a:r>
            <a:endParaRPr lang="en-US" altLang="zh-CN" dirty="0"/>
          </a:p>
          <a:p>
            <a:r>
              <a:rPr lang="zh-CN" altLang="en-US" dirty="0"/>
              <a:t>很多人关于可持久化平衡树都在瞎扯</a:t>
            </a:r>
            <a:endParaRPr lang="en-US" altLang="zh-CN" dirty="0"/>
          </a:p>
          <a:p>
            <a:r>
              <a:rPr lang="en-US" altLang="zh-CN" dirty="0"/>
              <a:t>1.</a:t>
            </a:r>
            <a:r>
              <a:rPr lang="zh-CN" altLang="en-US" dirty="0"/>
              <a:t>带旋转的平衡树不能可持久化</a:t>
            </a:r>
            <a:r>
              <a:rPr lang="en-US" altLang="zh-CN" dirty="0"/>
              <a:t>——</a:t>
            </a:r>
            <a:r>
              <a:rPr lang="zh-CN" altLang="en-US" dirty="0"/>
              <a:t>错的</a:t>
            </a:r>
            <a:endParaRPr lang="en-US" altLang="zh-CN" dirty="0"/>
          </a:p>
          <a:p>
            <a:r>
              <a:rPr lang="en-US" altLang="zh-CN" dirty="0"/>
              <a:t>2.</a:t>
            </a:r>
            <a:r>
              <a:rPr lang="zh-CN" altLang="en-US" dirty="0"/>
              <a:t>维护了父亲的平衡树不能可持久化</a:t>
            </a:r>
            <a:r>
              <a:rPr lang="en-US" altLang="zh-CN" dirty="0"/>
              <a:t>——</a:t>
            </a:r>
            <a:r>
              <a:rPr lang="zh-CN" altLang="en-US" dirty="0"/>
              <a:t>错的</a:t>
            </a:r>
            <a:endParaRPr lang="en-US" altLang="zh-CN" dirty="0"/>
          </a:p>
          <a:p>
            <a:r>
              <a:rPr lang="en-US" altLang="zh-CN" dirty="0"/>
              <a:t>3.</a:t>
            </a:r>
            <a:r>
              <a:rPr lang="zh-CN" altLang="en-US" dirty="0"/>
              <a:t>可持久化</a:t>
            </a:r>
            <a:r>
              <a:rPr lang="en-US" altLang="zh-CN" dirty="0" err="1"/>
              <a:t>treap</a:t>
            </a:r>
            <a:r>
              <a:rPr lang="zh-CN" altLang="en-US" dirty="0"/>
              <a:t>功能是足够的</a:t>
            </a:r>
            <a:r>
              <a:rPr lang="en-US" altLang="zh-CN" dirty="0"/>
              <a:t>——</a:t>
            </a:r>
            <a:r>
              <a:rPr lang="zh-CN" altLang="en-US" dirty="0"/>
              <a:t>错的，至少我们不知道怎么做</a:t>
            </a:r>
          </a:p>
        </p:txBody>
      </p:sp>
    </p:spTree>
    <p:extLst>
      <p:ext uri="{BB962C8B-B14F-4D97-AF65-F5344CB8AC3E}">
        <p14:creationId xmlns:p14="http://schemas.microsoft.com/office/powerpoint/2010/main" val="230797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0517D-7970-49BB-90BB-B1713556DA2C}"/>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690B5C9E-65FD-4200-A7B5-086EF0CF99CA}"/>
              </a:ext>
            </a:extLst>
          </p:cNvPr>
          <p:cNvSpPr>
            <a:spLocks noGrp="1"/>
          </p:cNvSpPr>
          <p:nvPr>
            <p:ph idx="1"/>
          </p:nvPr>
        </p:nvSpPr>
        <p:spPr/>
        <p:txBody>
          <a:bodyPr/>
          <a:lstStyle/>
          <a:p>
            <a:r>
              <a:rPr lang="zh-CN" altLang="en-US" dirty="0"/>
              <a:t>维护一个数组</a:t>
            </a:r>
            <a:endParaRPr lang="en-US" altLang="zh-CN" dirty="0"/>
          </a:p>
          <a:p>
            <a:r>
              <a:rPr lang="zh-CN" altLang="en-US" dirty="0"/>
              <a:t>现在从</a:t>
            </a:r>
            <a:r>
              <a:rPr lang="en-US" altLang="zh-CN" dirty="0"/>
              <a:t>1</a:t>
            </a:r>
            <a:r>
              <a:rPr lang="zh-CN" altLang="en-US" dirty="0"/>
              <a:t>时刻到</a:t>
            </a:r>
            <a:r>
              <a:rPr lang="en-US" altLang="zh-CN" dirty="0"/>
              <a:t>m</a:t>
            </a:r>
            <a:r>
              <a:rPr lang="zh-CN" altLang="en-US" dirty="0"/>
              <a:t>时刻，每个时刻进行一次操作</a:t>
            </a:r>
            <a:endParaRPr lang="en-US" altLang="zh-CN" dirty="0"/>
          </a:p>
          <a:p>
            <a:r>
              <a:rPr lang="zh-CN" altLang="en-US" dirty="0"/>
              <a:t>每次操作是修改当前时刻时数组一个位置的值</a:t>
            </a:r>
            <a:endParaRPr lang="en-US" altLang="zh-CN" dirty="0"/>
          </a:p>
          <a:p>
            <a:r>
              <a:rPr lang="zh-CN" altLang="en-US" dirty="0"/>
              <a:t>或者查询给定</a:t>
            </a:r>
            <a:r>
              <a:rPr lang="en-US" altLang="zh-CN" dirty="0" err="1"/>
              <a:t>x,y</a:t>
            </a:r>
            <a:r>
              <a:rPr lang="zh-CN" altLang="en-US" dirty="0"/>
              <a:t>，求</a:t>
            </a:r>
            <a:r>
              <a:rPr lang="en-US" altLang="zh-CN" dirty="0"/>
              <a:t>x</a:t>
            </a:r>
            <a:r>
              <a:rPr lang="zh-CN" altLang="en-US" dirty="0"/>
              <a:t>时刻时，数组</a:t>
            </a:r>
            <a:r>
              <a:rPr lang="en-US" altLang="zh-CN" dirty="0"/>
              <a:t>y</a:t>
            </a:r>
            <a:r>
              <a:rPr lang="zh-CN" altLang="en-US" dirty="0"/>
              <a:t>位置的值</a:t>
            </a:r>
            <a:endParaRPr lang="en-US" altLang="zh-CN" dirty="0"/>
          </a:p>
          <a:p>
            <a:r>
              <a:rPr lang="zh-CN" altLang="en-US" dirty="0"/>
              <a:t>强制在线</a:t>
            </a:r>
          </a:p>
        </p:txBody>
      </p:sp>
    </p:spTree>
    <p:extLst>
      <p:ext uri="{BB962C8B-B14F-4D97-AF65-F5344CB8AC3E}">
        <p14:creationId xmlns:p14="http://schemas.microsoft.com/office/powerpoint/2010/main" val="1731010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1F182C-9AD3-4114-80EE-17866DE39E7E}"/>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24D8B205-C654-4232-A12E-7A6769C20CA3}"/>
              </a:ext>
            </a:extLst>
          </p:cNvPr>
          <p:cNvSpPr>
            <a:spLocks noGrp="1"/>
          </p:cNvSpPr>
          <p:nvPr>
            <p:ph idx="1"/>
          </p:nvPr>
        </p:nvSpPr>
        <p:spPr/>
        <p:txBody>
          <a:bodyPr/>
          <a:lstStyle/>
          <a:p>
            <a:r>
              <a:rPr lang="zh-CN" altLang="en-US" dirty="0"/>
              <a:t>如果是插入删除版本的，则只需要在修改的路径上复制一遍即可，旋转的时候也需要复制一遍</a:t>
            </a:r>
            <a:endParaRPr lang="en-US" altLang="zh-CN" dirty="0"/>
          </a:p>
          <a:p>
            <a:r>
              <a:rPr lang="zh-CN" altLang="en-US" dirty="0"/>
              <a:t>为了方便，请自顶向下维护，并且不维护父亲节点</a:t>
            </a:r>
            <a:endParaRPr lang="en-US" altLang="zh-CN" dirty="0"/>
          </a:p>
          <a:p>
            <a:r>
              <a:rPr lang="zh-CN" altLang="en-US" dirty="0"/>
              <a:t>虽然维护父亲节点也可以无复杂度代价的可持久化，但是很复杂，而且常数很大，所以还是别维护了</a:t>
            </a:r>
          </a:p>
        </p:txBody>
      </p:sp>
    </p:spTree>
    <p:extLst>
      <p:ext uri="{BB962C8B-B14F-4D97-AF65-F5344CB8AC3E}">
        <p14:creationId xmlns:p14="http://schemas.microsoft.com/office/powerpoint/2010/main" val="22348642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9F00A-A8E4-4C8B-B787-9F95DE8E84C8}"/>
              </a:ext>
            </a:extLst>
          </p:cNvPr>
          <p:cNvSpPr>
            <a:spLocks noGrp="1"/>
          </p:cNvSpPr>
          <p:nvPr>
            <p:ph type="title"/>
          </p:nvPr>
        </p:nvSpPr>
        <p:spPr/>
        <p:txBody>
          <a:bodyPr/>
          <a:lstStyle/>
          <a:p>
            <a:r>
              <a:rPr lang="zh-CN" altLang="en-US" dirty="0"/>
              <a:t>可持久化平衡树</a:t>
            </a:r>
          </a:p>
        </p:txBody>
      </p:sp>
      <p:sp>
        <p:nvSpPr>
          <p:cNvPr id="3" name="内容占位符 2">
            <a:extLst>
              <a:ext uri="{FF2B5EF4-FFF2-40B4-BE49-F238E27FC236}">
                <a16:creationId xmlns:a16="http://schemas.microsoft.com/office/drawing/2014/main" id="{3922DA2D-09FE-4C15-A11A-BFE11FF931F8}"/>
              </a:ext>
            </a:extLst>
          </p:cNvPr>
          <p:cNvSpPr>
            <a:spLocks noGrp="1"/>
          </p:cNvSpPr>
          <p:nvPr>
            <p:ph idx="1"/>
          </p:nvPr>
        </p:nvSpPr>
        <p:spPr/>
        <p:txBody>
          <a:bodyPr/>
          <a:lstStyle/>
          <a:p>
            <a:r>
              <a:rPr lang="zh-CN" altLang="en-US" dirty="0"/>
              <a:t>如果是分裂合并版本的，则分裂合并的时候新建节点即可，写起来和不可持久化的平衡树差不多，很方便</a:t>
            </a:r>
            <a:endParaRPr lang="en-US" altLang="zh-CN" dirty="0"/>
          </a:p>
          <a:p>
            <a:r>
              <a:rPr lang="zh-CN" altLang="en-US" dirty="0"/>
              <a:t>可持久化的平衡树在于可以高效实现区间复制，其他方面意义不大</a:t>
            </a:r>
            <a:endParaRPr lang="en-US" altLang="zh-CN" dirty="0"/>
          </a:p>
          <a:p>
            <a:r>
              <a:rPr lang="zh-CN" altLang="en-US" dirty="0"/>
              <a:t>需要注意的一点是，由于</a:t>
            </a:r>
            <a:r>
              <a:rPr lang="en-US" altLang="zh-CN" dirty="0" err="1"/>
              <a:t>treap</a:t>
            </a:r>
            <a:r>
              <a:rPr lang="zh-CN" altLang="en-US" dirty="0"/>
              <a:t>随机种子的问题，导致其在可持久化的时候会出一些问题</a:t>
            </a:r>
          </a:p>
          <a:p>
            <a:r>
              <a:rPr lang="zh-CN" altLang="en-US" dirty="0"/>
              <a:t>比如对一个节点进行自我复制的时候，会导致复制出来的节点和原节点的随机种子相同，这样复杂度会出错</a:t>
            </a:r>
            <a:endParaRPr lang="en-US" altLang="zh-CN" dirty="0"/>
          </a:p>
        </p:txBody>
      </p:sp>
    </p:spTree>
    <p:extLst>
      <p:ext uri="{BB962C8B-B14F-4D97-AF65-F5344CB8AC3E}">
        <p14:creationId xmlns:p14="http://schemas.microsoft.com/office/powerpoint/2010/main" val="2948871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B64FF-D5E0-454F-8F19-B0A24F40C95F}"/>
              </a:ext>
            </a:extLst>
          </p:cNvPr>
          <p:cNvSpPr>
            <a:spLocks noGrp="1"/>
          </p:cNvSpPr>
          <p:nvPr>
            <p:ph type="title"/>
          </p:nvPr>
        </p:nvSpPr>
        <p:spPr/>
        <p:txBody>
          <a:bodyPr/>
          <a:lstStyle/>
          <a:p>
            <a:r>
              <a:rPr lang="zh-CN" altLang="en-US" dirty="0"/>
              <a:t>可持久化</a:t>
            </a:r>
            <a:r>
              <a:rPr lang="en-US" altLang="zh-CN" dirty="0" err="1"/>
              <a:t>treap</a:t>
            </a:r>
            <a:endParaRPr lang="zh-CN" altLang="en-US" dirty="0"/>
          </a:p>
        </p:txBody>
      </p:sp>
      <p:sp>
        <p:nvSpPr>
          <p:cNvPr id="3" name="内容占位符 2">
            <a:extLst>
              <a:ext uri="{FF2B5EF4-FFF2-40B4-BE49-F238E27FC236}">
                <a16:creationId xmlns:a16="http://schemas.microsoft.com/office/drawing/2014/main" id="{ED8129E5-26C2-467E-BB48-51F4BEC24C0E}"/>
              </a:ext>
            </a:extLst>
          </p:cNvPr>
          <p:cNvSpPr>
            <a:spLocks noGrp="1"/>
          </p:cNvSpPr>
          <p:nvPr>
            <p:ph idx="1"/>
          </p:nvPr>
        </p:nvSpPr>
        <p:spPr/>
        <p:txBody>
          <a:bodyPr/>
          <a:lstStyle/>
          <a:p>
            <a:r>
              <a:rPr lang="en-US" altLang="zh-CN" dirty="0" err="1"/>
              <a:t>Treap</a:t>
            </a:r>
            <a:r>
              <a:rPr lang="zh-CN" altLang="en-US" dirty="0"/>
              <a:t>的分裂是确定性的，合并时，若合并两个节点</a:t>
            </a:r>
            <a:r>
              <a:rPr lang="en-US" altLang="zh-CN" dirty="0"/>
              <a:t>T1</a:t>
            </a:r>
            <a:r>
              <a:rPr lang="zh-CN" altLang="en-US" dirty="0"/>
              <a:t>和</a:t>
            </a:r>
            <a:r>
              <a:rPr lang="en-US" altLang="zh-CN" dirty="0"/>
              <a:t>T2</a:t>
            </a:r>
            <a:r>
              <a:rPr lang="zh-CN" altLang="en-US" dirty="0"/>
              <a:t>，则以</a:t>
            </a:r>
            <a:r>
              <a:rPr lang="en-US" altLang="zh-CN" dirty="0"/>
              <a:t>size(T1)/(size(T1)+size(T2))</a:t>
            </a:r>
            <a:r>
              <a:rPr lang="zh-CN" altLang="en-US" dirty="0"/>
              <a:t>的概率认为</a:t>
            </a:r>
            <a:r>
              <a:rPr lang="en-US" altLang="zh-CN" dirty="0"/>
              <a:t>T1</a:t>
            </a:r>
            <a:r>
              <a:rPr lang="zh-CN" altLang="en-US" dirty="0"/>
              <a:t>的随机权值比</a:t>
            </a:r>
            <a:r>
              <a:rPr lang="en-US" altLang="zh-CN" dirty="0"/>
              <a:t>T2</a:t>
            </a:r>
            <a:r>
              <a:rPr lang="zh-CN" altLang="en-US" dirty="0"/>
              <a:t>优先级大</a:t>
            </a:r>
            <a:endParaRPr lang="en-US" altLang="zh-CN" dirty="0"/>
          </a:p>
          <a:p>
            <a:r>
              <a:rPr lang="zh-CN" altLang="en-US" dirty="0"/>
              <a:t>这里不对每个节点维护随机权值，而是合并时通过</a:t>
            </a:r>
            <a:r>
              <a:rPr lang="en-US" altLang="zh-CN" dirty="0"/>
              <a:t>size</a:t>
            </a:r>
            <a:r>
              <a:rPr lang="zh-CN" altLang="en-US" dirty="0"/>
              <a:t>进行一次随机化来判断是否递归合并</a:t>
            </a:r>
            <a:endParaRPr lang="en-US" altLang="zh-CN" dirty="0"/>
          </a:p>
        </p:txBody>
      </p:sp>
    </p:spTree>
    <p:extLst>
      <p:ext uri="{BB962C8B-B14F-4D97-AF65-F5344CB8AC3E}">
        <p14:creationId xmlns:p14="http://schemas.microsoft.com/office/powerpoint/2010/main" val="783034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0476D-634E-42FD-A51D-572152C30238}"/>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4E79FF82-4780-486E-A5E4-9FDB51EABEC8}"/>
              </a:ext>
            </a:extLst>
          </p:cNvPr>
          <p:cNvSpPr>
            <a:spLocks noGrp="1"/>
          </p:cNvSpPr>
          <p:nvPr>
            <p:ph idx="1"/>
          </p:nvPr>
        </p:nvSpPr>
        <p:spPr/>
        <p:txBody>
          <a:bodyPr/>
          <a:lstStyle/>
          <a:p>
            <a:r>
              <a:rPr lang="zh-CN" altLang="en-US" dirty="0"/>
              <a:t>可以发现可持久化平衡树维护权值的话一般是不如可持久化</a:t>
            </a:r>
            <a:r>
              <a:rPr lang="en-US" altLang="zh-CN" dirty="0" err="1"/>
              <a:t>Trie</a:t>
            </a:r>
            <a:r>
              <a:rPr lang="zh-CN" altLang="en-US" dirty="0"/>
              <a:t>的，因为后者好写，而且常数更小，而且复杂度也是</a:t>
            </a:r>
            <a:r>
              <a:rPr lang="en-US" altLang="zh-CN" dirty="0"/>
              <a:t>O(w)= O(</a:t>
            </a:r>
            <a:r>
              <a:rPr lang="en-US" altLang="zh-CN" dirty="0" err="1"/>
              <a:t>logn</a:t>
            </a:r>
            <a:r>
              <a:rPr lang="en-US" altLang="zh-CN" dirty="0"/>
              <a:t>)</a:t>
            </a:r>
            <a:r>
              <a:rPr lang="zh-CN" altLang="en-US" dirty="0"/>
              <a:t>的</a:t>
            </a:r>
            <a:endParaRPr lang="en-US" altLang="zh-CN" dirty="0"/>
          </a:p>
          <a:p>
            <a:r>
              <a:rPr lang="zh-CN" altLang="en-US" dirty="0"/>
              <a:t>最大的一个应用是做区间复制，比如把一个区间复制到另一个区间上这样的操作</a:t>
            </a:r>
            <a:endParaRPr lang="en-US" altLang="zh-CN" dirty="0"/>
          </a:p>
          <a:p>
            <a:r>
              <a:rPr lang="zh-CN" altLang="en-US" dirty="0"/>
              <a:t>有个奇怪的问题是</a:t>
            </a:r>
            <a:r>
              <a:rPr lang="en-US" altLang="zh-CN" dirty="0" err="1"/>
              <a:t>treap</a:t>
            </a:r>
            <a:r>
              <a:rPr lang="zh-CN" altLang="en-US" dirty="0"/>
              <a:t>做区间自我复制合并的时候复杂度不一定是对的，目前没有证明也没有数据能卡掉</a:t>
            </a:r>
          </a:p>
        </p:txBody>
      </p:sp>
    </p:spTree>
    <p:extLst>
      <p:ext uri="{BB962C8B-B14F-4D97-AF65-F5344CB8AC3E}">
        <p14:creationId xmlns:p14="http://schemas.microsoft.com/office/powerpoint/2010/main" val="3167698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F91C6-68ED-4DF4-A6CD-DC274B5435E9}"/>
              </a:ext>
            </a:extLst>
          </p:cNvPr>
          <p:cNvSpPr>
            <a:spLocks noGrp="1"/>
          </p:cNvSpPr>
          <p:nvPr>
            <p:ph type="title"/>
          </p:nvPr>
        </p:nvSpPr>
        <p:spPr/>
        <p:txBody>
          <a:bodyPr/>
          <a:lstStyle/>
          <a:p>
            <a:r>
              <a:rPr lang="zh-CN" altLang="en-US" dirty="0"/>
              <a:t>可持久化平衡树能做什么</a:t>
            </a:r>
          </a:p>
        </p:txBody>
      </p:sp>
      <p:sp>
        <p:nvSpPr>
          <p:cNvPr id="3" name="内容占位符 2">
            <a:extLst>
              <a:ext uri="{FF2B5EF4-FFF2-40B4-BE49-F238E27FC236}">
                <a16:creationId xmlns:a16="http://schemas.microsoft.com/office/drawing/2014/main" id="{08AAC766-2086-4AD6-9089-1DAE6DC38761}"/>
              </a:ext>
            </a:extLst>
          </p:cNvPr>
          <p:cNvSpPr>
            <a:spLocks noGrp="1"/>
          </p:cNvSpPr>
          <p:nvPr>
            <p:ph idx="1"/>
          </p:nvPr>
        </p:nvSpPr>
        <p:spPr/>
        <p:txBody>
          <a:bodyPr/>
          <a:lstStyle/>
          <a:p>
            <a:r>
              <a:rPr lang="zh-CN" altLang="en-US" dirty="0"/>
              <a:t>这样的操作有很大的局限性，因为我们平衡树的复杂度是</a:t>
            </a:r>
            <a:r>
              <a:rPr lang="en-US" altLang="zh-CN" dirty="0"/>
              <a:t>O( </a:t>
            </a:r>
            <a:r>
              <a:rPr lang="en-US" altLang="zh-CN" dirty="0" err="1"/>
              <a:t>logn</a:t>
            </a:r>
            <a:r>
              <a:rPr lang="en-US" altLang="zh-CN" dirty="0"/>
              <a:t> )</a:t>
            </a:r>
            <a:r>
              <a:rPr lang="zh-CN" altLang="en-US" dirty="0"/>
              <a:t>，而一次这样的操作就会使得</a:t>
            </a:r>
            <a:r>
              <a:rPr lang="en-US" altLang="zh-CN" dirty="0"/>
              <a:t>n</a:t>
            </a:r>
            <a:r>
              <a:rPr lang="zh-CN" altLang="en-US" dirty="0"/>
              <a:t>扩大一倍，所以到最后</a:t>
            </a:r>
            <a:r>
              <a:rPr lang="en-US" altLang="zh-CN" dirty="0"/>
              <a:t>n</a:t>
            </a:r>
            <a:r>
              <a:rPr lang="zh-CN" altLang="en-US" dirty="0"/>
              <a:t>会变成指数级大小，导致平衡树复杂度退化为</a:t>
            </a:r>
            <a:r>
              <a:rPr lang="en-US" altLang="zh-CN" dirty="0"/>
              <a:t>O( n )</a:t>
            </a:r>
            <a:r>
              <a:rPr lang="zh-CN" altLang="en-US" dirty="0"/>
              <a:t>，这里还不考虑高精度造成的影响</a:t>
            </a:r>
            <a:endParaRPr lang="en-US" altLang="zh-CN" dirty="0"/>
          </a:p>
          <a:p>
            <a:r>
              <a:rPr lang="zh-CN" altLang="en-US" dirty="0"/>
              <a:t>虽然合并两个任意大小的平衡树可以做到</a:t>
            </a:r>
            <a:r>
              <a:rPr lang="en-US" altLang="zh-CN" dirty="0"/>
              <a:t>O( 1 )</a:t>
            </a:r>
            <a:r>
              <a:rPr lang="zh-CN" altLang="en-US" dirty="0"/>
              <a:t>，但一旦涉及到修改，复杂度还是会炸掉</a:t>
            </a:r>
            <a:endParaRPr lang="en-US" altLang="zh-CN" dirty="0"/>
          </a:p>
          <a:p>
            <a:r>
              <a:rPr lang="zh-CN" altLang="en-US" dirty="0"/>
              <a:t>所以一般会限定序列长度</a:t>
            </a:r>
          </a:p>
        </p:txBody>
      </p:sp>
    </p:spTree>
    <p:extLst>
      <p:ext uri="{BB962C8B-B14F-4D97-AF65-F5344CB8AC3E}">
        <p14:creationId xmlns:p14="http://schemas.microsoft.com/office/powerpoint/2010/main" val="122559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0805-C21C-447F-8984-84A8230C0540}"/>
              </a:ext>
            </a:extLst>
          </p:cNvPr>
          <p:cNvSpPr>
            <a:spLocks noGrp="1"/>
          </p:cNvSpPr>
          <p:nvPr>
            <p:ph type="title"/>
          </p:nvPr>
        </p:nvSpPr>
        <p:spPr/>
        <p:txBody>
          <a:bodyPr/>
          <a:lstStyle/>
          <a:p>
            <a:r>
              <a:rPr lang="en-US" altLang="zh-CN" dirty="0"/>
              <a:t>HDU 6087 </a:t>
            </a:r>
            <a:r>
              <a:rPr lang="en-US" altLang="zh-CN" dirty="0" err="1"/>
              <a:t>Rikka</a:t>
            </a:r>
            <a:r>
              <a:rPr lang="en-US" altLang="zh-CN" dirty="0"/>
              <a:t> with Sequence</a:t>
            </a:r>
            <a:endParaRPr lang="zh-CN" altLang="en-US" dirty="0"/>
          </a:p>
        </p:txBody>
      </p:sp>
      <p:pic>
        <p:nvPicPr>
          <p:cNvPr id="5" name="内容占位符 4">
            <a:extLst>
              <a:ext uri="{FF2B5EF4-FFF2-40B4-BE49-F238E27FC236}">
                <a16:creationId xmlns:a16="http://schemas.microsoft.com/office/drawing/2014/main" id="{6BD37884-AD1F-45AE-9D34-804D635E7C7A}"/>
              </a:ext>
            </a:extLst>
          </p:cNvPr>
          <p:cNvPicPr>
            <a:picLocks noGrp="1" noChangeAspect="1"/>
          </p:cNvPicPr>
          <p:nvPr>
            <p:ph idx="1"/>
          </p:nvPr>
        </p:nvPicPr>
        <p:blipFill>
          <a:blip r:embed="rId2"/>
          <a:stretch>
            <a:fillRect/>
          </a:stretch>
        </p:blipFill>
        <p:spPr>
          <a:xfrm>
            <a:off x="0" y="2467707"/>
            <a:ext cx="12161182" cy="2397255"/>
          </a:xfrm>
          <a:prstGeom prst="rect">
            <a:avLst/>
          </a:prstGeom>
        </p:spPr>
      </p:pic>
    </p:spTree>
    <p:extLst>
      <p:ext uri="{BB962C8B-B14F-4D97-AF65-F5344CB8AC3E}">
        <p14:creationId xmlns:p14="http://schemas.microsoft.com/office/powerpoint/2010/main" val="565409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19C65-3459-49E4-9548-4422BFD2B01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45AF55A-7A34-4A01-B661-01BBFBADAB5C}"/>
              </a:ext>
            </a:extLst>
          </p:cNvPr>
          <p:cNvSpPr>
            <a:spLocks noGrp="1"/>
          </p:cNvSpPr>
          <p:nvPr>
            <p:ph idx="1"/>
          </p:nvPr>
        </p:nvSpPr>
        <p:spPr/>
        <p:txBody>
          <a:bodyPr/>
          <a:lstStyle/>
          <a:p>
            <a:r>
              <a:rPr lang="zh-CN" altLang="en-US" dirty="0"/>
              <a:t>区间复制</a:t>
            </a:r>
            <a:r>
              <a:rPr lang="en-US" altLang="zh-CN" dirty="0"/>
              <a:t>k</a:t>
            </a:r>
            <a:r>
              <a:rPr lang="zh-CN" altLang="en-US" dirty="0"/>
              <a:t>次如何解决？</a:t>
            </a:r>
            <a:endParaRPr lang="en-US" altLang="zh-CN" dirty="0"/>
          </a:p>
          <a:p>
            <a:r>
              <a:rPr lang="zh-CN" altLang="en-US" dirty="0"/>
              <a:t>可以倍增地复制，只要合并两个大小为</a:t>
            </a:r>
            <a:r>
              <a:rPr lang="en-US" altLang="zh-CN" dirty="0"/>
              <a:t>n</a:t>
            </a:r>
            <a:r>
              <a:rPr lang="zh-CN" altLang="en-US" dirty="0"/>
              <a:t>和</a:t>
            </a:r>
            <a:r>
              <a:rPr lang="en-US" altLang="zh-CN" dirty="0"/>
              <a:t>m</a:t>
            </a:r>
            <a:r>
              <a:rPr lang="zh-CN" altLang="en-US" dirty="0"/>
              <a:t>的节点复杂度是</a:t>
            </a:r>
            <a:r>
              <a:rPr lang="en-US" altLang="zh-CN" dirty="0"/>
              <a:t>O( log(n/m) )</a:t>
            </a:r>
            <a:r>
              <a:rPr lang="zh-CN" altLang="en-US" dirty="0"/>
              <a:t>就可以保证复杂度，很遗憾，</a:t>
            </a:r>
            <a:r>
              <a:rPr lang="en-US" altLang="zh-CN" dirty="0" err="1"/>
              <a:t>treap</a:t>
            </a:r>
            <a:r>
              <a:rPr lang="zh-CN" altLang="en-US" dirty="0"/>
              <a:t>不满足这个性质，所以复杂度会退化为</a:t>
            </a:r>
            <a:r>
              <a:rPr lang="en-US" altLang="zh-CN" dirty="0"/>
              <a:t>2log</a:t>
            </a:r>
            <a:r>
              <a:rPr lang="zh-CN" altLang="en-US" dirty="0"/>
              <a:t>，</a:t>
            </a:r>
            <a:r>
              <a:rPr lang="en-US" altLang="zh-CN" dirty="0"/>
              <a:t>leafy</a:t>
            </a:r>
            <a:r>
              <a:rPr lang="zh-CN" altLang="en-US" dirty="0"/>
              <a:t>的</a:t>
            </a:r>
            <a:r>
              <a:rPr lang="en-US" altLang="zh-CN" dirty="0"/>
              <a:t>AVL</a:t>
            </a:r>
            <a:r>
              <a:rPr lang="zh-CN" altLang="en-US" dirty="0"/>
              <a:t>和</a:t>
            </a:r>
            <a:r>
              <a:rPr lang="en-US" altLang="zh-CN" dirty="0"/>
              <a:t>WBT</a:t>
            </a:r>
            <a:r>
              <a:rPr lang="zh-CN" altLang="en-US" dirty="0"/>
              <a:t>是满足这个性质的</a:t>
            </a:r>
            <a:endParaRPr lang="en-US" altLang="zh-CN" dirty="0"/>
          </a:p>
          <a:p>
            <a:r>
              <a:rPr lang="zh-CN" altLang="en-US" dirty="0"/>
              <a:t>还有一种做法是类似之前讲的平衡树维护连续段</a:t>
            </a:r>
            <a:endParaRPr lang="en-US" altLang="zh-CN" dirty="0"/>
          </a:p>
          <a:p>
            <a:r>
              <a:rPr lang="zh-CN" altLang="en-US" dirty="0"/>
              <a:t>我们可以将区间复制也看做是一次类区间染色操作</a:t>
            </a:r>
            <a:endParaRPr lang="en-US" altLang="zh-CN" dirty="0"/>
          </a:p>
          <a:p>
            <a:r>
              <a:rPr lang="zh-CN" altLang="en-US" dirty="0"/>
              <a:t>每个平衡树节点额外维护出其是否是一次区间复制产生的，并且是由哪个节点复制了多少次</a:t>
            </a:r>
            <a:endParaRPr lang="en-US" altLang="zh-CN" dirty="0"/>
          </a:p>
          <a:p>
            <a:r>
              <a:rPr lang="zh-CN" altLang="en-US" dirty="0"/>
              <a:t>分裂的时候特判这种节点即可</a:t>
            </a:r>
          </a:p>
        </p:txBody>
      </p:sp>
    </p:spTree>
    <p:extLst>
      <p:ext uri="{BB962C8B-B14F-4D97-AF65-F5344CB8AC3E}">
        <p14:creationId xmlns:p14="http://schemas.microsoft.com/office/powerpoint/2010/main" val="23977687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3F934-B496-4A91-964D-660455BE05DE}"/>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F524487B-E68C-4C3B-8765-A06E2A0CFEB0}"/>
              </a:ext>
            </a:extLst>
          </p:cNvPr>
          <p:cNvSpPr>
            <a:spLocks noGrp="1"/>
          </p:cNvSpPr>
          <p:nvPr>
            <p:ph idx="1"/>
          </p:nvPr>
        </p:nvSpPr>
        <p:spPr/>
        <p:txBody>
          <a:bodyPr/>
          <a:lstStyle/>
          <a:p>
            <a:r>
              <a:rPr lang="zh-CN" altLang="en-US" dirty="0"/>
              <a:t>这样直接做空间是</a:t>
            </a:r>
            <a:r>
              <a:rPr lang="en-US" altLang="zh-CN" dirty="0"/>
              <a:t>O( </a:t>
            </a:r>
            <a:r>
              <a:rPr lang="en-US" altLang="zh-CN" dirty="0" err="1"/>
              <a:t>mlogn</a:t>
            </a:r>
            <a:r>
              <a:rPr lang="en-US" altLang="zh-CN" dirty="0"/>
              <a:t> )</a:t>
            </a:r>
            <a:r>
              <a:rPr lang="zh-CN" altLang="en-US" dirty="0"/>
              <a:t>的，还带大常数</a:t>
            </a:r>
            <a:endParaRPr lang="en-US" altLang="zh-CN" dirty="0"/>
          </a:p>
          <a:p>
            <a:r>
              <a:rPr lang="zh-CN" altLang="en-US" dirty="0"/>
              <a:t>可以使用</a:t>
            </a:r>
            <a:r>
              <a:rPr lang="en-US" altLang="zh-CN" dirty="0"/>
              <a:t>smart pointer</a:t>
            </a:r>
            <a:r>
              <a:rPr lang="zh-CN" altLang="en-US" dirty="0"/>
              <a:t>来减少内存</a:t>
            </a:r>
            <a:endParaRPr lang="en-US" altLang="zh-CN" dirty="0"/>
          </a:p>
          <a:p>
            <a:r>
              <a:rPr lang="en-US" altLang="zh-CN" dirty="0"/>
              <a:t>Smart pointer</a:t>
            </a:r>
            <a:r>
              <a:rPr lang="zh-CN" altLang="en-US" dirty="0"/>
              <a:t>：对每个节点开一个额外的域，表示有多少个指针指向其，如果一个点没有被指针指向，就将其回收，在没有环的图上这个方法是可以保证空间复杂度的，而可持久化的过程是一个</a:t>
            </a:r>
            <a:r>
              <a:rPr lang="en-US" altLang="zh-CN" dirty="0"/>
              <a:t>DAG</a:t>
            </a:r>
            <a:r>
              <a:rPr lang="zh-CN" altLang="en-US" dirty="0"/>
              <a:t>结构，所以可以保证回收掉没有意义的节点</a:t>
            </a:r>
            <a:endParaRPr lang="en-US" altLang="zh-CN" dirty="0"/>
          </a:p>
          <a:p>
            <a:r>
              <a:rPr lang="zh-CN" altLang="en-US" dirty="0"/>
              <a:t>有些人说这个方法常数大，我感觉额外常数应该很小</a:t>
            </a:r>
            <a:endParaRPr lang="en-US" altLang="zh-CN" dirty="0"/>
          </a:p>
          <a:p>
            <a:r>
              <a:rPr lang="en-US" altLang="zh-CN" dirty="0" err="1"/>
              <a:t>stl</a:t>
            </a:r>
            <a:r>
              <a:rPr lang="zh-CN" altLang="en-US" dirty="0"/>
              <a:t>的话这里会多访存一倍，所以比较慢，如果可以内嵌的写的话不会多访存</a:t>
            </a:r>
            <a:endParaRPr lang="en-US" altLang="zh-CN" dirty="0"/>
          </a:p>
        </p:txBody>
      </p:sp>
    </p:spTree>
    <p:extLst>
      <p:ext uri="{BB962C8B-B14F-4D97-AF65-F5344CB8AC3E}">
        <p14:creationId xmlns:p14="http://schemas.microsoft.com/office/powerpoint/2010/main" val="2994972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D015F-D587-410C-8BB2-1A81233230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C8CD47D-A102-4972-9E70-B384E682354A}"/>
              </a:ext>
            </a:extLst>
          </p:cNvPr>
          <p:cNvSpPr>
            <a:spLocks noGrp="1"/>
          </p:cNvSpPr>
          <p:nvPr>
            <p:ph idx="1"/>
          </p:nvPr>
        </p:nvSpPr>
        <p:spPr/>
        <p:txBody>
          <a:bodyPr/>
          <a:lstStyle/>
          <a:p>
            <a:r>
              <a:rPr lang="zh-CN" altLang="en-US" dirty="0"/>
              <a:t>可以每</a:t>
            </a:r>
            <a:r>
              <a:rPr lang="en-US" altLang="zh-CN" dirty="0"/>
              <a:t>Θ( n/</a:t>
            </a:r>
            <a:r>
              <a:rPr lang="en-US" altLang="zh-CN" dirty="0" err="1"/>
              <a:t>logn</a:t>
            </a:r>
            <a:r>
              <a:rPr lang="en-US" altLang="zh-CN" dirty="0"/>
              <a:t> )</a:t>
            </a:r>
            <a:r>
              <a:rPr lang="zh-CN" altLang="en-US" dirty="0"/>
              <a:t>次重构一次整个序列，并且回收内存</a:t>
            </a:r>
            <a:endParaRPr lang="en-US" altLang="zh-CN" dirty="0"/>
          </a:p>
          <a:p>
            <a:r>
              <a:rPr lang="zh-CN" altLang="en-US" dirty="0"/>
              <a:t>发现这样空间是：</a:t>
            </a:r>
            <a:r>
              <a:rPr lang="en-US" altLang="zh-CN" dirty="0"/>
              <a:t> Θ( n/</a:t>
            </a:r>
            <a:r>
              <a:rPr lang="en-US" altLang="zh-CN" dirty="0" err="1"/>
              <a:t>logn</a:t>
            </a:r>
            <a:r>
              <a:rPr lang="en-US" altLang="zh-CN" dirty="0"/>
              <a:t> ) </a:t>
            </a:r>
            <a:r>
              <a:rPr lang="zh-CN" altLang="en-US" dirty="0"/>
              <a:t>* </a:t>
            </a:r>
            <a:r>
              <a:rPr lang="en-US" altLang="zh-CN" dirty="0"/>
              <a:t>O( </a:t>
            </a:r>
            <a:r>
              <a:rPr lang="en-US" altLang="zh-CN" dirty="0" err="1"/>
              <a:t>logn</a:t>
            </a:r>
            <a:r>
              <a:rPr lang="en-US" altLang="zh-CN" dirty="0"/>
              <a:t> ) = O( n )</a:t>
            </a:r>
          </a:p>
          <a:p>
            <a:r>
              <a:rPr lang="zh-CN" altLang="en-US" dirty="0"/>
              <a:t>时间是</a:t>
            </a:r>
            <a:r>
              <a:rPr lang="en-US" altLang="zh-CN" dirty="0"/>
              <a:t>m / Θ( n/</a:t>
            </a:r>
            <a:r>
              <a:rPr lang="en-US" altLang="zh-CN" dirty="0" err="1"/>
              <a:t>logn</a:t>
            </a:r>
            <a:r>
              <a:rPr lang="en-US" altLang="zh-CN" dirty="0"/>
              <a:t> ) * n = Θ( </a:t>
            </a:r>
            <a:r>
              <a:rPr lang="en-US" altLang="zh-CN" dirty="0" err="1"/>
              <a:t>mlogn</a:t>
            </a:r>
            <a:r>
              <a:rPr lang="en-US" altLang="zh-CN" dirty="0"/>
              <a:t> )</a:t>
            </a:r>
          </a:p>
          <a:p>
            <a:endParaRPr lang="en-US" altLang="zh-CN" dirty="0"/>
          </a:p>
          <a:p>
            <a:r>
              <a:rPr lang="zh-CN" altLang="en-US" dirty="0"/>
              <a:t>时间复杂度</a:t>
            </a:r>
            <a:r>
              <a:rPr lang="en-US" altLang="zh-CN" dirty="0"/>
              <a:t>O( </a:t>
            </a:r>
            <a:r>
              <a:rPr lang="en-US" altLang="zh-CN" dirty="0" err="1"/>
              <a:t>mlogn</a:t>
            </a:r>
            <a:r>
              <a:rPr lang="en-US" altLang="zh-CN" dirty="0"/>
              <a:t> )</a:t>
            </a:r>
            <a:r>
              <a:rPr lang="zh-CN" altLang="en-US" dirty="0"/>
              <a:t>，空间复杂度</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1979621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84204-E8A1-4142-9027-203F941CE06F}"/>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6F434CA1-1EEB-421F-9C54-A260AA48054F}"/>
              </a:ext>
            </a:extLst>
          </p:cNvPr>
          <p:cNvSpPr>
            <a:spLocks noGrp="1"/>
          </p:cNvSpPr>
          <p:nvPr>
            <p:ph idx="1"/>
          </p:nvPr>
        </p:nvSpPr>
        <p:spPr/>
        <p:txBody>
          <a:bodyPr/>
          <a:lstStyle/>
          <a:p>
            <a:r>
              <a:rPr lang="zh-CN" altLang="en-US" dirty="0"/>
              <a:t>给一个</a:t>
            </a:r>
            <a:r>
              <a:rPr lang="en-US" altLang="zh-CN" dirty="0"/>
              <a:t>DAG</a:t>
            </a:r>
            <a:r>
              <a:rPr lang="zh-CN" altLang="en-US" dirty="0"/>
              <a:t>，每个边有边权，每次查询从一个点出发到任意点，字典序</a:t>
            </a:r>
            <a:r>
              <a:rPr lang="en-US" altLang="zh-CN" dirty="0"/>
              <a:t>kth</a:t>
            </a:r>
            <a:r>
              <a:rPr lang="zh-CN" altLang="en-US" dirty="0"/>
              <a:t>的路径，是到哪个点</a:t>
            </a:r>
            <a:endParaRPr lang="en-US" altLang="zh-CN" dirty="0"/>
          </a:p>
          <a:p>
            <a:r>
              <a:rPr lang="en-US" altLang="zh-CN" dirty="0" err="1"/>
              <a:t>n,m</a:t>
            </a:r>
            <a:r>
              <a:rPr lang="en-US" altLang="zh-CN" dirty="0"/>
              <a:t>&lt;=1e5,k&lt;=1e18</a:t>
            </a:r>
          </a:p>
          <a:p>
            <a:r>
              <a:rPr lang="zh-CN" altLang="en-US" dirty="0"/>
              <a:t>每个点的每种边权的出边只有一条</a:t>
            </a:r>
            <a:endParaRPr lang="en-US" altLang="zh-CN" dirty="0"/>
          </a:p>
          <a:p>
            <a:r>
              <a:rPr lang="zh-CN" altLang="en-US" dirty="0"/>
              <a:t>强制在线</a:t>
            </a:r>
          </a:p>
        </p:txBody>
      </p:sp>
    </p:spTree>
    <p:extLst>
      <p:ext uri="{BB962C8B-B14F-4D97-AF65-F5344CB8AC3E}">
        <p14:creationId xmlns:p14="http://schemas.microsoft.com/office/powerpoint/2010/main" val="275144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95A40-3494-418A-85CA-F70F3A387DA5}"/>
              </a:ext>
            </a:extLst>
          </p:cNvPr>
          <p:cNvSpPr>
            <a:spLocks noGrp="1"/>
          </p:cNvSpPr>
          <p:nvPr>
            <p:ph type="title"/>
          </p:nvPr>
        </p:nvSpPr>
        <p:spPr/>
        <p:txBody>
          <a:bodyPr/>
          <a:lstStyle/>
          <a:p>
            <a:r>
              <a:rPr lang="zh-CN" altLang="en-US" dirty="0"/>
              <a:t>可持久化数组</a:t>
            </a:r>
          </a:p>
        </p:txBody>
      </p:sp>
      <p:sp>
        <p:nvSpPr>
          <p:cNvPr id="3" name="内容占位符 2">
            <a:extLst>
              <a:ext uri="{FF2B5EF4-FFF2-40B4-BE49-F238E27FC236}">
                <a16:creationId xmlns:a16="http://schemas.microsoft.com/office/drawing/2014/main" id="{93B32045-41CD-4B26-83E6-D8FB931742D3}"/>
              </a:ext>
            </a:extLst>
          </p:cNvPr>
          <p:cNvSpPr>
            <a:spLocks noGrp="1"/>
          </p:cNvSpPr>
          <p:nvPr>
            <p:ph idx="1"/>
          </p:nvPr>
        </p:nvSpPr>
        <p:spPr/>
        <p:txBody>
          <a:bodyPr/>
          <a:lstStyle/>
          <a:p>
            <a:r>
              <a:rPr lang="zh-CN" altLang="en-US" dirty="0"/>
              <a:t>最暴力的方法是对每个时刻我们都把数组复制一遍</a:t>
            </a:r>
            <a:endParaRPr lang="en-US" altLang="zh-CN" dirty="0"/>
          </a:p>
          <a:p>
            <a:r>
              <a:rPr lang="zh-CN" altLang="en-US" dirty="0"/>
              <a:t>但这样时间和空间都无法承受</a:t>
            </a:r>
            <a:endParaRPr lang="en-US" altLang="zh-CN" dirty="0"/>
          </a:p>
          <a:p>
            <a:r>
              <a:rPr lang="zh-CN" altLang="en-US" dirty="0"/>
              <a:t>如果用一个线段树来维护数组呢？</a:t>
            </a:r>
            <a:endParaRPr lang="en-US" altLang="zh-CN" dirty="0"/>
          </a:p>
          <a:p>
            <a:r>
              <a:rPr lang="zh-CN" altLang="en-US" dirty="0"/>
              <a:t>虽然只能单点修改单点查询蠢了点</a:t>
            </a:r>
          </a:p>
        </p:txBody>
      </p:sp>
    </p:spTree>
    <p:extLst>
      <p:ext uri="{BB962C8B-B14F-4D97-AF65-F5344CB8AC3E}">
        <p14:creationId xmlns:p14="http://schemas.microsoft.com/office/powerpoint/2010/main" val="4260492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0FD30-DB15-44AB-ACDD-F1A5724F489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0DEB15-4CE8-49F6-806C-91059370DA51}"/>
              </a:ext>
            </a:extLst>
          </p:cNvPr>
          <p:cNvSpPr>
            <a:spLocks noGrp="1"/>
          </p:cNvSpPr>
          <p:nvPr>
            <p:ph idx="1"/>
          </p:nvPr>
        </p:nvSpPr>
        <p:spPr/>
        <p:txBody>
          <a:bodyPr/>
          <a:lstStyle/>
          <a:p>
            <a:r>
              <a:rPr lang="zh-CN" altLang="en-US" dirty="0"/>
              <a:t>注意到每个节点开始，假设其有两条出边，边权为</a:t>
            </a:r>
            <a:r>
              <a:rPr lang="en-US" altLang="zh-CN" dirty="0"/>
              <a:t>1,2</a:t>
            </a:r>
          </a:p>
          <a:p>
            <a:r>
              <a:rPr lang="zh-CN" altLang="en-US" dirty="0"/>
              <a:t>则任何先经过</a:t>
            </a:r>
            <a:r>
              <a:rPr lang="en-US" altLang="zh-CN" dirty="0"/>
              <a:t>1</a:t>
            </a:r>
            <a:r>
              <a:rPr lang="zh-CN" altLang="en-US" dirty="0"/>
              <a:t>边的路径都比先经过</a:t>
            </a:r>
            <a:r>
              <a:rPr lang="en-US" altLang="zh-CN" dirty="0"/>
              <a:t>2</a:t>
            </a:r>
            <a:r>
              <a:rPr lang="zh-CN" altLang="en-US" dirty="0"/>
              <a:t>边的路径的字典序小</a:t>
            </a:r>
            <a:endParaRPr lang="en-US" altLang="zh-CN" dirty="0"/>
          </a:p>
          <a:p>
            <a:r>
              <a:rPr lang="zh-CN" altLang="en-US" dirty="0"/>
              <a:t>每个节点用一个可持久化平衡树维护答案</a:t>
            </a:r>
            <a:endParaRPr lang="en-US" altLang="zh-CN" dirty="0"/>
          </a:p>
          <a:p>
            <a:r>
              <a:rPr lang="zh-CN" altLang="en-US" dirty="0"/>
              <a:t>每次在</a:t>
            </a:r>
            <a:r>
              <a:rPr lang="en-US" altLang="zh-CN" dirty="0"/>
              <a:t>DAG</a:t>
            </a:r>
            <a:r>
              <a:rPr lang="zh-CN" altLang="en-US" dirty="0"/>
              <a:t>上按拓扑顺序合并一个点到的所有边的平衡树，每个平衡树是按原顺序合并过来的</a:t>
            </a:r>
            <a:endParaRPr lang="en-US" altLang="zh-CN" dirty="0"/>
          </a:p>
          <a:p>
            <a:r>
              <a:rPr lang="zh-CN" altLang="en-US" dirty="0"/>
              <a:t>然后这个合并的时候取前</a:t>
            </a:r>
            <a:r>
              <a:rPr lang="en-US" altLang="zh-CN" dirty="0" err="1"/>
              <a:t>maxk</a:t>
            </a:r>
            <a:r>
              <a:rPr lang="zh-CN" altLang="en-US" dirty="0"/>
              <a:t>个节点就行了，不然复杂度是指数级的</a:t>
            </a:r>
            <a:endParaRPr lang="en-US" altLang="zh-CN" dirty="0"/>
          </a:p>
        </p:txBody>
      </p:sp>
    </p:spTree>
    <p:extLst>
      <p:ext uri="{BB962C8B-B14F-4D97-AF65-F5344CB8AC3E}">
        <p14:creationId xmlns:p14="http://schemas.microsoft.com/office/powerpoint/2010/main" val="3974500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453B7-4B0A-4C75-B048-1EC9279AC2C4}"/>
              </a:ext>
            </a:extLst>
          </p:cNvPr>
          <p:cNvSpPr>
            <a:spLocks noGrp="1"/>
          </p:cNvSpPr>
          <p:nvPr>
            <p:ph type="title"/>
          </p:nvPr>
        </p:nvSpPr>
        <p:spPr/>
        <p:txBody>
          <a:bodyPr/>
          <a:lstStyle/>
          <a:p>
            <a:r>
              <a:rPr lang="en-US" altLang="zh-CN" dirty="0"/>
              <a:t>TEST_89</a:t>
            </a:r>
            <a:endParaRPr lang="zh-CN" altLang="en-US" dirty="0"/>
          </a:p>
        </p:txBody>
      </p:sp>
      <p:sp>
        <p:nvSpPr>
          <p:cNvPr id="3" name="内容占位符 2">
            <a:extLst>
              <a:ext uri="{FF2B5EF4-FFF2-40B4-BE49-F238E27FC236}">
                <a16:creationId xmlns:a16="http://schemas.microsoft.com/office/drawing/2014/main" id="{9F0ACB77-EE0F-47E6-BFFF-DD98844CEE19}"/>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5EE6AC9A-ADFB-4DAB-8048-22F90F9657DE}"/>
              </a:ext>
            </a:extLst>
          </p:cNvPr>
          <p:cNvPicPr>
            <a:picLocks noChangeAspect="1"/>
          </p:cNvPicPr>
          <p:nvPr/>
        </p:nvPicPr>
        <p:blipFill>
          <a:blip r:embed="rId2"/>
          <a:stretch>
            <a:fillRect/>
          </a:stretch>
        </p:blipFill>
        <p:spPr>
          <a:xfrm>
            <a:off x="838200" y="1795057"/>
            <a:ext cx="5948958" cy="5062943"/>
          </a:xfrm>
          <a:prstGeom prst="rect">
            <a:avLst/>
          </a:prstGeom>
        </p:spPr>
      </p:pic>
    </p:spTree>
    <p:extLst>
      <p:ext uri="{BB962C8B-B14F-4D97-AF65-F5344CB8AC3E}">
        <p14:creationId xmlns:p14="http://schemas.microsoft.com/office/powerpoint/2010/main" val="41453435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C52026-B2AD-4301-92D7-3E3D485A7D25}"/>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B04CB8E2-DDA5-4535-A544-5056CE603D88}"/>
              </a:ext>
            </a:extLst>
          </p:cNvPr>
          <p:cNvPicPr>
            <a:picLocks noGrp="1" noChangeAspect="1"/>
          </p:cNvPicPr>
          <p:nvPr>
            <p:ph idx="1"/>
          </p:nvPr>
        </p:nvPicPr>
        <p:blipFill>
          <a:blip r:embed="rId2"/>
          <a:stretch>
            <a:fillRect/>
          </a:stretch>
        </p:blipFill>
        <p:spPr>
          <a:xfrm>
            <a:off x="838200" y="1690688"/>
            <a:ext cx="7903128" cy="2841247"/>
          </a:xfrm>
        </p:spPr>
      </p:pic>
    </p:spTree>
    <p:extLst>
      <p:ext uri="{BB962C8B-B14F-4D97-AF65-F5344CB8AC3E}">
        <p14:creationId xmlns:p14="http://schemas.microsoft.com/office/powerpoint/2010/main" val="1880318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F5288-8F83-4B11-B444-31B6ECF503D5}"/>
              </a:ext>
            </a:extLst>
          </p:cNvPr>
          <p:cNvSpPr>
            <a:spLocks noGrp="1"/>
          </p:cNvSpPr>
          <p:nvPr>
            <p:ph type="title"/>
          </p:nvPr>
        </p:nvSpPr>
        <p:spPr/>
        <p:txBody>
          <a:bodyPr/>
          <a:lstStyle/>
          <a:p>
            <a:r>
              <a:rPr lang="en-US" altLang="zh-CN" dirty="0"/>
              <a:t>Bzoj3551 Peaks</a:t>
            </a:r>
            <a:r>
              <a:rPr lang="zh-CN" altLang="en-US" dirty="0"/>
              <a:t>加强版</a:t>
            </a:r>
          </a:p>
        </p:txBody>
      </p:sp>
      <p:sp>
        <p:nvSpPr>
          <p:cNvPr id="3" name="内容占位符 2">
            <a:extLst>
              <a:ext uri="{FF2B5EF4-FFF2-40B4-BE49-F238E27FC236}">
                <a16:creationId xmlns:a16="http://schemas.microsoft.com/office/drawing/2014/main" id="{77BDC785-E74C-4223-BE0F-64E24ABCF504}"/>
              </a:ext>
            </a:extLst>
          </p:cNvPr>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p>
        </p:txBody>
      </p:sp>
    </p:spTree>
    <p:extLst>
      <p:ext uri="{BB962C8B-B14F-4D97-AF65-F5344CB8AC3E}">
        <p14:creationId xmlns:p14="http://schemas.microsoft.com/office/powerpoint/2010/main" val="37788870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488A-CAB7-446B-8BA3-91D5D47652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93BD47-364B-4311-BDDD-3737AB76F793}"/>
              </a:ext>
            </a:extLst>
          </p:cNvPr>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686071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2E3B8-4C4B-4C52-8A59-031850D97E42}"/>
              </a:ext>
            </a:extLst>
          </p:cNvPr>
          <p:cNvSpPr>
            <a:spLocks noGrp="1"/>
          </p:cNvSpPr>
          <p:nvPr>
            <p:ph type="title"/>
          </p:nvPr>
        </p:nvSpPr>
        <p:spPr/>
        <p:txBody>
          <a:bodyPr/>
          <a:lstStyle/>
          <a:p>
            <a:r>
              <a:rPr lang="en-US" altLang="zh-CN" dirty="0"/>
              <a:t>HBCPC2021 K</a:t>
            </a:r>
            <a:endParaRPr lang="zh-CN" altLang="en-US" dirty="0"/>
          </a:p>
        </p:txBody>
      </p:sp>
      <p:sp>
        <p:nvSpPr>
          <p:cNvPr id="3" name="内容占位符 2">
            <a:extLst>
              <a:ext uri="{FF2B5EF4-FFF2-40B4-BE49-F238E27FC236}">
                <a16:creationId xmlns:a16="http://schemas.microsoft.com/office/drawing/2014/main" id="{8DB65EF0-C86B-417A-8D99-4A2741F69035}"/>
              </a:ext>
            </a:extLst>
          </p:cNvPr>
          <p:cNvSpPr>
            <a:spLocks noGrp="1"/>
          </p:cNvSpPr>
          <p:nvPr>
            <p:ph idx="1"/>
          </p:nvPr>
        </p:nvSpPr>
        <p:spPr/>
        <p:txBody>
          <a:bodyPr/>
          <a:lstStyle/>
          <a:p>
            <a:r>
              <a:rPr lang="zh-CN" altLang="en-US" dirty="0"/>
              <a:t>给定一个长为 </a:t>
            </a:r>
            <a:r>
              <a:rPr lang="en-US" altLang="zh-CN" dirty="0"/>
              <a:t>n </a:t>
            </a:r>
            <a:r>
              <a:rPr lang="zh-CN" altLang="en-US" dirty="0"/>
              <a:t>的序列 </a:t>
            </a:r>
            <a:r>
              <a:rPr lang="en-US" altLang="zh-CN" dirty="0"/>
              <a:t>a</a:t>
            </a:r>
            <a:r>
              <a:rPr lang="zh-CN" altLang="en-US" dirty="0"/>
              <a:t>，每个位置是一个线性变换 </a:t>
            </a:r>
            <a:r>
              <a:rPr lang="en-US" altLang="zh-CN" dirty="0"/>
              <a:t>x=|x-a[</a:t>
            </a:r>
            <a:r>
              <a:rPr lang="en-US" altLang="zh-CN" dirty="0" err="1"/>
              <a:t>i</a:t>
            </a:r>
            <a:r>
              <a:rPr lang="en-US" altLang="zh-CN" dirty="0"/>
              <a:t>]|</a:t>
            </a:r>
            <a:r>
              <a:rPr lang="zh-CN" altLang="en-US" dirty="0"/>
              <a:t>，每次查询给出一个区间 </a:t>
            </a:r>
            <a:r>
              <a:rPr lang="en-US" altLang="zh-CN" dirty="0"/>
              <a:t>[</a:t>
            </a:r>
            <a:r>
              <a:rPr lang="en-US" altLang="zh-CN" dirty="0" err="1"/>
              <a:t>l,r</a:t>
            </a:r>
            <a:r>
              <a:rPr lang="en-US" altLang="zh-CN" dirty="0"/>
              <a:t>] </a:t>
            </a:r>
            <a:r>
              <a:rPr lang="zh-CN" altLang="en-US" dirty="0"/>
              <a:t>和一个值 </a:t>
            </a:r>
            <a:r>
              <a:rPr lang="en-US" altLang="zh-CN" dirty="0"/>
              <a:t>v</a:t>
            </a:r>
            <a:r>
              <a:rPr lang="zh-CN" altLang="en-US" dirty="0"/>
              <a:t>，依次令 </a:t>
            </a:r>
            <a:r>
              <a:rPr lang="en-US" altLang="zh-CN" dirty="0" err="1"/>
              <a:t>i</a:t>
            </a:r>
            <a:r>
              <a:rPr lang="en-US" altLang="zh-CN" dirty="0"/>
              <a:t> </a:t>
            </a:r>
            <a:r>
              <a:rPr lang="zh-CN" altLang="en-US" dirty="0"/>
              <a:t>从 </a:t>
            </a:r>
            <a:r>
              <a:rPr lang="en-US" altLang="zh-CN" dirty="0"/>
              <a:t>l </a:t>
            </a:r>
            <a:r>
              <a:rPr lang="zh-CN" altLang="en-US" dirty="0"/>
              <a:t>到 </a:t>
            </a:r>
            <a:r>
              <a:rPr lang="en-US" altLang="zh-CN" dirty="0"/>
              <a:t>r </a:t>
            </a:r>
            <a:r>
              <a:rPr lang="zh-CN" altLang="en-US" dirty="0"/>
              <a:t>，访问每个元素 </a:t>
            </a:r>
            <a:r>
              <a:rPr lang="en-US" altLang="zh-CN" dirty="0"/>
              <a:t>a[</a:t>
            </a:r>
            <a:r>
              <a:rPr lang="en-US" altLang="zh-CN" dirty="0" err="1"/>
              <a:t>i</a:t>
            </a:r>
            <a:r>
              <a:rPr lang="en-US" altLang="zh-CN" dirty="0"/>
              <a:t>]</a:t>
            </a:r>
            <a:r>
              <a:rPr lang="zh-CN" altLang="en-US" dirty="0"/>
              <a:t>，将 </a:t>
            </a:r>
            <a:r>
              <a:rPr lang="en-US" altLang="zh-CN" dirty="0"/>
              <a:t>v </a:t>
            </a:r>
            <a:r>
              <a:rPr lang="zh-CN" altLang="en-US" dirty="0"/>
              <a:t>变为 </a:t>
            </a:r>
            <a:r>
              <a:rPr lang="en-US" altLang="zh-CN" dirty="0"/>
              <a:t>|v-a[</a:t>
            </a:r>
            <a:r>
              <a:rPr lang="en-US" altLang="zh-CN" dirty="0" err="1"/>
              <a:t>i</a:t>
            </a:r>
            <a:r>
              <a:rPr lang="en-US" altLang="zh-CN" dirty="0"/>
              <a:t>]|</a:t>
            </a:r>
            <a:r>
              <a:rPr lang="zh-CN" altLang="en-US" dirty="0"/>
              <a:t>，求结束后的 </a:t>
            </a:r>
            <a:r>
              <a:rPr lang="en-US" altLang="zh-CN" dirty="0"/>
              <a:t>v </a:t>
            </a:r>
            <a:r>
              <a:rPr lang="zh-CN" altLang="en-US" dirty="0"/>
              <a:t>的值。</a:t>
            </a:r>
            <a:endParaRPr lang="en-US" altLang="zh-CN" dirty="0"/>
          </a:p>
          <a:p>
            <a:r>
              <a:rPr lang="zh-CN" altLang="en-US" dirty="0"/>
              <a:t>强制在线</a:t>
            </a:r>
            <a:endParaRPr lang="en-US" altLang="zh-CN" dirty="0"/>
          </a:p>
          <a:p>
            <a:r>
              <a:rPr lang="en-US" altLang="zh-CN" dirty="0" err="1"/>
              <a:t>n,m</a:t>
            </a:r>
            <a:r>
              <a:rPr lang="en-US" altLang="zh-CN" dirty="0"/>
              <a:t>&lt;=1e5,v,a[</a:t>
            </a:r>
            <a:r>
              <a:rPr lang="en-US" altLang="zh-CN" dirty="0" err="1"/>
              <a:t>i</a:t>
            </a:r>
            <a:r>
              <a:rPr lang="en-US" altLang="zh-CN" dirty="0"/>
              <a:t>]&lt;=1e7,3s</a:t>
            </a:r>
            <a:endParaRPr lang="zh-CN" altLang="en-US" dirty="0"/>
          </a:p>
        </p:txBody>
      </p:sp>
    </p:spTree>
    <p:extLst>
      <p:ext uri="{BB962C8B-B14F-4D97-AF65-F5344CB8AC3E}">
        <p14:creationId xmlns:p14="http://schemas.microsoft.com/office/powerpoint/2010/main" val="3138593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0F08B-3A63-47FA-B3A0-A75351560AC6}"/>
              </a:ext>
            </a:extLst>
          </p:cNvPr>
          <p:cNvSpPr>
            <a:spLocks noGrp="1"/>
          </p:cNvSpPr>
          <p:nvPr>
            <p:ph type="title"/>
          </p:nvPr>
        </p:nvSpPr>
        <p:spPr/>
        <p:txBody>
          <a:bodyPr/>
          <a:lstStyle/>
          <a:p>
            <a:r>
              <a:rPr lang="en-US" altLang="zh-CN" dirty="0"/>
              <a:t>Solution</a:t>
            </a:r>
            <a:endParaRPr lang="zh-CN" altLang="en-US" dirty="0"/>
          </a:p>
        </p:txBody>
      </p:sp>
      <p:sp>
        <p:nvSpPr>
          <p:cNvPr id="4" name="内容占位符 3">
            <a:extLst>
              <a:ext uri="{FF2B5EF4-FFF2-40B4-BE49-F238E27FC236}">
                <a16:creationId xmlns:a16="http://schemas.microsoft.com/office/drawing/2014/main" id="{EE7E3B9E-EF5D-4ED9-B152-EFA319C58834}"/>
              </a:ext>
            </a:extLst>
          </p:cNvPr>
          <p:cNvSpPr>
            <a:spLocks noGrp="1"/>
          </p:cNvSpPr>
          <p:nvPr>
            <p:ph idx="1"/>
          </p:nvPr>
        </p:nvSpPr>
        <p:spPr/>
        <p:txBody>
          <a:bodyPr>
            <a:normAutofit/>
          </a:bodyPr>
          <a:lstStyle/>
          <a:p>
            <a:r>
              <a:rPr lang="zh-CN" altLang="en-US" dirty="0"/>
              <a:t>这个问题的分段函数段数很大，只需 </a:t>
            </a:r>
            <a:r>
              <a:rPr lang="en-US" altLang="zh-CN" dirty="0"/>
              <a:t>O(</a:t>
            </a:r>
            <a:r>
              <a:rPr lang="en-US" altLang="zh-CN" dirty="0" err="1"/>
              <a:t>logv</a:t>
            </a:r>
            <a:r>
              <a:rPr lang="en-US" altLang="zh-CN" dirty="0"/>
              <a:t>) </a:t>
            </a:r>
            <a:r>
              <a:rPr lang="zh-CN" altLang="en-US" dirty="0"/>
              <a:t>个序列上的位置就可以构造出 </a:t>
            </a:r>
            <a:r>
              <a:rPr lang="en-US" altLang="zh-CN" dirty="0"/>
              <a:t>v </a:t>
            </a:r>
            <a:r>
              <a:rPr lang="zh-CN" altLang="en-US" dirty="0"/>
              <a:t>段的分段函数，所以需要使用一种 </a:t>
            </a:r>
            <a:r>
              <a:rPr lang="en-US" altLang="zh-CN" dirty="0"/>
              <a:t>DAG </a:t>
            </a:r>
            <a:r>
              <a:rPr lang="zh-CN" altLang="en-US" dirty="0"/>
              <a:t>结构的数据结构，比如树套树或者带区间复制的可持久化平衡树。</a:t>
            </a:r>
          </a:p>
          <a:p>
            <a:r>
              <a:rPr lang="zh-CN" altLang="en-US" dirty="0"/>
              <a:t>先考虑全局查询怎么做，可以从右往左扫描线，维护一个可持久化平衡树，初始为恒等映射，左边加入一个线性变换 </a:t>
            </a:r>
            <a:r>
              <a:rPr lang="en-US" altLang="zh-CN" dirty="0"/>
              <a:t>x=|x-a[</a:t>
            </a:r>
            <a:r>
              <a:rPr lang="en-US" altLang="zh-CN" dirty="0" err="1"/>
              <a:t>i</a:t>
            </a:r>
            <a:r>
              <a:rPr lang="en-US" altLang="zh-CN" dirty="0"/>
              <a:t>]| </a:t>
            </a:r>
            <a:r>
              <a:rPr lang="zh-CN" altLang="en-US" dirty="0"/>
              <a:t>时，等价于将所有左边 </a:t>
            </a:r>
            <a:r>
              <a:rPr lang="en-US" altLang="zh-CN" dirty="0"/>
              <a:t>&gt;a[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x’-a[</a:t>
            </a:r>
            <a:r>
              <a:rPr lang="en-US" altLang="zh-CN" dirty="0" err="1"/>
              <a:t>i</a:t>
            </a:r>
            <a:r>
              <a:rPr lang="en-US" altLang="zh-CN" dirty="0"/>
              <a:t>]</a:t>
            </a:r>
            <a:r>
              <a:rPr lang="zh-CN" altLang="en-US" dirty="0"/>
              <a:t>，所有 </a:t>
            </a:r>
            <a:r>
              <a:rPr lang="en-US" altLang="zh-CN" dirty="0"/>
              <a:t>&lt;a[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a[</a:t>
            </a:r>
            <a:r>
              <a:rPr lang="en-US" altLang="zh-CN" dirty="0" err="1"/>
              <a:t>i</a:t>
            </a:r>
            <a:r>
              <a:rPr lang="en-US" altLang="zh-CN" dirty="0"/>
              <a:t>]-x'</a:t>
            </a:r>
            <a:r>
              <a:rPr lang="zh-CN" altLang="en-US" dirty="0"/>
              <a:t>。于是等价于将右边的映射中一个区间复制过来，另一个区间翻转后复制过来，然后合并，这个使用可持久化平衡树可以高效地维护。</a:t>
            </a:r>
          </a:p>
        </p:txBody>
      </p:sp>
    </p:spTree>
    <p:extLst>
      <p:ext uri="{BB962C8B-B14F-4D97-AF65-F5344CB8AC3E}">
        <p14:creationId xmlns:p14="http://schemas.microsoft.com/office/powerpoint/2010/main" val="413461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ABFE0-CF4A-4E5C-BB97-E0C02324F382}"/>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EE04C6A0-E347-4C47-915A-9B99D984D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2147582"/>
            <a:ext cx="5560544" cy="3735766"/>
          </a:xfrm>
        </p:spPr>
      </p:pic>
      <p:pic>
        <p:nvPicPr>
          <p:cNvPr id="7" name="图片 6">
            <a:extLst>
              <a:ext uri="{FF2B5EF4-FFF2-40B4-BE49-F238E27FC236}">
                <a16:creationId xmlns:a16="http://schemas.microsoft.com/office/drawing/2014/main" id="{A224B740-8552-4504-91CA-30EF355E9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630" y="2147582"/>
            <a:ext cx="6114602" cy="3934549"/>
          </a:xfrm>
          <a:prstGeom prst="rect">
            <a:avLst/>
          </a:prstGeom>
        </p:spPr>
      </p:pic>
    </p:spTree>
    <p:extLst>
      <p:ext uri="{BB962C8B-B14F-4D97-AF65-F5344CB8AC3E}">
        <p14:creationId xmlns:p14="http://schemas.microsoft.com/office/powerpoint/2010/main" val="2122023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7E4DA-0CC7-4D4F-838A-67C971251280}"/>
              </a:ext>
            </a:extLst>
          </p:cNvPr>
          <p:cNvSpPr>
            <a:spLocks noGrp="1"/>
          </p:cNvSpPr>
          <p:nvPr>
            <p:ph type="title"/>
          </p:nvPr>
        </p:nvSpPr>
        <p:spPr/>
        <p:txBody>
          <a:bodyPr/>
          <a:lstStyle/>
          <a:p>
            <a:r>
              <a:rPr lang="en-US" altLang="zh-CN" dirty="0"/>
              <a:t>Solution</a:t>
            </a:r>
            <a:endParaRPr lang="zh-CN" altLang="en-US" dirty="0"/>
          </a:p>
        </p:txBody>
      </p:sp>
      <p:sp>
        <p:nvSpPr>
          <p:cNvPr id="4" name="内容占位符 3">
            <a:extLst>
              <a:ext uri="{FF2B5EF4-FFF2-40B4-BE49-F238E27FC236}">
                <a16:creationId xmlns:a16="http://schemas.microsoft.com/office/drawing/2014/main" id="{5A03D6EF-E7F2-43F6-919F-CF5B823949FF}"/>
              </a:ext>
            </a:extLst>
          </p:cNvPr>
          <p:cNvSpPr>
            <a:spLocks noGrp="1"/>
          </p:cNvSpPr>
          <p:nvPr>
            <p:ph idx="1"/>
          </p:nvPr>
        </p:nvSpPr>
        <p:spPr/>
        <p:txBody>
          <a:bodyPr>
            <a:normAutofit/>
          </a:bodyPr>
          <a:lstStyle/>
          <a:p>
            <a:r>
              <a:rPr lang="zh-CN" altLang="en-US" dirty="0"/>
              <a:t>为了处理区间查询，只需将序列进行一次分治即可，最后的数据结构是一个线段树套可持久化平衡树的结构。</a:t>
            </a:r>
            <a:endParaRPr lang="en-US" altLang="zh-CN" dirty="0"/>
          </a:p>
          <a:p>
            <a:r>
              <a:rPr lang="zh-CN" altLang="en-US" dirty="0"/>
              <a:t>查询时对外层线段树拆出的</a:t>
            </a:r>
            <a:r>
              <a:rPr lang="en-US" altLang="zh-CN" dirty="0"/>
              <a:t>O(</a:t>
            </a:r>
            <a:r>
              <a:rPr lang="en-US" altLang="zh-CN" dirty="0" err="1"/>
              <a:t>logn</a:t>
            </a:r>
            <a:r>
              <a:rPr lang="en-US" altLang="zh-CN" dirty="0"/>
              <a:t>)</a:t>
            </a:r>
            <a:r>
              <a:rPr lang="zh-CN" altLang="en-US" dirty="0"/>
              <a:t>个节点依次访问，先算出这个节点中从左到右</a:t>
            </a:r>
            <a:r>
              <a:rPr lang="en-US" altLang="zh-CN" dirty="0"/>
              <a:t>x</a:t>
            </a:r>
            <a:r>
              <a:rPr lang="zh-CN" altLang="en-US" dirty="0"/>
              <a:t>被变成了什么值，然后传给下一个节点。</a:t>
            </a:r>
          </a:p>
          <a:p>
            <a:r>
              <a:rPr lang="en-US" altLang="zh-CN" dirty="0"/>
              <a:t>std</a:t>
            </a:r>
            <a:r>
              <a:rPr lang="zh-CN" altLang="en-US" dirty="0"/>
              <a:t>有进行一些常数优化，如线段树最底层按 </a:t>
            </a:r>
            <a:r>
              <a:rPr lang="en-US" altLang="zh-CN" dirty="0" err="1"/>
              <a:t>lognlogv</a:t>
            </a:r>
            <a:r>
              <a:rPr lang="en-US" altLang="zh-CN" dirty="0"/>
              <a:t> </a:t>
            </a:r>
            <a:r>
              <a:rPr lang="zh-CN" altLang="en-US" dirty="0"/>
              <a:t>大小分块，线段树最上层去掉 </a:t>
            </a:r>
            <a:r>
              <a:rPr lang="en-US" altLang="zh-CN" dirty="0"/>
              <a:t>O(</a:t>
            </a:r>
            <a:r>
              <a:rPr lang="en-US" altLang="zh-CN" dirty="0" err="1"/>
              <a:t>loglogn</a:t>
            </a:r>
            <a:r>
              <a:rPr lang="en-US" altLang="zh-CN" dirty="0"/>
              <a:t>) </a:t>
            </a:r>
            <a:r>
              <a:rPr lang="zh-CN" altLang="en-US" dirty="0"/>
              <a:t>个节点，改为分块，线段树可以直接从右儿子中插入左子树部分的操作而得到父亲结点的可持久化平衡树。</a:t>
            </a:r>
          </a:p>
          <a:p>
            <a:r>
              <a:rPr lang="zh-CN" altLang="en-US" dirty="0"/>
              <a:t>总时间复杂度 </a:t>
            </a:r>
            <a:r>
              <a:rPr lang="en-US" altLang="zh-CN" dirty="0"/>
              <a:t>O((</a:t>
            </a:r>
            <a:r>
              <a:rPr lang="en-US" altLang="zh-CN" dirty="0" err="1"/>
              <a:t>n+m</a:t>
            </a:r>
            <a:r>
              <a:rPr lang="en-US" altLang="zh-CN" dirty="0"/>
              <a:t>)</a:t>
            </a:r>
            <a:r>
              <a:rPr lang="en-US" altLang="zh-CN" dirty="0" err="1"/>
              <a:t>lognlogv</a:t>
            </a:r>
            <a:r>
              <a:rPr lang="en-US" altLang="zh-CN" dirty="0"/>
              <a:t>)</a:t>
            </a:r>
            <a:r>
              <a:rPr lang="zh-CN" altLang="en-US" dirty="0"/>
              <a:t>。</a:t>
            </a:r>
          </a:p>
        </p:txBody>
      </p:sp>
    </p:spTree>
    <p:extLst>
      <p:ext uri="{BB962C8B-B14F-4D97-AF65-F5344CB8AC3E}">
        <p14:creationId xmlns:p14="http://schemas.microsoft.com/office/powerpoint/2010/main" val="1614457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8C220-B145-465D-844D-8121ACD61675}"/>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D37E3369-3F26-4B16-9ACA-66CA277DB7CF}"/>
              </a:ext>
            </a:extLst>
          </p:cNvPr>
          <p:cNvSpPr>
            <a:spLocks noGrp="1"/>
          </p:cNvSpPr>
          <p:nvPr>
            <p:ph idx="1"/>
          </p:nvPr>
        </p:nvSpPr>
        <p:spPr/>
        <p:txBody>
          <a:bodyPr/>
          <a:lstStyle/>
          <a:p>
            <a:r>
              <a:rPr lang="en-US" altLang="zh-CN" dirty="0"/>
              <a:t>1.</a:t>
            </a:r>
            <a:r>
              <a:rPr lang="zh-CN" altLang="en-US" dirty="0"/>
              <a:t>插入</a:t>
            </a:r>
            <a:endParaRPr lang="en-US" altLang="zh-CN" dirty="0"/>
          </a:p>
          <a:p>
            <a:r>
              <a:rPr lang="en-US" altLang="zh-CN" dirty="0"/>
              <a:t>2.</a:t>
            </a:r>
            <a:r>
              <a:rPr lang="zh-CN" altLang="en-US" dirty="0"/>
              <a:t>删除最小值</a:t>
            </a:r>
            <a:endParaRPr lang="en-US" altLang="zh-CN" dirty="0"/>
          </a:p>
          <a:p>
            <a:r>
              <a:rPr lang="en-US" altLang="zh-CN" dirty="0"/>
              <a:t>3.</a:t>
            </a:r>
            <a:r>
              <a:rPr lang="zh-CN" altLang="en-US" dirty="0"/>
              <a:t>查询最小值</a:t>
            </a:r>
            <a:endParaRPr lang="en-US" altLang="zh-CN" dirty="0"/>
          </a:p>
          <a:p>
            <a:r>
              <a:rPr lang="en-US" altLang="zh-CN" dirty="0"/>
              <a:t>4.</a:t>
            </a:r>
            <a:r>
              <a:rPr lang="zh-CN" altLang="en-US" dirty="0"/>
              <a:t>合并两个堆</a:t>
            </a:r>
            <a:endParaRPr lang="en-US" altLang="zh-CN" dirty="0"/>
          </a:p>
          <a:p>
            <a:r>
              <a:rPr lang="zh-CN" altLang="en-US" dirty="0"/>
              <a:t>目前最优复杂度是除了</a:t>
            </a:r>
            <a:r>
              <a:rPr lang="en-US" altLang="zh-CN" dirty="0"/>
              <a:t>2</a:t>
            </a:r>
            <a:r>
              <a:rPr lang="zh-CN" altLang="en-US" dirty="0"/>
              <a:t>操作</a:t>
            </a:r>
            <a:r>
              <a:rPr lang="en-US" altLang="zh-CN" dirty="0"/>
              <a:t>pop</a:t>
            </a:r>
            <a:r>
              <a:rPr lang="zh-CN" altLang="en-US" dirty="0"/>
              <a:t>复杂度为</a:t>
            </a:r>
            <a:r>
              <a:rPr lang="en-US" altLang="zh-CN" dirty="0"/>
              <a:t>O(</a:t>
            </a:r>
            <a:r>
              <a:rPr lang="en-US" altLang="zh-CN" dirty="0" err="1"/>
              <a:t>logn</a:t>
            </a:r>
            <a:r>
              <a:rPr lang="en-US" altLang="zh-CN" dirty="0"/>
              <a:t>)</a:t>
            </a:r>
            <a:r>
              <a:rPr lang="zh-CN" altLang="en-US" dirty="0"/>
              <a:t>以外，其他操作复杂度均为</a:t>
            </a:r>
            <a:r>
              <a:rPr lang="en-US" altLang="zh-CN" dirty="0"/>
              <a:t>O(1)</a:t>
            </a:r>
          </a:p>
          <a:p>
            <a:r>
              <a:rPr lang="zh-CN" altLang="en-US" dirty="0"/>
              <a:t>可以完全可持久化，并且一定程度上可以合并历史版本</a:t>
            </a:r>
            <a:endParaRPr lang="en-US" altLang="zh-CN" dirty="0"/>
          </a:p>
        </p:txBody>
      </p:sp>
    </p:spTree>
    <p:extLst>
      <p:ext uri="{BB962C8B-B14F-4D97-AF65-F5344CB8AC3E}">
        <p14:creationId xmlns:p14="http://schemas.microsoft.com/office/powerpoint/2010/main" val="201246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15470-8559-45AF-B6AB-F6E820E93805}"/>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58E18643-6733-4B75-86EC-08BD415B9699}"/>
              </a:ext>
            </a:extLst>
          </p:cNvPr>
          <p:cNvSpPr>
            <a:spLocks noGrp="1"/>
          </p:cNvSpPr>
          <p:nvPr>
            <p:ph idx="1"/>
          </p:nvPr>
        </p:nvSpPr>
        <p:spPr/>
        <p:txBody>
          <a:bodyPr/>
          <a:lstStyle/>
          <a:p>
            <a:r>
              <a:rPr lang="zh-CN" altLang="en-US" dirty="0"/>
              <a:t>如果每次都暴力复制整棵线段树，时间复杂度无法承受</a:t>
            </a:r>
            <a:endParaRPr lang="en-US" altLang="zh-CN" dirty="0"/>
          </a:p>
          <a:p>
            <a:r>
              <a:rPr lang="zh-CN" altLang="en-US" dirty="0"/>
              <a:t>考虑每次修改，线段树只有</a:t>
            </a:r>
            <a:r>
              <a:rPr lang="en-US" altLang="zh-CN" dirty="0"/>
              <a:t>O( </a:t>
            </a:r>
            <a:r>
              <a:rPr lang="en-US" altLang="zh-CN" dirty="0" err="1"/>
              <a:t>logn</a:t>
            </a:r>
            <a:r>
              <a:rPr lang="en-US" altLang="zh-CN" dirty="0"/>
              <a:t> )</a:t>
            </a:r>
            <a:r>
              <a:rPr lang="zh-CN" altLang="en-US" dirty="0"/>
              <a:t>个节点会被修改，所以我们可以对每个被修改的节点，将其复制一份进行修改</a:t>
            </a:r>
          </a:p>
        </p:txBody>
      </p:sp>
      <p:pic>
        <p:nvPicPr>
          <p:cNvPr id="1026" name="Picture 2">
            <a:extLst>
              <a:ext uri="{FF2B5EF4-FFF2-40B4-BE49-F238E27FC236}">
                <a16:creationId xmlns:a16="http://schemas.microsoft.com/office/drawing/2014/main" id="{7320C485-7410-4F8D-9B6C-70BBC9A5AA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836" y="3264548"/>
            <a:ext cx="5458436" cy="348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768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4DA1B-4D1D-4C1D-9F42-5A852E72577D}"/>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FB7C8E87-94C1-4EED-95D5-99C9D711D979}"/>
              </a:ext>
            </a:extLst>
          </p:cNvPr>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网上流传的一个关于可持久化可并堆的</a:t>
            </a:r>
            <a:r>
              <a:rPr lang="en-US" altLang="zh-CN" dirty="0"/>
              <a:t>pdf</a:t>
            </a:r>
          </a:p>
          <a:p>
            <a:r>
              <a:rPr lang="zh-CN" altLang="en-US" dirty="0"/>
              <a:t>这个说法也是错的，可持久化的</a:t>
            </a:r>
            <a:r>
              <a:rPr lang="en-US" altLang="zh-CN" dirty="0" err="1"/>
              <a:t>Brodal</a:t>
            </a:r>
            <a:r>
              <a:rPr lang="en-US" altLang="zh-CN" dirty="0"/>
              <a:t> Queue</a:t>
            </a:r>
            <a:r>
              <a:rPr lang="zh-CN" altLang="en-US" dirty="0"/>
              <a:t>无法减小某个元素的值，只能做上述的四个操作，而且</a:t>
            </a:r>
            <a:r>
              <a:rPr lang="en-US" altLang="zh-CN" dirty="0" err="1"/>
              <a:t>Brodal</a:t>
            </a:r>
            <a:r>
              <a:rPr lang="zh-CN" altLang="en-US" dirty="0"/>
              <a:t>论文中给出的是一个新的数据结构，叫做斜二项堆</a:t>
            </a:r>
            <a:endParaRPr lang="en-US" altLang="zh-CN" dirty="0"/>
          </a:p>
          <a:p>
            <a:r>
              <a:rPr lang="zh-CN" altLang="en-US" dirty="0"/>
              <a:t>如果对</a:t>
            </a:r>
            <a:r>
              <a:rPr lang="en-US" altLang="zh-CN" dirty="0" err="1"/>
              <a:t>Brodal</a:t>
            </a:r>
            <a:r>
              <a:rPr lang="en-US" altLang="zh-CN" dirty="0"/>
              <a:t> queue</a:t>
            </a:r>
            <a:r>
              <a:rPr lang="zh-CN" altLang="en-US" dirty="0"/>
              <a:t>感兴趣可以看</a:t>
            </a:r>
            <a:r>
              <a:rPr lang="en-US" altLang="zh-CN" dirty="0">
                <a:hlinkClick r:id="rId2"/>
              </a:rPr>
              <a:t>https://www.luogu.com.cn/problem/P6019</a:t>
            </a:r>
            <a:endParaRPr lang="zh-CN" altLang="en-US" dirty="0"/>
          </a:p>
        </p:txBody>
      </p:sp>
      <p:pic>
        <p:nvPicPr>
          <p:cNvPr id="7" name="图片 6">
            <a:extLst>
              <a:ext uri="{FF2B5EF4-FFF2-40B4-BE49-F238E27FC236}">
                <a16:creationId xmlns:a16="http://schemas.microsoft.com/office/drawing/2014/main" id="{DC8FB544-C113-42A8-8B23-5E2135626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9752"/>
            <a:ext cx="6391922" cy="2980398"/>
          </a:xfrm>
          <a:prstGeom prst="rect">
            <a:avLst/>
          </a:prstGeom>
        </p:spPr>
      </p:pic>
    </p:spTree>
    <p:extLst>
      <p:ext uri="{BB962C8B-B14F-4D97-AF65-F5344CB8AC3E}">
        <p14:creationId xmlns:p14="http://schemas.microsoft.com/office/powerpoint/2010/main" val="33622243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87F3D-C4FA-4C32-9B7C-ADF37B810E58}"/>
              </a:ext>
            </a:extLst>
          </p:cNvPr>
          <p:cNvSpPr>
            <a:spLocks noGrp="1"/>
          </p:cNvSpPr>
          <p:nvPr>
            <p:ph type="title"/>
          </p:nvPr>
        </p:nvSpPr>
        <p:spPr/>
        <p:txBody>
          <a:bodyPr/>
          <a:lstStyle/>
          <a:p>
            <a:r>
              <a:rPr lang="zh-CN" altLang="en-US" dirty="0"/>
              <a:t>可持久化可合并堆</a:t>
            </a:r>
          </a:p>
        </p:txBody>
      </p:sp>
      <p:sp>
        <p:nvSpPr>
          <p:cNvPr id="3" name="内容占位符 2">
            <a:extLst>
              <a:ext uri="{FF2B5EF4-FFF2-40B4-BE49-F238E27FC236}">
                <a16:creationId xmlns:a16="http://schemas.microsoft.com/office/drawing/2014/main" id="{E565D635-2C15-4FF4-A3B9-C7CF25995E10}"/>
              </a:ext>
            </a:extLst>
          </p:cNvPr>
          <p:cNvSpPr>
            <a:spLocks noGrp="1"/>
          </p:cNvSpPr>
          <p:nvPr>
            <p:ph idx="1"/>
          </p:nvPr>
        </p:nvSpPr>
        <p:spPr/>
        <p:txBody>
          <a:bodyPr/>
          <a:lstStyle/>
          <a:p>
            <a:r>
              <a:rPr lang="zh-CN" altLang="en-US" dirty="0"/>
              <a:t>斜二项堆在除了</a:t>
            </a:r>
            <a:r>
              <a:rPr lang="en-US" altLang="zh-CN" dirty="0" err="1"/>
              <a:t>decrase</a:t>
            </a:r>
            <a:r>
              <a:rPr lang="en-US" altLang="zh-CN" dirty="0"/>
              <a:t> key</a:t>
            </a:r>
            <a:r>
              <a:rPr lang="zh-CN" altLang="en-US" dirty="0"/>
              <a:t>以外可以做到最优理论复杂度，并且代码非常简单，效率也不差</a:t>
            </a:r>
            <a:endParaRPr lang="en-US" altLang="zh-CN" dirty="0"/>
          </a:p>
          <a:p>
            <a:r>
              <a:rPr lang="zh-CN" altLang="en-US" dirty="0"/>
              <a:t>但是一般用可持久化的左偏树就够用了，可持久化可并堆本来也没什么题</a:t>
            </a:r>
          </a:p>
        </p:txBody>
      </p:sp>
    </p:spTree>
    <p:extLst>
      <p:ext uri="{BB962C8B-B14F-4D97-AF65-F5344CB8AC3E}">
        <p14:creationId xmlns:p14="http://schemas.microsoft.com/office/powerpoint/2010/main" val="1111667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DD1B2-325F-41C9-BD93-9ECA6A3339F9}"/>
              </a:ext>
            </a:extLst>
          </p:cNvPr>
          <p:cNvSpPr>
            <a:spLocks noGrp="1"/>
          </p:cNvSpPr>
          <p:nvPr>
            <p:ph type="title"/>
          </p:nvPr>
        </p:nvSpPr>
        <p:spPr/>
        <p:txBody>
          <a:bodyPr/>
          <a:lstStyle/>
          <a:p>
            <a:r>
              <a:rPr lang="en-US" altLang="zh-CN" dirty="0"/>
              <a:t>Luogu3293 [SCOI2016]</a:t>
            </a:r>
            <a:r>
              <a:rPr lang="zh-CN" altLang="en-US" dirty="0"/>
              <a:t>美味</a:t>
            </a:r>
          </a:p>
        </p:txBody>
      </p:sp>
      <p:sp>
        <p:nvSpPr>
          <p:cNvPr id="3" name="内容占位符 2">
            <a:extLst>
              <a:ext uri="{FF2B5EF4-FFF2-40B4-BE49-F238E27FC236}">
                <a16:creationId xmlns:a16="http://schemas.microsoft.com/office/drawing/2014/main" id="{FA989E5A-B3B1-4FFF-AA00-3BF50FF9B9A1}"/>
              </a:ext>
            </a:extLst>
          </p:cNvPr>
          <p:cNvSpPr>
            <a:spLocks noGrp="1"/>
          </p:cNvSpPr>
          <p:nvPr>
            <p:ph idx="1"/>
          </p:nvPr>
        </p:nvSpPr>
        <p:spPr/>
        <p:txBody>
          <a:bodyPr/>
          <a:lstStyle/>
          <a:p>
            <a:r>
              <a:rPr lang="zh-CN" altLang="en-US" dirty="0"/>
              <a:t>一家餐厅有 </a:t>
            </a:r>
            <a:r>
              <a:rPr lang="en-US" altLang="zh-CN" dirty="0"/>
              <a:t>n </a:t>
            </a:r>
            <a:r>
              <a:rPr lang="zh-CN" altLang="en-US" dirty="0"/>
              <a:t>道菜，编号 </a:t>
            </a:r>
            <a:r>
              <a:rPr lang="en-US" altLang="zh-CN" dirty="0"/>
              <a:t>1...n </a:t>
            </a:r>
            <a:r>
              <a:rPr lang="zh-CN" altLang="en-US" dirty="0"/>
              <a:t>，大家对第 </a:t>
            </a:r>
            <a:r>
              <a:rPr lang="en-US" altLang="zh-CN" dirty="0" err="1"/>
              <a:t>i</a:t>
            </a:r>
            <a:r>
              <a:rPr lang="en-US" altLang="zh-CN" dirty="0"/>
              <a:t> </a:t>
            </a:r>
            <a:r>
              <a:rPr lang="zh-CN" altLang="en-US" dirty="0"/>
              <a:t>道菜的评价值为 </a:t>
            </a:r>
            <a:r>
              <a:rPr lang="en-US" altLang="zh-CN" dirty="0"/>
              <a:t>ai(1&lt;=</a:t>
            </a:r>
            <a:r>
              <a:rPr lang="en-US" altLang="zh-CN" dirty="0" err="1"/>
              <a:t>i</a:t>
            </a:r>
            <a:r>
              <a:rPr lang="en-US" altLang="zh-CN" dirty="0"/>
              <a:t>&lt;=n)</a:t>
            </a:r>
            <a:r>
              <a:rPr lang="zh-CN" altLang="en-US" dirty="0"/>
              <a:t>。有 </a:t>
            </a:r>
            <a:r>
              <a:rPr lang="en-US" altLang="zh-CN" dirty="0"/>
              <a:t>m </a:t>
            </a:r>
            <a:r>
              <a:rPr lang="zh-CN" altLang="en-US" dirty="0"/>
              <a:t>位顾客，第 </a:t>
            </a:r>
            <a:r>
              <a:rPr lang="en-US" altLang="zh-CN" dirty="0" err="1"/>
              <a:t>i</a:t>
            </a:r>
            <a:r>
              <a:rPr lang="en-US" altLang="zh-CN" dirty="0"/>
              <a:t> </a:t>
            </a:r>
            <a:r>
              <a:rPr lang="zh-CN" altLang="en-US" dirty="0"/>
              <a:t>位顾客的期望值为 </a:t>
            </a:r>
            <a:r>
              <a:rPr lang="en-US" altLang="zh-CN" dirty="0"/>
              <a:t>bi</a:t>
            </a:r>
            <a:r>
              <a:rPr lang="zh-CN" altLang="en-US" dirty="0"/>
              <a:t>，而他的偏好值为 </a:t>
            </a:r>
            <a:r>
              <a:rPr lang="en-US" altLang="zh-CN" dirty="0"/>
              <a:t>xi </a:t>
            </a:r>
            <a:r>
              <a:rPr lang="zh-CN" altLang="en-US" dirty="0"/>
              <a:t>。因此，第 </a:t>
            </a:r>
            <a:r>
              <a:rPr lang="en-US" altLang="zh-CN" dirty="0" err="1"/>
              <a:t>i</a:t>
            </a:r>
            <a:r>
              <a:rPr lang="en-US" altLang="zh-CN" dirty="0"/>
              <a:t> </a:t>
            </a:r>
            <a:r>
              <a:rPr lang="zh-CN" altLang="en-US" dirty="0"/>
              <a:t>位顾客认为第 </a:t>
            </a:r>
            <a:r>
              <a:rPr lang="en-US" altLang="zh-CN" dirty="0"/>
              <a:t>j </a:t>
            </a:r>
            <a:r>
              <a:rPr lang="zh-CN" altLang="en-US" dirty="0"/>
              <a:t>道菜的美味度为 </a:t>
            </a:r>
            <a:r>
              <a:rPr lang="en-US" altLang="zh-CN" dirty="0"/>
              <a:t>bi XOR (</a:t>
            </a:r>
            <a:r>
              <a:rPr lang="en-US" altLang="zh-CN" dirty="0" err="1"/>
              <a:t>aj+xi</a:t>
            </a:r>
            <a:r>
              <a:rPr lang="en-US" altLang="zh-CN" dirty="0"/>
              <a:t>)</a:t>
            </a:r>
            <a:r>
              <a:rPr lang="zh-CN" altLang="en-US" dirty="0"/>
              <a:t>，</a:t>
            </a:r>
            <a:r>
              <a:rPr lang="en-US" altLang="zh-CN" dirty="0"/>
              <a:t>XOR </a:t>
            </a:r>
            <a:r>
              <a:rPr lang="zh-CN" altLang="en-US" dirty="0"/>
              <a:t>表示异或运算。</a:t>
            </a:r>
          </a:p>
          <a:p>
            <a:r>
              <a:rPr lang="zh-CN" altLang="en-US" dirty="0"/>
              <a:t>第 </a:t>
            </a:r>
            <a:r>
              <a:rPr lang="en-US" altLang="zh-CN" dirty="0" err="1"/>
              <a:t>i</a:t>
            </a:r>
            <a:r>
              <a:rPr lang="en-US" altLang="zh-CN" dirty="0"/>
              <a:t> </a:t>
            </a:r>
            <a:r>
              <a:rPr lang="zh-CN" altLang="en-US" dirty="0"/>
              <a:t>位顾客希望从这些菜中挑出他认为最美味的菜，即美味值最大的菜，但由于价格等因素，他只能从第 </a:t>
            </a:r>
            <a:r>
              <a:rPr lang="en-US" altLang="zh-CN" dirty="0"/>
              <a:t>li </a:t>
            </a:r>
            <a:r>
              <a:rPr lang="zh-CN" altLang="en-US" dirty="0"/>
              <a:t>道到第 </a:t>
            </a:r>
            <a:r>
              <a:rPr lang="en-US" altLang="zh-CN" dirty="0" err="1"/>
              <a:t>ri</a:t>
            </a:r>
            <a:r>
              <a:rPr lang="en-US" altLang="zh-CN" dirty="0"/>
              <a:t> </a:t>
            </a:r>
            <a:r>
              <a:rPr lang="zh-CN" altLang="en-US" dirty="0"/>
              <a:t>道中选择。请你帮助他们找出最美味的菜。</a:t>
            </a:r>
          </a:p>
          <a:p>
            <a:endParaRPr lang="zh-CN" altLang="en-US" dirty="0"/>
          </a:p>
        </p:txBody>
      </p:sp>
    </p:spTree>
    <p:extLst>
      <p:ext uri="{BB962C8B-B14F-4D97-AF65-F5344CB8AC3E}">
        <p14:creationId xmlns:p14="http://schemas.microsoft.com/office/powerpoint/2010/main" val="642286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6ECA14-6B8E-4BD0-B440-C9A3DC3034D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3719AC-8F2E-4568-966A-8A3A336448F0}"/>
              </a:ext>
            </a:extLst>
          </p:cNvPr>
          <p:cNvSpPr>
            <a:spLocks noGrp="1"/>
          </p:cNvSpPr>
          <p:nvPr>
            <p:ph idx="1"/>
          </p:nvPr>
        </p:nvSpPr>
        <p:spPr/>
        <p:txBody>
          <a:bodyPr/>
          <a:lstStyle/>
          <a:p>
            <a:r>
              <a:rPr lang="zh-CN" altLang="en-US" dirty="0"/>
              <a:t>按照数位一位一位贪心，因为整体加了一个</a:t>
            </a:r>
            <a:r>
              <a:rPr lang="en-US" altLang="zh-CN" dirty="0"/>
              <a:t>x</a:t>
            </a:r>
            <a:r>
              <a:rPr lang="zh-CN" altLang="en-US" dirty="0"/>
              <a:t>，所以我们考虑对于所有的</a:t>
            </a:r>
            <a:r>
              <a:rPr lang="en-US" altLang="zh-CN" dirty="0"/>
              <a:t>(</a:t>
            </a:r>
            <a:r>
              <a:rPr lang="en-US" altLang="zh-CN" dirty="0" err="1"/>
              <a:t>ai+x</a:t>
            </a:r>
            <a:r>
              <a:rPr lang="en-US" altLang="zh-CN" dirty="0"/>
              <a:t>)</a:t>
            </a:r>
            <a:r>
              <a:rPr lang="zh-CN" altLang="en-US" dirty="0"/>
              <a:t>与</a:t>
            </a:r>
            <a:r>
              <a:rPr lang="en-US" altLang="zh-CN" dirty="0"/>
              <a:t>b</a:t>
            </a:r>
            <a:r>
              <a:rPr lang="zh-CN" altLang="en-US" dirty="0"/>
              <a:t>的按位异或。</a:t>
            </a:r>
          </a:p>
          <a:p>
            <a:endParaRPr lang="zh-CN" altLang="en-US" dirty="0"/>
          </a:p>
        </p:txBody>
      </p:sp>
    </p:spTree>
    <p:extLst>
      <p:ext uri="{BB962C8B-B14F-4D97-AF65-F5344CB8AC3E}">
        <p14:creationId xmlns:p14="http://schemas.microsoft.com/office/powerpoint/2010/main" val="1206167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DB12-D8A4-4570-A3B6-F4FCF05A7EF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DED6AA5-9FDA-4797-9FAC-5BC3D2200B2A}"/>
              </a:ext>
            </a:extLst>
          </p:cNvPr>
          <p:cNvSpPr>
            <a:spLocks noGrp="1"/>
          </p:cNvSpPr>
          <p:nvPr>
            <p:ph idx="1"/>
          </p:nvPr>
        </p:nvSpPr>
        <p:spPr/>
        <p:txBody>
          <a:bodyPr/>
          <a:lstStyle/>
          <a:p>
            <a:r>
              <a:rPr lang="zh-CN" altLang="en-US" dirty="0"/>
              <a:t>还是考虑按位贪心，不过这里每个数都加上了一个数，所以会复杂一些</a:t>
            </a:r>
            <a:endParaRPr lang="en-US" altLang="zh-CN" dirty="0"/>
          </a:p>
          <a:p>
            <a:r>
              <a:rPr lang="zh-CN" altLang="en-US" dirty="0"/>
              <a:t>假设我们已经处理到</a:t>
            </a:r>
            <a:r>
              <a:rPr lang="en-US" altLang="zh-CN" dirty="0"/>
              <a:t>b</a:t>
            </a:r>
            <a:r>
              <a:rPr lang="zh-CN" altLang="en-US" dirty="0"/>
              <a:t>二进制下的第</a:t>
            </a:r>
            <a:r>
              <a:rPr lang="en-US" altLang="zh-CN" dirty="0" err="1"/>
              <a:t>i</a:t>
            </a:r>
            <a:r>
              <a:rPr lang="zh-CN" altLang="en-US" dirty="0"/>
              <a:t>位，假设是</a:t>
            </a:r>
            <a:r>
              <a:rPr lang="en-US" altLang="zh-CN" dirty="0"/>
              <a:t>1</a:t>
            </a:r>
            <a:r>
              <a:rPr lang="zh-CN" altLang="en-US" dirty="0"/>
              <a:t>（</a:t>
            </a:r>
            <a:r>
              <a:rPr lang="en-US" altLang="zh-CN" dirty="0"/>
              <a:t>0</a:t>
            </a:r>
            <a:r>
              <a:rPr lang="zh-CN" altLang="en-US" dirty="0"/>
              <a:t>同理），</a:t>
            </a:r>
          </a:p>
          <a:p>
            <a:r>
              <a:rPr lang="zh-CN" altLang="en-US" dirty="0"/>
              <a:t>那么我们只需要查找是否存在</a:t>
            </a:r>
            <a:r>
              <a:rPr lang="en-US" altLang="zh-CN" dirty="0" err="1"/>
              <a:t>aj+x</a:t>
            </a:r>
            <a:r>
              <a:rPr lang="zh-CN" altLang="en-US" dirty="0"/>
              <a:t>使得其二进制第</a:t>
            </a:r>
            <a:r>
              <a:rPr lang="en-US" altLang="zh-CN" dirty="0" err="1"/>
              <a:t>i</a:t>
            </a:r>
            <a:r>
              <a:rPr lang="zh-CN" altLang="en-US" dirty="0"/>
              <a:t>位数字是</a:t>
            </a:r>
            <a:r>
              <a:rPr lang="en-US" altLang="zh-CN" dirty="0"/>
              <a:t>0</a:t>
            </a:r>
            <a:r>
              <a:rPr lang="zh-CN" altLang="en-US" dirty="0"/>
              <a:t>，我们已经处理了前</a:t>
            </a:r>
            <a:r>
              <a:rPr lang="en-US" altLang="zh-CN" dirty="0"/>
              <a:t>i-1</a:t>
            </a:r>
            <a:r>
              <a:rPr lang="zh-CN" altLang="en-US" dirty="0"/>
              <a:t>位了，设当前结果是</a:t>
            </a:r>
            <a:r>
              <a:rPr lang="en-US" altLang="zh-CN" dirty="0" err="1"/>
              <a:t>ans</a:t>
            </a:r>
            <a:r>
              <a:rPr lang="zh-CN" altLang="en-US" dirty="0"/>
              <a:t>，那么我们需要查找的数的大小就是区间</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 </a:t>
            </a:r>
            <a:endParaRPr lang="en-US" altLang="zh-CN" dirty="0"/>
          </a:p>
          <a:p>
            <a:r>
              <a:rPr lang="zh-CN" altLang="en-US" dirty="0"/>
              <a:t>那么现在我们就是要在</a:t>
            </a:r>
            <a:r>
              <a:rPr lang="en-US" altLang="zh-CN" dirty="0"/>
              <a:t>a[l]...a[r]</a:t>
            </a:r>
            <a:r>
              <a:rPr lang="zh-CN" altLang="en-US" dirty="0"/>
              <a:t>中找出是否存在于</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的数字，可以使用区间小于</a:t>
            </a:r>
            <a:r>
              <a:rPr lang="en-US" altLang="zh-CN" dirty="0"/>
              <a:t>x</a:t>
            </a:r>
            <a:r>
              <a:rPr lang="zh-CN" altLang="en-US" dirty="0"/>
              <a:t>的数个数来做</a:t>
            </a:r>
            <a:endParaRPr lang="en-US" altLang="zh-CN" dirty="0"/>
          </a:p>
          <a:p>
            <a:r>
              <a:rPr lang="zh-CN" altLang="en-US" dirty="0"/>
              <a:t>总时间复杂度</a:t>
            </a:r>
            <a:r>
              <a:rPr lang="en-US" altLang="zh-CN" dirty="0"/>
              <a:t>O( </a:t>
            </a:r>
            <a:r>
              <a:rPr lang="en-US" altLang="zh-CN" dirty="0" err="1"/>
              <a:t>nlogn</a:t>
            </a:r>
            <a:r>
              <a:rPr lang="en-US" altLang="zh-CN" dirty="0"/>
              <a:t> + </a:t>
            </a:r>
            <a:r>
              <a:rPr lang="en-US" altLang="zh-CN" dirty="0" err="1"/>
              <a:t>mlognlogv</a:t>
            </a:r>
            <a:r>
              <a:rPr lang="en-US" altLang="zh-CN" dirty="0"/>
              <a:t> )</a:t>
            </a:r>
            <a:r>
              <a:rPr lang="zh-CN" altLang="en-US" dirty="0"/>
              <a:t>，可以除</a:t>
            </a:r>
            <a:r>
              <a:rPr lang="en-US" altLang="zh-CN" dirty="0" err="1"/>
              <a:t>polyloglogn</a:t>
            </a:r>
            <a:endParaRPr lang="zh-CN" altLang="en-US" dirty="0"/>
          </a:p>
          <a:p>
            <a:endParaRPr lang="zh-CN" altLang="en-US" dirty="0"/>
          </a:p>
        </p:txBody>
      </p:sp>
    </p:spTree>
    <p:extLst>
      <p:ext uri="{BB962C8B-B14F-4D97-AF65-F5344CB8AC3E}">
        <p14:creationId xmlns:p14="http://schemas.microsoft.com/office/powerpoint/2010/main" val="4111993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F5288-8F83-4B11-B444-31B6ECF503D5}"/>
              </a:ext>
            </a:extLst>
          </p:cNvPr>
          <p:cNvSpPr>
            <a:spLocks noGrp="1"/>
          </p:cNvSpPr>
          <p:nvPr>
            <p:ph type="title"/>
          </p:nvPr>
        </p:nvSpPr>
        <p:spPr/>
        <p:txBody>
          <a:bodyPr/>
          <a:lstStyle/>
          <a:p>
            <a:r>
              <a:rPr lang="en-US" altLang="zh-CN" dirty="0"/>
              <a:t>Bzoj3551 Peaks</a:t>
            </a:r>
            <a:r>
              <a:rPr lang="zh-CN" altLang="en-US" dirty="0"/>
              <a:t>加强版</a:t>
            </a:r>
          </a:p>
        </p:txBody>
      </p:sp>
      <p:sp>
        <p:nvSpPr>
          <p:cNvPr id="3" name="内容占位符 2">
            <a:extLst>
              <a:ext uri="{FF2B5EF4-FFF2-40B4-BE49-F238E27FC236}">
                <a16:creationId xmlns:a16="http://schemas.microsoft.com/office/drawing/2014/main" id="{77BDC785-E74C-4223-BE0F-64E24ABCF504}"/>
              </a:ext>
            </a:extLst>
          </p:cNvPr>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p>
        </p:txBody>
      </p:sp>
    </p:spTree>
    <p:extLst>
      <p:ext uri="{BB962C8B-B14F-4D97-AF65-F5344CB8AC3E}">
        <p14:creationId xmlns:p14="http://schemas.microsoft.com/office/powerpoint/2010/main" val="23469164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8488A-CAB7-446B-8BA3-91D5D47652E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B93BD47-364B-4311-BDDD-3737AB76F793}"/>
              </a:ext>
            </a:extLst>
          </p:cNvPr>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extLst>
      <p:ext uri="{BB962C8B-B14F-4D97-AF65-F5344CB8AC3E}">
        <p14:creationId xmlns:p14="http://schemas.microsoft.com/office/powerpoint/2010/main" val="22281735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0C41C-3A1C-40A8-A038-0179B82DB548}"/>
              </a:ext>
            </a:extLst>
          </p:cNvPr>
          <p:cNvSpPr>
            <a:spLocks noGrp="1"/>
          </p:cNvSpPr>
          <p:nvPr>
            <p:ph type="title"/>
          </p:nvPr>
        </p:nvSpPr>
        <p:spPr/>
        <p:txBody>
          <a:bodyPr/>
          <a:lstStyle/>
          <a:p>
            <a:r>
              <a:rPr lang="en-US" altLang="zh-CN" dirty="0"/>
              <a:t>CF543E Listening to Music</a:t>
            </a:r>
            <a:endParaRPr lang="zh-CN" altLang="en-US" dirty="0"/>
          </a:p>
        </p:txBody>
      </p:sp>
      <p:sp>
        <p:nvSpPr>
          <p:cNvPr id="3" name="内容占位符 2">
            <a:extLst>
              <a:ext uri="{FF2B5EF4-FFF2-40B4-BE49-F238E27FC236}">
                <a16:creationId xmlns:a16="http://schemas.microsoft.com/office/drawing/2014/main" id="{7E8BCCEF-0305-432A-ACB7-1921DB4D6B8D}"/>
              </a:ext>
            </a:extLst>
          </p:cNvPr>
          <p:cNvSpPr>
            <a:spLocks noGrp="1"/>
          </p:cNvSpPr>
          <p:nvPr>
            <p:ph idx="1"/>
          </p:nvPr>
        </p:nvSpPr>
        <p:spPr/>
        <p:txBody>
          <a:bodyPr/>
          <a:lstStyle/>
          <a:p>
            <a:endParaRPr lang="zh-CN" altLang="en-US" dirty="0"/>
          </a:p>
        </p:txBody>
      </p:sp>
      <p:pic>
        <p:nvPicPr>
          <p:cNvPr id="4" name="内容占位符 4">
            <a:extLst>
              <a:ext uri="{FF2B5EF4-FFF2-40B4-BE49-F238E27FC236}">
                <a16:creationId xmlns:a16="http://schemas.microsoft.com/office/drawing/2014/main" id="{ACA07296-F7B6-4629-A523-A87D58040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5"/>
            <a:ext cx="9908767" cy="900797"/>
          </a:xfrm>
          <a:prstGeom prst="rect">
            <a:avLst/>
          </a:prstGeom>
        </p:spPr>
      </p:pic>
    </p:spTree>
    <p:extLst>
      <p:ext uri="{BB962C8B-B14F-4D97-AF65-F5344CB8AC3E}">
        <p14:creationId xmlns:p14="http://schemas.microsoft.com/office/powerpoint/2010/main" val="188551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BE011-161E-4260-B7C2-5749F8998553}"/>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29815144-4928-4EB9-BF34-B4867E341502}"/>
              </a:ext>
            </a:extLst>
          </p:cNvPr>
          <p:cNvSpPr>
            <a:spLocks noGrp="1"/>
          </p:cNvSpPr>
          <p:nvPr>
            <p:ph idx="1"/>
          </p:nvPr>
        </p:nvSpPr>
        <p:spPr/>
        <p:txBody>
          <a:bodyPr/>
          <a:lstStyle/>
          <a:p>
            <a:r>
              <a:rPr lang="zh-CN" altLang="en-US" dirty="0"/>
              <a:t>可以发现这样做，我们时间复杂度和空间复杂度都变成了</a:t>
            </a:r>
            <a:r>
              <a:rPr lang="en-US" altLang="zh-CN" dirty="0"/>
              <a:t>O( </a:t>
            </a:r>
            <a:r>
              <a:rPr lang="en-US" altLang="zh-CN" dirty="0" err="1"/>
              <a:t>mlogn</a:t>
            </a:r>
            <a:r>
              <a:rPr lang="en-US" altLang="zh-CN" dirty="0"/>
              <a:t> )</a:t>
            </a:r>
            <a:r>
              <a:rPr lang="zh-CN" altLang="en-US" dirty="0"/>
              <a:t>，比起暴力复制改善了很多</a:t>
            </a:r>
            <a:endParaRPr lang="en-US" altLang="zh-CN" dirty="0"/>
          </a:p>
          <a:p>
            <a:r>
              <a:rPr lang="zh-CN" altLang="en-US" dirty="0"/>
              <a:t>很多情况下，如果题目没有强制在线，那么我们可以用分治来解决，而不用可持久化</a:t>
            </a:r>
          </a:p>
        </p:txBody>
      </p:sp>
    </p:spTree>
    <p:extLst>
      <p:ext uri="{BB962C8B-B14F-4D97-AF65-F5344CB8AC3E}">
        <p14:creationId xmlns:p14="http://schemas.microsoft.com/office/powerpoint/2010/main" val="25917196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B2FAF-1E27-4010-8D3B-AAD7CFD40D1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418131-B4DA-4DEF-ABAA-1EE6CE4B2C8A}"/>
              </a:ext>
            </a:extLst>
          </p:cNvPr>
          <p:cNvSpPr>
            <a:spLocks noGrp="1"/>
          </p:cNvSpPr>
          <p:nvPr>
            <p:ph idx="1"/>
          </p:nvPr>
        </p:nvSpPr>
        <p:spPr/>
        <p:txBody>
          <a:bodyPr/>
          <a:lstStyle/>
          <a:p>
            <a:r>
              <a:rPr lang="zh-CN" altLang="en-US" dirty="0"/>
              <a:t>将</a:t>
            </a:r>
            <a:r>
              <a:rPr lang="en-US" altLang="zh-CN" dirty="0"/>
              <a:t>x</a:t>
            </a:r>
            <a:r>
              <a:rPr lang="zh-CN" altLang="en-US" dirty="0"/>
              <a:t>从大到小排序后处理，</a:t>
            </a:r>
            <a:r>
              <a:rPr lang="en-US" altLang="zh-CN" dirty="0"/>
              <a:t>&lt;x</a:t>
            </a:r>
            <a:r>
              <a:rPr lang="zh-CN" altLang="en-US" dirty="0"/>
              <a:t>的变为</a:t>
            </a:r>
            <a:r>
              <a:rPr lang="en-US" altLang="zh-CN" dirty="0"/>
              <a:t>1</a:t>
            </a:r>
            <a:r>
              <a:rPr lang="zh-CN" altLang="en-US" dirty="0"/>
              <a:t>，</a:t>
            </a:r>
            <a:r>
              <a:rPr lang="en-US" altLang="zh-CN" dirty="0"/>
              <a:t>&gt;=x</a:t>
            </a:r>
            <a:r>
              <a:rPr lang="zh-CN" altLang="en-US" dirty="0"/>
              <a:t>的变成</a:t>
            </a:r>
            <a:r>
              <a:rPr lang="en-US" altLang="zh-CN" dirty="0"/>
              <a:t>1</a:t>
            </a:r>
          </a:p>
          <a:p>
            <a:r>
              <a:rPr lang="zh-CN" altLang="en-US" dirty="0"/>
              <a:t>每次修改一个位置即进行一个单点修改，影响一个区间内的</a:t>
            </a:r>
            <a:r>
              <a:rPr lang="en-US" altLang="zh-CN" dirty="0"/>
              <a:t>f</a:t>
            </a:r>
            <a:r>
              <a:rPr lang="zh-CN" altLang="en-US" dirty="0"/>
              <a:t>进行一次区间加</a:t>
            </a:r>
            <a:endParaRPr lang="en-US" altLang="zh-CN" dirty="0"/>
          </a:p>
          <a:p>
            <a:r>
              <a:rPr lang="zh-CN" altLang="en-US" dirty="0"/>
              <a:t>查询即查询对应的</a:t>
            </a:r>
            <a:r>
              <a:rPr lang="en-US" altLang="zh-CN" dirty="0"/>
              <a:t>x</a:t>
            </a:r>
            <a:r>
              <a:rPr lang="zh-CN" altLang="en-US" dirty="0"/>
              <a:t>的</a:t>
            </a:r>
            <a:r>
              <a:rPr lang="en-US" altLang="zh-CN" dirty="0" err="1"/>
              <a:t>rmq</a:t>
            </a:r>
            <a:endParaRPr lang="en-US" altLang="zh-CN" dirty="0"/>
          </a:p>
          <a:p>
            <a:r>
              <a:rPr lang="zh-CN" altLang="en-US" dirty="0"/>
              <a:t>在线查询用可持久化线段树维护即可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215902575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CA4-D745-415F-90D7-AAC107C1DC87}"/>
              </a:ext>
            </a:extLst>
          </p:cNvPr>
          <p:cNvSpPr>
            <a:spLocks noGrp="1"/>
          </p:cNvSpPr>
          <p:nvPr>
            <p:ph type="title"/>
          </p:nvPr>
        </p:nvSpPr>
        <p:spPr/>
        <p:txBody>
          <a:bodyPr/>
          <a:lstStyle/>
          <a:p>
            <a:r>
              <a:rPr lang="en-US" altLang="zh-CN" dirty="0"/>
              <a:t>Luogu4899 [IOI2018] werewolf </a:t>
            </a:r>
            <a:r>
              <a:rPr lang="zh-CN" altLang="en-US" dirty="0"/>
              <a:t>狼人</a:t>
            </a:r>
          </a:p>
        </p:txBody>
      </p:sp>
      <p:pic>
        <p:nvPicPr>
          <p:cNvPr id="4" name="内容占位符 3">
            <a:extLst>
              <a:ext uri="{FF2B5EF4-FFF2-40B4-BE49-F238E27FC236}">
                <a16:creationId xmlns:a16="http://schemas.microsoft.com/office/drawing/2014/main" id="{2CF8EBBB-7D5C-48C0-B1A5-FD09115D5655}"/>
              </a:ext>
            </a:extLst>
          </p:cNvPr>
          <p:cNvPicPr>
            <a:picLocks noGrp="1" noChangeAspect="1"/>
          </p:cNvPicPr>
          <p:nvPr>
            <p:ph idx="1"/>
          </p:nvPr>
        </p:nvPicPr>
        <p:blipFill>
          <a:blip r:embed="rId2"/>
          <a:stretch>
            <a:fillRect/>
          </a:stretch>
        </p:blipFill>
        <p:spPr>
          <a:xfrm>
            <a:off x="838200" y="1816747"/>
            <a:ext cx="6485878" cy="5047616"/>
          </a:xfrm>
          <a:prstGeom prst="rect">
            <a:avLst/>
          </a:prstGeom>
        </p:spPr>
      </p:pic>
    </p:spTree>
    <p:extLst>
      <p:ext uri="{BB962C8B-B14F-4D97-AF65-F5344CB8AC3E}">
        <p14:creationId xmlns:p14="http://schemas.microsoft.com/office/powerpoint/2010/main" val="40767359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8D689-69D1-4A5D-BD37-7D7E4DA3A85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6F897F4-E99E-45DE-AC19-786543D4FADA}"/>
              </a:ext>
            </a:extLst>
          </p:cNvPr>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p>
        </p:txBody>
      </p:sp>
    </p:spTree>
    <p:extLst>
      <p:ext uri="{BB962C8B-B14F-4D97-AF65-F5344CB8AC3E}">
        <p14:creationId xmlns:p14="http://schemas.microsoft.com/office/powerpoint/2010/main" val="4448526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0BEE-D0AC-4091-A3C8-133686837BE7}"/>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E821BD14-D99A-44B7-9520-1D34F352264E}"/>
              </a:ext>
            </a:extLst>
          </p:cNvPr>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a:extLst>
              <a:ext uri="{FF2B5EF4-FFF2-40B4-BE49-F238E27FC236}">
                <a16:creationId xmlns:a16="http://schemas.microsoft.com/office/drawing/2014/main" id="{216CA603-D56B-425C-96DE-A14A8A7D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C8A722-6C0A-4A9D-BAAB-672C1A348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37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1F5-7B9D-426B-89D5-89EB902C81C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330A0257-000E-4966-A437-D9BFB2A185D0}"/>
              </a:ext>
            </a:extLst>
          </p:cNvPr>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r>
              <a:rPr lang="zh-CN" altLang="en-US" dirty="0"/>
              <a:t>可以发现这个结构也可以解决</a:t>
            </a:r>
            <a:r>
              <a:rPr lang="en-US" altLang="zh-CN" dirty="0"/>
              <a:t>Peaks</a:t>
            </a:r>
            <a:r>
              <a:rPr lang="zh-CN" altLang="en-US" dirty="0"/>
              <a:t>那样一个点开始只能走边权</a:t>
            </a:r>
            <a:r>
              <a:rPr lang="en-US" altLang="zh-CN" dirty="0"/>
              <a:t>&lt;x</a:t>
            </a:r>
            <a:r>
              <a:rPr lang="zh-CN" altLang="en-US"/>
              <a:t>这样形式的问题</a:t>
            </a:r>
            <a:endParaRPr lang="en-US" altLang="zh-CN" dirty="0"/>
          </a:p>
          <a:p>
            <a:endParaRPr lang="zh-CN" altLang="en-US" dirty="0"/>
          </a:p>
        </p:txBody>
      </p:sp>
    </p:spTree>
    <p:extLst>
      <p:ext uri="{BB962C8B-B14F-4D97-AF65-F5344CB8AC3E}">
        <p14:creationId xmlns:p14="http://schemas.microsoft.com/office/powerpoint/2010/main" val="34290824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DD3B2-D94C-4F61-AC10-A7964125FE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C1710A4-ECD9-4BA7-AA95-0BF38690893E}"/>
              </a:ext>
            </a:extLst>
          </p:cNvPr>
          <p:cNvSpPr>
            <a:spLocks noGrp="1"/>
          </p:cNvSpPr>
          <p:nvPr>
            <p:ph idx="1"/>
          </p:nvPr>
        </p:nvSpPr>
        <p:spPr/>
        <p:txBody>
          <a:bodyPr/>
          <a:lstStyle/>
          <a:p>
            <a:r>
              <a:rPr lang="zh-CN" altLang="en-US" dirty="0"/>
              <a:t>由于前后都有限定，我们考虑建两颗重构树</a:t>
            </a:r>
          </a:p>
          <a:p>
            <a:r>
              <a:rPr lang="zh-CN" altLang="en-US" dirty="0"/>
              <a:t>第一颗按照边权为两个端点编号的最小值构建重构树，重构树每个点的点权</a:t>
            </a:r>
            <a:r>
              <a:rPr lang="en-US" altLang="zh-CN" dirty="0"/>
              <a:t>x</a:t>
            </a:r>
            <a:r>
              <a:rPr lang="zh-CN" altLang="en-US" dirty="0"/>
              <a:t>表示不经过边权超过</a:t>
            </a:r>
            <a:r>
              <a:rPr lang="en-US" altLang="zh-CN" dirty="0"/>
              <a:t>x</a:t>
            </a:r>
            <a:r>
              <a:rPr lang="zh-CN" altLang="en-US" dirty="0"/>
              <a:t>的边能到达的所有点；</a:t>
            </a:r>
          </a:p>
          <a:p>
            <a:r>
              <a:rPr lang="zh-CN" altLang="en-US" dirty="0"/>
              <a:t>第二颗则按照边权为两个端点最大值来构建重构树，重构树上每个点的点权</a:t>
            </a:r>
            <a:r>
              <a:rPr lang="en-US" altLang="zh-CN" dirty="0"/>
              <a:t>x</a:t>
            </a:r>
            <a:r>
              <a:rPr lang="zh-CN" altLang="en-US" dirty="0"/>
              <a:t>表示不经过边权不超过</a:t>
            </a:r>
            <a:r>
              <a:rPr lang="en-US" altLang="zh-CN" dirty="0"/>
              <a:t>x</a:t>
            </a:r>
            <a:r>
              <a:rPr lang="zh-CN" altLang="en-US" dirty="0"/>
              <a:t>的边能到达的所有点。</a:t>
            </a:r>
          </a:p>
          <a:p>
            <a:r>
              <a:rPr lang="zh-CN" altLang="en-US" dirty="0"/>
              <a:t>这样我们会在两颗重构树上找到两个点，现在问题就转化成了：这两个点构成的子树中，有没有公共点（因为有公共点</a:t>
            </a:r>
            <a:r>
              <a:rPr lang="en-US" altLang="zh-CN" dirty="0"/>
              <a:t>x</a:t>
            </a:r>
            <a:r>
              <a:rPr lang="zh-CN" altLang="en-US" dirty="0"/>
              <a:t>的话就肯定存在一条合法路径为</a:t>
            </a:r>
            <a:r>
              <a:rPr lang="en-US" altLang="zh-CN" dirty="0" err="1"/>
              <a:t>si</a:t>
            </a:r>
            <a:r>
              <a:rPr lang="en-US" altLang="zh-CN" dirty="0"/>
              <a:t>-&gt;x-&gt;</a:t>
            </a:r>
            <a:r>
              <a:rPr lang="en-US" altLang="zh-CN" dirty="0" err="1"/>
              <a:t>ti</a:t>
            </a:r>
            <a:r>
              <a:rPr lang="zh-CN" altLang="en-US" dirty="0"/>
              <a:t>）</a:t>
            </a:r>
          </a:p>
        </p:txBody>
      </p:sp>
    </p:spTree>
    <p:extLst>
      <p:ext uri="{BB962C8B-B14F-4D97-AF65-F5344CB8AC3E}">
        <p14:creationId xmlns:p14="http://schemas.microsoft.com/office/powerpoint/2010/main" val="2559790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653C-43E6-42D8-9FEA-14EFB8D460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D41E729-778E-415F-B2FB-484FC118FCB8}"/>
              </a:ext>
            </a:extLst>
          </p:cNvPr>
          <p:cNvSpPr>
            <a:spLocks noGrp="1"/>
          </p:cNvSpPr>
          <p:nvPr>
            <p:ph idx="1"/>
          </p:nvPr>
        </p:nvSpPr>
        <p:spPr/>
        <p:txBody>
          <a:bodyPr/>
          <a:lstStyle/>
          <a:p>
            <a:r>
              <a:rPr lang="zh-CN" altLang="en-US" dirty="0"/>
              <a:t>于是问题转换为：</a:t>
            </a:r>
            <a:endParaRPr lang="en-US" altLang="zh-CN" dirty="0"/>
          </a:p>
          <a:p>
            <a:r>
              <a:rPr lang="zh-CN" altLang="en-US" dirty="0"/>
              <a:t>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这个和前面的</a:t>
            </a:r>
            <a:r>
              <a:rPr lang="en-US" altLang="zh-CN" dirty="0"/>
              <a:t>CF1093E Intersection of Permutations</a:t>
            </a:r>
            <a:r>
              <a:rPr lang="zh-CN" altLang="en-US" dirty="0"/>
              <a:t>类似，只是这里不带修改</a:t>
            </a:r>
            <a:endParaRPr lang="en-US" altLang="zh-CN" dirty="0"/>
          </a:p>
          <a:p>
            <a:r>
              <a:rPr lang="zh-CN" altLang="en-US" dirty="0"/>
              <a:t>于是可以二维数点，强制在线所以采用可持久化线段树维护</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07301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11C28-112E-4C6A-B8B1-742441D9393B}"/>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5D55A0E7-9A80-4E28-8D62-342D7DE841E2}"/>
              </a:ext>
            </a:extLst>
          </p:cNvPr>
          <p:cNvSpPr>
            <a:spLocks noGrp="1"/>
          </p:cNvSpPr>
          <p:nvPr>
            <p:ph idx="1"/>
          </p:nvPr>
        </p:nvSpPr>
        <p:spPr/>
        <p:txBody>
          <a:bodyPr/>
          <a:lstStyle/>
          <a:p>
            <a:r>
              <a:rPr lang="zh-CN" altLang="en-US" dirty="0"/>
              <a:t>给一棵</a:t>
            </a:r>
            <a:r>
              <a:rPr lang="en-US" altLang="zh-CN" dirty="0"/>
              <a:t>n</a:t>
            </a:r>
            <a:r>
              <a:rPr lang="zh-CN" altLang="en-US" dirty="0"/>
              <a:t>个节点的树，每个点有点权</a:t>
            </a:r>
            <a:endParaRPr lang="en-US" altLang="zh-CN" dirty="0"/>
          </a:p>
          <a:p>
            <a:r>
              <a:rPr lang="en-US" altLang="zh-CN" dirty="0"/>
              <a:t>m</a:t>
            </a:r>
            <a:r>
              <a:rPr lang="zh-CN" altLang="en-US" dirty="0"/>
              <a:t>次查询：</a:t>
            </a:r>
            <a:endParaRPr lang="en-US" altLang="zh-CN" dirty="0"/>
          </a:p>
          <a:p>
            <a:r>
              <a:rPr lang="zh-CN" altLang="en-US" dirty="0"/>
              <a:t>给出两条点个数相等的树上简单路径，他们按照点权</a:t>
            </a:r>
            <a:r>
              <a:rPr lang="en-US" altLang="zh-CN" dirty="0"/>
              <a:t>sort</a:t>
            </a:r>
            <a:r>
              <a:rPr lang="zh-CN" altLang="en-US" dirty="0"/>
              <a:t>之后有哪些位置不相同，要输出每个不同的位置，询问独立，保证输出量</a:t>
            </a:r>
            <a:r>
              <a:rPr lang="en-US" altLang="zh-CN" dirty="0"/>
              <a:t>1e6</a:t>
            </a:r>
            <a:endParaRPr lang="zh-CN" altLang="en-US" dirty="0"/>
          </a:p>
        </p:txBody>
      </p:sp>
    </p:spTree>
    <p:extLst>
      <p:ext uri="{BB962C8B-B14F-4D97-AF65-F5344CB8AC3E}">
        <p14:creationId xmlns:p14="http://schemas.microsoft.com/office/powerpoint/2010/main" val="40249626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1C40B-1DFB-48C8-B660-DAE8D20B6BE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EBBA7F7-F95C-4734-A691-7C45A4707DBA}"/>
              </a:ext>
            </a:extLst>
          </p:cNvPr>
          <p:cNvSpPr>
            <a:spLocks noGrp="1"/>
          </p:cNvSpPr>
          <p:nvPr>
            <p:ph idx="1"/>
          </p:nvPr>
        </p:nvSpPr>
        <p:spPr/>
        <p:txBody>
          <a:bodyPr/>
          <a:lstStyle/>
          <a:p>
            <a:r>
              <a:rPr lang="zh-CN" altLang="en-US" dirty="0"/>
              <a:t>使用可持久化值域线段树维护链</a:t>
            </a:r>
            <a:r>
              <a:rPr lang="en-US" altLang="zh-CN" dirty="0"/>
              <a:t>hash</a:t>
            </a:r>
            <a:r>
              <a:rPr lang="zh-CN" altLang="en-US" dirty="0"/>
              <a:t>值，这样每次相当于找出第一个出现次数不同的值</a:t>
            </a:r>
            <a:endParaRPr lang="en-US" altLang="zh-CN" dirty="0"/>
          </a:p>
          <a:p>
            <a:r>
              <a:rPr lang="zh-CN" altLang="en-US" dirty="0"/>
              <a:t>每次查询的时候在可持久化</a:t>
            </a:r>
            <a:r>
              <a:rPr lang="en-US" altLang="zh-CN" dirty="0" err="1"/>
              <a:t>Trie</a:t>
            </a:r>
            <a:r>
              <a:rPr lang="zh-CN" altLang="en-US" dirty="0"/>
              <a:t>上面二分这个，可以</a:t>
            </a:r>
            <a:r>
              <a:rPr lang="en-US" altLang="zh-CN" dirty="0"/>
              <a:t>O( </a:t>
            </a:r>
            <a:r>
              <a:rPr lang="en-US" altLang="zh-CN" dirty="0" err="1"/>
              <a:t>logn</a:t>
            </a:r>
            <a:r>
              <a:rPr lang="en-US" altLang="zh-CN" dirty="0"/>
              <a:t> )</a:t>
            </a:r>
            <a:r>
              <a:rPr lang="zh-CN" altLang="en-US" dirty="0"/>
              <a:t>的时间内找出一个不同的位置</a:t>
            </a:r>
            <a:endParaRPr lang="en-US" altLang="zh-CN" dirty="0"/>
          </a:p>
          <a:p>
            <a:r>
              <a:rPr lang="zh-CN" altLang="en-US" dirty="0"/>
              <a:t>然后暴力一个一个找下去就可以了</a:t>
            </a:r>
            <a:endParaRPr lang="en-US" altLang="zh-CN" dirty="0"/>
          </a:p>
          <a:p>
            <a:r>
              <a:rPr lang="zh-CN" altLang="en-US" dirty="0"/>
              <a:t>总复杂度</a:t>
            </a:r>
            <a:r>
              <a:rPr lang="en-US" altLang="zh-CN" dirty="0"/>
              <a:t>O( </a:t>
            </a:r>
            <a:r>
              <a:rPr lang="en-US" altLang="zh-CN" dirty="0" err="1"/>
              <a:t>nlogn</a:t>
            </a:r>
            <a:r>
              <a:rPr lang="en-US" altLang="zh-CN" dirty="0"/>
              <a:t> + </a:t>
            </a:r>
            <a:r>
              <a:rPr lang="en-US" altLang="zh-CN" dirty="0" err="1"/>
              <a:t>tlogn</a:t>
            </a:r>
            <a:r>
              <a:rPr lang="en-US" altLang="zh-CN" dirty="0"/>
              <a:t> )</a:t>
            </a:r>
            <a:endParaRPr lang="zh-CN" altLang="en-US" dirty="0"/>
          </a:p>
        </p:txBody>
      </p:sp>
    </p:spTree>
    <p:extLst>
      <p:ext uri="{BB962C8B-B14F-4D97-AF65-F5344CB8AC3E}">
        <p14:creationId xmlns:p14="http://schemas.microsoft.com/office/powerpoint/2010/main" val="1978187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CFC07-35B6-4255-9A97-E8E6B60906D8}"/>
              </a:ext>
            </a:extLst>
          </p:cNvPr>
          <p:cNvSpPr>
            <a:spLocks noGrp="1"/>
          </p:cNvSpPr>
          <p:nvPr>
            <p:ph type="title"/>
          </p:nvPr>
        </p:nvSpPr>
        <p:spPr/>
        <p:txBody>
          <a:bodyPr/>
          <a:lstStyle/>
          <a:p>
            <a:r>
              <a:rPr lang="en-US" altLang="zh-CN" dirty="0"/>
              <a:t>Luogu3302 [SDOI2013]</a:t>
            </a:r>
            <a:r>
              <a:rPr lang="zh-CN" altLang="en-US" dirty="0"/>
              <a:t>森林</a:t>
            </a:r>
          </a:p>
        </p:txBody>
      </p:sp>
      <p:sp>
        <p:nvSpPr>
          <p:cNvPr id="3" name="内容占位符 2">
            <a:extLst>
              <a:ext uri="{FF2B5EF4-FFF2-40B4-BE49-F238E27FC236}">
                <a16:creationId xmlns:a16="http://schemas.microsoft.com/office/drawing/2014/main" id="{3E62D18E-CA5D-440C-8086-E41AB9B8A020}"/>
              </a:ext>
            </a:extLst>
          </p:cNvPr>
          <p:cNvSpPr>
            <a:spLocks noGrp="1"/>
          </p:cNvSpPr>
          <p:nvPr>
            <p:ph idx="1"/>
          </p:nvPr>
        </p:nvSpPr>
        <p:spPr/>
        <p:txBody>
          <a:bodyPr/>
          <a:lstStyle/>
          <a:p>
            <a:r>
              <a:rPr lang="zh-CN" altLang="en-US" dirty="0"/>
              <a:t>给一个森林，每个点有点权</a:t>
            </a:r>
            <a:endParaRPr lang="en-US" altLang="zh-CN" dirty="0"/>
          </a:p>
          <a:p>
            <a:r>
              <a:rPr lang="en-US" altLang="zh-CN" dirty="0"/>
              <a:t>1.link</a:t>
            </a:r>
            <a:r>
              <a:rPr lang="zh-CN" altLang="en-US" dirty="0"/>
              <a:t> </a:t>
            </a:r>
            <a:r>
              <a:rPr lang="en-US" altLang="zh-CN" dirty="0"/>
              <a:t>x</a:t>
            </a:r>
            <a:r>
              <a:rPr lang="zh-CN" altLang="en-US" dirty="0"/>
              <a:t> </a:t>
            </a:r>
            <a:r>
              <a:rPr lang="en-US" altLang="zh-CN" dirty="0"/>
              <a:t>y</a:t>
            </a:r>
            <a:r>
              <a:rPr lang="zh-CN" altLang="en-US" dirty="0"/>
              <a:t>，如果</a:t>
            </a:r>
            <a:r>
              <a:rPr lang="en-US" altLang="zh-CN" dirty="0"/>
              <a:t>x</a:t>
            </a:r>
            <a:r>
              <a:rPr lang="zh-CN" altLang="en-US" dirty="0"/>
              <a:t>和</a:t>
            </a:r>
            <a:r>
              <a:rPr lang="en-US" altLang="zh-CN" dirty="0"/>
              <a:t>y</a:t>
            </a:r>
            <a:r>
              <a:rPr lang="zh-CN" altLang="en-US" dirty="0"/>
              <a:t>已经连通无视这个操作</a:t>
            </a:r>
            <a:endParaRPr lang="en-US" altLang="zh-CN" dirty="0"/>
          </a:p>
          <a:p>
            <a:r>
              <a:rPr lang="en-US" altLang="zh-CN" dirty="0"/>
              <a:t>2.find x y</a:t>
            </a:r>
            <a:r>
              <a:rPr lang="zh-CN" altLang="en-US" dirty="0"/>
              <a:t>，查询</a:t>
            </a:r>
            <a:r>
              <a:rPr lang="en-US" altLang="zh-CN" dirty="0"/>
              <a:t>x</a:t>
            </a:r>
            <a:r>
              <a:rPr lang="zh-CN" altLang="en-US" dirty="0"/>
              <a:t>到</a:t>
            </a:r>
            <a:r>
              <a:rPr lang="en-US" altLang="zh-CN" dirty="0"/>
              <a:t>y</a:t>
            </a:r>
            <a:r>
              <a:rPr lang="zh-CN" altLang="en-US" dirty="0"/>
              <a:t>的链</a:t>
            </a:r>
            <a:r>
              <a:rPr lang="en-US" altLang="zh-CN" dirty="0"/>
              <a:t>kth</a:t>
            </a:r>
          </a:p>
          <a:p>
            <a:r>
              <a:rPr lang="zh-CN" altLang="en-US" dirty="0"/>
              <a:t>保证时刻是一个森林</a:t>
            </a:r>
            <a:endParaRPr lang="en-US" altLang="zh-CN" dirty="0"/>
          </a:p>
          <a:p>
            <a:r>
              <a:rPr lang="zh-CN" altLang="en-US" dirty="0"/>
              <a:t>强制在线</a:t>
            </a:r>
          </a:p>
          <a:p>
            <a:endParaRPr lang="zh-CN" altLang="en-US" dirty="0"/>
          </a:p>
        </p:txBody>
      </p:sp>
    </p:spTree>
    <p:extLst>
      <p:ext uri="{BB962C8B-B14F-4D97-AF65-F5344CB8AC3E}">
        <p14:creationId xmlns:p14="http://schemas.microsoft.com/office/powerpoint/2010/main" val="38476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F4D84-56A1-44FE-94DB-60EA7F15A175}"/>
              </a:ext>
            </a:extLst>
          </p:cNvPr>
          <p:cNvSpPr>
            <a:spLocks noGrp="1"/>
          </p:cNvSpPr>
          <p:nvPr>
            <p:ph type="title"/>
          </p:nvPr>
        </p:nvSpPr>
        <p:spPr/>
        <p:txBody>
          <a:bodyPr/>
          <a:lstStyle/>
          <a:p>
            <a:r>
              <a:rPr lang="zh-CN" altLang="en-US" dirty="0"/>
              <a:t>代码</a:t>
            </a:r>
          </a:p>
        </p:txBody>
      </p:sp>
      <p:pic>
        <p:nvPicPr>
          <p:cNvPr id="7" name="内容占位符 6">
            <a:extLst>
              <a:ext uri="{FF2B5EF4-FFF2-40B4-BE49-F238E27FC236}">
                <a16:creationId xmlns:a16="http://schemas.microsoft.com/office/drawing/2014/main" id="{52174055-D880-4C01-AE78-4C4EC2CB5C7E}"/>
              </a:ext>
            </a:extLst>
          </p:cNvPr>
          <p:cNvPicPr>
            <a:picLocks noGrp="1" noChangeAspect="1"/>
          </p:cNvPicPr>
          <p:nvPr>
            <p:ph idx="1"/>
          </p:nvPr>
        </p:nvPicPr>
        <p:blipFill>
          <a:blip r:embed="rId2"/>
          <a:stretch>
            <a:fillRect/>
          </a:stretch>
        </p:blipFill>
        <p:spPr>
          <a:xfrm>
            <a:off x="1042147" y="1825625"/>
            <a:ext cx="10107706" cy="4351338"/>
          </a:xfrm>
        </p:spPr>
      </p:pic>
    </p:spTree>
    <p:extLst>
      <p:ext uri="{BB962C8B-B14F-4D97-AF65-F5344CB8AC3E}">
        <p14:creationId xmlns:p14="http://schemas.microsoft.com/office/powerpoint/2010/main" val="127585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0B202-DBA1-4D60-8D19-28BDA1C3508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0872FB-6917-46ED-80EA-218B1B12B35F}"/>
              </a:ext>
            </a:extLst>
          </p:cNvPr>
          <p:cNvSpPr>
            <a:spLocks noGrp="1"/>
          </p:cNvSpPr>
          <p:nvPr>
            <p:ph idx="1"/>
          </p:nvPr>
        </p:nvSpPr>
        <p:spPr/>
        <p:txBody>
          <a:bodyPr/>
          <a:lstStyle/>
          <a:p>
            <a:r>
              <a:rPr lang="zh-CN" altLang="en-US" dirty="0"/>
              <a:t>由于这个问题只加边，所以可以考虑一下均摊的方法</a:t>
            </a:r>
            <a:endParaRPr lang="en-US" altLang="zh-CN" dirty="0"/>
          </a:p>
          <a:p>
            <a:r>
              <a:rPr lang="zh-CN" altLang="en-US" dirty="0"/>
              <a:t>只加边，维护连通块信息该怎么做呢？</a:t>
            </a:r>
            <a:endParaRPr lang="en-US" altLang="zh-CN" dirty="0"/>
          </a:p>
          <a:p>
            <a:r>
              <a:rPr lang="zh-CN" altLang="en-US" dirty="0"/>
              <a:t>启发式合并</a:t>
            </a:r>
            <a:endParaRPr lang="en-US" altLang="zh-CN" dirty="0"/>
          </a:p>
          <a:p>
            <a:r>
              <a:rPr lang="zh-CN" altLang="en-US" dirty="0"/>
              <a:t>于是这一题我们可以考虑用启发式合并来处理</a:t>
            </a:r>
          </a:p>
        </p:txBody>
      </p:sp>
    </p:spTree>
    <p:extLst>
      <p:ext uri="{BB962C8B-B14F-4D97-AF65-F5344CB8AC3E}">
        <p14:creationId xmlns:p14="http://schemas.microsoft.com/office/powerpoint/2010/main" val="28011874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0C6A5-CDB3-40E4-B41F-46DAA99EAE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7306271-2E45-4C63-BC61-5D3992810E92}"/>
              </a:ext>
            </a:extLst>
          </p:cNvPr>
          <p:cNvSpPr>
            <a:spLocks noGrp="1"/>
          </p:cNvSpPr>
          <p:nvPr>
            <p:ph idx="1"/>
          </p:nvPr>
        </p:nvSpPr>
        <p:spPr/>
        <p:txBody>
          <a:bodyPr>
            <a:normAutofit lnSpcReduction="10000"/>
          </a:bodyPr>
          <a:lstStyle/>
          <a:p>
            <a:r>
              <a:rPr lang="en-US" altLang="zh-CN" dirty="0"/>
              <a:t>Link</a:t>
            </a:r>
            <a:r>
              <a:rPr lang="zh-CN" altLang="en-US" dirty="0"/>
              <a:t> </a:t>
            </a:r>
            <a:r>
              <a:rPr lang="en-US" altLang="zh-CN" dirty="0"/>
              <a:t>x y</a:t>
            </a:r>
            <a:r>
              <a:rPr lang="zh-CN" altLang="en-US" dirty="0"/>
              <a:t>的时候，从</a:t>
            </a:r>
            <a:r>
              <a:rPr lang="en-US" altLang="zh-CN" dirty="0"/>
              <a:t>size</a:t>
            </a:r>
            <a:r>
              <a:rPr lang="zh-CN" altLang="en-US" dirty="0"/>
              <a:t>小的那个连通块那里开始</a:t>
            </a:r>
            <a:r>
              <a:rPr lang="en-US" altLang="zh-CN" dirty="0"/>
              <a:t>DFS</a:t>
            </a:r>
            <a:r>
              <a:rPr lang="zh-CN" altLang="en-US" dirty="0"/>
              <a:t>，维护树上的可持久化</a:t>
            </a:r>
            <a:r>
              <a:rPr lang="en-US" altLang="zh-CN" dirty="0" err="1"/>
              <a:t>Trie</a:t>
            </a:r>
            <a:r>
              <a:rPr lang="zh-CN" altLang="en-US" dirty="0"/>
              <a:t>，相当于把小的连通块的父亲设为大的连通块</a:t>
            </a:r>
            <a:endParaRPr lang="en-US" altLang="zh-CN" dirty="0"/>
          </a:p>
          <a:p>
            <a:r>
              <a:rPr lang="zh-CN" altLang="en-US" dirty="0"/>
              <a:t>同时需要维护个倍增表或者</a:t>
            </a:r>
            <a:r>
              <a:rPr lang="en-US" altLang="zh-CN" dirty="0"/>
              <a:t>LCT</a:t>
            </a:r>
            <a:r>
              <a:rPr lang="zh-CN" altLang="en-US" dirty="0"/>
              <a:t>啥的</a:t>
            </a:r>
            <a:endParaRPr lang="en-US" altLang="zh-CN" dirty="0"/>
          </a:p>
          <a:p>
            <a:r>
              <a:rPr lang="zh-CN" altLang="en-US" dirty="0"/>
              <a:t>查询的时候就是普通的链</a:t>
            </a:r>
            <a:r>
              <a:rPr lang="en-US" altLang="zh-CN" dirty="0"/>
              <a:t>kth</a:t>
            </a:r>
          </a:p>
          <a:p>
            <a:endParaRPr lang="en-US" altLang="zh-CN" dirty="0"/>
          </a:p>
          <a:p>
            <a:endParaRPr lang="en-US" altLang="zh-CN" dirty="0"/>
          </a:p>
          <a:p>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pic>
        <p:nvPicPr>
          <p:cNvPr id="4" name="图片 3">
            <a:extLst>
              <a:ext uri="{FF2B5EF4-FFF2-40B4-BE49-F238E27FC236}">
                <a16:creationId xmlns:a16="http://schemas.microsoft.com/office/drawing/2014/main" id="{53C71C41-F7CB-4305-B4CC-EECF7B7F3480}"/>
              </a:ext>
            </a:extLst>
          </p:cNvPr>
          <p:cNvPicPr>
            <a:picLocks noChangeAspect="1"/>
          </p:cNvPicPr>
          <p:nvPr/>
        </p:nvPicPr>
        <p:blipFill>
          <a:blip r:embed="rId2"/>
          <a:stretch>
            <a:fillRect/>
          </a:stretch>
        </p:blipFill>
        <p:spPr>
          <a:xfrm>
            <a:off x="1100830" y="3541040"/>
            <a:ext cx="2991775" cy="1955600"/>
          </a:xfrm>
          <a:prstGeom prst="rect">
            <a:avLst/>
          </a:prstGeom>
        </p:spPr>
      </p:pic>
      <p:pic>
        <p:nvPicPr>
          <p:cNvPr id="5" name="图片 4">
            <a:extLst>
              <a:ext uri="{FF2B5EF4-FFF2-40B4-BE49-F238E27FC236}">
                <a16:creationId xmlns:a16="http://schemas.microsoft.com/office/drawing/2014/main" id="{25B331F1-DCC6-4FAB-920B-DD4F24C1B616}"/>
              </a:ext>
            </a:extLst>
          </p:cNvPr>
          <p:cNvPicPr>
            <a:picLocks noChangeAspect="1"/>
          </p:cNvPicPr>
          <p:nvPr/>
        </p:nvPicPr>
        <p:blipFill>
          <a:blip r:embed="rId3"/>
          <a:stretch>
            <a:fillRect/>
          </a:stretch>
        </p:blipFill>
        <p:spPr>
          <a:xfrm>
            <a:off x="4555874" y="3541040"/>
            <a:ext cx="2861213" cy="1955600"/>
          </a:xfrm>
          <a:prstGeom prst="rect">
            <a:avLst/>
          </a:prstGeom>
        </p:spPr>
      </p:pic>
    </p:spTree>
    <p:extLst>
      <p:ext uri="{BB962C8B-B14F-4D97-AF65-F5344CB8AC3E}">
        <p14:creationId xmlns:p14="http://schemas.microsoft.com/office/powerpoint/2010/main" val="40899949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4A4B5-20CF-4322-B3FF-F89EC2018551}"/>
              </a:ext>
            </a:extLst>
          </p:cNvPr>
          <p:cNvSpPr>
            <a:spLocks noGrp="1"/>
          </p:cNvSpPr>
          <p:nvPr>
            <p:ph type="title"/>
          </p:nvPr>
        </p:nvSpPr>
        <p:spPr/>
        <p:txBody>
          <a:bodyPr/>
          <a:lstStyle/>
          <a:p>
            <a:r>
              <a:rPr lang="en-US" altLang="zh-CN" dirty="0"/>
              <a:t>Loj3491. </a:t>
            </a:r>
            <a:r>
              <a:rPr lang="zh-CN" altLang="en-US" dirty="0"/>
              <a:t>「</a:t>
            </a:r>
            <a:r>
              <a:rPr lang="en-US" altLang="zh-CN" dirty="0"/>
              <a:t>JOISC 2021 Day2</a:t>
            </a:r>
            <a:r>
              <a:rPr lang="zh-CN" altLang="en-US" dirty="0"/>
              <a:t>」道路建设</a:t>
            </a:r>
          </a:p>
        </p:txBody>
      </p:sp>
      <p:pic>
        <p:nvPicPr>
          <p:cNvPr id="4" name="内容占位符 3">
            <a:extLst>
              <a:ext uri="{FF2B5EF4-FFF2-40B4-BE49-F238E27FC236}">
                <a16:creationId xmlns:a16="http://schemas.microsoft.com/office/drawing/2014/main" id="{9F6B2453-9078-49DC-88DC-0471845133C3}"/>
              </a:ext>
            </a:extLst>
          </p:cNvPr>
          <p:cNvPicPr>
            <a:picLocks noGrp="1" noChangeAspect="1"/>
          </p:cNvPicPr>
          <p:nvPr>
            <p:ph idx="1"/>
          </p:nvPr>
        </p:nvPicPr>
        <p:blipFill>
          <a:blip r:embed="rId2"/>
          <a:stretch>
            <a:fillRect/>
          </a:stretch>
        </p:blipFill>
        <p:spPr>
          <a:xfrm>
            <a:off x="838200" y="5228133"/>
            <a:ext cx="8564460" cy="654464"/>
          </a:xfrm>
          <a:prstGeom prst="rect">
            <a:avLst/>
          </a:prstGeom>
        </p:spPr>
      </p:pic>
      <p:pic>
        <p:nvPicPr>
          <p:cNvPr id="6" name="图片 5">
            <a:extLst>
              <a:ext uri="{FF2B5EF4-FFF2-40B4-BE49-F238E27FC236}">
                <a16:creationId xmlns:a16="http://schemas.microsoft.com/office/drawing/2014/main" id="{C39EFC78-E882-4842-9FA0-7E3B856B9838}"/>
              </a:ext>
            </a:extLst>
          </p:cNvPr>
          <p:cNvPicPr>
            <a:picLocks noChangeAspect="1"/>
          </p:cNvPicPr>
          <p:nvPr/>
        </p:nvPicPr>
        <p:blipFill>
          <a:blip r:embed="rId3"/>
          <a:stretch>
            <a:fillRect/>
          </a:stretch>
        </p:blipFill>
        <p:spPr>
          <a:xfrm>
            <a:off x="838200" y="1629867"/>
            <a:ext cx="10159767" cy="2148481"/>
          </a:xfrm>
          <a:prstGeom prst="rect">
            <a:avLst/>
          </a:prstGeom>
        </p:spPr>
      </p:pic>
      <p:pic>
        <p:nvPicPr>
          <p:cNvPr id="8" name="图片 7">
            <a:extLst>
              <a:ext uri="{FF2B5EF4-FFF2-40B4-BE49-F238E27FC236}">
                <a16:creationId xmlns:a16="http://schemas.microsoft.com/office/drawing/2014/main" id="{D2BB8955-B9C3-483B-BD2B-322C5B12B4BB}"/>
              </a:ext>
            </a:extLst>
          </p:cNvPr>
          <p:cNvPicPr>
            <a:picLocks noChangeAspect="1"/>
          </p:cNvPicPr>
          <p:nvPr/>
        </p:nvPicPr>
        <p:blipFill>
          <a:blip r:embed="rId4"/>
          <a:stretch>
            <a:fillRect/>
          </a:stretch>
        </p:blipFill>
        <p:spPr>
          <a:xfrm>
            <a:off x="898846" y="3922198"/>
            <a:ext cx="2901367" cy="844250"/>
          </a:xfrm>
          <a:prstGeom prst="rect">
            <a:avLst/>
          </a:prstGeom>
        </p:spPr>
      </p:pic>
    </p:spTree>
    <p:extLst>
      <p:ext uri="{BB962C8B-B14F-4D97-AF65-F5344CB8AC3E}">
        <p14:creationId xmlns:p14="http://schemas.microsoft.com/office/powerpoint/2010/main" val="16541409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B1565-63C2-43CF-BCB5-C8D62600E1C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F4D2A2A-A9C7-4AA0-8EF9-609DBA3CE670}"/>
              </a:ext>
            </a:extLst>
          </p:cNvPr>
          <p:cNvSpPr>
            <a:spLocks noGrp="1"/>
          </p:cNvSpPr>
          <p:nvPr>
            <p:ph idx="1"/>
          </p:nvPr>
        </p:nvSpPr>
        <p:spPr/>
        <p:txBody>
          <a:bodyPr/>
          <a:lstStyle/>
          <a:p>
            <a:r>
              <a:rPr lang="zh-CN" altLang="en-US" dirty="0"/>
              <a:t>考虑每次询问拆出四个象限</a:t>
            </a:r>
            <a:endParaRPr lang="en-US" altLang="zh-CN" dirty="0"/>
          </a:p>
          <a:p>
            <a:r>
              <a:rPr lang="zh-CN" altLang="en-US" dirty="0"/>
              <a:t>从左往右维护一棵可持久化线段树</a:t>
            </a:r>
            <a:endParaRPr lang="en-US" altLang="zh-CN" dirty="0"/>
          </a:p>
          <a:p>
            <a:r>
              <a:rPr lang="zh-CN" altLang="en-US" dirty="0"/>
              <a:t>这样的扫描线</a:t>
            </a:r>
            <a:r>
              <a:rPr lang="en-US" altLang="zh-CN" dirty="0"/>
              <a:t>+</a:t>
            </a:r>
            <a:r>
              <a:rPr lang="zh-CN" altLang="en-US" dirty="0"/>
              <a:t>可持久化线段树</a:t>
            </a:r>
            <a:endParaRPr lang="en-US" altLang="zh-CN" dirty="0"/>
          </a:p>
          <a:p>
            <a:r>
              <a:rPr lang="zh-CN" altLang="en-US" dirty="0"/>
              <a:t>可以去掉一维的限制</a:t>
            </a:r>
            <a:endParaRPr lang="en-US" altLang="zh-CN" dirty="0"/>
          </a:p>
          <a:p>
            <a:r>
              <a:rPr lang="zh-CN" altLang="en-US" dirty="0"/>
              <a:t>这样我们可以对单点支持查询了</a:t>
            </a:r>
            <a:endParaRPr lang="en-US" altLang="zh-CN" dirty="0"/>
          </a:p>
        </p:txBody>
      </p:sp>
      <p:pic>
        <p:nvPicPr>
          <p:cNvPr id="5" name="图片 4">
            <a:extLst>
              <a:ext uri="{FF2B5EF4-FFF2-40B4-BE49-F238E27FC236}">
                <a16:creationId xmlns:a16="http://schemas.microsoft.com/office/drawing/2014/main" id="{FCB674AF-05D0-4FA9-A0B9-E317D2686E26}"/>
              </a:ext>
            </a:extLst>
          </p:cNvPr>
          <p:cNvPicPr>
            <a:picLocks noChangeAspect="1"/>
          </p:cNvPicPr>
          <p:nvPr/>
        </p:nvPicPr>
        <p:blipFill>
          <a:blip r:embed="rId2"/>
          <a:stretch>
            <a:fillRect/>
          </a:stretch>
        </p:blipFill>
        <p:spPr>
          <a:xfrm>
            <a:off x="7065580" y="2936146"/>
            <a:ext cx="4901312" cy="3921853"/>
          </a:xfrm>
          <a:prstGeom prst="rect">
            <a:avLst/>
          </a:prstGeom>
        </p:spPr>
      </p:pic>
    </p:spTree>
    <p:extLst>
      <p:ext uri="{BB962C8B-B14F-4D97-AF65-F5344CB8AC3E}">
        <p14:creationId xmlns:p14="http://schemas.microsoft.com/office/powerpoint/2010/main" val="20224209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DDA27-8DCC-4D63-B154-9A108610CF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8991044-0CDF-4F1D-824B-B248D67757BF}"/>
              </a:ext>
            </a:extLst>
          </p:cNvPr>
          <p:cNvSpPr>
            <a:spLocks noGrp="1"/>
          </p:cNvSpPr>
          <p:nvPr>
            <p:ph idx="1"/>
          </p:nvPr>
        </p:nvSpPr>
        <p:spPr/>
        <p:txBody>
          <a:bodyPr/>
          <a:lstStyle/>
          <a:p>
            <a:r>
              <a:rPr lang="zh-CN" altLang="en-US" dirty="0"/>
              <a:t>每棵可持久化线段树维护</a:t>
            </a:r>
            <a:endParaRPr lang="en-US" altLang="zh-CN" dirty="0"/>
          </a:p>
          <a:p>
            <a:r>
              <a:rPr lang="zh-CN" altLang="en-US" dirty="0"/>
              <a:t>节点内到对应区间两端最近点</a:t>
            </a:r>
            <a:endParaRPr lang="en-US" altLang="zh-CN" dirty="0"/>
          </a:p>
          <a:p>
            <a:r>
              <a:rPr lang="zh-CN" altLang="en-US" dirty="0"/>
              <a:t>这样我们已经可以</a:t>
            </a:r>
            <a:r>
              <a:rPr lang="en-US" altLang="zh-CN" dirty="0"/>
              <a:t>1log</a:t>
            </a:r>
            <a:r>
              <a:rPr lang="zh-CN" altLang="en-US" dirty="0"/>
              <a:t>对一个点</a:t>
            </a:r>
            <a:endParaRPr lang="en-US" altLang="zh-CN" dirty="0"/>
          </a:p>
          <a:p>
            <a:r>
              <a:rPr lang="zh-CN" altLang="en-US" dirty="0"/>
              <a:t>查与其第</a:t>
            </a:r>
            <a:r>
              <a:rPr lang="en-US" altLang="zh-CN" dirty="0"/>
              <a:t>k=1</a:t>
            </a:r>
            <a:r>
              <a:rPr lang="zh-CN" altLang="en-US" dirty="0"/>
              <a:t>近的点情况了</a:t>
            </a:r>
          </a:p>
          <a:p>
            <a:endParaRPr lang="zh-CN" altLang="en-US" dirty="0"/>
          </a:p>
        </p:txBody>
      </p:sp>
      <p:pic>
        <p:nvPicPr>
          <p:cNvPr id="4" name="图片 3">
            <a:extLst>
              <a:ext uri="{FF2B5EF4-FFF2-40B4-BE49-F238E27FC236}">
                <a16:creationId xmlns:a16="http://schemas.microsoft.com/office/drawing/2014/main" id="{8EEEBF67-9F8E-406F-81DD-08EC5BAF2D65}"/>
              </a:ext>
            </a:extLst>
          </p:cNvPr>
          <p:cNvPicPr>
            <a:picLocks noChangeAspect="1"/>
          </p:cNvPicPr>
          <p:nvPr/>
        </p:nvPicPr>
        <p:blipFill>
          <a:blip r:embed="rId2"/>
          <a:stretch>
            <a:fillRect/>
          </a:stretch>
        </p:blipFill>
        <p:spPr>
          <a:xfrm>
            <a:off x="7902429" y="270438"/>
            <a:ext cx="3129094" cy="6552781"/>
          </a:xfrm>
          <a:prstGeom prst="rect">
            <a:avLst/>
          </a:prstGeom>
        </p:spPr>
      </p:pic>
    </p:spTree>
    <p:extLst>
      <p:ext uri="{BB962C8B-B14F-4D97-AF65-F5344CB8AC3E}">
        <p14:creationId xmlns:p14="http://schemas.microsoft.com/office/powerpoint/2010/main" val="15514882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FF028-953B-4B95-B0CC-258345424A3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5677E3-1607-4CEC-98ED-4EEFE6AE6F16}"/>
              </a:ext>
            </a:extLst>
          </p:cNvPr>
          <p:cNvSpPr>
            <a:spLocks noGrp="1"/>
          </p:cNvSpPr>
          <p:nvPr>
            <p:ph idx="1"/>
          </p:nvPr>
        </p:nvSpPr>
        <p:spPr/>
        <p:txBody>
          <a:bodyPr/>
          <a:lstStyle/>
          <a:p>
            <a:r>
              <a:rPr lang="zh-CN" altLang="en-US" dirty="0"/>
              <a:t>这里可持久化线段树是可以直接标记删除一个点的</a:t>
            </a:r>
            <a:endParaRPr lang="en-US" altLang="zh-CN" dirty="0"/>
          </a:p>
          <a:p>
            <a:r>
              <a:rPr lang="zh-CN" altLang="en-US" dirty="0"/>
              <a:t>这里因为可</a:t>
            </a:r>
            <a:r>
              <a:rPr lang="zh-CN" altLang="en-US"/>
              <a:t>持久化了所以可以直接单点修改然后变成一个新的版本</a:t>
            </a:r>
            <a:endParaRPr lang="en-US" altLang="zh-CN" dirty="0"/>
          </a:p>
          <a:p>
            <a:r>
              <a:rPr lang="zh-CN" altLang="en-US" dirty="0"/>
              <a:t>于是我们对</a:t>
            </a:r>
            <a:r>
              <a:rPr lang="en-US" altLang="zh-CN" dirty="0"/>
              <a:t>k</a:t>
            </a:r>
            <a:r>
              <a:rPr lang="zh-CN" altLang="en-US" dirty="0"/>
              <a:t>的情况每次找出最近距离的点，然后删掉即可</a:t>
            </a:r>
            <a:endParaRPr lang="en-US" altLang="zh-CN" dirty="0"/>
          </a:p>
          <a:p>
            <a:r>
              <a:rPr lang="zh-CN" altLang="en-US" dirty="0"/>
              <a:t>这样我们可以</a:t>
            </a:r>
            <a:r>
              <a:rPr lang="en-US" altLang="zh-CN" dirty="0" err="1"/>
              <a:t>klogn</a:t>
            </a:r>
            <a:r>
              <a:rPr lang="zh-CN" altLang="en-US" dirty="0"/>
              <a:t>查与一个点距离前</a:t>
            </a:r>
            <a:r>
              <a:rPr lang="en-US" altLang="zh-CN" dirty="0"/>
              <a:t>k</a:t>
            </a:r>
            <a:r>
              <a:rPr lang="zh-CN" altLang="en-US" dirty="0"/>
              <a:t>近的点</a:t>
            </a:r>
            <a:endParaRPr lang="en-US" altLang="zh-CN" dirty="0"/>
          </a:p>
          <a:p>
            <a:r>
              <a:rPr lang="zh-CN" altLang="en-US" dirty="0"/>
              <a:t>因为求的是全局的</a:t>
            </a:r>
            <a:r>
              <a:rPr lang="en-US" altLang="zh-CN" dirty="0"/>
              <a:t>k</a:t>
            </a:r>
            <a:r>
              <a:rPr lang="zh-CN" altLang="en-US" dirty="0"/>
              <a:t>近点对，所以套个堆维护一下当前所有点与最近的点距离，每次找最近的一个</a:t>
            </a:r>
            <a:r>
              <a:rPr lang="en-US" altLang="zh-CN" dirty="0"/>
              <a:t>pair</a:t>
            </a:r>
          </a:p>
          <a:p>
            <a:endParaRPr lang="en-US" altLang="zh-CN" dirty="0"/>
          </a:p>
          <a:p>
            <a:r>
              <a:rPr lang="zh-CN" altLang="en-US" dirty="0"/>
              <a:t>总时间复杂度</a:t>
            </a:r>
            <a:r>
              <a:rPr lang="en-US" altLang="zh-CN" dirty="0"/>
              <a:t>O((</a:t>
            </a:r>
            <a:r>
              <a:rPr lang="en-US" altLang="zh-CN" dirty="0" err="1"/>
              <a:t>n+k</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30213823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D9C-A6D4-4BBE-AB82-06242676F0B6}"/>
              </a:ext>
            </a:extLst>
          </p:cNvPr>
          <p:cNvSpPr>
            <a:spLocks noGrp="1"/>
          </p:cNvSpPr>
          <p:nvPr>
            <p:ph type="ctrTitle"/>
          </p:nvPr>
        </p:nvSpPr>
        <p:spPr/>
        <p:txBody>
          <a:bodyPr/>
          <a:lstStyle/>
          <a:p>
            <a:r>
              <a:rPr lang="en-US" altLang="zh-CN" dirty="0"/>
              <a:t>Thanks for listening</a:t>
            </a:r>
            <a:endParaRPr lang="zh-CN" altLang="en-US" dirty="0"/>
          </a:p>
        </p:txBody>
      </p:sp>
      <p:sp>
        <p:nvSpPr>
          <p:cNvPr id="3" name="副标题 2">
            <a:extLst>
              <a:ext uri="{FF2B5EF4-FFF2-40B4-BE49-F238E27FC236}">
                <a16:creationId xmlns:a16="http://schemas.microsoft.com/office/drawing/2014/main" id="{ED1779D3-1EF0-4724-BAB3-1CD9A2794E6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315711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2199</TotalTime>
  <Words>6358</Words>
  <Application>Microsoft Office PowerPoint</Application>
  <PresentationFormat>宽屏</PresentationFormat>
  <Paragraphs>418</Paragraphs>
  <Slides>96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96</vt:i4>
      </vt:variant>
    </vt:vector>
  </HeadingPairs>
  <TitlesOfParts>
    <vt:vector size="100" baseType="lpstr">
      <vt:lpstr>等线</vt:lpstr>
      <vt:lpstr>等线 Light</vt:lpstr>
      <vt:lpstr>Arial</vt:lpstr>
      <vt:lpstr>Office 主题​​</vt:lpstr>
      <vt:lpstr>可持久化数据结构</vt:lpstr>
      <vt:lpstr>动态开点线段树</vt:lpstr>
      <vt:lpstr>动态开点线段树</vt:lpstr>
      <vt:lpstr>可持久化的定义</vt:lpstr>
      <vt:lpstr>可持久化数组</vt:lpstr>
      <vt:lpstr>可持久化数组</vt:lpstr>
      <vt:lpstr>可持久化线段树</vt:lpstr>
      <vt:lpstr>可持久化线段树</vt:lpstr>
      <vt:lpstr>代码</vt:lpstr>
      <vt:lpstr>经典问题</vt:lpstr>
      <vt:lpstr>值域线段树</vt:lpstr>
      <vt:lpstr>Solution</vt:lpstr>
      <vt:lpstr>Solution1</vt:lpstr>
      <vt:lpstr>Solution2</vt:lpstr>
      <vt:lpstr>代码</vt:lpstr>
      <vt:lpstr>Path Copy</vt:lpstr>
      <vt:lpstr>Fat Node</vt:lpstr>
      <vt:lpstr>Fat Node</vt:lpstr>
      <vt:lpstr>Note</vt:lpstr>
      <vt:lpstr>Luogu4592 [TJOI2018]异或</vt:lpstr>
      <vt:lpstr>Solution</vt:lpstr>
      <vt:lpstr>Solution</vt:lpstr>
      <vt:lpstr>Solution</vt:lpstr>
      <vt:lpstr>Luogu5795 [THUSC2015]异或运算</vt:lpstr>
      <vt:lpstr>Solution</vt:lpstr>
      <vt:lpstr>Solution</vt:lpstr>
      <vt:lpstr>Solution</vt:lpstr>
      <vt:lpstr>Bzoj3524 [Poi2014]Couriers</vt:lpstr>
      <vt:lpstr>Solution1</vt:lpstr>
      <vt:lpstr>Solution2</vt:lpstr>
      <vt:lpstr>Luogu2839 [国家集训队]middle</vt:lpstr>
      <vt:lpstr>Solution</vt:lpstr>
      <vt:lpstr>Solution</vt:lpstr>
      <vt:lpstr>Solution</vt:lpstr>
      <vt:lpstr>【UNR #1】火车管理</vt:lpstr>
      <vt:lpstr>Solution</vt:lpstr>
      <vt:lpstr>Loj6144. 「2017 山东三轮集训 Day6」C</vt:lpstr>
      <vt:lpstr>Solution</vt:lpstr>
      <vt:lpstr>CF464E The Classic Problem</vt:lpstr>
      <vt:lpstr>Solution</vt:lpstr>
      <vt:lpstr>Solution</vt:lpstr>
      <vt:lpstr>Solution</vt:lpstr>
      <vt:lpstr>Solution</vt:lpstr>
      <vt:lpstr>[Ynoi2077] rrmpq</vt:lpstr>
      <vt:lpstr>Solution</vt:lpstr>
      <vt:lpstr>可持久化数组</vt:lpstr>
      <vt:lpstr>Luogu3402 可持久化并查集</vt:lpstr>
      <vt:lpstr>可持久化并查集</vt:lpstr>
      <vt:lpstr>可持久化平衡树</vt:lpstr>
      <vt:lpstr>可持久化平衡树</vt:lpstr>
      <vt:lpstr>可持久化平衡树</vt:lpstr>
      <vt:lpstr>可持久化treap</vt:lpstr>
      <vt:lpstr>可持久化平衡树能做什么</vt:lpstr>
      <vt:lpstr>可持久化平衡树能做什么</vt:lpstr>
      <vt:lpstr>HDU 6087 Rikka with Sequence</vt:lpstr>
      <vt:lpstr>Solution</vt:lpstr>
      <vt:lpstr>Solution1</vt:lpstr>
      <vt:lpstr>Solution2</vt:lpstr>
      <vt:lpstr>某经典问题</vt:lpstr>
      <vt:lpstr>Solution</vt:lpstr>
      <vt:lpstr>TEST_89</vt:lpstr>
      <vt:lpstr>Solution</vt:lpstr>
      <vt:lpstr>Bzoj3551 Peaks加强版</vt:lpstr>
      <vt:lpstr>Solution</vt:lpstr>
      <vt:lpstr>HBCPC2021 K</vt:lpstr>
      <vt:lpstr>Solution</vt:lpstr>
      <vt:lpstr>Solution</vt:lpstr>
      <vt:lpstr>Solution</vt:lpstr>
      <vt:lpstr>可持久化可合并堆</vt:lpstr>
      <vt:lpstr>可持久化可合并堆</vt:lpstr>
      <vt:lpstr>可持久化可合并堆</vt:lpstr>
      <vt:lpstr>Luogu3293 [SCOI2016]美味</vt:lpstr>
      <vt:lpstr>Solution</vt:lpstr>
      <vt:lpstr>Solution</vt:lpstr>
      <vt:lpstr>Bzoj3551 Peaks加强版</vt:lpstr>
      <vt:lpstr>Solution</vt:lpstr>
      <vt:lpstr>某经典问题</vt:lpstr>
      <vt:lpstr>Solution</vt:lpstr>
      <vt:lpstr>CF543E Listening to Music</vt:lpstr>
      <vt:lpstr>Solution</vt:lpstr>
      <vt:lpstr>Luogu4899 [IOI2018] werewolf 狼人</vt:lpstr>
      <vt:lpstr>Solution</vt:lpstr>
      <vt:lpstr>Kruskal重构树</vt:lpstr>
      <vt:lpstr>Kruskal重构树</vt:lpstr>
      <vt:lpstr>Solution</vt:lpstr>
      <vt:lpstr>Solution</vt:lpstr>
      <vt:lpstr>某经典问题</vt:lpstr>
      <vt:lpstr>Solution</vt:lpstr>
      <vt:lpstr>Luogu3302 [SDOI2013]森林</vt:lpstr>
      <vt:lpstr>Solution</vt:lpstr>
      <vt:lpstr>Solution</vt:lpstr>
      <vt:lpstr>Loj3491. 「JOISC 2021 Day2」道路建设</vt:lpstr>
      <vt:lpstr>Solution</vt:lpstr>
      <vt:lpstr>Solution</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dc:title>
  <dc:creator>Cai Chengze</dc:creator>
  <cp:lastModifiedBy>Cai Chengze</cp:lastModifiedBy>
  <cp:revision>51</cp:revision>
  <dcterms:created xsi:type="dcterms:W3CDTF">2020-06-17T14:51:41Z</dcterms:created>
  <dcterms:modified xsi:type="dcterms:W3CDTF">2021-09-09T06:46:55Z</dcterms:modified>
</cp:coreProperties>
</file>