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542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1" r:id="rId11"/>
    <p:sldId id="550" r:id="rId12"/>
    <p:sldId id="1341" r:id="rId13"/>
    <p:sldId id="552" r:id="rId14"/>
    <p:sldId id="553" r:id="rId15"/>
    <p:sldId id="554" r:id="rId16"/>
    <p:sldId id="562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1208" r:id="rId25"/>
    <p:sldId id="1197" r:id="rId26"/>
    <p:sldId id="1336" r:id="rId27"/>
    <p:sldId id="1337" r:id="rId28"/>
    <p:sldId id="1338" r:id="rId29"/>
    <p:sldId id="1339" r:id="rId30"/>
    <p:sldId id="1340" r:id="rId31"/>
    <p:sldId id="1342" r:id="rId32"/>
    <p:sldId id="1343" r:id="rId33"/>
    <p:sldId id="1217" r:id="rId34"/>
    <p:sldId id="1218" r:id="rId35"/>
    <p:sldId id="1344" r:id="rId36"/>
    <p:sldId id="1345" r:id="rId37"/>
    <p:sldId id="1333" r:id="rId38"/>
    <p:sldId id="1334" r:id="rId39"/>
    <p:sldId id="264" r:id="rId40"/>
    <p:sldId id="265" r:id="rId41"/>
    <p:sldId id="266" r:id="rId42"/>
    <p:sldId id="1335" r:id="rId43"/>
    <p:sldId id="1332" r:id="rId44"/>
    <p:sldId id="272" r:id="rId45"/>
    <p:sldId id="273" r:id="rId46"/>
    <p:sldId id="274" r:id="rId47"/>
    <p:sldId id="275" r:id="rId48"/>
    <p:sldId id="276" r:id="rId49"/>
    <p:sldId id="54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10B24-7F7D-4D70-9468-7759A708CA1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70849-F864-47B0-9DC7-E8FF88EA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9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1D561-2A9F-4E6E-9FFB-6CE09AF1B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78FF0-F516-42B8-80D7-16786E1C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9B1CA-277C-4A44-A894-023154AF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21094-B33C-4231-A439-1F479E82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67253-5379-4952-B89B-2CEACB4E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6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B0A54-1E26-484F-925B-4094D2A3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7E867-FE2A-4786-985A-C60E9295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CAAC8-279E-45DA-9139-3638F8DE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3B031-7645-4F18-A903-7B87AF4E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1D6EA-35AF-49F5-9F33-E3A2A70E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501E6-A933-4BE3-8A7F-22A9444C8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B21A5-454B-4CE1-AE2B-7C11C45AD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74FA0-DE05-4298-BE3B-BA87D627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D35FD-7567-466A-87FC-AA30C5A7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B3C7D-A506-4087-A822-2502E028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6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7FD05-3B50-4008-BB67-825AA010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E7FBF-1F2B-42E4-AF0E-5FD7D590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CFF39-8043-4608-9A45-C4362A61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D2C69-8722-4242-904C-B58A010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0A1C4-6C0E-4151-A030-A3C2A3C0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62972-B019-405A-A45A-37EDDBFF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FEE2C-E468-40B6-9638-B65486C0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4B1A5-DA51-4D0C-92F3-EA62E140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184B-BB41-456E-A599-70E961A9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96BFF-8D3A-4D06-8556-D2DFC28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961D-6481-4433-8F1D-F6831706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24E48-0CE3-4C3C-A231-550CB0215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84F34-3E1A-45B7-9177-A0643C906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138EC-69B2-4699-8DD0-BFFC4E33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88BE6-B1FA-4152-AE2C-B73B05CE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286E1-985D-4879-A1B9-6F2790BB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42B98-3950-4DDD-8812-F80F98B6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E629E-3106-4D07-AEC2-35655F00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2FABB8-70DA-4503-984B-4222E435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CB11D-FAD8-4034-8FC8-6216973E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C6E0F-7A0C-4829-9F5C-3141DB025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364491-553B-4475-B757-6F6D6FD0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D327A7-A457-4841-957D-47061FF9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47CB52-D803-4942-81D8-4DA5C04B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2C399-F542-43BE-A4DA-5E7A74C1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C5B29-08FC-4F5B-A80E-56DC811B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2721B2-FF31-48BB-B936-2AE9F533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FC833-8F37-4511-BE10-05FD9209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3BF00F-5572-4E81-A13E-4F72EF31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D8F404-5039-45A1-9038-A042FAA5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ED0A8-C89E-4BB4-AB3A-3E4D8CD5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94E4-63F4-420E-9498-EE3644CA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F1207-4831-4E09-9011-3BD07FFC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AD718-296E-4761-970F-6D7A6322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396ED-E0D0-4B19-B0EA-6B9AF8A7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85A3B-DA5F-491B-8A07-6D46541C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98808-E6CA-4BC6-AC1A-CA75B602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8CE54-4DDA-471F-A120-0717A4CC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6FD58B-99C1-4CBC-B777-D8AB6348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35BD6-291D-4285-9D44-6E653827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8DE7A-882F-4673-AA4C-F785F763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8F21F-A4F5-4E97-A160-2E351D3C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AF1FD-A95C-411B-9C12-EAED8243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D962F6-D144-47DE-9F94-DCDAA92D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E3254-B369-4815-BEA6-E4EFEC3A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3B392-FFAA-40B1-9374-4449EC064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016F-5F32-49C8-AA75-682D6ABACF6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F518E-29C1-464C-AE5B-1E3B7A203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6E25A-F8B2-47CF-8B27-BD398276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7B6A-AEEA-4670-A233-9D6024150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821E-7B55-41DA-83EC-312E93EC0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KDT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225E9-8B40-4113-8C18-5A3CEB214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清华大学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50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7758-71C3-406A-B327-CA033D59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B7A14-E509-4771-9F37-33CF4755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对于矩形修改查询问题，</a:t>
            </a:r>
            <a:r>
              <a:rPr lang="en-US" altLang="zh-CN" dirty="0"/>
              <a:t>KDT</a:t>
            </a:r>
            <a:r>
              <a:rPr lang="zh-CN" altLang="en-US" dirty="0"/>
              <a:t>可以打标记维护</a:t>
            </a:r>
            <a:endParaRPr lang="en-US" altLang="zh-CN" dirty="0"/>
          </a:p>
          <a:p>
            <a:r>
              <a:rPr lang="zh-CN" altLang="en-US" dirty="0"/>
              <a:t>因为这是一个二叉树结构，所以和其他二叉树一样可以打标记和下放标记，写法和线段树差不多</a:t>
            </a:r>
          </a:p>
        </p:txBody>
      </p:sp>
    </p:spTree>
    <p:extLst>
      <p:ext uri="{BB962C8B-B14F-4D97-AF65-F5344CB8AC3E}">
        <p14:creationId xmlns:p14="http://schemas.microsoft.com/office/powerpoint/2010/main" val="62826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EB856-9163-4B82-80AE-82033199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最优正交范围搜索树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8D815-BC63-42A4-A73D-AEC53478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二维范围修改查询问题：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对矩形中的元素进行一次修改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对矩形中的元素进行一次查询</a:t>
            </a:r>
            <a:endParaRPr lang="en-US" altLang="zh-CN" dirty="0"/>
          </a:p>
          <a:p>
            <a:r>
              <a:rPr lang="zh-CN" altLang="en-US" dirty="0"/>
              <a:t>修改对修改有结合律，修改对查询有分配律和结合律，查询对查询有交换律和结合律</a:t>
            </a:r>
            <a:endParaRPr lang="en-US" altLang="zh-CN" dirty="0"/>
          </a:p>
          <a:p>
            <a:r>
              <a:rPr lang="zh-CN" altLang="en-US" dirty="0"/>
              <a:t>有一个定理证明了在上面这个问题中，</a:t>
            </a:r>
            <a:r>
              <a:rPr lang="en-US" altLang="zh-CN" dirty="0"/>
              <a:t>KDT</a:t>
            </a:r>
            <a:r>
              <a:rPr lang="zh-CN" altLang="en-US" dirty="0"/>
              <a:t>是理论最优的范围修改查询数据结构，并且这个下界对离线情况依然成立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71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6406A-C288-4670-AA55-62260CF5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危险预警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1194-EA41-4ACC-B8C7-CC2D6665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当不能剪枝的时候</a:t>
            </a:r>
            <a:r>
              <a:rPr lang="en-US" altLang="zh-CN" dirty="0"/>
              <a:t>KDT</a:t>
            </a:r>
            <a:r>
              <a:rPr lang="zh-CN" altLang="en-US" dirty="0"/>
              <a:t>非常非常慢，比如做矩形加矩形和的</a:t>
            </a:r>
            <a:r>
              <a:rPr lang="en-US" altLang="zh-CN" dirty="0"/>
              <a:t>KDT</a:t>
            </a:r>
          </a:p>
          <a:p>
            <a:r>
              <a:rPr lang="zh-CN" altLang="en-US" dirty="0"/>
              <a:t>可以剪枝的时候，比如矩形加矩形</a:t>
            </a:r>
            <a:r>
              <a:rPr lang="en-US" altLang="zh-CN" dirty="0"/>
              <a:t>max</a:t>
            </a:r>
            <a:r>
              <a:rPr lang="zh-CN" altLang="en-US" dirty="0"/>
              <a:t>，会快一点</a:t>
            </a:r>
            <a:endParaRPr lang="en-US" altLang="zh-CN" dirty="0"/>
          </a:p>
          <a:p>
            <a:r>
              <a:rPr lang="zh-CN" altLang="en-US" dirty="0"/>
              <a:t>大家做题尽量别写</a:t>
            </a:r>
            <a:r>
              <a:rPr lang="en-US" altLang="zh-CN" dirty="0"/>
              <a:t>KDT</a:t>
            </a:r>
          </a:p>
          <a:p>
            <a:r>
              <a:rPr lang="zh-CN" altLang="en-US" dirty="0"/>
              <a:t>那个所谓“方差最小维建树”随机数据下都比我们这里直接建树更差，直接不要管那个是啥就行了，那个是拟合奇怪的高维分布的时候更优的方法</a:t>
            </a:r>
          </a:p>
        </p:txBody>
      </p:sp>
    </p:spTree>
    <p:extLst>
      <p:ext uri="{BB962C8B-B14F-4D97-AF65-F5344CB8AC3E}">
        <p14:creationId xmlns:p14="http://schemas.microsoft.com/office/powerpoint/2010/main" val="178760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B2F1-DBF0-4730-996D-3E5DD9B2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带插入的</a:t>
            </a:r>
            <a:r>
              <a:rPr lang="en-US" altLang="zh-CN" dirty="0"/>
              <a:t>KDT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45E7E-0BDC-4509-AD5B-C2572BA9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所谓的“替罪羊重构”是假的东西，这群人复杂度都不会算了</a:t>
            </a:r>
            <a:endParaRPr lang="en-US" altLang="zh-CN" dirty="0"/>
          </a:p>
          <a:p>
            <a:r>
              <a:rPr lang="zh-CN" altLang="en-US" dirty="0"/>
              <a:t>这里我们复杂度是怎么算的？</a:t>
            </a:r>
            <a:endParaRPr lang="en-US" altLang="zh-CN" dirty="0"/>
          </a:p>
          <a:p>
            <a:r>
              <a:rPr lang="en-US" altLang="zh-CN" dirty="0"/>
              <a:t>T(n)=2T(n/4)+O(1)</a:t>
            </a:r>
          </a:p>
          <a:p>
            <a:r>
              <a:rPr lang="zh-CN" altLang="en-US" dirty="0"/>
              <a:t>如果两边儿子不是均匀划分而是按比例呢？</a:t>
            </a:r>
            <a:endParaRPr lang="en-US" altLang="zh-CN" dirty="0"/>
          </a:p>
          <a:p>
            <a:r>
              <a:rPr lang="zh-CN" altLang="en-US" dirty="0"/>
              <a:t>假设两边比例为</a:t>
            </a:r>
            <a:r>
              <a:rPr lang="en-US" altLang="zh-CN" dirty="0"/>
              <a:t>4:6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T(n)=2T(0.3n)+O(1)</a:t>
            </a:r>
          </a:p>
          <a:p>
            <a:r>
              <a:rPr lang="en-US" altLang="zh-CN" dirty="0"/>
              <a:t>T(n)=O(n^1/log2(1/0.3))=O(n^0.58)</a:t>
            </a:r>
          </a:p>
          <a:p>
            <a:r>
              <a:rPr lang="zh-CN" altLang="en-US" dirty="0"/>
              <a:t>如果比例越大复杂度越高</a:t>
            </a:r>
            <a:endParaRPr lang="en-US" altLang="zh-CN" dirty="0"/>
          </a:p>
          <a:p>
            <a:r>
              <a:rPr lang="zh-CN" altLang="en-US" dirty="0"/>
              <a:t>这样复杂度一定比</a:t>
            </a:r>
            <a:r>
              <a:rPr lang="en-US" altLang="zh-CN" dirty="0" err="1"/>
              <a:t>sqrtn</a:t>
            </a:r>
            <a:r>
              <a:rPr lang="zh-CN" altLang="en-US" dirty="0"/>
              <a:t>高多项式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477AA9-38FC-4F6D-BF70-D0A9BA3D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783" y="3577325"/>
            <a:ext cx="3928844" cy="29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7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B1AA1-C4F3-422D-A824-31078820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二进制分组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07206-BC42-4804-880D-142F9220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假设现在我们总共有</a:t>
            </a:r>
            <a:r>
              <a:rPr lang="en-US" altLang="zh-CN" dirty="0"/>
              <a:t>n</a:t>
            </a:r>
            <a:r>
              <a:rPr lang="zh-CN" altLang="en-US" dirty="0"/>
              <a:t>个点，支持插入点</a:t>
            </a:r>
            <a:endParaRPr lang="en-US" altLang="zh-CN" dirty="0"/>
          </a:p>
          <a:p>
            <a:r>
              <a:rPr lang="zh-CN" altLang="en-US" dirty="0"/>
              <a:t>我们维护</a:t>
            </a:r>
            <a:r>
              <a:rPr lang="en-US" altLang="zh-CN" dirty="0" err="1"/>
              <a:t>logn</a:t>
            </a:r>
            <a:r>
              <a:rPr lang="zh-CN" altLang="en-US" dirty="0"/>
              <a:t>棵</a:t>
            </a:r>
            <a:r>
              <a:rPr lang="en-US" altLang="zh-CN" dirty="0"/>
              <a:t>KDT</a:t>
            </a:r>
            <a:r>
              <a:rPr lang="zh-CN" altLang="en-US" dirty="0"/>
              <a:t>，其中第</a:t>
            </a:r>
            <a:r>
              <a:rPr lang="en-US" altLang="zh-CN" dirty="0" err="1"/>
              <a:t>i</a:t>
            </a:r>
            <a:r>
              <a:rPr lang="zh-CN" altLang="en-US" dirty="0"/>
              <a:t>棵</a:t>
            </a:r>
            <a:r>
              <a:rPr lang="en-US" altLang="zh-CN" dirty="0"/>
              <a:t>KDT</a:t>
            </a:r>
            <a:r>
              <a:rPr lang="zh-CN" altLang="en-US" dirty="0"/>
              <a:t>存在当且仅当</a:t>
            </a:r>
            <a:r>
              <a:rPr lang="en-US" altLang="zh-CN" dirty="0"/>
              <a:t>n</a:t>
            </a:r>
            <a:r>
              <a:rPr lang="zh-CN" altLang="en-US" dirty="0"/>
              <a:t>有</a:t>
            </a:r>
            <a:r>
              <a:rPr lang="en-US" altLang="zh-CN" dirty="0"/>
              <a:t>2^i</a:t>
            </a:r>
            <a:r>
              <a:rPr lang="zh-CN" altLang="en-US" dirty="0"/>
              <a:t>这一位</a:t>
            </a:r>
            <a:endParaRPr lang="en-US" altLang="zh-CN" dirty="0"/>
          </a:p>
          <a:p>
            <a:r>
              <a:rPr lang="zh-CN" altLang="en-US" dirty="0"/>
              <a:t>每次插入点时，我们像二进制进位那样合并一些</a:t>
            </a:r>
            <a:r>
              <a:rPr lang="en-US" altLang="zh-CN" dirty="0"/>
              <a:t>KDT</a:t>
            </a:r>
          </a:p>
          <a:p>
            <a:r>
              <a:rPr lang="zh-CN" altLang="en-US" dirty="0"/>
              <a:t>合并就直接暴力把点集合并然后重建</a:t>
            </a:r>
            <a:endParaRPr lang="en-US" altLang="zh-CN" dirty="0"/>
          </a:p>
          <a:p>
            <a:r>
              <a:rPr lang="zh-CN" altLang="en-US" dirty="0"/>
              <a:t>总合并量？</a:t>
            </a:r>
            <a:endParaRPr lang="en-US" altLang="zh-CN" dirty="0"/>
          </a:p>
          <a:p>
            <a:r>
              <a:rPr lang="zh-CN" altLang="en-US" dirty="0"/>
              <a:t>等价于在线建立线段树，线段树所有点大小和</a:t>
            </a:r>
            <a:endParaRPr lang="en-US" altLang="zh-CN" dirty="0"/>
          </a:p>
          <a:p>
            <a:r>
              <a:rPr lang="zh-CN" altLang="en-US" dirty="0"/>
              <a:t>插入</a:t>
            </a:r>
            <a:r>
              <a:rPr lang="en-US" altLang="zh-CN" dirty="0"/>
              <a:t>n</a:t>
            </a:r>
            <a:r>
              <a:rPr lang="zh-CN" altLang="en-US" dirty="0"/>
              <a:t>个点合并量为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KDT</a:t>
            </a:r>
            <a:r>
              <a:rPr lang="zh-CN" altLang="en-US" dirty="0"/>
              <a:t>建树复杂度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单点插入时间复杂度均摊</a:t>
            </a:r>
            <a:r>
              <a:rPr lang="en-US" altLang="zh-CN" dirty="0"/>
              <a:t>O(log^2n)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9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9A05-3719-45FC-B966-7623B521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26932-DF1E-4693-B14C-83B05F66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查询时直接在</a:t>
            </a:r>
            <a:r>
              <a:rPr lang="en-US" altLang="zh-CN" dirty="0"/>
              <a:t>log</a:t>
            </a:r>
            <a:r>
              <a:rPr lang="zh-CN" altLang="en-US" dirty="0"/>
              <a:t>棵</a:t>
            </a:r>
            <a:r>
              <a:rPr lang="en-US" altLang="zh-CN" dirty="0"/>
              <a:t>KDT</a:t>
            </a:r>
            <a:r>
              <a:rPr lang="zh-CN" altLang="en-US" dirty="0"/>
              <a:t>树上查</a:t>
            </a:r>
            <a:endParaRPr lang="en-US" altLang="zh-CN" dirty="0"/>
          </a:p>
          <a:p>
            <a:r>
              <a:rPr lang="zh-CN" altLang="en-US" dirty="0"/>
              <a:t>因为在一个</a:t>
            </a:r>
            <a:r>
              <a:rPr lang="en-US" altLang="zh-CN" dirty="0"/>
              <a:t>n</a:t>
            </a:r>
            <a:r>
              <a:rPr lang="zh-CN" altLang="en-US" dirty="0"/>
              <a:t>个节点的</a:t>
            </a:r>
            <a:r>
              <a:rPr lang="en-US" altLang="zh-CN" dirty="0"/>
              <a:t>KDT</a:t>
            </a:r>
            <a:r>
              <a:rPr lang="zh-CN" altLang="en-US" dirty="0"/>
              <a:t>上查询，复杂度为</a:t>
            </a:r>
            <a:r>
              <a:rPr lang="en-US" altLang="zh-CN" dirty="0"/>
              <a:t>O(</a:t>
            </a:r>
            <a:r>
              <a:rPr lang="en-US" altLang="zh-CN" dirty="0" err="1"/>
              <a:t>sqrtn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所以这</a:t>
            </a:r>
            <a:r>
              <a:rPr lang="en-US" altLang="zh-CN" dirty="0"/>
              <a:t>log</a:t>
            </a:r>
            <a:r>
              <a:rPr lang="zh-CN" altLang="en-US" dirty="0"/>
              <a:t>棵的复杂度为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sqrtn+sqrt</a:t>
            </a:r>
            <a:r>
              <a:rPr lang="en-US" altLang="zh-CN" dirty="0"/>
              <a:t>(n/2)+sqrt(n/4)+…)=O(</a:t>
            </a:r>
            <a:r>
              <a:rPr lang="en-US" altLang="zh-CN" dirty="0" err="1"/>
              <a:t>sqrtn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因为二进制分组带有了时间顺序的信息，所以其实是按时间顺序合并的矩形内交换半群元素，功能是完备的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736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6BF7D-689D-4004-B579-2CC8090E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KDT</a:t>
            </a:r>
            <a:r>
              <a:rPr lang="zh-CN" altLang="en-US" dirty="0"/>
              <a:t>用来乱搞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DE47F-6AE7-4093-965E-600779C1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剪枝</a:t>
            </a:r>
            <a:endParaRPr lang="en-US" altLang="zh-CN" dirty="0"/>
          </a:p>
          <a:p>
            <a:r>
              <a:rPr lang="zh-CN" altLang="en-US" dirty="0"/>
              <a:t>一般是查询奇怪的范围，比如半平面，圆</a:t>
            </a:r>
            <a:endParaRPr lang="en-US" altLang="zh-CN" dirty="0"/>
          </a:p>
          <a:p>
            <a:r>
              <a:rPr lang="zh-CN" altLang="en-US" dirty="0"/>
              <a:t>如果当前递归下去的范围和包含子树的最大矩形没有交，那就直接返回</a:t>
            </a:r>
            <a:endParaRPr lang="en-US" altLang="zh-CN" dirty="0"/>
          </a:p>
          <a:p>
            <a:r>
              <a:rPr lang="zh-CN" altLang="en-US" dirty="0"/>
              <a:t>随机数据的话是比较对的</a:t>
            </a:r>
          </a:p>
        </p:txBody>
      </p:sp>
    </p:spTree>
    <p:extLst>
      <p:ext uri="{BB962C8B-B14F-4D97-AF65-F5344CB8AC3E}">
        <p14:creationId xmlns:p14="http://schemas.microsoft.com/office/powerpoint/2010/main" val="423867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6D88E-8459-40FA-BFBD-DF995447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KDT</a:t>
            </a:r>
            <a:r>
              <a:rPr lang="zh-CN" altLang="en-US" dirty="0"/>
              <a:t>用来乱搞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55352-2B3C-4BFC-8629-4C368F0C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其实不怎么靠谱</a:t>
            </a:r>
            <a:endParaRPr lang="en-US" altLang="zh-CN" dirty="0"/>
          </a:p>
          <a:p>
            <a:r>
              <a:rPr lang="zh-CN" altLang="en-US" dirty="0"/>
              <a:t>要么</a:t>
            </a:r>
            <a:r>
              <a:rPr lang="en-US" altLang="zh-CN" dirty="0"/>
              <a:t>KDT</a:t>
            </a:r>
            <a:r>
              <a:rPr lang="zh-CN" altLang="en-US" dirty="0"/>
              <a:t>不靠谱，要么出题人不靠谱</a:t>
            </a:r>
            <a:endParaRPr lang="en-US" altLang="zh-CN" dirty="0"/>
          </a:p>
          <a:p>
            <a:r>
              <a:rPr lang="zh-CN" altLang="en-US" dirty="0"/>
              <a:t>什么查最近点啊，什么查圆啊</a:t>
            </a:r>
            <a:endParaRPr lang="en-US" altLang="zh-CN" dirty="0"/>
          </a:p>
          <a:p>
            <a:r>
              <a:rPr lang="zh-CN" altLang="en-US" dirty="0"/>
              <a:t>都是能卡的，而且什么旋转坐标轴啊，什么随机扰动啊都没用</a:t>
            </a:r>
          </a:p>
        </p:txBody>
      </p:sp>
    </p:spTree>
    <p:extLst>
      <p:ext uri="{BB962C8B-B14F-4D97-AF65-F5344CB8AC3E}">
        <p14:creationId xmlns:p14="http://schemas.microsoft.com/office/powerpoint/2010/main" val="30889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671C7-83AA-4364-8874-E424541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Luogu4475 </a:t>
            </a:r>
            <a:r>
              <a:rPr lang="zh-CN" altLang="en-US" dirty="0"/>
              <a:t>巧克力王国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117E186-7796-4460-9047-D3E05903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次查询一条直线一侧点数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C3C41D4F-1CDA-4C46-8C37-C23CBBEE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7236"/>
            <a:ext cx="7584347" cy="20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7220-7205-4CDD-B4E4-E9E59FC5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怎么卡</a:t>
            </a:r>
            <a:r>
              <a:rPr lang="en-US" altLang="zh-CN" dirty="0"/>
              <a:t>KDT</a:t>
            </a:r>
            <a:r>
              <a:rPr lang="zh-CN" altLang="en-US" dirty="0"/>
              <a:t>乱搞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0BD233-E6E0-4703-9074-24EE396B9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361"/>
            <a:ext cx="3910562" cy="29045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E6216-5EF2-4E69-9D13-D82691082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2" y="1516574"/>
            <a:ext cx="3812787" cy="2889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90571B-F408-4A16-A229-66299D651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181" y="1501629"/>
            <a:ext cx="3898022" cy="29045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EE4C99-1F7F-4066-8422-528BCAA62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6" y="4406185"/>
            <a:ext cx="3256370" cy="24249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88A4A7-30D5-4367-9FF0-FC27B5856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07" y="4359239"/>
            <a:ext cx="3387186" cy="25188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2B6300-3C4B-4074-931B-84F621152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94" y="4338985"/>
            <a:ext cx="3387187" cy="25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8ADC-F7E4-4C79-982A-3F23C286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448B7-D53E-45F4-A483-C129F8C0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K-Dimensional Tree</a:t>
            </a:r>
          </a:p>
          <a:p>
            <a:r>
              <a:rPr lang="zh-CN" altLang="en-US" dirty="0"/>
              <a:t>是最优的</a:t>
            </a:r>
            <a:r>
              <a:rPr lang="en-US" altLang="zh-CN" dirty="0"/>
              <a:t>K</a:t>
            </a:r>
            <a:r>
              <a:rPr lang="zh-CN" altLang="en-US" dirty="0"/>
              <a:t>维正交范围修改查询的数据结构</a:t>
            </a:r>
            <a:endParaRPr lang="en-US" altLang="zh-CN" dirty="0"/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r>
              <a:rPr lang="zh-CN" altLang="en-US" dirty="0"/>
              <a:t>给一个二维平面上有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endParaRPr lang="en-US" altLang="zh-CN" dirty="0"/>
          </a:p>
          <a:p>
            <a:r>
              <a:rPr lang="zh-CN" altLang="en-US" dirty="0"/>
              <a:t>每次把一个矩形内的点加，查一个矩形内的点和</a:t>
            </a:r>
            <a:endParaRPr lang="en-US" altLang="zh-CN" dirty="0"/>
          </a:p>
          <a:p>
            <a:r>
              <a:rPr lang="zh-CN" altLang="en-US" dirty="0"/>
              <a:t>可以拓展到</a:t>
            </a:r>
            <a:r>
              <a:rPr lang="en-US" altLang="zh-CN" dirty="0"/>
              <a:t>k</a:t>
            </a:r>
            <a:r>
              <a:rPr lang="zh-CN" altLang="en-US" dirty="0"/>
              <a:t>维，时间复杂度为</a:t>
            </a:r>
            <a:r>
              <a:rPr lang="en-US" altLang="zh-CN" dirty="0"/>
              <a:t>O(n^(1-1/k)+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37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5DC4-1347-423B-B008-CE92B10F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圆内点查询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1F060-829F-4ED6-9ABB-B16264E1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次查询一个圆内部点数</a:t>
            </a:r>
          </a:p>
        </p:txBody>
      </p:sp>
    </p:spTree>
    <p:extLst>
      <p:ext uri="{BB962C8B-B14F-4D97-AF65-F5344CB8AC3E}">
        <p14:creationId xmlns:p14="http://schemas.microsoft.com/office/powerpoint/2010/main" val="164688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663C-B5D9-4629-9B59-9E7DFE19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怎么卡</a:t>
            </a:r>
            <a:r>
              <a:rPr lang="en-US" altLang="zh-CN" dirty="0"/>
              <a:t>KDT</a:t>
            </a:r>
            <a:r>
              <a:rPr lang="zh-CN" altLang="en-US" dirty="0"/>
              <a:t>乱搞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52C8D-9B16-4C30-A526-0CE01C0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构造一个圆，在旁边放一堆点</a:t>
            </a:r>
            <a:endParaRPr lang="en-US" altLang="zh-CN" dirty="0"/>
          </a:p>
          <a:p>
            <a:r>
              <a:rPr lang="zh-CN" altLang="en-US" dirty="0"/>
              <a:t>你剪枝就剪不了了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69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3B4D1-E94D-47DD-8106-BC560A8C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欧几里得最近邻查询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700B1-7E04-4814-8B30-0D5D6FEC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次查询给出一个点，求与给出点欧几里得距离最近的点</a:t>
            </a:r>
          </a:p>
        </p:txBody>
      </p:sp>
    </p:spTree>
    <p:extLst>
      <p:ext uri="{BB962C8B-B14F-4D97-AF65-F5344CB8AC3E}">
        <p14:creationId xmlns:p14="http://schemas.microsoft.com/office/powerpoint/2010/main" val="268912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B6144-D66B-49C2-9FA0-300B5E41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怎么卡</a:t>
            </a:r>
            <a:r>
              <a:rPr lang="en-US" altLang="zh-CN" dirty="0"/>
              <a:t>KDT</a:t>
            </a:r>
            <a:r>
              <a:rPr lang="zh-CN" altLang="en-US" dirty="0"/>
              <a:t>乱搞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6DC2D-A1CB-42BE-BB67-AB40740B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构造一个圆，在旁边放一堆点</a:t>
            </a:r>
            <a:endParaRPr lang="en-US" altLang="zh-CN" dirty="0"/>
          </a:p>
          <a:p>
            <a:r>
              <a:rPr lang="zh-CN" altLang="en-US" dirty="0"/>
              <a:t>你剪枝就剪不了了</a:t>
            </a:r>
            <a:endParaRPr lang="en-US" altLang="zh-CN" dirty="0"/>
          </a:p>
          <a:p>
            <a:r>
              <a:rPr lang="zh-CN" altLang="en-US" dirty="0"/>
              <a:t>或者这个每次在中间查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1F29C1-9A00-42D5-BBF2-6F25EE29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4" y="3429000"/>
            <a:ext cx="3898022" cy="29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74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4924-DB24-4844-86E3-0D7D978E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区间逆序对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D6DFF-CE2D-41CA-BC84-DBD925C0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给一个长为</a:t>
            </a:r>
            <a:r>
              <a:rPr lang="en-US" altLang="zh-CN" dirty="0"/>
              <a:t>n</a:t>
            </a:r>
            <a:r>
              <a:rPr lang="zh-CN" altLang="en-US" dirty="0"/>
              <a:t>的序列，有</a:t>
            </a:r>
            <a:r>
              <a:rPr lang="en-US" altLang="zh-CN" dirty="0"/>
              <a:t>m</a:t>
            </a:r>
            <a:r>
              <a:rPr lang="zh-CN" altLang="en-US" dirty="0"/>
              <a:t>次查询，每次查询给一个区间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，求有多少</a:t>
            </a:r>
            <a:r>
              <a:rPr lang="en-US" altLang="zh-CN" dirty="0"/>
              <a:t>l&lt;=</a:t>
            </a:r>
            <a:r>
              <a:rPr lang="en-US" altLang="zh-CN" dirty="0" err="1"/>
              <a:t>i</a:t>
            </a:r>
            <a:r>
              <a:rPr lang="en-US" altLang="zh-CN" dirty="0"/>
              <a:t>&lt;j&lt;=r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]&gt;a[j]</a:t>
            </a:r>
          </a:p>
          <a:p>
            <a:r>
              <a:rPr lang="en-US" altLang="zh-CN" dirty="0" err="1"/>
              <a:t>n,m</a:t>
            </a:r>
            <a:r>
              <a:rPr lang="en-US" altLang="zh-CN" dirty="0"/>
              <a:t>&lt;=1e5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165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CD22-AF99-4F0C-B803-D448EDDE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DA1F-6B3A-4681-9526-2FF30375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扫描线</a:t>
            </a:r>
            <a:r>
              <a:rPr lang="en-US" altLang="zh-CN" dirty="0"/>
              <a:t>+KDT</a:t>
            </a:r>
            <a:r>
              <a:rPr lang="zh-CN" altLang="en-US" dirty="0"/>
              <a:t>能做区间逆序对</a:t>
            </a:r>
            <a:endParaRPr lang="en-US" altLang="zh-CN" dirty="0"/>
          </a:p>
          <a:p>
            <a:r>
              <a:rPr lang="zh-CN" altLang="en-US" dirty="0"/>
              <a:t>考虑扫描线扫右端点，数据结构维护所有左端点的答案</a:t>
            </a:r>
            <a:endParaRPr lang="en-US" altLang="zh-CN" dirty="0"/>
          </a:p>
          <a:p>
            <a:r>
              <a:rPr lang="zh-CN" altLang="en-US" dirty="0"/>
              <a:t>右边插入一个点</a:t>
            </a:r>
            <a:r>
              <a:rPr lang="en-US" altLang="zh-CN" dirty="0"/>
              <a:t>a[r]</a:t>
            </a:r>
            <a:r>
              <a:rPr lang="zh-CN" altLang="en-US" dirty="0"/>
              <a:t>的时候，相当于将</a:t>
            </a:r>
            <a:r>
              <a:rPr lang="en-US" altLang="zh-CN" dirty="0"/>
              <a:t>y&lt;a[r]</a:t>
            </a:r>
            <a:r>
              <a:rPr lang="zh-CN" altLang="en-US" dirty="0"/>
              <a:t>的点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查询一个左端点的时候，相当于查</a:t>
            </a:r>
            <a:r>
              <a:rPr lang="en-US" altLang="zh-CN" dirty="0"/>
              <a:t>x&gt;=l</a:t>
            </a:r>
            <a:r>
              <a:rPr lang="zh-CN" altLang="en-US" dirty="0"/>
              <a:t>的点和</a:t>
            </a:r>
            <a:endParaRPr lang="en-US" altLang="zh-CN" dirty="0"/>
          </a:p>
          <a:p>
            <a:r>
              <a:rPr lang="zh-CN" altLang="en-US" dirty="0"/>
              <a:t>问题变为</a:t>
            </a:r>
            <a:r>
              <a:rPr lang="en-US" altLang="zh-CN" dirty="0"/>
              <a:t>x&lt;A</a:t>
            </a:r>
            <a:r>
              <a:rPr lang="zh-CN" altLang="en-US" dirty="0"/>
              <a:t>加</a:t>
            </a:r>
            <a:r>
              <a:rPr lang="en-US" altLang="zh-CN" dirty="0"/>
              <a:t>y&lt;B</a:t>
            </a:r>
            <a:r>
              <a:rPr lang="zh-CN" altLang="en-US" dirty="0"/>
              <a:t>和，可以使用</a:t>
            </a:r>
            <a:r>
              <a:rPr lang="en-US" altLang="zh-CN" dirty="0"/>
              <a:t>KDT</a:t>
            </a:r>
            <a:r>
              <a:rPr lang="zh-CN" altLang="en-US" dirty="0"/>
              <a:t>维护</a:t>
            </a:r>
            <a:endParaRPr lang="en-US" altLang="zh-CN" dirty="0"/>
          </a:p>
          <a:p>
            <a:r>
              <a:rPr lang="zh-CN" altLang="en-US" dirty="0"/>
              <a:t>所以区间逆序对还可以使用</a:t>
            </a:r>
            <a:r>
              <a:rPr lang="en-US" altLang="zh-CN" dirty="0"/>
              <a:t>KDT</a:t>
            </a:r>
            <a:r>
              <a:rPr lang="zh-CN" altLang="en-US" dirty="0"/>
              <a:t>做到</a:t>
            </a:r>
            <a:r>
              <a:rPr lang="en-US" altLang="zh-CN" dirty="0"/>
              <a:t>O(</a:t>
            </a:r>
            <a:r>
              <a:rPr lang="en-US" altLang="zh-CN" dirty="0" err="1"/>
              <a:t>nsqrtn+msqrtn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这里我们用一维扫描线</a:t>
            </a:r>
            <a:r>
              <a:rPr lang="en-US" altLang="zh-CN" dirty="0"/>
              <a:t>+</a:t>
            </a:r>
            <a:r>
              <a:rPr lang="zh-CN" altLang="en-US" dirty="0"/>
              <a:t>二维数据结构解决了三维问题</a:t>
            </a:r>
            <a:endParaRPr lang="en-US" altLang="zh-CN" dirty="0"/>
          </a:p>
          <a:p>
            <a:r>
              <a:rPr lang="zh-CN" altLang="en-US" dirty="0"/>
              <a:t>在分块</a:t>
            </a:r>
            <a:r>
              <a:rPr lang="en-US" altLang="zh-CN" dirty="0"/>
              <a:t>+</a:t>
            </a:r>
            <a:r>
              <a:rPr lang="zh-CN" altLang="en-US" dirty="0"/>
              <a:t>莫队的那一章里我会讲到莫队是一个二维扫描线，所以只需要维护一个一维的数据结构就可以解决区间逆序对</a:t>
            </a:r>
          </a:p>
        </p:txBody>
      </p:sp>
    </p:spTree>
    <p:extLst>
      <p:ext uri="{BB962C8B-B14F-4D97-AF65-F5344CB8AC3E}">
        <p14:creationId xmlns:p14="http://schemas.microsoft.com/office/powerpoint/2010/main" val="356143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6AE5-037D-446F-A679-B249A281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Luogu5471 [NOI2019] </a:t>
            </a:r>
            <a:r>
              <a:rPr lang="zh-CN" altLang="en-US" dirty="0"/>
              <a:t>弹跳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EAB0D-F68A-4522-815E-91484253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空间</a:t>
            </a:r>
            <a:r>
              <a:rPr lang="en-US" altLang="zh-CN" dirty="0"/>
              <a:t>128MB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163892CE-1DB1-44FD-9045-EA6D0C6E5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512"/>
            <a:ext cx="7429500" cy="3990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305F74-2F9D-4601-9856-14AE90F6E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72" y="5429249"/>
            <a:ext cx="5133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51D99-CA75-4E06-B43C-E1FC8047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F042F-2DC2-4127-ADC9-B760C814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</a:t>
            </a:r>
            <a:r>
              <a:rPr lang="zh-CN" altLang="en-US" dirty="0"/>
              <a:t>居然有这种垃圾题</a:t>
            </a:r>
            <a:endParaRPr lang="en-US" altLang="zh-CN" dirty="0"/>
          </a:p>
          <a:p>
            <a:r>
              <a:rPr lang="zh-CN" altLang="en-US" dirty="0"/>
              <a:t>不过今年</a:t>
            </a:r>
            <a:r>
              <a:rPr lang="en-US" altLang="zh-CN" dirty="0"/>
              <a:t>NOI</a:t>
            </a:r>
            <a:r>
              <a:rPr lang="zh-CN" altLang="en-US" dirty="0"/>
              <a:t>的题更垃圾</a:t>
            </a:r>
          </a:p>
        </p:txBody>
      </p:sp>
    </p:spTree>
    <p:extLst>
      <p:ext uri="{BB962C8B-B14F-4D97-AF65-F5344CB8AC3E}">
        <p14:creationId xmlns:p14="http://schemas.microsoft.com/office/powerpoint/2010/main" val="125498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1C57-C9D6-4B6A-B601-4D859868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1B366-24D8-41AB-9EBE-245BFD70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显然是个数据结构辅助建图的题，但是空间</a:t>
            </a:r>
            <a:r>
              <a:rPr lang="en-US" altLang="zh-CN" dirty="0"/>
              <a:t>128MB</a:t>
            </a:r>
            <a:r>
              <a:rPr lang="zh-CN" altLang="en-US" dirty="0"/>
              <a:t>，所以我们不能加太多的边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的过程：维护一个点集，每一次取出点集里到源点最近的点，用它去更新其他点到源点的距离，然后删除这个点</a:t>
            </a:r>
            <a:endParaRPr lang="en-US" altLang="zh-CN" dirty="0"/>
          </a:p>
          <a:p>
            <a:r>
              <a:rPr lang="zh-CN" altLang="en-US" dirty="0"/>
              <a:t>每个点能更新的点范围是什么？该点对应的</a:t>
            </a:r>
            <a:r>
              <a:rPr lang="zh-CN" altLang="en-US" dirty="0">
                <a:latin typeface="-apple-system"/>
              </a:rPr>
              <a:t>矩形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157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EF1F-562E-4980-B481-C44031F6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5773B-13FD-4BF7-8EA5-A76B8704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[x]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点目前和源点的距离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每次找出</a:t>
            </a:r>
            <a:r>
              <a:rPr lang="en-US" altLang="zh-CN" dirty="0" err="1"/>
              <a:t>dist</a:t>
            </a:r>
            <a:r>
              <a:rPr lang="zh-CN" altLang="en-US" dirty="0"/>
              <a:t>最小的点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，即全局最小值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每次更新就是</a:t>
            </a:r>
            <a:r>
              <a:rPr lang="en-US" altLang="zh-CN" dirty="0" err="1"/>
              <a:t>i</a:t>
            </a:r>
            <a:r>
              <a:rPr lang="zh-CN" altLang="en-US" dirty="0"/>
              <a:t>连边到的所有矩形内的</a:t>
            </a:r>
            <a:r>
              <a:rPr lang="en-US" altLang="zh-CN" dirty="0" err="1"/>
              <a:t>dist</a:t>
            </a:r>
            <a:r>
              <a:rPr lang="zh-CN" altLang="en-US" dirty="0"/>
              <a:t>对一个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zh-CN" altLang="en-US" dirty="0"/>
              <a:t>这条边权取</a:t>
            </a:r>
            <a:r>
              <a:rPr lang="en-US" altLang="zh-CN" dirty="0"/>
              <a:t>min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删除点就直接在</a:t>
            </a:r>
            <a:r>
              <a:rPr lang="en-US" altLang="zh-CN" dirty="0"/>
              <a:t>KDT</a:t>
            </a:r>
            <a:r>
              <a:rPr lang="zh-CN" altLang="en-US" dirty="0"/>
              <a:t>上标记这个点被删了即可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的过程中会进行</a:t>
            </a:r>
            <a:r>
              <a:rPr lang="en-US" altLang="zh-CN" dirty="0"/>
              <a:t>m</a:t>
            </a:r>
            <a:r>
              <a:rPr lang="zh-CN" altLang="en-US" dirty="0"/>
              <a:t>次矩形操作</a:t>
            </a:r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nlogn+msqrtn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51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5F5F-D1D5-4717-9631-44311108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8FB0F-C82F-471B-8A81-9278150F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我们讲二维情况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个二维平面点，建立其</a:t>
            </a:r>
            <a:r>
              <a:rPr lang="en-US" altLang="zh-CN" dirty="0"/>
              <a:t>KDT</a:t>
            </a:r>
          </a:p>
          <a:p>
            <a:r>
              <a:rPr lang="zh-CN" altLang="en-US" dirty="0"/>
              <a:t>按</a:t>
            </a:r>
            <a:r>
              <a:rPr lang="en-US" altLang="zh-CN" dirty="0" err="1"/>
              <a:t>x,y</a:t>
            </a:r>
            <a:r>
              <a:rPr lang="zh-CN" altLang="en-US" dirty="0"/>
              <a:t>两维交替建树，每次把所有点按当前维排序，然后找到当前维坐标中位数的点，以这个点做为基准，进行分治</a:t>
            </a:r>
            <a:endParaRPr lang="en-US" altLang="zh-CN" dirty="0"/>
          </a:p>
          <a:p>
            <a:r>
              <a:rPr lang="zh-CN" altLang="en-US" dirty="0"/>
              <a:t>有两种写法，第一种是每个非叶节点都有一个基准点，这里写法是类似</a:t>
            </a:r>
            <a:r>
              <a:rPr lang="en-US" altLang="zh-CN" dirty="0"/>
              <a:t>BST</a:t>
            </a:r>
            <a:r>
              <a:rPr lang="zh-CN" altLang="en-US" dirty="0"/>
              <a:t>的，另一种是每个非叶节点没有二维平面上的点，所有给定的点都在叶子上，这里写法是类似线段树的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24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67BA-157F-4BCE-9478-48FE5647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1A59C-D37A-4455-A1AE-F0166355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首先这题也没思维难度，就是个裸题</a:t>
            </a:r>
            <a:endParaRPr lang="en-US" altLang="zh-CN" dirty="0"/>
          </a:p>
          <a:p>
            <a:r>
              <a:rPr lang="zh-CN" altLang="en-US" dirty="0"/>
              <a:t>然后这题其实能做到线性空间，</a:t>
            </a:r>
            <a:r>
              <a:rPr lang="en-US" altLang="zh-CN" dirty="0"/>
              <a:t>1log</a:t>
            </a:r>
            <a:r>
              <a:rPr lang="zh-CN" altLang="en-US" dirty="0"/>
              <a:t>时间，但这题</a:t>
            </a:r>
            <a:r>
              <a:rPr lang="en-US" altLang="zh-CN" dirty="0"/>
              <a:t>std</a:t>
            </a:r>
            <a:r>
              <a:rPr lang="zh-CN" altLang="en-US" dirty="0"/>
              <a:t>是个</a:t>
            </a:r>
            <a:r>
              <a:rPr lang="en-US" altLang="zh-CN" dirty="0"/>
              <a:t>KDT</a:t>
            </a:r>
            <a:r>
              <a:rPr lang="zh-CN" altLang="en-US" dirty="0"/>
              <a:t>不说，数据造的随机数据让</a:t>
            </a:r>
            <a:r>
              <a:rPr lang="en-US" altLang="zh-CN" dirty="0"/>
              <a:t>KDT</a:t>
            </a:r>
            <a:r>
              <a:rPr lang="zh-CN" altLang="en-US" dirty="0"/>
              <a:t>跑的比较快，实际上卡</a:t>
            </a:r>
            <a:r>
              <a:rPr lang="en-US" altLang="zh-CN" dirty="0"/>
              <a:t>KDT</a:t>
            </a:r>
            <a:r>
              <a:rPr lang="zh-CN" altLang="en-US" dirty="0"/>
              <a:t>最慢的数据可以慢很多，还开个</a:t>
            </a:r>
            <a:r>
              <a:rPr lang="en-US" altLang="zh-CN" dirty="0"/>
              <a:t>128MB</a:t>
            </a:r>
            <a:r>
              <a:rPr lang="zh-CN" altLang="en-US" dirty="0"/>
              <a:t>把很多时间为</a:t>
            </a:r>
            <a:r>
              <a:rPr lang="en-US" altLang="zh-CN" dirty="0"/>
              <a:t>1,2log</a:t>
            </a:r>
            <a:r>
              <a:rPr lang="zh-CN" altLang="en-US" dirty="0"/>
              <a:t>的做法卡了空间</a:t>
            </a:r>
            <a:endParaRPr lang="en-US" altLang="zh-CN" dirty="0"/>
          </a:p>
          <a:p>
            <a:r>
              <a:rPr lang="zh-CN" altLang="en-US" dirty="0"/>
              <a:t>属实垃圾题的典范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096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3DD9A-AF1F-48AF-A3C1-F82F0DDF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Luogu3710 </a:t>
            </a:r>
            <a:r>
              <a:rPr lang="zh-CN" altLang="en-US" dirty="0"/>
              <a:t>方方方的数据结构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7EE736FA-79C7-4D7E-9A85-80F12AC4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这里认为</a:t>
            </a:r>
            <a:r>
              <a:rPr lang="en-US" altLang="zh-CN" dirty="0" err="1"/>
              <a:t>n,m</a:t>
            </a:r>
            <a:r>
              <a:rPr lang="en-US" altLang="zh-CN" dirty="0"/>
              <a:t>&lt;=1e5</a:t>
            </a:r>
            <a:r>
              <a:rPr lang="zh-CN" altLang="en-US" dirty="0"/>
              <a:t>，数据不随机</a:t>
            </a:r>
          </a:p>
        </p:txBody>
      </p:sp>
      <p:pic>
        <p:nvPicPr>
          <p:cNvPr id="17" name="内容占位符 4">
            <a:extLst>
              <a:ext uri="{FF2B5EF4-FFF2-40B4-BE49-F238E27FC236}">
                <a16:creationId xmlns:a16="http://schemas.microsoft.com/office/drawing/2014/main" id="{EA86A3AE-F1CB-484A-93B5-F227D375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862"/>
            <a:ext cx="5604545" cy="44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90F87-FC60-4539-BC7D-EC42C252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E764-F913-4E0C-8DA4-0F1EBF93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因为可以离线，所以可以算出每个修改操作作用范围</a:t>
            </a:r>
            <a:endParaRPr lang="en-US" altLang="zh-CN" dirty="0"/>
          </a:p>
          <a:p>
            <a:r>
              <a:rPr lang="zh-CN" altLang="en-US" dirty="0"/>
              <a:t>实际上作用范围为一个序列区间和一个时间区间构成的矩形</a:t>
            </a:r>
            <a:endParaRPr lang="en-US" altLang="zh-CN" dirty="0"/>
          </a:p>
          <a:p>
            <a:r>
              <a:rPr lang="zh-CN" altLang="en-US" dirty="0"/>
              <a:t>问题变为矩形修查单点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KDT</a:t>
            </a:r>
            <a:r>
              <a:rPr lang="zh-CN" altLang="en-US" dirty="0"/>
              <a:t>维护即可</a:t>
            </a:r>
            <a:endParaRPr lang="en-US" altLang="zh-CN" dirty="0"/>
          </a:p>
          <a:p>
            <a:r>
              <a:rPr lang="zh-CN" altLang="en-US" dirty="0"/>
              <a:t>把所有询问拿出来建立</a:t>
            </a:r>
            <a:r>
              <a:rPr lang="en-US" altLang="zh-CN" dirty="0"/>
              <a:t>KDT</a:t>
            </a:r>
            <a:r>
              <a:rPr lang="zh-CN" altLang="en-US" dirty="0"/>
              <a:t>，问题即矩形修改查单点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</a:t>
            </a:r>
            <a:r>
              <a:rPr lang="en-US" altLang="zh-CN" dirty="0" err="1"/>
              <a:t>msqrtm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12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43AE0-7908-471A-B8C9-29082F7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网上看到的题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0729F-58C3-4658-9980-BC3B7435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给一个序列</a:t>
            </a:r>
            <a:r>
              <a:rPr lang="en-US" altLang="zh-CN" dirty="0"/>
              <a:t>a</a:t>
            </a:r>
            <a:r>
              <a:rPr lang="zh-CN" altLang="en-US" dirty="0"/>
              <a:t>一个序列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每次操作给出一个</a:t>
            </a:r>
            <a:r>
              <a:rPr lang="en-US" altLang="zh-CN" dirty="0"/>
              <a:t>x</a:t>
            </a:r>
            <a:r>
              <a:rPr lang="zh-CN" altLang="en-US" dirty="0"/>
              <a:t>，将所有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]=x</a:t>
            </a:r>
            <a:r>
              <a:rPr lang="zh-CN" altLang="en-US" dirty="0"/>
              <a:t>的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异或</a:t>
            </a:r>
            <a:r>
              <a:rPr lang="en-US" altLang="zh-CN" dirty="0"/>
              <a:t>1</a:t>
            </a:r>
            <a:r>
              <a:rPr lang="zh-CN" altLang="en-US" dirty="0"/>
              <a:t>，求有多少连续的</a:t>
            </a:r>
            <a:r>
              <a:rPr lang="en-US" altLang="zh-CN" dirty="0"/>
              <a:t>1</a:t>
            </a:r>
            <a:r>
              <a:rPr lang="zh-CN" altLang="en-US" dirty="0"/>
              <a:t>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01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8807-A820-4D86-89DC-29D4D876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A3DF6-A7A6-4358-90B6-12538C20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连续段个数等价于有多少点两边各为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/>
              <a:t>1</a:t>
            </a:r>
          </a:p>
          <a:p>
            <a:r>
              <a:rPr lang="zh-CN" altLang="en-US" dirty="0"/>
              <a:t>对每个位置</a:t>
            </a:r>
            <a:r>
              <a:rPr lang="en-US" altLang="zh-CN" dirty="0" err="1"/>
              <a:t>i</a:t>
            </a:r>
            <a:r>
              <a:rPr lang="zh-CN" altLang="en-US" dirty="0"/>
              <a:t>，将其表示为二维平面上的点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],a[i+1])</a:t>
            </a:r>
          </a:p>
          <a:p>
            <a:r>
              <a:rPr lang="zh-CN" altLang="en-US" dirty="0"/>
              <a:t>每次就是行，列对</a:t>
            </a:r>
            <a:r>
              <a:rPr lang="en-US" altLang="zh-CN" dirty="0"/>
              <a:t>1</a:t>
            </a:r>
            <a:r>
              <a:rPr lang="zh-CN" altLang="en-US" dirty="0"/>
              <a:t>做</a:t>
            </a:r>
            <a:r>
              <a:rPr lang="en-US" altLang="zh-CN" dirty="0" err="1"/>
              <a:t>xor</a:t>
            </a:r>
            <a:r>
              <a:rPr lang="zh-CN" altLang="en-US" dirty="0"/>
              <a:t>，求</a:t>
            </a:r>
            <a:r>
              <a:rPr lang="en-US" altLang="zh-CN" dirty="0"/>
              <a:t>1</a:t>
            </a:r>
            <a:r>
              <a:rPr lang="zh-CN" altLang="en-US" dirty="0"/>
              <a:t>个数</a:t>
            </a:r>
            <a:endParaRPr lang="en-US" altLang="zh-CN" dirty="0"/>
          </a:p>
          <a:p>
            <a:r>
              <a:rPr lang="en-US" altLang="zh-CN" dirty="0"/>
              <a:t>KDT</a:t>
            </a:r>
            <a:r>
              <a:rPr lang="zh-CN" altLang="en-US" dirty="0"/>
              <a:t>直接维护即可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nlogn+msqrtn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62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F7569-4E78-4A52-89B8-D87F2958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好像是</a:t>
            </a:r>
            <a:r>
              <a:rPr lang="en-US" altLang="zh-CN" dirty="0"/>
              <a:t>SOJ</a:t>
            </a:r>
            <a:r>
              <a:rPr lang="zh-CN" altLang="en-US" dirty="0"/>
              <a:t>上的题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AE7ED7-CA81-494D-B1D3-936D6F54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8847"/>
            <a:ext cx="7482620" cy="4952680"/>
          </a:xfrm>
        </p:spPr>
      </p:pic>
    </p:spTree>
    <p:extLst>
      <p:ext uri="{BB962C8B-B14F-4D97-AF65-F5344CB8AC3E}">
        <p14:creationId xmlns:p14="http://schemas.microsoft.com/office/powerpoint/2010/main" val="1442968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B7C4-25CE-4208-850D-6E0BAE42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1DADD-2122-4FEC-A5E3-EF8194A6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这个修改查询如果能打标记的话可以均摊维护</a:t>
            </a:r>
            <a:endParaRPr lang="en-US" altLang="zh-CN" dirty="0"/>
          </a:p>
          <a:p>
            <a:r>
              <a:rPr lang="zh-CN" altLang="en-US" dirty="0"/>
              <a:t>和之前的一个线段树题差不多</a:t>
            </a:r>
            <a:endParaRPr lang="en-US" altLang="zh-CN" dirty="0"/>
          </a:p>
          <a:p>
            <a:r>
              <a:rPr lang="zh-CN" altLang="en-US" dirty="0"/>
              <a:t>问题是这里有个交换操作</a:t>
            </a:r>
            <a:endParaRPr lang="en-US" altLang="zh-CN" dirty="0"/>
          </a:p>
          <a:p>
            <a:r>
              <a:rPr lang="zh-CN" altLang="en-US" dirty="0"/>
              <a:t>直接把给定的每个</a:t>
            </a:r>
            <a:r>
              <a:rPr lang="en-US" altLang="zh-CN" dirty="0"/>
              <a:t>(</a:t>
            </a:r>
            <a:r>
              <a:rPr lang="en-US" altLang="zh-CN" dirty="0" err="1"/>
              <a:t>x,rev</a:t>
            </a:r>
            <a:r>
              <a:rPr lang="en-US" altLang="zh-CN" dirty="0"/>
              <a:t>(x))</a:t>
            </a:r>
            <a:r>
              <a:rPr lang="zh-CN" altLang="en-US" dirty="0"/>
              <a:t>看做二维平面上的点</a:t>
            </a:r>
            <a:endParaRPr lang="en-US" altLang="zh-CN" dirty="0"/>
          </a:p>
          <a:p>
            <a:r>
              <a:rPr lang="zh-CN" altLang="en-US" dirty="0"/>
              <a:t>每次操作要么是把</a:t>
            </a:r>
            <a:r>
              <a:rPr lang="en-US" altLang="zh-CN" dirty="0"/>
              <a:t>x</a:t>
            </a:r>
            <a:r>
              <a:rPr lang="zh-CN" altLang="en-US" dirty="0"/>
              <a:t>在区间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中的点修改查询要么是把</a:t>
            </a:r>
            <a:r>
              <a:rPr lang="en-US" altLang="zh-CN" dirty="0"/>
              <a:t>rev(x)</a:t>
            </a:r>
            <a:r>
              <a:rPr lang="zh-CN" altLang="en-US" dirty="0"/>
              <a:t>在区间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中的点修改查询</a:t>
            </a:r>
            <a:endParaRPr lang="en-US" altLang="zh-CN" dirty="0"/>
          </a:p>
          <a:p>
            <a:r>
              <a:rPr lang="zh-CN" altLang="en-US" dirty="0"/>
              <a:t>是矩形修改查询问题，使用</a:t>
            </a:r>
            <a:r>
              <a:rPr lang="en-US" altLang="zh-CN" dirty="0"/>
              <a:t>KDT</a:t>
            </a:r>
            <a:r>
              <a:rPr lang="zh-CN" altLang="en-US" dirty="0"/>
              <a:t>维护即可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234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81596-1677-4CFA-895A-4891FCE2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Luogu7290 TEST_79</a:t>
            </a:r>
            <a:r>
              <a:rPr lang="zh-CN" altLang="en-US" dirty="0"/>
              <a:t>（旧数据范围）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065D89-EAF5-495B-8D04-8DD557BA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916489" cy="14719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C389B1-8D60-412C-88EE-A341DD463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38" y="3116511"/>
            <a:ext cx="6315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8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2106-63B9-4F68-81DA-BDAAA2AE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简洁题意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161E9-4DCA-4114-A751-D3F697C7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给定平面上</a:t>
            </a:r>
            <a:r>
              <a:rPr lang="en-US" altLang="zh-CN" dirty="0"/>
              <a:t>n</a:t>
            </a:r>
            <a:r>
              <a:rPr lang="zh-CN" altLang="en-US" dirty="0"/>
              <a:t>条竖直线段</a:t>
            </a:r>
            <a:r>
              <a:rPr lang="en-US" altLang="zh-CN" dirty="0"/>
              <a:t>(</a:t>
            </a:r>
            <a:r>
              <a:rPr lang="en-US" altLang="zh-CN" dirty="0" err="1"/>
              <a:t>i,a_i</a:t>
            </a:r>
            <a:r>
              <a:rPr lang="en-US" altLang="zh-CN" dirty="0"/>
              <a:t>),(</a:t>
            </a:r>
            <a:r>
              <a:rPr lang="en-US" altLang="zh-CN" dirty="0" err="1"/>
              <a:t>i,b_i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每次查询给出</a:t>
            </a:r>
            <a:r>
              <a:rPr lang="en-US" altLang="zh-CN" dirty="0" err="1"/>
              <a:t>l,r,x,y</a:t>
            </a:r>
            <a:r>
              <a:rPr lang="zh-CN" altLang="en-US" dirty="0"/>
              <a:t>，求</a:t>
            </a:r>
            <a:r>
              <a:rPr lang="en-US" altLang="zh-CN" dirty="0" err="1"/>
              <a:t>i</a:t>
            </a:r>
            <a:r>
              <a:rPr lang="zh-CN" altLang="en-US" dirty="0"/>
              <a:t>在区间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中，所有水平线段</a:t>
            </a:r>
            <a:r>
              <a:rPr lang="en-US" altLang="zh-CN" dirty="0"/>
              <a:t>(</a:t>
            </a:r>
            <a:r>
              <a:rPr lang="en-US" altLang="zh-CN" dirty="0" err="1"/>
              <a:t>x,i</a:t>
            </a:r>
            <a:r>
              <a:rPr lang="en-US" altLang="zh-CN" dirty="0"/>
              <a:t>),(</a:t>
            </a:r>
            <a:r>
              <a:rPr lang="en-US" altLang="zh-CN" dirty="0" err="1"/>
              <a:t>y,i</a:t>
            </a:r>
            <a:r>
              <a:rPr lang="en-US" altLang="zh-CN" dirty="0"/>
              <a:t>)</a:t>
            </a:r>
            <a:r>
              <a:rPr lang="zh-CN" altLang="en-US" dirty="0"/>
              <a:t>最多与多少竖直线段相交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67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56EF-5901-4F4B-A550-E0BA72BF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271A2-97BA-4CB9-8D24-F1E7B3E4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考虑一条竖直线段</a:t>
            </a:r>
            <a:r>
              <a:rPr lang="en-US" altLang="zh-CN" dirty="0"/>
              <a:t>(</a:t>
            </a:r>
            <a:r>
              <a:rPr lang="en-US" altLang="zh-CN" dirty="0" err="1"/>
              <a:t>i,a</a:t>
            </a:r>
            <a:r>
              <a:rPr lang="en-US" altLang="zh-CN" dirty="0"/>
              <a:t>),(</a:t>
            </a:r>
            <a:r>
              <a:rPr lang="en-US" altLang="zh-CN" dirty="0" err="1"/>
              <a:t>i,b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会和哪些水平线段相交</a:t>
            </a:r>
            <a:endParaRPr lang="en-US" altLang="zh-CN" dirty="0"/>
          </a:p>
          <a:p>
            <a:r>
              <a:rPr lang="zh-CN" altLang="en-US" dirty="0"/>
              <a:t>将水平线段变成三维空间中的点</a:t>
            </a:r>
            <a:endParaRPr lang="en-US" altLang="zh-CN" dirty="0"/>
          </a:p>
          <a:p>
            <a:r>
              <a:rPr lang="zh-CN" altLang="en-US" dirty="0"/>
              <a:t>发现是左端点</a:t>
            </a:r>
            <a:r>
              <a:rPr lang="en-US" altLang="zh-CN" dirty="0"/>
              <a:t>x</a:t>
            </a:r>
            <a:r>
              <a:rPr lang="zh-CN" altLang="en-US" dirty="0"/>
              <a:t>轴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zh-CN" altLang="en-US" dirty="0"/>
              <a:t>，右端点</a:t>
            </a:r>
            <a:r>
              <a:rPr lang="en-US" altLang="zh-CN" dirty="0"/>
              <a:t>x</a:t>
            </a:r>
            <a:r>
              <a:rPr lang="zh-CN" altLang="en-US" dirty="0"/>
              <a:t>轴</a:t>
            </a:r>
            <a:r>
              <a:rPr lang="en-US" altLang="zh-CN" dirty="0"/>
              <a:t>&gt;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轴坐标在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中的所有水平线段</a:t>
            </a:r>
            <a:endParaRPr lang="en-US" altLang="zh-CN" dirty="0"/>
          </a:p>
          <a:p>
            <a:r>
              <a:rPr lang="zh-CN" altLang="en-US" dirty="0"/>
              <a:t>这个可以表示为一个三维的正交子空间，也就是一个长方体进行</a:t>
            </a:r>
            <a:r>
              <a:rPr lang="en-US" altLang="zh-CN" dirty="0"/>
              <a:t>+1</a:t>
            </a:r>
            <a:r>
              <a:rPr lang="zh-CN" altLang="en-US" dirty="0"/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318182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A357-79EA-4089-91B5-898826E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8BD13-8610-4742-8488-18326533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56" y="1934682"/>
            <a:ext cx="7075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0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42645-DFF5-4D30-9133-F275A976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B7BF-0BBA-4E0F-916D-378A086A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查询时，相当于左端点</a:t>
            </a:r>
            <a:r>
              <a:rPr lang="en-US" altLang="zh-CN" dirty="0"/>
              <a:t>x</a:t>
            </a:r>
            <a:r>
              <a:rPr lang="zh-CN" altLang="en-US" dirty="0"/>
              <a:t>轴在</a:t>
            </a:r>
            <a:r>
              <a:rPr lang="en-US" altLang="zh-CN" dirty="0"/>
              <a:t>a</a:t>
            </a:r>
            <a:r>
              <a:rPr lang="zh-CN" altLang="en-US" dirty="0"/>
              <a:t>位置，右端点</a:t>
            </a:r>
            <a:r>
              <a:rPr lang="en-US" altLang="zh-CN" dirty="0"/>
              <a:t>x</a:t>
            </a:r>
            <a:r>
              <a:rPr lang="zh-CN" altLang="en-US" dirty="0"/>
              <a:t>轴在</a:t>
            </a:r>
            <a:r>
              <a:rPr lang="en-US" altLang="zh-CN" dirty="0"/>
              <a:t>b</a:t>
            </a:r>
            <a:r>
              <a:rPr lang="zh-CN" altLang="en-US" dirty="0"/>
              <a:t>位置，</a:t>
            </a:r>
            <a:r>
              <a:rPr lang="en-US" altLang="zh-CN" dirty="0"/>
              <a:t>y</a:t>
            </a:r>
            <a:r>
              <a:rPr lang="zh-CN" altLang="en-US" dirty="0"/>
              <a:t>轴在区间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中的所有点的</a:t>
            </a:r>
            <a:r>
              <a:rPr lang="en-US" altLang="zh-CN" dirty="0"/>
              <a:t>max</a:t>
            </a:r>
          </a:p>
          <a:p>
            <a:r>
              <a:rPr lang="zh-CN" altLang="en-US" dirty="0"/>
              <a:t>考虑用</a:t>
            </a:r>
            <a:r>
              <a:rPr lang="en-US" altLang="zh-CN" dirty="0"/>
              <a:t>KDT</a:t>
            </a:r>
            <a:r>
              <a:rPr lang="zh-CN" altLang="en-US" dirty="0"/>
              <a:t>进行维护，扫描线扫查询时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的那一维</a:t>
            </a:r>
            <a:endParaRPr lang="en-US" altLang="zh-CN" dirty="0"/>
          </a:p>
          <a:p>
            <a:r>
              <a:rPr lang="zh-CN" altLang="en-US" dirty="0"/>
              <a:t>问题从三维变成一个二维问题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89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B4C14-3E57-4EC1-9D33-AD7D9A3C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C0EC9-B9B0-438C-ADD9-0A3326BC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矩形加，标记点，取消标记点，并合并点被标记的这段时间的</a:t>
            </a:r>
            <a:r>
              <a:rPr lang="en-US" altLang="zh-CN" dirty="0"/>
              <a:t>max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KDT</a:t>
            </a:r>
            <a:r>
              <a:rPr lang="zh-CN" altLang="en-US" dirty="0"/>
              <a:t>维护的是所有询问，所以</a:t>
            </a:r>
            <a:r>
              <a:rPr lang="en-US" altLang="zh-CN" dirty="0"/>
              <a:t>m</a:t>
            </a:r>
            <a:r>
              <a:rPr lang="zh-CN" altLang="en-US" dirty="0"/>
              <a:t>在根号里面</a:t>
            </a:r>
            <a:endParaRPr lang="en-US" altLang="zh-CN" dirty="0"/>
          </a:p>
          <a:p>
            <a:r>
              <a:rPr lang="en-US" altLang="zh-CN" dirty="0"/>
              <a:t>KDT</a:t>
            </a:r>
            <a:r>
              <a:rPr lang="zh-CN" altLang="en-US" dirty="0"/>
              <a:t>单点修改和查询是</a:t>
            </a:r>
            <a:r>
              <a:rPr lang="en-US" altLang="zh-CN" dirty="0"/>
              <a:t>O(</a:t>
            </a:r>
            <a:r>
              <a:rPr lang="en-US" altLang="zh-CN" dirty="0" err="1"/>
              <a:t>logm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</a:t>
            </a:r>
            <a:r>
              <a:rPr lang="en-US" altLang="zh-CN" dirty="0" err="1"/>
              <a:t>nsqrtm+mlogm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6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6428-1207-4B4E-962F-A74962A8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FB905-5174-44E4-BB92-4A599F8C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其实对这一维进行分治复杂度也是对的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KDT</a:t>
            </a:r>
            <a:r>
              <a:rPr lang="zh-CN" altLang="en-US" dirty="0"/>
              <a:t>这里复杂度为</a:t>
            </a:r>
            <a:r>
              <a:rPr lang="en-US" altLang="zh-CN" dirty="0"/>
              <a:t>T(n)=2T(n/2)+O(</a:t>
            </a:r>
            <a:r>
              <a:rPr lang="en-US" altLang="zh-CN" dirty="0" err="1"/>
              <a:t>nsqrtn</a:t>
            </a:r>
            <a:r>
              <a:rPr lang="en-US" altLang="zh-CN" dirty="0"/>
              <a:t>)</a:t>
            </a:r>
            <a:r>
              <a:rPr lang="zh-CN" altLang="en-US" dirty="0"/>
              <a:t>，解得</a:t>
            </a:r>
            <a:r>
              <a:rPr lang="en-US" altLang="zh-CN" dirty="0"/>
              <a:t>T(n)=O(</a:t>
            </a:r>
            <a:r>
              <a:rPr lang="en-US" altLang="zh-CN" dirty="0" err="1"/>
              <a:t>nsqrtn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012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AAE9E-46EF-439A-B4D0-87D5CC4E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Luogu6783 [Ynoi2008] </a:t>
            </a:r>
            <a:r>
              <a:rPr lang="en-US" altLang="zh-CN" dirty="0" err="1"/>
              <a:t>rrusq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E34D2EA-09BF-40CA-808E-D3309DAB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&lt;=1e5,q&lt;=1e6</a:t>
            </a:r>
            <a:endParaRPr lang="zh-CN" altLang="en-US" dirty="0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68D9FFBD-EEC5-4BC2-878F-552C24C5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485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3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5CEC3-A185-40AD-95B6-9DE1EB6E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7797A-9E23-48C6-9539-220A12FE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考虑对矩形编号维做扫描线</a:t>
            </a:r>
            <a:endParaRPr lang="en-US" altLang="zh-CN" dirty="0"/>
          </a:p>
          <a:p>
            <a:r>
              <a:rPr lang="zh-CN" altLang="en-US" dirty="0"/>
              <a:t>即枚举</a:t>
            </a:r>
            <a:r>
              <a:rPr lang="en-US" altLang="zh-CN" dirty="0"/>
              <a:t>r</a:t>
            </a:r>
            <a:r>
              <a:rPr lang="zh-CN" altLang="en-US" dirty="0"/>
              <a:t>，数据结构维护每个</a:t>
            </a:r>
            <a:r>
              <a:rPr lang="en-US" altLang="zh-CN" dirty="0"/>
              <a:t>l</a:t>
            </a:r>
            <a:r>
              <a:rPr lang="zh-CN" altLang="en-US" dirty="0"/>
              <a:t>的答案</a:t>
            </a:r>
            <a:endParaRPr lang="en-US" altLang="zh-CN" dirty="0"/>
          </a:p>
          <a:p>
            <a:r>
              <a:rPr lang="zh-CN" altLang="en-US" dirty="0"/>
              <a:t>每次加入新的矩形时，相当于矩形内的点都满足只要左端点</a:t>
            </a:r>
            <a:r>
              <a:rPr lang="en-US" altLang="zh-CN" dirty="0"/>
              <a:t>x&lt;=r</a:t>
            </a:r>
            <a:r>
              <a:rPr lang="zh-CN" altLang="en-US" dirty="0"/>
              <a:t>，就一定会在区间</a:t>
            </a:r>
            <a:r>
              <a:rPr lang="en-US" altLang="zh-CN" dirty="0"/>
              <a:t>[</a:t>
            </a:r>
            <a:r>
              <a:rPr lang="en-US" altLang="zh-CN" dirty="0" err="1"/>
              <a:t>x,r</a:t>
            </a:r>
            <a:r>
              <a:rPr lang="en-US" altLang="zh-CN" dirty="0"/>
              <a:t>]</a:t>
            </a:r>
            <a:r>
              <a:rPr lang="zh-CN" altLang="en-US" dirty="0"/>
              <a:t>的矩形并中</a:t>
            </a:r>
            <a:endParaRPr lang="en-US" altLang="zh-CN" dirty="0"/>
          </a:p>
          <a:p>
            <a:r>
              <a:rPr lang="zh-CN" altLang="en-US" dirty="0"/>
              <a:t>扫描线维护的时候，我们要干的事情是：对每个点</a:t>
            </a:r>
            <a:r>
              <a:rPr lang="en-US" altLang="zh-CN" dirty="0" err="1"/>
              <a:t>i</a:t>
            </a:r>
            <a:r>
              <a:rPr lang="zh-CN" altLang="en-US" dirty="0"/>
              <a:t>，求最大的矩形编号</a:t>
            </a:r>
            <a:r>
              <a:rPr lang="en-US" altLang="zh-CN" dirty="0"/>
              <a:t>x</a:t>
            </a:r>
            <a:r>
              <a:rPr lang="zh-CN" altLang="en-US" dirty="0"/>
              <a:t>，满足</a:t>
            </a:r>
            <a:r>
              <a:rPr lang="en-US" altLang="zh-CN" dirty="0"/>
              <a:t>x&lt;=r</a:t>
            </a:r>
            <a:r>
              <a:rPr lang="zh-CN" altLang="en-US" dirty="0"/>
              <a:t>，且</a:t>
            </a:r>
            <a:r>
              <a:rPr lang="en-US" altLang="zh-CN" dirty="0" err="1"/>
              <a:t>i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/>
              <a:t>的矩形中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673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DB80D-A7D2-44D6-8085-F34010A0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A6A5F-85DC-4DBD-BCA8-06A2F7E5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问题即转换为：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矩形内所有点</a:t>
            </a:r>
            <a:r>
              <a:rPr lang="en-US" altLang="zh-CN" dirty="0"/>
              <a:t>max=r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全局</a:t>
            </a:r>
            <a:r>
              <a:rPr lang="en-US" altLang="zh-CN" dirty="0"/>
              <a:t>&gt;=l</a:t>
            </a:r>
            <a:r>
              <a:rPr lang="zh-CN" altLang="en-US" dirty="0"/>
              <a:t>的点和</a:t>
            </a:r>
            <a:endParaRPr lang="en-US" altLang="zh-CN" dirty="0"/>
          </a:p>
          <a:p>
            <a:r>
              <a:rPr lang="zh-CN" altLang="en-US" dirty="0"/>
              <a:t>点同时有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表示其在离</a:t>
            </a:r>
            <a:r>
              <a:rPr lang="en-US" altLang="zh-CN" dirty="0"/>
              <a:t>r</a:t>
            </a:r>
            <a:r>
              <a:rPr lang="zh-CN" altLang="en-US" dirty="0"/>
              <a:t>最近的编号位置</a:t>
            </a:r>
            <a:r>
              <a:rPr lang="en-US" altLang="zh-CN" dirty="0"/>
              <a:t>x</a:t>
            </a:r>
            <a:r>
              <a:rPr lang="zh-CN" altLang="en-US" dirty="0"/>
              <a:t>处就进入了当前扫描线右端点开始的矩形并中，</a:t>
            </a:r>
            <a:r>
              <a:rPr lang="en-US" altLang="zh-CN" dirty="0"/>
              <a:t>y</a:t>
            </a:r>
            <a:r>
              <a:rPr lang="zh-CN" altLang="en-US" dirty="0"/>
              <a:t>表示权值</a:t>
            </a:r>
          </a:p>
        </p:txBody>
      </p:sp>
    </p:spTree>
    <p:extLst>
      <p:ext uri="{BB962C8B-B14F-4D97-AF65-F5344CB8AC3E}">
        <p14:creationId xmlns:p14="http://schemas.microsoft.com/office/powerpoint/2010/main" val="1379632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3D8D6-981A-4E70-9DD3-359C2166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DF87E-87FC-4444-AEBB-84629E5F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可以发现我们扫描线扫</a:t>
            </a:r>
            <a:r>
              <a:rPr lang="en-US" altLang="zh-CN" dirty="0"/>
              <a:t>r</a:t>
            </a:r>
            <a:r>
              <a:rPr lang="zh-CN" altLang="en-US" dirty="0"/>
              <a:t>，矩形</a:t>
            </a:r>
            <a:r>
              <a:rPr lang="en-US" altLang="zh-CN" dirty="0"/>
              <a:t>max=r</a:t>
            </a:r>
            <a:r>
              <a:rPr lang="zh-CN" altLang="en-US" dirty="0"/>
              <a:t>，所以实际上是矩形修改为</a:t>
            </a:r>
            <a:r>
              <a:rPr lang="en-US" altLang="zh-CN" dirty="0"/>
              <a:t>r</a:t>
            </a:r>
            <a:r>
              <a:rPr lang="zh-CN" altLang="en-US" dirty="0"/>
              <a:t>，因为矩形内点一定小于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问题即转换为：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矩形内所有点修改为</a:t>
            </a:r>
            <a:r>
              <a:rPr lang="en-US" altLang="zh-CN" dirty="0"/>
              <a:t>r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全局</a:t>
            </a:r>
            <a:r>
              <a:rPr lang="en-US" altLang="zh-CN" dirty="0"/>
              <a:t>&gt;=l</a:t>
            </a:r>
            <a:r>
              <a:rPr lang="zh-CN" altLang="en-US" dirty="0"/>
              <a:t>的点和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287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AAD02-199F-48ED-92C5-46230D23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61D23-D69E-420A-9E41-73AF34AD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/>
              <a:t>KD</a:t>
            </a:r>
            <a:r>
              <a:rPr lang="zh-CN" altLang="en-US" dirty="0"/>
              <a:t>树维护</a:t>
            </a:r>
            <a:endParaRPr lang="en-US" altLang="zh-CN" dirty="0"/>
          </a:p>
          <a:p>
            <a:r>
              <a:rPr lang="zh-CN" altLang="en-US" dirty="0"/>
              <a:t>支持打一个矩形染色的标记，打标记的时候进行标记回收：回收矩形内所有被染色的点的标记，同时将这些点对应的信息插入到一个全局数据结构中</a:t>
            </a:r>
            <a:endParaRPr lang="en-US" altLang="zh-CN" dirty="0"/>
          </a:p>
          <a:p>
            <a:r>
              <a:rPr lang="zh-CN" altLang="en-US" dirty="0"/>
              <a:t>可以证明这样的方法总共遍历到的点数为</a:t>
            </a:r>
            <a:r>
              <a:rPr lang="en-US" altLang="zh-CN" dirty="0"/>
              <a:t>O(</a:t>
            </a:r>
            <a:r>
              <a:rPr lang="en-US" altLang="zh-CN" dirty="0" err="1"/>
              <a:t>msqrtn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567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F957B-0640-48F0-8C78-30CA5F38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B3B2B-386F-465D-9B69-C457066B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全局数据结构使用什么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msqrtn</a:t>
            </a:r>
            <a:r>
              <a:rPr lang="en-US" altLang="zh-CN" dirty="0"/>
              <a:t>)</a:t>
            </a:r>
            <a:r>
              <a:rPr lang="zh-CN" altLang="en-US" dirty="0"/>
              <a:t>次单点修改，</a:t>
            </a:r>
            <a:r>
              <a:rPr lang="en-US" altLang="zh-CN" dirty="0"/>
              <a:t>O(q)</a:t>
            </a:r>
            <a:r>
              <a:rPr lang="zh-CN" altLang="en-US" dirty="0"/>
              <a:t>次查询</a:t>
            </a:r>
            <a:r>
              <a:rPr lang="en-US" altLang="zh-CN" dirty="0"/>
              <a:t>&lt;x</a:t>
            </a:r>
            <a:r>
              <a:rPr lang="zh-CN" altLang="en-US" dirty="0"/>
              <a:t>的元素和</a:t>
            </a:r>
            <a:endParaRPr lang="en-US" altLang="zh-CN" dirty="0"/>
          </a:p>
          <a:p>
            <a:r>
              <a:rPr lang="zh-CN" altLang="en-US" dirty="0"/>
              <a:t>可以考虑使用</a:t>
            </a:r>
            <a:r>
              <a:rPr lang="en-US" altLang="zh-CN" dirty="0"/>
              <a:t>O(1) – O(</a:t>
            </a:r>
            <a:r>
              <a:rPr lang="en-US" altLang="zh-CN" dirty="0" err="1"/>
              <a:t>n^eps</a:t>
            </a:r>
            <a:r>
              <a:rPr lang="en-US" altLang="zh-CN" dirty="0"/>
              <a:t>)</a:t>
            </a:r>
            <a:r>
              <a:rPr lang="zh-CN" altLang="en-US" dirty="0"/>
              <a:t>的分块，即多层的分块结构，实际上由于</a:t>
            </a:r>
            <a:r>
              <a:rPr lang="en-US" altLang="zh-CN" dirty="0"/>
              <a:t>KD</a:t>
            </a:r>
            <a:r>
              <a:rPr lang="zh-CN" altLang="en-US" dirty="0"/>
              <a:t>树常数过大，所以树状数组也是可选的</a:t>
            </a:r>
            <a:endParaRPr lang="en-US" altLang="zh-CN" dirty="0"/>
          </a:p>
          <a:p>
            <a:r>
              <a:rPr lang="en-US" altLang="zh-CN" dirty="0"/>
              <a:t>std</a:t>
            </a:r>
            <a:r>
              <a:rPr lang="zh-CN" altLang="en-US" dirty="0"/>
              <a:t>直接写了</a:t>
            </a:r>
            <a:r>
              <a:rPr lang="en-US" altLang="zh-CN" dirty="0"/>
              <a:t>O(1)</a:t>
            </a:r>
            <a:r>
              <a:rPr lang="zh-CN" altLang="en-US" dirty="0"/>
              <a:t>修改</a:t>
            </a:r>
            <a:r>
              <a:rPr lang="en-US" altLang="zh-CN" dirty="0"/>
              <a:t>O(</a:t>
            </a:r>
            <a:r>
              <a:rPr lang="en-US" altLang="zh-CN" dirty="0" err="1"/>
              <a:t>sqrtn</a:t>
            </a:r>
            <a:r>
              <a:rPr lang="en-US" altLang="zh-CN" dirty="0"/>
              <a:t>)</a:t>
            </a:r>
            <a:r>
              <a:rPr lang="zh-CN" altLang="en-US" dirty="0"/>
              <a:t>的分块，这里</a:t>
            </a:r>
            <a:r>
              <a:rPr lang="en-US" altLang="zh-CN" dirty="0"/>
              <a:t>O(</a:t>
            </a:r>
            <a:r>
              <a:rPr lang="en-US" altLang="zh-CN" dirty="0" err="1"/>
              <a:t>qsqrtn</a:t>
            </a:r>
            <a:r>
              <a:rPr lang="en-US" altLang="zh-CN" dirty="0"/>
              <a:t>)</a:t>
            </a:r>
            <a:r>
              <a:rPr lang="zh-CN" altLang="en-US" dirty="0"/>
              <a:t>的部分实际上占用时间不超过</a:t>
            </a:r>
            <a:r>
              <a:rPr lang="en-US" altLang="zh-CN" dirty="0"/>
              <a:t>10%</a:t>
            </a:r>
          </a:p>
          <a:p>
            <a:r>
              <a:rPr lang="zh-CN" altLang="en-US" dirty="0"/>
              <a:t>总时间复杂度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nlogn+msqrtn+qn^eps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896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9D9C-A6D4-4BBE-AB82-06242676F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779D3-1EF0-4724-BAB3-1CD9A2794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71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C8BC9-0B07-4AB2-B5E1-8AB4990C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F34AD-0697-4641-B50D-8D974C6A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我们可以在每个节点存一个最小的矩形，将该节点子树内所有给定点包含</a:t>
            </a:r>
            <a:endParaRPr lang="en-US" altLang="zh-CN" dirty="0"/>
          </a:p>
          <a:p>
            <a:r>
              <a:rPr lang="zh-CN" altLang="en-US" dirty="0"/>
              <a:t>这里我们维护子树</a:t>
            </a:r>
            <a:r>
              <a:rPr lang="en-US" altLang="zh-CN" dirty="0"/>
              <a:t>x</a:t>
            </a:r>
            <a:r>
              <a:rPr lang="zh-CN" altLang="en-US" dirty="0"/>
              <a:t>坐标的</a:t>
            </a:r>
            <a:r>
              <a:rPr lang="en-US" altLang="zh-CN" dirty="0"/>
              <a:t>min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坐标的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坐标的</a:t>
            </a:r>
            <a:r>
              <a:rPr lang="en-US" altLang="zh-CN" dirty="0"/>
              <a:t>min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坐标的</a:t>
            </a:r>
            <a:r>
              <a:rPr lang="en-US" altLang="zh-CN" dirty="0"/>
              <a:t>max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其实不用维护这个也行，看具体写法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nth_element</a:t>
            </a:r>
            <a:r>
              <a:rPr lang="zh-CN" altLang="en-US" dirty="0"/>
              <a:t>可以把第</a:t>
            </a:r>
            <a:r>
              <a:rPr lang="en-US" altLang="zh-CN" dirty="0"/>
              <a:t>k</a:t>
            </a:r>
            <a:r>
              <a:rPr lang="zh-CN" altLang="en-US" dirty="0"/>
              <a:t>小放在数组中间，并且把小于的放在左边</a:t>
            </a:r>
          </a:p>
        </p:txBody>
      </p:sp>
    </p:spTree>
    <p:extLst>
      <p:ext uri="{BB962C8B-B14F-4D97-AF65-F5344CB8AC3E}">
        <p14:creationId xmlns:p14="http://schemas.microsoft.com/office/powerpoint/2010/main" val="15223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B2E5-E72B-48B3-A963-4E0AC676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6F5EF21-E80A-4BE0-8F71-1304810F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建树复杂度</a:t>
            </a:r>
            <a:r>
              <a:rPr lang="en-US" altLang="zh-CN" dirty="0"/>
              <a:t>T(n)=2T(n/2)+O(n)=O(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空间复杂度</a:t>
            </a:r>
            <a:r>
              <a:rPr lang="en-US" altLang="zh-CN" dirty="0"/>
              <a:t>O(n)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C3854664-FFE1-4200-A527-2BED689D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31796" cy="29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1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06D31-CA09-4F07-8FA2-28B66381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336558-965B-4BD0-ABA7-B2D0C4BA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如果查询的矩形被当前分治中线分为两个矩形，那递归到两边分别查询</a:t>
            </a:r>
            <a:endParaRPr lang="en-US" altLang="zh-CN" dirty="0"/>
          </a:p>
          <a:p>
            <a:r>
              <a:rPr lang="zh-CN" altLang="en-US" dirty="0"/>
              <a:t>否则递归到一边</a:t>
            </a:r>
            <a:endParaRPr lang="en-US" altLang="zh-CN" dirty="0"/>
          </a:p>
          <a:p>
            <a:r>
              <a:rPr lang="zh-CN" altLang="en-US" dirty="0"/>
              <a:t>如果当前节点对应的矩形被查询的矩形被完整覆盖，则返回内部答案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B5AB72-CE6B-479E-85DC-D3F69090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5" y="3755538"/>
            <a:ext cx="3646020" cy="28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73638-471B-42FB-B886-11601631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6DEC3-A60E-4FDC-8683-A400AC48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我们可以把</a:t>
            </a:r>
            <a:r>
              <a:rPr lang="en-US" altLang="zh-CN" dirty="0"/>
              <a:t>4-side</a:t>
            </a:r>
            <a:r>
              <a:rPr lang="zh-CN" altLang="en-US" dirty="0"/>
              <a:t>的矩形看做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1-side</a:t>
            </a:r>
            <a:r>
              <a:rPr lang="zh-CN" altLang="en-US" dirty="0"/>
              <a:t>矩形的查询，也就是对</a:t>
            </a:r>
            <a:r>
              <a:rPr lang="en-US" altLang="zh-CN" dirty="0"/>
              <a:t>KDT</a:t>
            </a:r>
            <a:r>
              <a:rPr lang="zh-CN" altLang="en-US" dirty="0"/>
              <a:t>的每条边分别算复杂度</a:t>
            </a:r>
            <a:endParaRPr lang="en-US" altLang="zh-CN" dirty="0"/>
          </a:p>
          <a:p>
            <a:r>
              <a:rPr lang="zh-CN" altLang="en-US" dirty="0"/>
              <a:t>有一个定理保证了：</a:t>
            </a:r>
            <a:endParaRPr lang="en-US" altLang="zh-CN" dirty="0"/>
          </a:p>
          <a:p>
            <a:r>
              <a:rPr lang="zh-CN" altLang="en-US" dirty="0"/>
              <a:t>如果一些范围通过常数次交并补能得到一个范围，那后者查到的节点数不超过前者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4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3D14E-0AAC-4117-A877-C4B529E9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3A21-915F-4706-8898-E798FFD1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这样我们把两层一起考虑，发现两层我们会递归到两个子树中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KDT</a:t>
            </a:r>
            <a:r>
              <a:rPr lang="zh-CN" altLang="en-US" dirty="0"/>
              <a:t>两层会均匀把点集四等分</a:t>
            </a:r>
            <a:endParaRPr lang="en-US" altLang="zh-CN" dirty="0"/>
          </a:p>
          <a:p>
            <a:r>
              <a:rPr lang="zh-CN" altLang="en-US" dirty="0"/>
              <a:t>递归式为</a:t>
            </a:r>
            <a:r>
              <a:rPr lang="en-US" altLang="zh-CN" dirty="0"/>
              <a:t>T(n)=2T(n/4)+O(1)</a:t>
            </a:r>
            <a:r>
              <a:rPr lang="zh-CN" altLang="en-US" dirty="0"/>
              <a:t>，解得</a:t>
            </a:r>
            <a:r>
              <a:rPr lang="en-US" altLang="zh-CN" dirty="0"/>
              <a:t>T(n)=O(</a:t>
            </a:r>
            <a:r>
              <a:rPr lang="en-US" altLang="zh-CN" dirty="0" err="1"/>
              <a:t>sqrtn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KDT</a:t>
            </a:r>
            <a:r>
              <a:rPr lang="zh-CN" altLang="en-US" dirty="0"/>
              <a:t>单点修改或查询时复杂度为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，因为深度是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47E92-152F-4434-8CB1-B49CA80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84" y="4117778"/>
            <a:ext cx="3096892" cy="23750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641EDB-B14A-4008-BFBD-5E32887B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3963"/>
            <a:ext cx="3455608" cy="24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2641</Words>
  <Application>Microsoft Office PowerPoint</Application>
  <PresentationFormat>宽屏</PresentationFormat>
  <Paragraphs>232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-apple-system</vt:lpstr>
      <vt:lpstr>等线</vt:lpstr>
      <vt:lpstr>等线 Light</vt:lpstr>
      <vt:lpstr>Arial</vt:lpstr>
      <vt:lpstr>Office 主题​​</vt:lpstr>
      <vt:lpstr>KDT</vt:lpstr>
      <vt:lpstr>KDT</vt:lpstr>
      <vt:lpstr>2DT</vt:lpstr>
      <vt:lpstr>2DT</vt:lpstr>
      <vt:lpstr>2DT</vt:lpstr>
      <vt:lpstr>建树</vt:lpstr>
      <vt:lpstr>查询</vt:lpstr>
      <vt:lpstr>复杂度</vt:lpstr>
      <vt:lpstr>复杂度</vt:lpstr>
      <vt:lpstr>打标记</vt:lpstr>
      <vt:lpstr>最优正交范围搜索树</vt:lpstr>
      <vt:lpstr>危险预警</vt:lpstr>
      <vt:lpstr>带插入的KDT</vt:lpstr>
      <vt:lpstr>二进制分组</vt:lpstr>
      <vt:lpstr>二进制分组</vt:lpstr>
      <vt:lpstr>KDT用来乱搞</vt:lpstr>
      <vt:lpstr>KDT用来乱搞</vt:lpstr>
      <vt:lpstr>Luogu4475 巧克力王国</vt:lpstr>
      <vt:lpstr>怎么卡KDT乱搞</vt:lpstr>
      <vt:lpstr>圆内点查询</vt:lpstr>
      <vt:lpstr>怎么卡KDT乱搞</vt:lpstr>
      <vt:lpstr>欧几里得最近邻查询</vt:lpstr>
      <vt:lpstr>怎么卡KDT乱搞</vt:lpstr>
      <vt:lpstr>区间逆序对</vt:lpstr>
      <vt:lpstr>Solution</vt:lpstr>
      <vt:lpstr>Luogu5471 [NOI2019] 弹跳</vt:lpstr>
      <vt:lpstr>吐槽</vt:lpstr>
      <vt:lpstr>Solution</vt:lpstr>
      <vt:lpstr>Solution</vt:lpstr>
      <vt:lpstr>吐槽</vt:lpstr>
      <vt:lpstr>Luogu3710 方方方的数据结构</vt:lpstr>
      <vt:lpstr>Solution</vt:lpstr>
      <vt:lpstr>网上看到的题</vt:lpstr>
      <vt:lpstr>Solution</vt:lpstr>
      <vt:lpstr>好像是SOJ上的题</vt:lpstr>
      <vt:lpstr>Solution</vt:lpstr>
      <vt:lpstr>Luogu7290 TEST_79（旧数据范围）</vt:lpstr>
      <vt:lpstr>简洁题意</vt:lpstr>
      <vt:lpstr>Solution</vt:lpstr>
      <vt:lpstr>Solution</vt:lpstr>
      <vt:lpstr>Solution</vt:lpstr>
      <vt:lpstr>Solution</vt:lpstr>
      <vt:lpstr>Luogu6783 [Ynoi2008] rrusq</vt:lpstr>
      <vt:lpstr>Solution</vt:lpstr>
      <vt:lpstr>Solution</vt:lpstr>
      <vt:lpstr>Solution</vt:lpstr>
      <vt:lpstr>Solution</vt:lpstr>
      <vt:lpstr>Solution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Chengze</dc:creator>
  <cp:lastModifiedBy>Cai Chengze</cp:lastModifiedBy>
  <cp:revision>117</cp:revision>
  <dcterms:created xsi:type="dcterms:W3CDTF">2020-04-23T00:42:00Z</dcterms:created>
  <dcterms:modified xsi:type="dcterms:W3CDTF">2021-09-12T10:24:22Z</dcterms:modified>
</cp:coreProperties>
</file>