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3" r:id="rId8"/>
    <p:sldId id="264" r:id="rId9"/>
    <p:sldId id="265" r:id="rId10"/>
    <p:sldId id="267"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63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B7DD18-A768-41AC-9336-6E4A7B981005}" type="datetimeFigureOut">
              <a:rPr lang="en-US" smtClean="0"/>
              <a:pPr/>
              <a:t>5/15/2012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57936C-2D0E-4243-A640-D2627C37F6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CHECKPOINTS" TargetMode="External"/><Relationship Id="rId2" Type="http://schemas.openxmlformats.org/officeDocument/2006/relationships/hyperlink" Target="../SAMPLE%20TES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838200"/>
          </a:xfrm>
        </p:spPr>
        <p:txBody>
          <a:bodyPr/>
          <a:lstStyle/>
          <a:p>
            <a:r>
              <a:rPr lang="en-US" b="1" u="sng" dirty="0" smtClean="0">
                <a:solidFill>
                  <a:schemeClr val="bg1"/>
                </a:solidFill>
              </a:rPr>
              <a:t>TESTING</a:t>
            </a:r>
            <a:endParaRPr lang="en-US" b="1" u="sng" dirty="0">
              <a:solidFill>
                <a:schemeClr val="bg1"/>
              </a:solidFill>
            </a:endParaRPr>
          </a:p>
        </p:txBody>
      </p:sp>
      <p:sp>
        <p:nvSpPr>
          <p:cNvPr id="3" name="Subtitle 2"/>
          <p:cNvSpPr>
            <a:spLocks noGrp="1"/>
          </p:cNvSpPr>
          <p:nvPr>
            <p:ph type="subTitle" idx="1"/>
          </p:nvPr>
        </p:nvSpPr>
        <p:spPr>
          <a:xfrm>
            <a:off x="5029200" y="5715000"/>
            <a:ext cx="4267200" cy="1752600"/>
          </a:xfrm>
        </p:spPr>
        <p:txBody>
          <a:bodyPr>
            <a:normAutofit/>
          </a:bodyPr>
          <a:lstStyle/>
          <a:p>
            <a:r>
              <a:rPr lang="en-US" sz="2400" dirty="0" smtClean="0"/>
              <a:t>By : </a:t>
            </a:r>
            <a:r>
              <a:rPr lang="en-US" sz="2400" dirty="0" err="1" smtClean="0"/>
              <a:t>Harshvardhan</a:t>
            </a:r>
            <a:r>
              <a:rPr lang="en-US" sz="2400" dirty="0" smtClean="0"/>
              <a:t> </a:t>
            </a:r>
            <a:r>
              <a:rPr lang="en-US" sz="2400" dirty="0" err="1" smtClean="0"/>
              <a:t>Upadhyaya</a:t>
            </a:r>
            <a:endParaRPr lang="en-US" sz="2400" dirty="0" smtClean="0"/>
          </a:p>
          <a:p>
            <a:r>
              <a:rPr lang="en-US" sz="2400" dirty="0" smtClean="0"/>
              <a:t>800229</a:t>
            </a:r>
          </a:p>
          <a:p>
            <a:endParaRPr lang="en-US" sz="2400" dirty="0" smtClean="0"/>
          </a:p>
        </p:txBody>
      </p:sp>
      <p:sp>
        <p:nvSpPr>
          <p:cNvPr id="5" name="TextBox 4"/>
          <p:cNvSpPr txBox="1"/>
          <p:nvPr/>
        </p:nvSpPr>
        <p:spPr>
          <a:xfrm>
            <a:off x="0" y="1003042"/>
            <a:ext cx="9144000" cy="5016758"/>
          </a:xfrm>
          <a:prstGeom prst="rect">
            <a:avLst/>
          </a:prstGeom>
          <a:noFill/>
        </p:spPr>
        <p:txBody>
          <a:bodyPr wrap="square" rtlCol="0">
            <a:spAutoFit/>
          </a:bodyPr>
          <a:lstStyle/>
          <a:p>
            <a:r>
              <a:rPr lang="en-US" sz="3200" dirty="0" smtClean="0">
                <a:solidFill>
                  <a:schemeClr val="bg1"/>
                </a:solidFill>
              </a:rPr>
              <a:t>What is Testing  and why to use Testing?</a:t>
            </a:r>
          </a:p>
          <a:p>
            <a:r>
              <a:rPr lang="en-US" sz="3200" dirty="0" smtClean="0">
                <a:solidFill>
                  <a:schemeClr val="bg1"/>
                </a:solidFill>
              </a:rPr>
              <a:t>Types of testing.</a:t>
            </a:r>
          </a:p>
          <a:p>
            <a:r>
              <a:rPr lang="en-US" sz="3200" dirty="0" smtClean="0">
                <a:solidFill>
                  <a:schemeClr val="bg1"/>
                </a:solidFill>
              </a:rPr>
              <a:t>Automation Testing and why to use it?</a:t>
            </a:r>
          </a:p>
          <a:p>
            <a:r>
              <a:rPr lang="en-US" sz="3200" dirty="0" smtClean="0">
                <a:solidFill>
                  <a:schemeClr val="bg1"/>
                </a:solidFill>
              </a:rPr>
              <a:t>Automation Testing advantages and Tools.</a:t>
            </a:r>
          </a:p>
          <a:p>
            <a:r>
              <a:rPr lang="en-US" sz="3200" dirty="0" smtClean="0">
                <a:solidFill>
                  <a:schemeClr val="bg1"/>
                </a:solidFill>
              </a:rPr>
              <a:t>What is Selenium?</a:t>
            </a:r>
          </a:p>
          <a:p>
            <a:r>
              <a:rPr lang="en-US" sz="3200" dirty="0" smtClean="0">
                <a:solidFill>
                  <a:schemeClr val="bg1"/>
                </a:solidFill>
              </a:rPr>
              <a:t>Features/Advantages and how to work with Selenium.</a:t>
            </a:r>
          </a:p>
          <a:p>
            <a:r>
              <a:rPr lang="en-US" sz="3200" dirty="0" smtClean="0">
                <a:solidFill>
                  <a:schemeClr val="bg1"/>
                </a:solidFill>
              </a:rPr>
              <a:t>Explanation of Selenium IDE.</a:t>
            </a:r>
          </a:p>
          <a:p>
            <a:r>
              <a:rPr lang="en-US" sz="3200" dirty="0" smtClean="0">
                <a:solidFill>
                  <a:schemeClr val="bg1"/>
                </a:solidFill>
              </a:rPr>
              <a:t>How to record and playback using selenium ?</a:t>
            </a:r>
          </a:p>
          <a:p>
            <a:r>
              <a:rPr lang="en-US" sz="3200" dirty="0" smtClean="0">
                <a:solidFill>
                  <a:schemeClr val="bg1"/>
                </a:solidFill>
              </a:rPr>
              <a:t>Checkpoints in selenium and why to use them ?</a:t>
            </a:r>
          </a:p>
          <a:p>
            <a:endParaRPr lang="en-US" sz="32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0" y="914400"/>
            <a:ext cx="9144000" cy="5943600"/>
          </a:xfrm>
          <a:prstGeom prst="rect">
            <a:avLst/>
          </a:prstGeom>
          <a:noFill/>
          <a:ln w="9525">
            <a:noFill/>
            <a:miter lim="800000"/>
            <a:headEnd/>
            <a:tailEnd/>
          </a:ln>
          <a:effectLst/>
        </p:spPr>
      </p:pic>
      <p:sp>
        <p:nvSpPr>
          <p:cNvPr id="5" name="TextBox 4"/>
          <p:cNvSpPr txBox="1"/>
          <p:nvPr/>
        </p:nvSpPr>
        <p:spPr>
          <a:xfrm>
            <a:off x="0" y="0"/>
            <a:ext cx="9144000" cy="707886"/>
          </a:xfrm>
          <a:prstGeom prst="rect">
            <a:avLst/>
          </a:prstGeom>
          <a:noFill/>
        </p:spPr>
        <p:txBody>
          <a:bodyPr wrap="square" rtlCol="0">
            <a:spAutoFit/>
          </a:bodyPr>
          <a:lstStyle/>
          <a:p>
            <a:pPr algn="ctr"/>
            <a:r>
              <a:rPr lang="en-US" sz="4000" b="1" u="sng" dirty="0" smtClean="0">
                <a:solidFill>
                  <a:schemeClr val="bg1"/>
                </a:solidFill>
              </a:rPr>
              <a:t>Explanation of the IDE</a:t>
            </a:r>
            <a:endParaRPr lang="en-US" sz="4000" b="1" u="sng"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7410"/>
                                        </p:tgtEl>
                                        <p:attrNameLst>
                                          <p:attrName>style.visibility</p:attrName>
                                        </p:attrNameLst>
                                      </p:cBhvr>
                                      <p:to>
                                        <p:strVal val="visible"/>
                                      </p:to>
                                    </p:set>
                                    <p:anim calcmode="lin" valueType="num">
                                      <p:cBhvr>
                                        <p:cTn id="14" dur="1000" fill="hold"/>
                                        <p:tgtEl>
                                          <p:spTgt spid="17410"/>
                                        </p:tgtEl>
                                        <p:attrNameLst>
                                          <p:attrName>ppt_w</p:attrName>
                                        </p:attrNameLst>
                                      </p:cBhvr>
                                      <p:tavLst>
                                        <p:tav tm="0">
                                          <p:val>
                                            <p:strVal val="#ppt_w*0.70"/>
                                          </p:val>
                                        </p:tav>
                                        <p:tav tm="100000">
                                          <p:val>
                                            <p:strVal val="#ppt_w"/>
                                          </p:val>
                                        </p:tav>
                                      </p:tavLst>
                                    </p:anim>
                                    <p:anim calcmode="lin" valueType="num">
                                      <p:cBhvr>
                                        <p:cTn id="15" dur="1000" fill="hold"/>
                                        <p:tgtEl>
                                          <p:spTgt spid="17410"/>
                                        </p:tgtEl>
                                        <p:attrNameLst>
                                          <p:attrName>ppt_h</p:attrName>
                                        </p:attrNameLst>
                                      </p:cBhvr>
                                      <p:tavLst>
                                        <p:tav tm="0">
                                          <p:val>
                                            <p:strVal val="#ppt_h"/>
                                          </p:val>
                                        </p:tav>
                                        <p:tav tm="100000">
                                          <p:val>
                                            <p:strVal val="#ppt_h"/>
                                          </p:val>
                                        </p:tav>
                                      </p:tavLst>
                                    </p:anim>
                                    <p:animEffect transition="in" filter="fade">
                                      <p:cBhvr>
                                        <p:cTn id="16" dur="10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smtClean="0">
                <a:solidFill>
                  <a:schemeClr val="bg1"/>
                </a:solidFill>
              </a:rPr>
              <a:t>SAMPLE </a:t>
            </a:r>
            <a:r>
              <a:rPr lang="en-US" b="1" u="sng" smtClean="0">
                <a:solidFill>
                  <a:schemeClr val="bg1"/>
                </a:solidFill>
              </a:rPr>
              <a:t>DEMOS</a:t>
            </a:r>
            <a:endParaRPr lang="en-US" b="1" u="sng" dirty="0">
              <a:solidFill>
                <a:schemeClr val="bg1"/>
              </a:solidFill>
            </a:endParaRPr>
          </a:p>
        </p:txBody>
      </p:sp>
      <p:sp>
        <p:nvSpPr>
          <p:cNvPr id="3" name="Content Placeholder 2"/>
          <p:cNvSpPr>
            <a:spLocks noGrp="1"/>
          </p:cNvSpPr>
          <p:nvPr>
            <p:ph idx="1"/>
          </p:nvPr>
        </p:nvSpPr>
        <p:spPr/>
        <p:txBody>
          <a:bodyPr/>
          <a:lstStyle/>
          <a:p>
            <a:pPr algn="ctr"/>
            <a:endParaRPr lang="en-US" b="1" u="sng" dirty="0" smtClean="0">
              <a:solidFill>
                <a:schemeClr val="bg1"/>
              </a:solidFill>
            </a:endParaRPr>
          </a:p>
          <a:p>
            <a:pPr algn="ctr"/>
            <a:r>
              <a:rPr lang="en-US" b="1" u="sng" dirty="0" smtClean="0">
                <a:solidFill>
                  <a:schemeClr val="bg1"/>
                </a:solidFill>
                <a:hlinkClick r:id="rId2" action="ppaction://hlinkfile"/>
              </a:rPr>
              <a:t>TO RECORD AND PLAYBACK(3)</a:t>
            </a:r>
            <a:endParaRPr lang="en-US" b="1" u="sng" dirty="0" smtClean="0">
              <a:solidFill>
                <a:schemeClr val="bg1"/>
              </a:solidFill>
            </a:endParaRPr>
          </a:p>
          <a:p>
            <a:pPr algn="ctr"/>
            <a:r>
              <a:rPr lang="en-US" b="1" u="sng" dirty="0" smtClean="0">
                <a:solidFill>
                  <a:schemeClr val="bg1"/>
                </a:solidFill>
                <a:hlinkClick r:id="rId3" action="ppaction://hlinkfile"/>
              </a:rPr>
              <a:t>ASSERTIONS</a:t>
            </a:r>
            <a:endParaRPr lang="en-US" b="1" u="sng" dirty="0" smtClean="0">
              <a:solidFill>
                <a:schemeClr val="bg1"/>
              </a:solidFill>
              <a:hlinkClick r:id="rId3" action="ppaction://hlinkfile"/>
            </a:endParaRPr>
          </a:p>
          <a:p>
            <a:pPr algn="ctr"/>
            <a:r>
              <a:rPr lang="en-US" b="1" u="sng" dirty="0" smtClean="0">
                <a:solidFill>
                  <a:schemeClr val="bg1"/>
                </a:solidFill>
                <a:hlinkClick r:id="rId3" action="ppaction://hlinkfile"/>
              </a:rPr>
              <a:t>VERFICATIONS</a:t>
            </a:r>
            <a:endParaRPr lang="en-US" b="1" u="sng" dirty="0" smtClean="0">
              <a:solidFill>
                <a:schemeClr val="bg1"/>
              </a:solidFill>
              <a:hlinkClick r:id="rId3" action="ppaction://hlinkfile"/>
            </a:endParaRPr>
          </a:p>
          <a:p>
            <a:pPr algn="ctr"/>
            <a:r>
              <a:rPr lang="en-US" b="1" u="sng" dirty="0" smtClean="0">
                <a:solidFill>
                  <a:schemeClr val="bg1"/>
                </a:solidFill>
                <a:hlinkClick r:id="rId3" action="ppaction://hlinkfile"/>
              </a:rPr>
              <a:t>SYNCHRONIZATIONS</a:t>
            </a:r>
            <a:endParaRPr lang="en-US" b="1" u="sng"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buNone/>
            </a:pPr>
            <a:endParaRPr lang="en-US" b="1" u="sng" dirty="0" smtClean="0">
              <a:solidFill>
                <a:schemeClr val="bg1"/>
              </a:solidFill>
            </a:endParaRPr>
          </a:p>
          <a:p>
            <a:pPr algn="ctr">
              <a:buNone/>
            </a:pPr>
            <a:endParaRPr lang="en-US" b="1" u="sng" dirty="0" smtClean="0">
              <a:solidFill>
                <a:schemeClr val="bg1"/>
              </a:solidFill>
            </a:endParaRPr>
          </a:p>
          <a:p>
            <a:pPr algn="ctr">
              <a:buNone/>
            </a:pPr>
            <a:endParaRPr lang="en-US" b="1" u="sng" dirty="0" smtClean="0">
              <a:solidFill>
                <a:schemeClr val="bg1"/>
              </a:solidFill>
            </a:endParaRPr>
          </a:p>
          <a:p>
            <a:pPr algn="ctr">
              <a:buNone/>
            </a:pPr>
            <a:endParaRPr lang="en-US" b="1" u="sng" dirty="0" smtClean="0">
              <a:solidFill>
                <a:schemeClr val="bg1"/>
              </a:solidFill>
            </a:endParaRPr>
          </a:p>
          <a:p>
            <a:pPr algn="ctr">
              <a:buNone/>
            </a:pPr>
            <a:r>
              <a:rPr lang="en-US" b="1" u="sng" dirty="0" smtClean="0">
                <a:solidFill>
                  <a:schemeClr val="bg1"/>
                </a:solidFill>
              </a:rPr>
              <a:t>Thanks </a:t>
            </a:r>
          </a:p>
          <a:p>
            <a:pPr algn="ctr"/>
            <a:endParaRPr lang="en-US" b="1" u="sng" dirty="0" smtClean="0">
              <a:solidFill>
                <a:schemeClr val="bg1"/>
              </a:solidFill>
            </a:endParaRPr>
          </a:p>
          <a:p>
            <a:pPr algn="ctr">
              <a:buNone/>
            </a:pPr>
            <a:r>
              <a:rPr lang="en-US" b="1" u="sng" dirty="0" smtClean="0">
                <a:solidFill>
                  <a:schemeClr val="bg1"/>
                </a:solidFill>
              </a:rPr>
              <a:t>Questions ?</a:t>
            </a:r>
            <a:endParaRPr lang="en-US" b="1" u="sng"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0"/>
            <a:ext cx="9144000" cy="1143000"/>
          </a:xfrm>
        </p:spPr>
        <p:txBody>
          <a:bodyPr/>
          <a:lstStyle/>
          <a:p>
            <a:r>
              <a:rPr lang="en-US" b="1" u="sng" dirty="0" smtClean="0">
                <a:solidFill>
                  <a:schemeClr val="bg1"/>
                </a:solidFill>
              </a:rPr>
              <a:t>Why Testing ?</a:t>
            </a:r>
            <a:endParaRPr lang="en-US" b="1" u="sng" dirty="0">
              <a:solidFill>
                <a:schemeClr val="bg1"/>
              </a:solidFill>
            </a:endParaRPr>
          </a:p>
        </p:txBody>
      </p:sp>
      <p:sp>
        <p:nvSpPr>
          <p:cNvPr id="3" name="Content Placeholder 2"/>
          <p:cNvSpPr>
            <a:spLocks noGrp="1"/>
          </p:cNvSpPr>
          <p:nvPr>
            <p:ph idx="1"/>
          </p:nvPr>
        </p:nvSpPr>
        <p:spPr>
          <a:xfrm>
            <a:off x="0" y="838200"/>
            <a:ext cx="9144000" cy="1295400"/>
          </a:xfrm>
        </p:spPr>
        <p:txBody>
          <a:bodyPr>
            <a:normAutofit/>
          </a:bodyPr>
          <a:lstStyle/>
          <a:p>
            <a:pPr algn="ctr"/>
            <a:r>
              <a:rPr lang="en-US" sz="2500" i="1" dirty="0" smtClean="0">
                <a:solidFill>
                  <a:schemeClr val="bg1"/>
                </a:solidFill>
              </a:rPr>
              <a:t>Testing is the process of identifying defects, where a defect is any variance between actual and expected result.</a:t>
            </a:r>
            <a:endParaRPr lang="en-US" sz="2500" dirty="0"/>
          </a:p>
        </p:txBody>
      </p:sp>
      <p:sp>
        <p:nvSpPr>
          <p:cNvPr id="4" name="Title 1"/>
          <p:cNvSpPr txBox="1">
            <a:spLocks/>
          </p:cNvSpPr>
          <p:nvPr/>
        </p:nvSpPr>
        <p:spPr>
          <a:xfrm>
            <a:off x="0" y="-152400"/>
            <a:ext cx="91440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bg1"/>
                </a:solidFill>
                <a:effectLst/>
                <a:uLnTx/>
                <a:uFillTx/>
                <a:latin typeface="+mj-lt"/>
                <a:ea typeface="+mj-ea"/>
                <a:cs typeface="+mj-cs"/>
              </a:rPr>
              <a:t>What is Testing ?</a:t>
            </a:r>
            <a:endParaRPr kumimoji="0" lang="en-US" sz="4400" b="1" i="0" u="sng" strike="noStrike" kern="1200" cap="none" spc="0" normalizeH="0" baseline="0" noProof="0" dirty="0">
              <a:ln>
                <a:noFill/>
              </a:ln>
              <a:solidFill>
                <a:schemeClr val="bg1"/>
              </a:solidFill>
              <a:effectLst/>
              <a:uLnTx/>
              <a:uFillTx/>
              <a:latin typeface="+mj-lt"/>
              <a:ea typeface="+mj-ea"/>
              <a:cs typeface="+mj-cs"/>
            </a:endParaRPr>
          </a:p>
        </p:txBody>
      </p:sp>
      <p:sp>
        <p:nvSpPr>
          <p:cNvPr id="5" name="Content Placeholder 2"/>
          <p:cNvSpPr txBox="1">
            <a:spLocks/>
          </p:cNvSpPr>
          <p:nvPr/>
        </p:nvSpPr>
        <p:spPr>
          <a:xfrm>
            <a:off x="0" y="2667000"/>
            <a:ext cx="9144000" cy="1447800"/>
          </a:xfrm>
          <a:prstGeom prst="rect">
            <a:avLst/>
          </a:prstGeom>
        </p:spPr>
        <p:txBody>
          <a:bodyPr vert="horz" lIns="91440" tIns="45720" rIns="91440" bIns="45720" rtlCol="0">
            <a:normAutofit fontScale="77500" lnSpcReduction="20000"/>
          </a:bodyPr>
          <a:lstStyle/>
          <a:p>
            <a:pPr marL="342900" lvl="0" indent="-342900">
              <a:spcBef>
                <a:spcPct val="20000"/>
              </a:spcBef>
              <a:buFont typeface="Arial" pitchFamily="34" charset="0"/>
              <a:buChar char="•"/>
            </a:pPr>
            <a:r>
              <a:rPr lang="en-US" sz="3200" i="1" dirty="0" smtClean="0">
                <a:solidFill>
                  <a:schemeClr val="bg1"/>
                </a:solidFill>
              </a:rPr>
              <a:t>Software testing is any activity aimed at evaluating an attribute or capability of a program or system and determining that it meets its required results.</a:t>
            </a:r>
          </a:p>
          <a:p>
            <a:pPr marL="342900" lvl="0" indent="-342900">
              <a:spcBef>
                <a:spcPct val="20000"/>
              </a:spcBef>
              <a:buFont typeface="Arial" pitchFamily="34" charset="0"/>
              <a:buChar char="•"/>
            </a:pPr>
            <a:r>
              <a:rPr lang="en-US" sz="3200" i="1" dirty="0" smtClean="0">
                <a:solidFill>
                  <a:schemeClr val="bg1"/>
                </a:solidFill>
              </a:rPr>
              <a:t>Software testing is a trade-off between budget, time and quality.</a:t>
            </a:r>
            <a:endParaRPr kumimoji="0" lang="en-US" sz="3200" b="0" i="1" u="none" strike="noStrike" kern="1200" cap="none" spc="0" normalizeH="0" baseline="0" noProof="0" dirty="0">
              <a:ln>
                <a:noFill/>
              </a:ln>
              <a:solidFill>
                <a:schemeClr val="bg1"/>
              </a:solidFill>
              <a:effectLst/>
              <a:uLnTx/>
              <a:uFillTx/>
              <a:latin typeface="+mn-lt"/>
              <a:ea typeface="+mn-ea"/>
              <a:cs typeface="+mn-cs"/>
            </a:endParaRPr>
          </a:p>
        </p:txBody>
      </p:sp>
      <p:graphicFrame>
        <p:nvGraphicFramePr>
          <p:cNvPr id="6" name="Table 5"/>
          <p:cNvGraphicFramePr>
            <a:graphicFrameLocks noGrp="1"/>
          </p:cNvGraphicFramePr>
          <p:nvPr/>
        </p:nvGraphicFramePr>
        <p:xfrm>
          <a:off x="457200" y="4191000"/>
          <a:ext cx="8153400" cy="2438402"/>
        </p:xfrm>
        <a:graphic>
          <a:graphicData uri="http://schemas.openxmlformats.org/drawingml/2006/table">
            <a:tbl>
              <a:tblPr/>
              <a:tblGrid>
                <a:gridCol w="2717800"/>
                <a:gridCol w="2717800"/>
                <a:gridCol w="2717800"/>
              </a:tblGrid>
              <a:tr h="742122">
                <a:tc>
                  <a:txBody>
                    <a:bodyPr/>
                    <a:lstStyle/>
                    <a:p>
                      <a:r>
                        <a:rPr lang="en-US" b="1" dirty="0">
                          <a:solidFill>
                            <a:schemeClr val="bg1"/>
                          </a:solidFill>
                        </a:rPr>
                        <a:t>Functionality (exterior quality)</a:t>
                      </a:r>
                      <a:endParaRPr lang="en-US" dirty="0">
                        <a:solidFill>
                          <a:schemeClr val="bg1"/>
                        </a:solidFill>
                      </a:endParaRPr>
                    </a:p>
                  </a:txBody>
                  <a:tcPr anchor="ctr">
                    <a:lnL>
                      <a:noFill/>
                    </a:lnL>
                    <a:lnR>
                      <a:noFill/>
                    </a:lnR>
                    <a:lnT>
                      <a:noFill/>
                    </a:lnT>
                    <a:lnB>
                      <a:noFill/>
                    </a:lnB>
                  </a:tcPr>
                </a:tc>
                <a:tc>
                  <a:txBody>
                    <a:bodyPr/>
                    <a:lstStyle/>
                    <a:p>
                      <a:r>
                        <a:rPr lang="en-US" b="1" dirty="0">
                          <a:solidFill>
                            <a:schemeClr val="bg1"/>
                          </a:solidFill>
                        </a:rPr>
                        <a:t>Engineering (interior quality)</a:t>
                      </a:r>
                      <a:endParaRPr lang="en-US" dirty="0">
                        <a:solidFill>
                          <a:schemeClr val="bg1"/>
                        </a:solidFill>
                      </a:endParaRPr>
                    </a:p>
                  </a:txBody>
                  <a:tcPr anchor="ctr">
                    <a:lnL>
                      <a:noFill/>
                    </a:lnL>
                    <a:lnR>
                      <a:noFill/>
                    </a:lnR>
                    <a:lnT>
                      <a:noFill/>
                    </a:lnT>
                    <a:lnB>
                      <a:noFill/>
                    </a:lnB>
                  </a:tcPr>
                </a:tc>
                <a:tc>
                  <a:txBody>
                    <a:bodyPr/>
                    <a:lstStyle/>
                    <a:p>
                      <a:r>
                        <a:rPr lang="en-US" b="1">
                          <a:solidFill>
                            <a:schemeClr val="bg1"/>
                          </a:solidFill>
                        </a:rPr>
                        <a:t>Adaptability (future quality)</a:t>
                      </a:r>
                      <a:endParaRPr lang="en-US">
                        <a:solidFill>
                          <a:schemeClr val="bg1"/>
                        </a:solidFill>
                      </a:endParaRPr>
                    </a:p>
                  </a:txBody>
                  <a:tcPr anchor="ctr">
                    <a:lnL>
                      <a:noFill/>
                    </a:lnL>
                    <a:lnR>
                      <a:noFill/>
                    </a:lnR>
                    <a:lnT>
                      <a:noFill/>
                    </a:lnT>
                    <a:lnB>
                      <a:noFill/>
                    </a:lnB>
                  </a:tcPr>
                </a:tc>
              </a:tr>
              <a:tr h="424070">
                <a:tc>
                  <a:txBody>
                    <a:bodyPr/>
                    <a:lstStyle/>
                    <a:p>
                      <a:r>
                        <a:rPr lang="en-US" dirty="0">
                          <a:solidFill>
                            <a:schemeClr val="bg1"/>
                          </a:solidFill>
                        </a:rPr>
                        <a:t>Correctness</a:t>
                      </a:r>
                    </a:p>
                  </a:txBody>
                  <a:tcPr anchor="ctr">
                    <a:lnL>
                      <a:noFill/>
                    </a:lnL>
                    <a:lnR>
                      <a:noFill/>
                    </a:lnR>
                    <a:lnT>
                      <a:noFill/>
                    </a:lnT>
                    <a:lnB>
                      <a:noFill/>
                    </a:lnB>
                  </a:tcPr>
                </a:tc>
                <a:tc>
                  <a:txBody>
                    <a:bodyPr/>
                    <a:lstStyle/>
                    <a:p>
                      <a:r>
                        <a:rPr lang="en-US">
                          <a:solidFill>
                            <a:schemeClr val="bg1"/>
                          </a:solidFill>
                        </a:rPr>
                        <a:t>Efficiency</a:t>
                      </a:r>
                    </a:p>
                  </a:txBody>
                  <a:tcPr anchor="ctr">
                    <a:lnL>
                      <a:noFill/>
                    </a:lnL>
                    <a:lnR>
                      <a:noFill/>
                    </a:lnR>
                    <a:lnT>
                      <a:noFill/>
                    </a:lnT>
                    <a:lnB>
                      <a:noFill/>
                    </a:lnB>
                  </a:tcPr>
                </a:tc>
                <a:tc>
                  <a:txBody>
                    <a:bodyPr/>
                    <a:lstStyle/>
                    <a:p>
                      <a:r>
                        <a:rPr lang="en-US">
                          <a:solidFill>
                            <a:schemeClr val="bg1"/>
                          </a:solidFill>
                        </a:rPr>
                        <a:t>Flexibility</a:t>
                      </a:r>
                    </a:p>
                  </a:txBody>
                  <a:tcPr anchor="ctr">
                    <a:lnL>
                      <a:noFill/>
                    </a:lnL>
                    <a:lnR>
                      <a:noFill/>
                    </a:lnR>
                    <a:lnT>
                      <a:noFill/>
                    </a:lnT>
                    <a:lnB>
                      <a:noFill/>
                    </a:lnB>
                  </a:tcPr>
                </a:tc>
              </a:tr>
              <a:tr h="424070">
                <a:tc>
                  <a:txBody>
                    <a:bodyPr/>
                    <a:lstStyle/>
                    <a:p>
                      <a:r>
                        <a:rPr lang="en-US" dirty="0">
                          <a:solidFill>
                            <a:schemeClr val="bg1"/>
                          </a:solidFill>
                        </a:rPr>
                        <a:t>Reliability</a:t>
                      </a:r>
                    </a:p>
                  </a:txBody>
                  <a:tcPr anchor="ctr">
                    <a:lnL>
                      <a:noFill/>
                    </a:lnL>
                    <a:lnR>
                      <a:noFill/>
                    </a:lnR>
                    <a:lnT>
                      <a:noFill/>
                    </a:lnT>
                    <a:lnB>
                      <a:noFill/>
                    </a:lnB>
                  </a:tcPr>
                </a:tc>
                <a:tc>
                  <a:txBody>
                    <a:bodyPr/>
                    <a:lstStyle/>
                    <a:p>
                      <a:r>
                        <a:rPr lang="en-US">
                          <a:solidFill>
                            <a:schemeClr val="bg1"/>
                          </a:solidFill>
                        </a:rPr>
                        <a:t>Testability</a:t>
                      </a:r>
                    </a:p>
                  </a:txBody>
                  <a:tcPr anchor="ctr">
                    <a:lnL>
                      <a:noFill/>
                    </a:lnL>
                    <a:lnR>
                      <a:noFill/>
                    </a:lnR>
                    <a:lnT>
                      <a:noFill/>
                    </a:lnT>
                    <a:lnB>
                      <a:noFill/>
                    </a:lnB>
                  </a:tcPr>
                </a:tc>
                <a:tc>
                  <a:txBody>
                    <a:bodyPr/>
                    <a:lstStyle/>
                    <a:p>
                      <a:r>
                        <a:rPr lang="en-US">
                          <a:solidFill>
                            <a:schemeClr val="bg1"/>
                          </a:solidFill>
                        </a:rPr>
                        <a:t>Reusability</a:t>
                      </a:r>
                    </a:p>
                  </a:txBody>
                  <a:tcPr anchor="ctr">
                    <a:lnL>
                      <a:noFill/>
                    </a:lnL>
                    <a:lnR>
                      <a:noFill/>
                    </a:lnR>
                    <a:lnT>
                      <a:noFill/>
                    </a:lnT>
                    <a:lnB>
                      <a:noFill/>
                    </a:lnB>
                  </a:tcPr>
                </a:tc>
              </a:tr>
              <a:tr h="424070">
                <a:tc>
                  <a:txBody>
                    <a:bodyPr/>
                    <a:lstStyle/>
                    <a:p>
                      <a:r>
                        <a:rPr lang="en-US" dirty="0">
                          <a:solidFill>
                            <a:schemeClr val="bg1"/>
                          </a:solidFill>
                        </a:rPr>
                        <a:t>Usability</a:t>
                      </a:r>
                    </a:p>
                  </a:txBody>
                  <a:tcPr anchor="ctr">
                    <a:lnL>
                      <a:noFill/>
                    </a:lnL>
                    <a:lnR>
                      <a:noFill/>
                    </a:lnR>
                    <a:lnT>
                      <a:noFill/>
                    </a:lnT>
                    <a:lnB>
                      <a:noFill/>
                    </a:lnB>
                  </a:tcPr>
                </a:tc>
                <a:tc>
                  <a:txBody>
                    <a:bodyPr/>
                    <a:lstStyle/>
                    <a:p>
                      <a:r>
                        <a:rPr lang="en-US">
                          <a:solidFill>
                            <a:schemeClr val="bg1"/>
                          </a:solidFill>
                        </a:rPr>
                        <a:t>Documentation</a:t>
                      </a:r>
                    </a:p>
                  </a:txBody>
                  <a:tcPr anchor="ctr">
                    <a:lnL>
                      <a:noFill/>
                    </a:lnL>
                    <a:lnR>
                      <a:noFill/>
                    </a:lnR>
                    <a:lnT>
                      <a:noFill/>
                    </a:lnT>
                    <a:lnB>
                      <a:noFill/>
                    </a:lnB>
                  </a:tcPr>
                </a:tc>
                <a:tc>
                  <a:txBody>
                    <a:bodyPr/>
                    <a:lstStyle/>
                    <a:p>
                      <a:r>
                        <a:rPr lang="en-US">
                          <a:solidFill>
                            <a:schemeClr val="bg1"/>
                          </a:solidFill>
                        </a:rPr>
                        <a:t>Maintainability</a:t>
                      </a:r>
                    </a:p>
                  </a:txBody>
                  <a:tcPr anchor="ctr">
                    <a:lnL>
                      <a:noFill/>
                    </a:lnL>
                    <a:lnR>
                      <a:noFill/>
                    </a:lnR>
                    <a:lnT>
                      <a:noFill/>
                    </a:lnT>
                    <a:lnB>
                      <a:noFill/>
                    </a:lnB>
                  </a:tcPr>
                </a:tc>
              </a:tr>
              <a:tr h="424070">
                <a:tc>
                  <a:txBody>
                    <a:bodyPr/>
                    <a:lstStyle/>
                    <a:p>
                      <a:r>
                        <a:rPr lang="en-US" dirty="0">
                          <a:solidFill>
                            <a:schemeClr val="bg1"/>
                          </a:solidFill>
                        </a:rPr>
                        <a:t>Integrity</a:t>
                      </a:r>
                    </a:p>
                  </a:txBody>
                  <a:tcPr anchor="ctr">
                    <a:lnL>
                      <a:noFill/>
                    </a:lnL>
                    <a:lnR>
                      <a:noFill/>
                    </a:lnR>
                    <a:lnT>
                      <a:noFill/>
                    </a:lnT>
                    <a:lnB>
                      <a:noFill/>
                    </a:lnB>
                  </a:tcPr>
                </a:tc>
                <a:tc>
                  <a:txBody>
                    <a:bodyPr/>
                    <a:lstStyle/>
                    <a:p>
                      <a:r>
                        <a:rPr lang="en-US" dirty="0">
                          <a:solidFill>
                            <a:schemeClr val="bg1"/>
                          </a:solidFill>
                        </a:rPr>
                        <a:t>Structure</a:t>
                      </a:r>
                    </a:p>
                  </a:txBody>
                  <a:tcPr anchor="ctr">
                    <a:lnL>
                      <a:noFill/>
                    </a:lnL>
                    <a:lnR>
                      <a:noFill/>
                    </a:lnR>
                    <a:lnT>
                      <a:noFill/>
                    </a:lnT>
                    <a:lnB>
                      <a:noFill/>
                    </a:lnB>
                  </a:tcPr>
                </a:tc>
                <a:tc>
                  <a:txBody>
                    <a:bodyPr/>
                    <a:lstStyle/>
                    <a:p>
                      <a:endParaRPr lang="en-US" dirty="0">
                        <a:solidFill>
                          <a:schemeClr val="bg1"/>
                        </a:solidFill>
                      </a:endParaRPr>
                    </a:p>
                  </a:txBody>
                  <a:tcPr>
                    <a:lnL>
                      <a:noFill/>
                    </a:lnL>
                    <a:lnT>
                      <a:noFill/>
                    </a:lnT>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4"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strVal val="#ppt_w*0.70"/>
                                          </p:val>
                                        </p:tav>
                                        <p:tav tm="100000">
                                          <p:val>
                                            <p:strVal val="#ppt_w"/>
                                          </p:val>
                                        </p:tav>
                                      </p:tavLst>
                                    </p:anim>
                                    <p:anim calcmode="lin" valueType="num">
                                      <p:cBhvr>
                                        <p:cTn id="27" dur="1000" fill="hold"/>
                                        <p:tgtEl>
                                          <p:spTgt spid="5"/>
                                        </p:tgtEl>
                                        <p:attrNameLst>
                                          <p:attrName>ppt_h</p:attrName>
                                        </p:attrNameLst>
                                      </p:cBhvr>
                                      <p:tavLst>
                                        <p:tav tm="0">
                                          <p:val>
                                            <p:strVal val="#ppt_h"/>
                                          </p:val>
                                        </p:tav>
                                        <p:tav tm="100000">
                                          <p:val>
                                            <p:strVal val="#ppt_h"/>
                                          </p:val>
                                        </p:tav>
                                      </p:tavLst>
                                    </p:anim>
                                    <p:animEffect transition="in" filter="fade">
                                      <p:cBhvr>
                                        <p:cTn id="28" dur="10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amond(in)">
                                      <p:cBhvr>
                                        <p:cTn id="3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r>
              <a:rPr lang="en-US" b="1" u="sng" dirty="0" smtClean="0">
                <a:solidFill>
                  <a:schemeClr val="bg1"/>
                </a:solidFill>
              </a:rPr>
              <a:t>TYPES OF TESTING</a:t>
            </a:r>
            <a:endParaRPr lang="en-US" b="1" u="sng" dirty="0">
              <a:solidFill>
                <a:schemeClr val="bg1"/>
              </a:solidFill>
            </a:endParaRPr>
          </a:p>
        </p:txBody>
      </p:sp>
      <p:sp>
        <p:nvSpPr>
          <p:cNvPr id="3" name="Content Placeholder 2"/>
          <p:cNvSpPr>
            <a:spLocks noGrp="1"/>
          </p:cNvSpPr>
          <p:nvPr>
            <p:ph idx="1"/>
          </p:nvPr>
        </p:nvSpPr>
        <p:spPr>
          <a:xfrm>
            <a:off x="0" y="685800"/>
            <a:ext cx="9144000" cy="6324600"/>
          </a:xfrm>
        </p:spPr>
        <p:txBody>
          <a:bodyPr>
            <a:normAutofit fontScale="55000" lnSpcReduction="20000"/>
          </a:bodyPr>
          <a:lstStyle/>
          <a:p>
            <a:r>
              <a:rPr lang="en-US" b="1" dirty="0" smtClean="0">
                <a:solidFill>
                  <a:schemeClr val="bg1"/>
                </a:solidFill>
              </a:rPr>
              <a:t>Black box testing</a:t>
            </a:r>
            <a:r>
              <a:rPr lang="en-US" dirty="0" smtClean="0">
                <a:solidFill>
                  <a:schemeClr val="bg1"/>
                </a:solidFill>
              </a:rPr>
              <a:t>– </a:t>
            </a:r>
          </a:p>
          <a:p>
            <a:r>
              <a:rPr lang="en-US" b="1" dirty="0" smtClean="0">
                <a:solidFill>
                  <a:schemeClr val="bg1"/>
                </a:solidFill>
              </a:rPr>
              <a:t>White box testing</a:t>
            </a:r>
            <a:r>
              <a:rPr lang="en-US" dirty="0" smtClean="0">
                <a:solidFill>
                  <a:schemeClr val="bg1"/>
                </a:solidFill>
              </a:rPr>
              <a:t> – </a:t>
            </a:r>
          </a:p>
          <a:p>
            <a:r>
              <a:rPr lang="en-US" b="1" dirty="0" smtClean="0">
                <a:solidFill>
                  <a:schemeClr val="bg1"/>
                </a:solidFill>
              </a:rPr>
              <a:t>Unit testing</a:t>
            </a:r>
            <a:r>
              <a:rPr lang="en-US" dirty="0" smtClean="0">
                <a:solidFill>
                  <a:schemeClr val="bg1"/>
                </a:solidFill>
              </a:rPr>
              <a:t> – </a:t>
            </a:r>
          </a:p>
          <a:p>
            <a:r>
              <a:rPr lang="en-US" b="1" dirty="0" smtClean="0">
                <a:solidFill>
                  <a:schemeClr val="bg1"/>
                </a:solidFill>
              </a:rPr>
              <a:t>Incremental integration testing</a:t>
            </a:r>
            <a:r>
              <a:rPr lang="en-US" dirty="0" smtClean="0">
                <a:solidFill>
                  <a:schemeClr val="bg1"/>
                </a:solidFill>
              </a:rPr>
              <a:t> –</a:t>
            </a:r>
          </a:p>
          <a:p>
            <a:r>
              <a:rPr lang="en-US" b="1" dirty="0" smtClean="0">
                <a:solidFill>
                  <a:schemeClr val="bg1"/>
                </a:solidFill>
              </a:rPr>
              <a:t>Integration testing</a:t>
            </a:r>
            <a:r>
              <a:rPr lang="en-US" dirty="0" smtClean="0">
                <a:solidFill>
                  <a:schemeClr val="bg1"/>
                </a:solidFill>
              </a:rPr>
              <a:t> – </a:t>
            </a:r>
          </a:p>
          <a:p>
            <a:r>
              <a:rPr lang="en-US" b="1" dirty="0" smtClean="0">
                <a:solidFill>
                  <a:schemeClr val="bg1"/>
                </a:solidFill>
              </a:rPr>
              <a:t>Functional testing</a:t>
            </a:r>
            <a:r>
              <a:rPr lang="en-US" dirty="0" smtClean="0">
                <a:solidFill>
                  <a:schemeClr val="bg1"/>
                </a:solidFill>
              </a:rPr>
              <a:t> – </a:t>
            </a:r>
          </a:p>
          <a:p>
            <a:r>
              <a:rPr lang="en-US" b="1" dirty="0" smtClean="0">
                <a:solidFill>
                  <a:schemeClr val="bg1"/>
                </a:solidFill>
              </a:rPr>
              <a:t>System testing</a:t>
            </a:r>
            <a:r>
              <a:rPr lang="en-US" dirty="0" smtClean="0">
                <a:solidFill>
                  <a:schemeClr val="bg1"/>
                </a:solidFill>
              </a:rPr>
              <a:t> – </a:t>
            </a:r>
          </a:p>
          <a:p>
            <a:r>
              <a:rPr lang="en-US" b="1" dirty="0" smtClean="0">
                <a:solidFill>
                  <a:schemeClr val="bg1"/>
                </a:solidFill>
              </a:rPr>
              <a:t>End-to-end testing</a:t>
            </a:r>
            <a:r>
              <a:rPr lang="en-US" dirty="0" smtClean="0">
                <a:solidFill>
                  <a:schemeClr val="bg1"/>
                </a:solidFill>
              </a:rPr>
              <a:t> – </a:t>
            </a:r>
          </a:p>
          <a:p>
            <a:r>
              <a:rPr lang="en-US" b="1" dirty="0" smtClean="0">
                <a:solidFill>
                  <a:schemeClr val="bg1"/>
                </a:solidFill>
              </a:rPr>
              <a:t>Sanity testing </a:t>
            </a:r>
            <a:r>
              <a:rPr lang="en-US" dirty="0" smtClean="0">
                <a:solidFill>
                  <a:schemeClr val="bg1"/>
                </a:solidFill>
              </a:rPr>
              <a:t>-</a:t>
            </a:r>
          </a:p>
          <a:p>
            <a:r>
              <a:rPr lang="en-US" b="1" dirty="0" smtClean="0">
                <a:solidFill>
                  <a:schemeClr val="bg1"/>
                </a:solidFill>
              </a:rPr>
              <a:t>Regression testing</a:t>
            </a:r>
            <a:r>
              <a:rPr lang="en-US" dirty="0" smtClean="0">
                <a:solidFill>
                  <a:schemeClr val="bg1"/>
                </a:solidFill>
              </a:rPr>
              <a:t> – </a:t>
            </a:r>
          </a:p>
          <a:p>
            <a:r>
              <a:rPr lang="en-US" b="1" dirty="0" smtClean="0">
                <a:solidFill>
                  <a:schemeClr val="bg1"/>
                </a:solidFill>
              </a:rPr>
              <a:t>Acceptance testing</a:t>
            </a:r>
            <a:r>
              <a:rPr lang="en-US" dirty="0" smtClean="0">
                <a:solidFill>
                  <a:schemeClr val="bg1"/>
                </a:solidFill>
              </a:rPr>
              <a:t> -</a:t>
            </a:r>
          </a:p>
          <a:p>
            <a:r>
              <a:rPr lang="en-US" b="1" dirty="0" smtClean="0">
                <a:solidFill>
                  <a:schemeClr val="bg1"/>
                </a:solidFill>
              </a:rPr>
              <a:t>Load testing</a:t>
            </a:r>
            <a:r>
              <a:rPr lang="en-US" dirty="0" smtClean="0">
                <a:solidFill>
                  <a:schemeClr val="bg1"/>
                </a:solidFill>
              </a:rPr>
              <a:t> – </a:t>
            </a:r>
          </a:p>
          <a:p>
            <a:r>
              <a:rPr lang="en-US" b="1" dirty="0" smtClean="0">
                <a:solidFill>
                  <a:schemeClr val="bg1"/>
                </a:solidFill>
              </a:rPr>
              <a:t>Stress testing</a:t>
            </a:r>
            <a:r>
              <a:rPr lang="en-US" dirty="0" smtClean="0">
                <a:solidFill>
                  <a:schemeClr val="bg1"/>
                </a:solidFill>
              </a:rPr>
              <a:t> – </a:t>
            </a:r>
          </a:p>
          <a:p>
            <a:r>
              <a:rPr lang="en-US" b="1" dirty="0" smtClean="0">
                <a:solidFill>
                  <a:schemeClr val="bg1"/>
                </a:solidFill>
              </a:rPr>
              <a:t>Performance testing</a:t>
            </a:r>
            <a:r>
              <a:rPr lang="en-US" dirty="0" smtClean="0">
                <a:solidFill>
                  <a:schemeClr val="bg1"/>
                </a:solidFill>
              </a:rPr>
              <a:t> – </a:t>
            </a:r>
          </a:p>
          <a:p>
            <a:r>
              <a:rPr lang="en-US" b="1" dirty="0" smtClean="0">
                <a:solidFill>
                  <a:schemeClr val="bg1"/>
                </a:solidFill>
              </a:rPr>
              <a:t>Usability testing</a:t>
            </a:r>
            <a:r>
              <a:rPr lang="en-US" dirty="0" smtClean="0">
                <a:solidFill>
                  <a:schemeClr val="bg1"/>
                </a:solidFill>
              </a:rPr>
              <a:t> – </a:t>
            </a:r>
          </a:p>
          <a:p>
            <a:r>
              <a:rPr lang="en-US" b="1" dirty="0" smtClean="0">
                <a:solidFill>
                  <a:schemeClr val="bg1"/>
                </a:solidFill>
              </a:rPr>
              <a:t>Install/uninstall testing </a:t>
            </a:r>
            <a:r>
              <a:rPr lang="en-US" dirty="0" smtClean="0">
                <a:solidFill>
                  <a:schemeClr val="bg1"/>
                </a:solidFill>
              </a:rPr>
              <a:t>-</a:t>
            </a:r>
          </a:p>
          <a:p>
            <a:r>
              <a:rPr lang="en-US" b="1" dirty="0" smtClean="0">
                <a:solidFill>
                  <a:schemeClr val="bg1"/>
                </a:solidFill>
              </a:rPr>
              <a:t>Recovery testing</a:t>
            </a:r>
            <a:r>
              <a:rPr lang="en-US" dirty="0" smtClean="0">
                <a:solidFill>
                  <a:schemeClr val="bg1"/>
                </a:solidFill>
              </a:rPr>
              <a:t> – </a:t>
            </a:r>
          </a:p>
          <a:p>
            <a:r>
              <a:rPr lang="en-US" b="1" dirty="0" smtClean="0">
                <a:solidFill>
                  <a:schemeClr val="bg1"/>
                </a:solidFill>
              </a:rPr>
              <a:t>Security testing</a:t>
            </a:r>
            <a:r>
              <a:rPr lang="en-US" dirty="0" smtClean="0">
                <a:solidFill>
                  <a:schemeClr val="bg1"/>
                </a:solidFill>
              </a:rPr>
              <a:t> – </a:t>
            </a:r>
          </a:p>
          <a:p>
            <a:r>
              <a:rPr lang="en-US" b="1" dirty="0" smtClean="0">
                <a:solidFill>
                  <a:schemeClr val="bg1"/>
                </a:solidFill>
              </a:rPr>
              <a:t>Compatibility testing</a:t>
            </a:r>
            <a:r>
              <a:rPr lang="en-US" dirty="0" smtClean="0">
                <a:solidFill>
                  <a:schemeClr val="bg1"/>
                </a:solidFill>
              </a:rPr>
              <a:t> – </a:t>
            </a:r>
          </a:p>
          <a:p>
            <a:r>
              <a:rPr lang="en-US" b="1" dirty="0" smtClean="0">
                <a:solidFill>
                  <a:schemeClr val="bg1"/>
                </a:solidFill>
              </a:rPr>
              <a:t>Comparison testing</a:t>
            </a:r>
            <a:r>
              <a:rPr lang="en-US" dirty="0" smtClean="0">
                <a:solidFill>
                  <a:schemeClr val="bg1"/>
                </a:solidFill>
              </a:rPr>
              <a:t> – </a:t>
            </a:r>
          </a:p>
          <a:p>
            <a:r>
              <a:rPr lang="en-US" b="1" dirty="0" smtClean="0">
                <a:solidFill>
                  <a:schemeClr val="bg1"/>
                </a:solidFill>
              </a:rPr>
              <a:t>Alpha testing</a:t>
            </a:r>
            <a:r>
              <a:rPr lang="en-US" dirty="0" smtClean="0">
                <a:solidFill>
                  <a:schemeClr val="bg1"/>
                </a:solidFill>
              </a:rPr>
              <a:t> – </a:t>
            </a:r>
          </a:p>
          <a:p>
            <a:r>
              <a:rPr lang="en-US" b="1" dirty="0" smtClean="0">
                <a:solidFill>
                  <a:schemeClr val="bg1"/>
                </a:solidFill>
              </a:rPr>
              <a:t>Beta testing</a:t>
            </a:r>
            <a:r>
              <a:rPr lang="en-US" dirty="0" smtClean="0">
                <a:solidFill>
                  <a:schemeClr val="bg1"/>
                </a:solidFill>
              </a:rPr>
              <a:t> – </a:t>
            </a:r>
          </a:p>
          <a:p>
            <a:endParaRPr lang="en-US" b="1"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heckerboard(across)">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heckerboard(across)">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heckerboard(across)">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checkerboard(across)">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checkerboard(across)">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checkerboard(across)">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checkerboard(across)">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checkerboard(across)">
                                      <p:cBhvr>
                                        <p:cTn id="87" dur="500"/>
                                        <p:tgtEl>
                                          <p:spTgt spid="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5" presetClass="entr" presetSubtype="10" fill="hold" grpId="0" nodeType="clickEffect">
                                  <p:stCondLst>
                                    <p:cond delay="0"/>
                                  </p:stCondLst>
                                  <p:childTnLst>
                                    <p:set>
                                      <p:cBhvr>
                                        <p:cTn id="91" dur="1" fill="hold">
                                          <p:stCondLst>
                                            <p:cond delay="0"/>
                                          </p:stCondLst>
                                        </p:cTn>
                                        <p:tgtEl>
                                          <p:spTgt spid="3">
                                            <p:txEl>
                                              <p:pRg st="16" end="16"/>
                                            </p:txEl>
                                          </p:spTgt>
                                        </p:tgtEl>
                                        <p:attrNameLst>
                                          <p:attrName>style.visibility</p:attrName>
                                        </p:attrNameLst>
                                      </p:cBhvr>
                                      <p:to>
                                        <p:strVal val="visible"/>
                                      </p:to>
                                    </p:set>
                                    <p:animEffect transition="in" filter="checkerboard(across)">
                                      <p:cBhvr>
                                        <p:cTn id="92" dur="500"/>
                                        <p:tgtEl>
                                          <p:spTgt spid="3">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grpId="0" nodeType="clickEffect">
                                  <p:stCondLst>
                                    <p:cond delay="0"/>
                                  </p:stCondLst>
                                  <p:childTnLst>
                                    <p:set>
                                      <p:cBhvr>
                                        <p:cTn id="96" dur="1" fill="hold">
                                          <p:stCondLst>
                                            <p:cond delay="0"/>
                                          </p:stCondLst>
                                        </p:cTn>
                                        <p:tgtEl>
                                          <p:spTgt spid="3">
                                            <p:txEl>
                                              <p:pRg st="17" end="17"/>
                                            </p:txEl>
                                          </p:spTgt>
                                        </p:tgtEl>
                                        <p:attrNameLst>
                                          <p:attrName>style.visibility</p:attrName>
                                        </p:attrNameLst>
                                      </p:cBhvr>
                                      <p:to>
                                        <p:strVal val="visible"/>
                                      </p:to>
                                    </p:set>
                                    <p:animEffect transition="in" filter="checkerboard(across)">
                                      <p:cBhvr>
                                        <p:cTn id="97" dur="500"/>
                                        <p:tgtEl>
                                          <p:spTgt spid="3">
                                            <p:txEl>
                                              <p:pRg st="17" end="1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grpId="0" nodeType="clickEffect">
                                  <p:stCondLst>
                                    <p:cond delay="0"/>
                                  </p:stCondLst>
                                  <p:childTnLst>
                                    <p:set>
                                      <p:cBhvr>
                                        <p:cTn id="101" dur="1" fill="hold">
                                          <p:stCondLst>
                                            <p:cond delay="0"/>
                                          </p:stCondLst>
                                        </p:cTn>
                                        <p:tgtEl>
                                          <p:spTgt spid="3">
                                            <p:txEl>
                                              <p:pRg st="18" end="18"/>
                                            </p:txEl>
                                          </p:spTgt>
                                        </p:tgtEl>
                                        <p:attrNameLst>
                                          <p:attrName>style.visibility</p:attrName>
                                        </p:attrNameLst>
                                      </p:cBhvr>
                                      <p:to>
                                        <p:strVal val="visible"/>
                                      </p:to>
                                    </p:set>
                                    <p:animEffect transition="in" filter="checkerboard(across)">
                                      <p:cBhvr>
                                        <p:cTn id="102" dur="500"/>
                                        <p:tgtEl>
                                          <p:spTgt spid="3">
                                            <p:txEl>
                                              <p:pRg st="18" end="1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grpId="0" nodeType="clickEffect">
                                  <p:stCondLst>
                                    <p:cond delay="0"/>
                                  </p:stCondLst>
                                  <p:childTnLst>
                                    <p:set>
                                      <p:cBhvr>
                                        <p:cTn id="106" dur="1" fill="hold">
                                          <p:stCondLst>
                                            <p:cond delay="0"/>
                                          </p:stCondLst>
                                        </p:cTn>
                                        <p:tgtEl>
                                          <p:spTgt spid="3">
                                            <p:txEl>
                                              <p:pRg st="19" end="19"/>
                                            </p:txEl>
                                          </p:spTgt>
                                        </p:tgtEl>
                                        <p:attrNameLst>
                                          <p:attrName>style.visibility</p:attrName>
                                        </p:attrNameLst>
                                      </p:cBhvr>
                                      <p:to>
                                        <p:strVal val="visible"/>
                                      </p:to>
                                    </p:set>
                                    <p:animEffect transition="in" filter="checkerboard(across)">
                                      <p:cBhvr>
                                        <p:cTn id="107" dur="500"/>
                                        <p:tgtEl>
                                          <p:spTgt spid="3">
                                            <p:txEl>
                                              <p:pRg st="19" end="1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5" presetClass="entr" presetSubtype="10" fill="hold" grpId="0" nodeType="clickEffect">
                                  <p:stCondLst>
                                    <p:cond delay="0"/>
                                  </p:stCondLst>
                                  <p:childTnLst>
                                    <p:set>
                                      <p:cBhvr>
                                        <p:cTn id="111" dur="1" fill="hold">
                                          <p:stCondLst>
                                            <p:cond delay="0"/>
                                          </p:stCondLst>
                                        </p:cTn>
                                        <p:tgtEl>
                                          <p:spTgt spid="3">
                                            <p:txEl>
                                              <p:pRg st="20" end="20"/>
                                            </p:txEl>
                                          </p:spTgt>
                                        </p:tgtEl>
                                        <p:attrNameLst>
                                          <p:attrName>style.visibility</p:attrName>
                                        </p:attrNameLst>
                                      </p:cBhvr>
                                      <p:to>
                                        <p:strVal val="visible"/>
                                      </p:to>
                                    </p:set>
                                    <p:animEffect transition="in" filter="checkerboard(across)">
                                      <p:cBhvr>
                                        <p:cTn id="112" dur="500"/>
                                        <p:tgtEl>
                                          <p:spTgt spid="3">
                                            <p:txEl>
                                              <p:pRg st="20" end="2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5" presetClass="entr" presetSubtype="10" fill="hold" grpId="0" nodeType="clickEffect">
                                  <p:stCondLst>
                                    <p:cond delay="0"/>
                                  </p:stCondLst>
                                  <p:childTnLst>
                                    <p:set>
                                      <p:cBhvr>
                                        <p:cTn id="116" dur="1" fill="hold">
                                          <p:stCondLst>
                                            <p:cond delay="0"/>
                                          </p:stCondLst>
                                        </p:cTn>
                                        <p:tgtEl>
                                          <p:spTgt spid="3">
                                            <p:txEl>
                                              <p:pRg st="21" end="21"/>
                                            </p:txEl>
                                          </p:spTgt>
                                        </p:tgtEl>
                                        <p:attrNameLst>
                                          <p:attrName>style.visibility</p:attrName>
                                        </p:attrNameLst>
                                      </p:cBhvr>
                                      <p:to>
                                        <p:strVal val="visible"/>
                                      </p:to>
                                    </p:set>
                                    <p:animEffect transition="in" filter="checkerboard(across)">
                                      <p:cBhvr>
                                        <p:cTn id="117" dur="500"/>
                                        <p:tgtEl>
                                          <p:spTgt spid="3">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u="sng" dirty="0" smtClean="0">
                <a:solidFill>
                  <a:schemeClr val="bg1"/>
                </a:solidFill>
              </a:rPr>
              <a:t>Automation Testing</a:t>
            </a:r>
            <a:endParaRPr lang="en-US" b="1" u="sng" dirty="0">
              <a:solidFill>
                <a:schemeClr val="bg1"/>
              </a:solidFill>
            </a:endParaRPr>
          </a:p>
        </p:txBody>
      </p:sp>
      <p:sp>
        <p:nvSpPr>
          <p:cNvPr id="3" name="Content Placeholder 2"/>
          <p:cNvSpPr>
            <a:spLocks noGrp="1"/>
          </p:cNvSpPr>
          <p:nvPr>
            <p:ph idx="1"/>
          </p:nvPr>
        </p:nvSpPr>
        <p:spPr>
          <a:xfrm>
            <a:off x="0" y="914400"/>
            <a:ext cx="9144000" cy="6248400"/>
          </a:xfrm>
        </p:spPr>
        <p:txBody>
          <a:bodyPr>
            <a:normAutofit/>
          </a:bodyPr>
          <a:lstStyle/>
          <a:p>
            <a:r>
              <a:rPr lang="en-US" sz="2100" b="1" dirty="0" smtClean="0">
                <a:solidFill>
                  <a:schemeClr val="bg1"/>
                </a:solidFill>
              </a:rPr>
              <a:t>Test automation</a:t>
            </a:r>
            <a:r>
              <a:rPr lang="en-US" sz="2100" dirty="0" smtClean="0">
                <a:solidFill>
                  <a:schemeClr val="bg1"/>
                </a:solidFill>
              </a:rPr>
              <a:t> is the use of software to control the execution of tests, the comparison of actual outcomes to predicted outcomes, the setting up of test preconditions, and other test control and test reporting functions.</a:t>
            </a:r>
          </a:p>
          <a:p>
            <a:pPr algn="ctr">
              <a:buNone/>
            </a:pPr>
            <a:r>
              <a:rPr lang="en-US" sz="4000" b="1" u="sng" dirty="0" smtClean="0">
                <a:solidFill>
                  <a:schemeClr val="bg1"/>
                </a:solidFill>
              </a:rPr>
              <a:t>Why Automated Testing? </a:t>
            </a:r>
          </a:p>
          <a:p>
            <a:r>
              <a:rPr lang="en-US" sz="2100" dirty="0" smtClean="0">
                <a:solidFill>
                  <a:schemeClr val="bg1"/>
                </a:solidFill>
              </a:rPr>
              <a:t>Manual Testing is performed by a human sitting in front of a computer carefully going through application screens, trying various usage and input combinations, comparing the results to the expected behavior and recording their observations. Manual tests are repeated often during development cycles for source code changes and other situations like multiple operating environments and hardware configurations. An automated tool </a:t>
            </a:r>
            <a:r>
              <a:rPr lang="en-US" sz="2100" b="1" dirty="0" smtClean="0">
                <a:solidFill>
                  <a:schemeClr val="bg1"/>
                </a:solidFill>
              </a:rPr>
              <a:t>i</a:t>
            </a:r>
            <a:r>
              <a:rPr lang="en-US" sz="2100" dirty="0" smtClean="0">
                <a:solidFill>
                  <a:schemeClr val="bg1"/>
                </a:solidFill>
              </a:rPr>
              <a:t>s able to playback pre-recorded and predefined actions, compare the results to the expected behavior and report the success or failure of these manual tests to a test engineer. Once automated tests are created they can easily be repeated and they can be extended to perform tasks impossible with manual testing. Because of this, savvy managers have found that automated software testing is an essential component of successful development projects.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00"/>
            <a:ext cx="9144000" cy="838200"/>
          </a:xfrm>
        </p:spPr>
        <p:txBody>
          <a:bodyPr>
            <a:noAutofit/>
          </a:bodyPr>
          <a:lstStyle/>
          <a:p>
            <a:r>
              <a:rPr lang="en-US" sz="3200" dirty="0" smtClean="0">
                <a:solidFill>
                  <a:schemeClr val="bg1"/>
                </a:solidFill>
              </a:rPr>
              <a:t/>
            </a:r>
            <a:br>
              <a:rPr lang="en-US" sz="3200" dirty="0" smtClean="0">
                <a:solidFill>
                  <a:schemeClr val="bg1"/>
                </a:solidFill>
              </a:rPr>
            </a:br>
            <a:r>
              <a:rPr lang="en-US" sz="3200" dirty="0" smtClean="0">
                <a:solidFill>
                  <a:schemeClr val="bg1"/>
                </a:solidFill>
              </a:rPr>
              <a:t/>
            </a:r>
            <a:br>
              <a:rPr lang="en-US" sz="3200" dirty="0" smtClean="0">
                <a:solidFill>
                  <a:schemeClr val="bg1"/>
                </a:solidFill>
              </a:rPr>
            </a:br>
            <a:r>
              <a:rPr lang="en-US" sz="3200" dirty="0" smtClean="0">
                <a:solidFill>
                  <a:schemeClr val="bg1"/>
                </a:solidFill>
              </a:rPr>
              <a:t/>
            </a:r>
            <a:br>
              <a:rPr lang="en-US" sz="3200" dirty="0" smtClean="0">
                <a:solidFill>
                  <a:schemeClr val="bg1"/>
                </a:solidFill>
              </a:rPr>
            </a:br>
            <a:r>
              <a:rPr lang="en-US" sz="3200" dirty="0" smtClean="0">
                <a:solidFill>
                  <a:schemeClr val="bg1"/>
                </a:solidFill>
              </a:rPr>
              <a:t/>
            </a:r>
            <a:br>
              <a:rPr lang="en-US" sz="3200" dirty="0" smtClean="0">
                <a:solidFill>
                  <a:schemeClr val="bg1"/>
                </a:solidFill>
              </a:rPr>
            </a:br>
            <a:r>
              <a:rPr lang="en-US" sz="3200" dirty="0" smtClean="0">
                <a:solidFill>
                  <a:schemeClr val="bg1"/>
                </a:solidFill>
              </a:rPr>
              <a:t/>
            </a:r>
            <a:br>
              <a:rPr lang="en-US" sz="3200" dirty="0" smtClean="0">
                <a:solidFill>
                  <a:schemeClr val="bg1"/>
                </a:solidFill>
              </a:rPr>
            </a:br>
            <a:r>
              <a:rPr lang="en-US" sz="3200" dirty="0" smtClean="0">
                <a:solidFill>
                  <a:schemeClr val="bg1"/>
                </a:solidFill>
              </a:rPr>
              <a:t/>
            </a:r>
            <a:br>
              <a:rPr lang="en-US" sz="3200" dirty="0" smtClean="0">
                <a:solidFill>
                  <a:schemeClr val="bg1"/>
                </a:solidFill>
              </a:rPr>
            </a:br>
            <a:r>
              <a:rPr lang="en-US" sz="3200" dirty="0" smtClean="0">
                <a:solidFill>
                  <a:schemeClr val="bg1"/>
                </a:solidFill>
              </a:rPr>
              <a:t/>
            </a:r>
            <a:br>
              <a:rPr lang="en-US" sz="3200" dirty="0" smtClean="0">
                <a:solidFill>
                  <a:schemeClr val="bg1"/>
                </a:solidFill>
              </a:rPr>
            </a:br>
            <a:r>
              <a:rPr lang="en-US" sz="3200" dirty="0" smtClean="0">
                <a:solidFill>
                  <a:schemeClr val="bg1"/>
                </a:solidFill>
              </a:rPr>
              <a:t/>
            </a:r>
            <a:br>
              <a:rPr lang="en-US" sz="3200" dirty="0" smtClean="0">
                <a:solidFill>
                  <a:schemeClr val="bg1"/>
                </a:solidFill>
              </a:rPr>
            </a:br>
            <a:r>
              <a:rPr lang="en-US" sz="3200" dirty="0" smtClean="0">
                <a:solidFill>
                  <a:schemeClr val="bg1"/>
                </a:solidFill>
              </a:rPr>
              <a:t/>
            </a:r>
            <a:br>
              <a:rPr lang="en-US" sz="3200" dirty="0" smtClean="0">
                <a:solidFill>
                  <a:schemeClr val="bg1"/>
                </a:solidFill>
              </a:rPr>
            </a:br>
            <a:r>
              <a:rPr lang="en-US" sz="4800" b="1" u="sng" dirty="0" smtClean="0">
                <a:solidFill>
                  <a:schemeClr val="bg1"/>
                </a:solidFill>
              </a:rPr>
              <a:t>Advantages of Automation</a:t>
            </a:r>
            <a:r>
              <a:rPr lang="en-US" sz="3200" dirty="0" smtClean="0">
                <a:solidFill>
                  <a:schemeClr val="bg1"/>
                </a:solidFill>
              </a:rPr>
              <a:t/>
            </a:r>
            <a:br>
              <a:rPr lang="en-US" sz="3200" dirty="0" smtClean="0">
                <a:solidFill>
                  <a:schemeClr val="bg1"/>
                </a:solidFill>
              </a:rPr>
            </a:br>
            <a:r>
              <a:rPr lang="en-US" sz="3200" dirty="0" smtClean="0">
                <a:solidFill>
                  <a:schemeClr val="bg1"/>
                </a:solidFill>
              </a:rPr>
              <a:t> </a:t>
            </a:r>
            <a:r>
              <a:rPr lang="en-US" sz="3200" b="1" dirty="0" smtClean="0">
                <a:solidFill>
                  <a:schemeClr val="bg1"/>
                </a:solidFill>
              </a:rPr>
              <a:t>Tools Automated Software Testing Saves Time and Money.</a:t>
            </a:r>
            <a:br>
              <a:rPr lang="en-US" sz="3200" b="1" dirty="0" smtClean="0">
                <a:solidFill>
                  <a:schemeClr val="bg1"/>
                </a:solidFill>
              </a:rPr>
            </a:br>
            <a:r>
              <a:rPr lang="en-US" sz="3200" b="1" dirty="0" smtClean="0">
                <a:solidFill>
                  <a:schemeClr val="bg1"/>
                </a:solidFill>
              </a:rPr>
              <a:t>A time savings that translates directly into cost savings.</a:t>
            </a:r>
            <a:br>
              <a:rPr lang="en-US" sz="3200" b="1" dirty="0" smtClean="0">
                <a:solidFill>
                  <a:schemeClr val="bg1"/>
                </a:solidFill>
              </a:rPr>
            </a:br>
            <a:r>
              <a:rPr lang="en-US" sz="3200" b="1" dirty="0" smtClean="0">
                <a:solidFill>
                  <a:schemeClr val="bg1"/>
                </a:solidFill>
              </a:rPr>
              <a:t>Automated Software Testing Improves Accuracy.</a:t>
            </a:r>
            <a:br>
              <a:rPr lang="en-US" sz="3200" b="1" dirty="0" smtClean="0">
                <a:solidFill>
                  <a:schemeClr val="bg1"/>
                </a:solidFill>
              </a:rPr>
            </a:br>
            <a:r>
              <a:rPr lang="en-US" sz="3200" b="1" dirty="0" smtClean="0">
                <a:solidFill>
                  <a:schemeClr val="bg1"/>
                </a:solidFill>
              </a:rPr>
              <a:t>Automated Software Testing Increases Test Coverage</a:t>
            </a:r>
            <a:br>
              <a:rPr lang="en-US" sz="3200" b="1" dirty="0" smtClean="0">
                <a:solidFill>
                  <a:schemeClr val="bg1"/>
                </a:solidFill>
              </a:rPr>
            </a:br>
            <a:r>
              <a:rPr lang="en-US" sz="3200" b="1" dirty="0" smtClean="0">
                <a:solidFill>
                  <a:schemeClr val="bg1"/>
                </a:solidFill>
              </a:rPr>
              <a:t>Automated Software Testing Does What Manual Testing Cannot.</a:t>
            </a:r>
            <a:br>
              <a:rPr lang="en-US" sz="3200" b="1" dirty="0" smtClean="0">
                <a:solidFill>
                  <a:schemeClr val="bg1"/>
                </a:solidFill>
              </a:rPr>
            </a:br>
            <a:r>
              <a:rPr lang="en-US" sz="3200" b="1" dirty="0" smtClean="0">
                <a:solidFill>
                  <a:schemeClr val="bg1"/>
                </a:solidFill>
              </a:rPr>
              <a:t>Automated Software Testing Helps Developers and Testers.</a:t>
            </a:r>
            <a:br>
              <a:rPr lang="en-US" sz="3200" b="1" dirty="0" smtClean="0">
                <a:solidFill>
                  <a:schemeClr val="bg1"/>
                </a:solidFill>
              </a:rPr>
            </a:br>
            <a:r>
              <a:rPr lang="en-US" sz="3200" b="1" dirty="0" smtClean="0">
                <a:solidFill>
                  <a:schemeClr val="bg1"/>
                </a:solidFill>
              </a:rPr>
              <a:t>Automated Software Testing Improves Team Morale.</a:t>
            </a:r>
            <a:br>
              <a:rPr lang="en-US" sz="3200" b="1" dirty="0" smtClean="0">
                <a:solidFill>
                  <a:schemeClr val="bg1"/>
                </a:solidFill>
              </a:rPr>
            </a:br>
            <a:r>
              <a:rPr lang="en-US" sz="3200" b="1" dirty="0" smtClean="0">
                <a:solidFill>
                  <a:schemeClr val="bg1"/>
                </a:solidFill>
              </a:rPr>
              <a:t/>
            </a:r>
            <a:br>
              <a:rPr lang="en-US" sz="3200" b="1" dirty="0" smtClean="0">
                <a:solidFill>
                  <a:schemeClr val="bg1"/>
                </a:solidFill>
              </a:rPr>
            </a:br>
            <a:endParaRPr lang="en-US" sz="32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u="sng" dirty="0" smtClean="0">
                <a:solidFill>
                  <a:schemeClr val="bg1"/>
                </a:solidFill>
              </a:rPr>
              <a:t>Types of Automation Tools</a:t>
            </a:r>
            <a:endParaRPr lang="en-US" b="1" u="sng" dirty="0">
              <a:solidFill>
                <a:schemeClr val="bg1"/>
              </a:solidFill>
            </a:endParaRPr>
          </a:p>
        </p:txBody>
      </p:sp>
      <p:sp>
        <p:nvSpPr>
          <p:cNvPr id="4" name="Content Placeholder 3"/>
          <p:cNvSpPr>
            <a:spLocks noGrp="1"/>
          </p:cNvSpPr>
          <p:nvPr>
            <p:ph idx="1"/>
          </p:nvPr>
        </p:nvSpPr>
        <p:spPr/>
        <p:txBody>
          <a:bodyPr/>
          <a:lstStyle/>
          <a:p>
            <a:endParaRPr lang="en-US"/>
          </a:p>
        </p:txBody>
      </p:sp>
      <p:pic>
        <p:nvPicPr>
          <p:cNvPr id="16387" name="Picture 3"/>
          <p:cNvPicPr>
            <a:picLocks noChangeAspect="1" noChangeArrowheads="1"/>
          </p:cNvPicPr>
          <p:nvPr/>
        </p:nvPicPr>
        <p:blipFill>
          <a:blip r:embed="rId2" cstate="print"/>
          <a:srcRect/>
          <a:stretch>
            <a:fillRect/>
          </a:stretch>
        </p:blipFill>
        <p:spPr bwMode="auto">
          <a:xfrm>
            <a:off x="0" y="762000"/>
            <a:ext cx="9144000" cy="609599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6387"/>
                                        </p:tgtEl>
                                        <p:attrNameLst>
                                          <p:attrName>style.visibility</p:attrName>
                                        </p:attrNameLst>
                                      </p:cBhvr>
                                      <p:to>
                                        <p:strVal val="visible"/>
                                      </p:to>
                                    </p:set>
                                    <p:anim calcmode="lin" valueType="num">
                                      <p:cBhvr>
                                        <p:cTn id="14" dur="1000" fill="hold"/>
                                        <p:tgtEl>
                                          <p:spTgt spid="16387"/>
                                        </p:tgtEl>
                                        <p:attrNameLst>
                                          <p:attrName>ppt_w</p:attrName>
                                        </p:attrNameLst>
                                      </p:cBhvr>
                                      <p:tavLst>
                                        <p:tav tm="0">
                                          <p:val>
                                            <p:strVal val="#ppt_w*0.70"/>
                                          </p:val>
                                        </p:tav>
                                        <p:tav tm="100000">
                                          <p:val>
                                            <p:strVal val="#ppt_w"/>
                                          </p:val>
                                        </p:tav>
                                      </p:tavLst>
                                    </p:anim>
                                    <p:anim calcmode="lin" valueType="num">
                                      <p:cBhvr>
                                        <p:cTn id="15" dur="1000" fill="hold"/>
                                        <p:tgtEl>
                                          <p:spTgt spid="16387"/>
                                        </p:tgtEl>
                                        <p:attrNameLst>
                                          <p:attrName>ppt_h</p:attrName>
                                        </p:attrNameLst>
                                      </p:cBhvr>
                                      <p:tavLst>
                                        <p:tav tm="0">
                                          <p:val>
                                            <p:strVal val="#ppt_h"/>
                                          </p:val>
                                        </p:tav>
                                        <p:tav tm="100000">
                                          <p:val>
                                            <p:strVal val="#ppt_h"/>
                                          </p:val>
                                        </p:tav>
                                      </p:tavLst>
                                    </p:anim>
                                    <p:animEffect transition="in" filter="fade">
                                      <p:cBhvr>
                                        <p:cTn id="16" dur="10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2" cstate="print"/>
          <a:srcRect/>
          <a:stretch>
            <a:fillRect/>
          </a:stretch>
        </p:blipFill>
        <p:spPr bwMode="auto">
          <a:xfrm>
            <a:off x="2306638" y="304800"/>
            <a:ext cx="4572000" cy="4159250"/>
          </a:xfrm>
          <a:prstGeom prst="rect">
            <a:avLst/>
          </a:prstGeom>
          <a:noFill/>
          <a:ln w="9525">
            <a:noFill/>
            <a:miter lim="800000"/>
            <a:headEnd/>
            <a:tailEnd/>
          </a:ln>
        </p:spPr>
      </p:pic>
      <p:sp>
        <p:nvSpPr>
          <p:cNvPr id="6" name="Title 1"/>
          <p:cNvSpPr>
            <a:spLocks noGrp="1"/>
          </p:cNvSpPr>
          <p:nvPr>
            <p:ph type="ctrTitle"/>
          </p:nvPr>
        </p:nvSpPr>
        <p:spPr>
          <a:xfrm>
            <a:off x="727075" y="4724400"/>
            <a:ext cx="7772400" cy="1470025"/>
          </a:xfrm>
          <a:ln>
            <a:solidFill>
              <a:schemeClr val="tx1"/>
            </a:solidFill>
          </a:ln>
        </p:spPr>
        <p:txBody>
          <a:bodyPr/>
          <a:lstStyle/>
          <a:p>
            <a:pPr algn="ctr" eaLnBrk="1" hangingPunct="1">
              <a:defRPr/>
            </a:pPr>
            <a:r>
              <a:rPr lang="en-US" sz="4000" b="1" dirty="0" smtClean="0">
                <a:solidFill>
                  <a:schemeClr val="accent5">
                    <a:lumMod val="90000"/>
                  </a:schemeClr>
                </a:solidFill>
              </a:rPr>
              <a:t>Selenium – Testing Tool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228600"/>
            <a:ext cx="9143999" cy="1143000"/>
          </a:xfrm>
        </p:spPr>
        <p:txBody>
          <a:bodyPr>
            <a:noAutofit/>
          </a:bodyPr>
          <a:lstStyle/>
          <a:p>
            <a:pPr algn="ctr" eaLnBrk="1" hangingPunct="1"/>
            <a:r>
              <a:rPr lang="en-US" sz="4000" b="1" u="sng" dirty="0" smtClean="0">
                <a:solidFill>
                  <a:schemeClr val="bg1"/>
                </a:solidFill>
              </a:rPr>
              <a:t>What is Selenium?</a:t>
            </a:r>
            <a:br>
              <a:rPr lang="en-US" sz="4000" b="1" u="sng" dirty="0" smtClean="0">
                <a:solidFill>
                  <a:schemeClr val="bg1"/>
                </a:solidFill>
              </a:rPr>
            </a:br>
            <a:endParaRPr lang="en-US" sz="4000" b="1" u="sng" dirty="0" smtClean="0">
              <a:solidFill>
                <a:schemeClr val="bg1"/>
              </a:solidFill>
            </a:endParaRPr>
          </a:p>
        </p:txBody>
      </p:sp>
      <p:sp>
        <p:nvSpPr>
          <p:cNvPr id="3" name="Content Placeholder 2"/>
          <p:cNvSpPr>
            <a:spLocks noGrp="1"/>
          </p:cNvSpPr>
          <p:nvPr>
            <p:ph idx="1"/>
          </p:nvPr>
        </p:nvSpPr>
        <p:spPr>
          <a:xfrm>
            <a:off x="0" y="1066800"/>
            <a:ext cx="9144000" cy="5943600"/>
          </a:xfrm>
        </p:spPr>
        <p:txBody>
          <a:bodyPr>
            <a:normAutofit/>
          </a:bodyPr>
          <a:lstStyle/>
          <a:p>
            <a:pPr eaLnBrk="1" hangingPunct="1">
              <a:lnSpc>
                <a:spcPct val="90000"/>
              </a:lnSpc>
              <a:buFont typeface="Arial" charset="0"/>
              <a:buNone/>
              <a:defRPr/>
            </a:pPr>
            <a:r>
              <a:rPr lang="en-US" sz="3000" dirty="0" smtClean="0">
                <a:solidFill>
                  <a:schemeClr val="bg1"/>
                </a:solidFill>
              </a:rPr>
              <a:t>•  </a:t>
            </a:r>
            <a:r>
              <a:rPr lang="en-US" sz="2600" dirty="0" smtClean="0">
                <a:solidFill>
                  <a:schemeClr val="bg1"/>
                </a:solidFill>
              </a:rPr>
              <a:t>Selenium is a robust set of tools that supports rapid development of test automation for web-based applications.</a:t>
            </a:r>
          </a:p>
          <a:p>
            <a:pPr eaLnBrk="1" hangingPunct="1">
              <a:lnSpc>
                <a:spcPct val="90000"/>
              </a:lnSpc>
              <a:buFont typeface="Arial" charset="0"/>
              <a:buNone/>
              <a:defRPr/>
            </a:pPr>
            <a:r>
              <a:rPr lang="en-US" sz="2600" dirty="0" smtClean="0">
                <a:solidFill>
                  <a:schemeClr val="bg1"/>
                </a:solidFill>
              </a:rPr>
              <a:t>•  Works anywhere JavaScript is supported</a:t>
            </a:r>
          </a:p>
          <a:p>
            <a:pPr eaLnBrk="1" hangingPunct="1">
              <a:lnSpc>
                <a:spcPct val="90000"/>
              </a:lnSpc>
              <a:buFont typeface="Arial" charset="0"/>
              <a:buNone/>
              <a:defRPr/>
            </a:pPr>
            <a:r>
              <a:rPr lang="en-US" sz="2600" dirty="0" smtClean="0">
                <a:solidFill>
                  <a:schemeClr val="bg1"/>
                </a:solidFill>
              </a:rPr>
              <a:t>•  Hooks for many other languages - Java, Ruby, Python</a:t>
            </a:r>
          </a:p>
          <a:p>
            <a:pPr eaLnBrk="1" hangingPunct="1">
              <a:lnSpc>
                <a:spcPct val="90000"/>
              </a:lnSpc>
              <a:buFont typeface="Arial" charset="0"/>
              <a:buNone/>
              <a:defRPr/>
            </a:pPr>
            <a:r>
              <a:rPr lang="en-US" sz="2600" dirty="0" smtClean="0">
                <a:solidFill>
                  <a:schemeClr val="bg1"/>
                </a:solidFill>
              </a:rPr>
              <a:t>•  Can simulate a user navigating through pages and then assert for specific marks on the pages</a:t>
            </a:r>
          </a:p>
          <a:p>
            <a:r>
              <a:rPr lang="en-US" sz="2600" dirty="0" smtClean="0">
                <a:solidFill>
                  <a:schemeClr val="bg1"/>
                </a:solidFill>
              </a:rPr>
              <a:t>You can use open source - Selenium tool </a:t>
            </a:r>
          </a:p>
          <a:p>
            <a:r>
              <a:rPr lang="en-US" sz="2600" dirty="0" smtClean="0">
                <a:solidFill>
                  <a:schemeClr val="bg1"/>
                </a:solidFill>
              </a:rPr>
              <a:t>Selenium IDE is a plug-in to Firefox to record and playback tests .</a:t>
            </a:r>
          </a:p>
          <a:p>
            <a:r>
              <a:rPr lang="en-US" sz="2600" dirty="0" smtClean="0">
                <a:solidFill>
                  <a:schemeClr val="bg1"/>
                </a:solidFill>
              </a:rPr>
              <a:t>You can then export the recorded test in most language e.g. HTML, Java , .NET , Perl , Ruby etc. </a:t>
            </a:r>
          </a:p>
          <a:p>
            <a:r>
              <a:rPr lang="en-US" sz="2600" dirty="0" smtClean="0">
                <a:solidFill>
                  <a:schemeClr val="bg1"/>
                </a:solidFill>
              </a:rPr>
              <a:t>The exported test can be run in any browser and any platform using "selenium remote control“ and </a:t>
            </a:r>
            <a:r>
              <a:rPr lang="en-US" sz="2600" dirty="0" err="1" smtClean="0">
                <a:solidFill>
                  <a:schemeClr val="bg1"/>
                </a:solidFill>
              </a:rPr>
              <a:t>webdriver</a:t>
            </a:r>
            <a:r>
              <a:rPr lang="en-US" sz="2600" dirty="0" smtClean="0">
                <a:solidFill>
                  <a:schemeClr val="bg1"/>
                </a:solidFill>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0" y="914400"/>
            <a:ext cx="9144000" cy="5943600"/>
          </a:xfrm>
          <a:prstGeom prst="rect">
            <a:avLst/>
          </a:prstGeom>
        </p:spPr>
        <p:txBody>
          <a:bodyPr vert="horz" lIns="91440" tIns="45720" rIns="91440" bIns="45720" rtlCol="0">
            <a:normAutofit/>
          </a:bodyPr>
          <a:lstStyle/>
          <a:p>
            <a:pPr marL="381000" marR="0" lvl="0" indent="-381000" algn="l" defTabSz="914400" rtl="0" eaLnBrk="1" fontAlgn="auto" latinLnBrk="0" hangingPunct="1">
              <a:lnSpc>
                <a:spcPct val="100000"/>
              </a:lnSpc>
              <a:spcBef>
                <a:spcPct val="20000"/>
              </a:spcBef>
              <a:spcAft>
                <a:spcPts val="0"/>
              </a:spcAft>
              <a:buClr>
                <a:srgbClr val="FF9900"/>
              </a:buClr>
              <a:buSzTx/>
              <a:buFontTx/>
              <a:buChar char="•"/>
              <a:tabLst/>
              <a:defRPr/>
            </a:pPr>
            <a:endParaRPr kumimoji="0" lang="en-US" sz="2800" b="0" i="0" u="none" strike="noStrike" kern="1200" cap="none" spc="0" normalizeH="0" baseline="0" noProof="0" dirty="0" smtClean="0">
              <a:ln>
                <a:noFill/>
              </a:ln>
              <a:solidFill>
                <a:schemeClr val="bg1"/>
              </a:solidFill>
              <a:effectLst/>
              <a:uLnTx/>
              <a:uFillTx/>
              <a:latin typeface="+mn-lt"/>
              <a:ea typeface="+mn-ea"/>
              <a:cs typeface="+mn-cs"/>
            </a:endParaRPr>
          </a:p>
          <a:p>
            <a:pPr marL="381000" marR="0" lvl="0" indent="-381000" algn="l" defTabSz="914400" rtl="0" eaLnBrk="1" fontAlgn="auto" latinLnBrk="0" hangingPunct="1">
              <a:lnSpc>
                <a:spcPct val="100000"/>
              </a:lnSpc>
              <a:spcBef>
                <a:spcPct val="20000"/>
              </a:spcBef>
              <a:spcAft>
                <a:spcPts val="0"/>
              </a:spcAft>
              <a:buClr>
                <a:srgbClr val="FF9900"/>
              </a:buClr>
              <a:buSzTx/>
              <a:buFontTx/>
              <a:buChar char="•"/>
              <a:tabLst/>
              <a:defRPr/>
            </a:pPr>
            <a:r>
              <a:rPr kumimoji="0" lang="en-US" sz="2800" b="0" i="0" u="none" strike="noStrike" kern="1200" cap="none" spc="0" normalizeH="0" baseline="0" noProof="0" dirty="0" smtClean="0">
                <a:ln>
                  <a:noFill/>
                </a:ln>
                <a:solidFill>
                  <a:schemeClr val="bg1"/>
                </a:solidFill>
                <a:effectLst/>
                <a:uLnTx/>
                <a:uFillTx/>
                <a:latin typeface="+mn-lt"/>
                <a:ea typeface="+mn-ea"/>
                <a:cs typeface="+mn-cs"/>
              </a:rPr>
              <a:t>Record and playback</a:t>
            </a:r>
          </a:p>
          <a:p>
            <a:pPr marL="381000" marR="0" lvl="0" indent="-381000" algn="l" defTabSz="914400" rtl="0" eaLnBrk="1" fontAlgn="auto" latinLnBrk="0" hangingPunct="1">
              <a:lnSpc>
                <a:spcPct val="100000"/>
              </a:lnSpc>
              <a:spcBef>
                <a:spcPct val="20000"/>
              </a:spcBef>
              <a:spcAft>
                <a:spcPts val="0"/>
              </a:spcAft>
              <a:buClr>
                <a:srgbClr val="FF9900"/>
              </a:buClr>
              <a:buSzTx/>
              <a:buFontTx/>
              <a:buChar char="•"/>
              <a:tabLst/>
              <a:defRPr/>
            </a:pPr>
            <a:r>
              <a:rPr kumimoji="0" lang="en-US" sz="2800" b="0" i="0" u="none" strike="noStrike" kern="1200" cap="none" spc="0" normalizeH="0" baseline="0" noProof="0" dirty="0" smtClean="0">
                <a:ln>
                  <a:noFill/>
                </a:ln>
                <a:solidFill>
                  <a:schemeClr val="bg1"/>
                </a:solidFill>
                <a:effectLst/>
                <a:uLnTx/>
                <a:uFillTx/>
                <a:latin typeface="+mn-lt"/>
                <a:ea typeface="+mn-ea"/>
                <a:cs typeface="+mn-cs"/>
              </a:rPr>
              <a:t>Intelligent field selection will use IDs, names, or </a:t>
            </a:r>
            <a:r>
              <a:rPr kumimoji="0" lang="en-US" sz="2800" b="0" i="0" u="none" strike="noStrike" kern="1200" cap="none" spc="0" normalizeH="0" baseline="0" noProof="0" dirty="0" err="1" smtClean="0">
                <a:ln>
                  <a:noFill/>
                </a:ln>
                <a:solidFill>
                  <a:schemeClr val="bg1"/>
                </a:solidFill>
                <a:effectLst/>
                <a:uLnTx/>
                <a:uFillTx/>
                <a:latin typeface="+mn-lt"/>
                <a:ea typeface="+mn-ea"/>
                <a:cs typeface="+mn-cs"/>
              </a:rPr>
              <a:t>XPath</a:t>
            </a:r>
            <a:r>
              <a:rPr kumimoji="0" lang="en-US" sz="2800" b="0" i="0" u="none" strike="noStrike" kern="1200" cap="none" spc="0" normalizeH="0" baseline="0" noProof="0" dirty="0" smtClean="0">
                <a:ln>
                  <a:noFill/>
                </a:ln>
                <a:solidFill>
                  <a:schemeClr val="bg1"/>
                </a:solidFill>
                <a:effectLst/>
                <a:uLnTx/>
                <a:uFillTx/>
                <a:latin typeface="+mn-lt"/>
                <a:ea typeface="+mn-ea"/>
                <a:cs typeface="+mn-cs"/>
              </a:rPr>
              <a:t> as needed</a:t>
            </a:r>
          </a:p>
          <a:p>
            <a:pPr marL="381000" marR="0" lvl="0" indent="-381000" algn="l" defTabSz="914400" rtl="0" eaLnBrk="1" fontAlgn="auto" latinLnBrk="0" hangingPunct="1">
              <a:lnSpc>
                <a:spcPct val="100000"/>
              </a:lnSpc>
              <a:spcBef>
                <a:spcPct val="20000"/>
              </a:spcBef>
              <a:spcAft>
                <a:spcPts val="0"/>
              </a:spcAft>
              <a:buClr>
                <a:srgbClr val="FF9900"/>
              </a:buClr>
              <a:buSzTx/>
              <a:buFontTx/>
              <a:buChar char="•"/>
              <a:tabLst/>
              <a:defRPr/>
            </a:pPr>
            <a:r>
              <a:rPr kumimoji="0" lang="en-US" sz="2800" b="0" i="0" u="none" strike="noStrike" kern="1200" cap="none" spc="0" normalizeH="0" baseline="0" noProof="0" dirty="0" smtClean="0">
                <a:ln>
                  <a:noFill/>
                </a:ln>
                <a:solidFill>
                  <a:schemeClr val="bg1"/>
                </a:solidFill>
                <a:effectLst/>
                <a:uLnTx/>
                <a:uFillTx/>
                <a:latin typeface="+mn-lt"/>
                <a:ea typeface="+mn-ea"/>
                <a:cs typeface="+mn-cs"/>
              </a:rPr>
              <a:t>Auto complete for all common Selenium commands</a:t>
            </a:r>
          </a:p>
          <a:p>
            <a:pPr marL="381000" marR="0" lvl="0" indent="-381000" algn="l" defTabSz="914400" rtl="0" eaLnBrk="1" fontAlgn="auto" latinLnBrk="0" hangingPunct="1">
              <a:lnSpc>
                <a:spcPct val="100000"/>
              </a:lnSpc>
              <a:spcBef>
                <a:spcPct val="20000"/>
              </a:spcBef>
              <a:spcAft>
                <a:spcPts val="0"/>
              </a:spcAft>
              <a:buClr>
                <a:srgbClr val="FF9900"/>
              </a:buClr>
              <a:buSzTx/>
              <a:buFontTx/>
              <a:buChar char="•"/>
              <a:tabLst/>
              <a:defRPr/>
            </a:pPr>
            <a:r>
              <a:rPr kumimoji="0" lang="en-US" sz="2800" b="0" i="0" u="none" strike="noStrike" kern="1200" cap="none" spc="0" normalizeH="0" baseline="0" noProof="0" dirty="0" smtClean="0">
                <a:ln>
                  <a:noFill/>
                </a:ln>
                <a:solidFill>
                  <a:schemeClr val="bg1"/>
                </a:solidFill>
                <a:effectLst/>
                <a:uLnTx/>
                <a:uFillTx/>
                <a:latin typeface="+mn-lt"/>
                <a:ea typeface="+mn-ea"/>
                <a:cs typeface="+mn-cs"/>
              </a:rPr>
              <a:t>Walk through test cases and test suites.</a:t>
            </a:r>
          </a:p>
          <a:p>
            <a:pPr marL="381000" marR="0" lvl="0" indent="-381000" algn="l" defTabSz="914400" rtl="0" eaLnBrk="1" fontAlgn="auto" latinLnBrk="0" hangingPunct="1">
              <a:lnSpc>
                <a:spcPct val="100000"/>
              </a:lnSpc>
              <a:spcBef>
                <a:spcPct val="20000"/>
              </a:spcBef>
              <a:spcAft>
                <a:spcPts val="0"/>
              </a:spcAft>
              <a:buClr>
                <a:srgbClr val="FF9900"/>
              </a:buClr>
              <a:buSzTx/>
              <a:buFontTx/>
              <a:buChar char="•"/>
              <a:tabLst/>
              <a:defRPr/>
            </a:pPr>
            <a:r>
              <a:rPr kumimoji="0" lang="en-US" sz="2800" b="0" i="0" u="none" strike="noStrike" kern="1200" cap="none" spc="0" normalizeH="0" baseline="0" noProof="0" dirty="0" smtClean="0">
                <a:ln>
                  <a:noFill/>
                </a:ln>
                <a:solidFill>
                  <a:schemeClr val="bg1"/>
                </a:solidFill>
                <a:effectLst/>
                <a:uLnTx/>
                <a:uFillTx/>
                <a:latin typeface="+mn-lt"/>
                <a:ea typeface="+mn-ea"/>
                <a:cs typeface="+mn-cs"/>
              </a:rPr>
              <a:t>Debug and set breakpoints</a:t>
            </a:r>
          </a:p>
          <a:p>
            <a:pPr marL="381000" marR="0" lvl="0" indent="-381000" algn="l" defTabSz="914400" rtl="0" eaLnBrk="1" fontAlgn="auto" latinLnBrk="0" hangingPunct="1">
              <a:lnSpc>
                <a:spcPct val="100000"/>
              </a:lnSpc>
              <a:spcBef>
                <a:spcPct val="20000"/>
              </a:spcBef>
              <a:spcAft>
                <a:spcPts val="0"/>
              </a:spcAft>
              <a:buClr>
                <a:srgbClr val="FF9900"/>
              </a:buClr>
              <a:buSzTx/>
              <a:buFontTx/>
              <a:buChar char="•"/>
              <a:tabLst/>
              <a:defRPr/>
            </a:pPr>
            <a:r>
              <a:rPr kumimoji="0" lang="en-US" sz="2800" b="0" i="0" u="none" strike="noStrike" kern="1200" cap="none" spc="0" normalizeH="0" baseline="0" noProof="0" dirty="0" smtClean="0">
                <a:ln>
                  <a:noFill/>
                </a:ln>
                <a:solidFill>
                  <a:schemeClr val="bg1"/>
                </a:solidFill>
                <a:effectLst/>
                <a:uLnTx/>
                <a:uFillTx/>
                <a:latin typeface="+mn-lt"/>
                <a:ea typeface="+mn-ea"/>
                <a:cs typeface="+mn-cs"/>
              </a:rPr>
              <a:t>Save tests as HTML, Ruby scripts, or other formats</a:t>
            </a:r>
          </a:p>
          <a:p>
            <a:pPr marL="381000" marR="0" lvl="0" indent="-381000" algn="l" defTabSz="914400" rtl="0" eaLnBrk="1" fontAlgn="auto" latinLnBrk="0" hangingPunct="1">
              <a:lnSpc>
                <a:spcPct val="100000"/>
              </a:lnSpc>
              <a:spcBef>
                <a:spcPct val="20000"/>
              </a:spcBef>
              <a:spcAft>
                <a:spcPts val="0"/>
              </a:spcAft>
              <a:buClr>
                <a:srgbClr val="FF9900"/>
              </a:buClr>
              <a:buSzTx/>
              <a:buFontTx/>
              <a:buChar char="•"/>
              <a:tabLst/>
              <a:defRPr/>
            </a:pPr>
            <a:r>
              <a:rPr kumimoji="0" lang="en-US" sz="2800" b="0" i="0" u="none" strike="noStrike" kern="1200" cap="none" spc="0" normalizeH="0" baseline="0" noProof="0" dirty="0" smtClean="0">
                <a:ln>
                  <a:noFill/>
                </a:ln>
                <a:solidFill>
                  <a:schemeClr val="bg1"/>
                </a:solidFill>
                <a:effectLst/>
                <a:uLnTx/>
                <a:uFillTx/>
                <a:latin typeface="+mn-lt"/>
                <a:ea typeface="+mn-ea"/>
                <a:cs typeface="+mn-cs"/>
              </a:rPr>
              <a:t>Support for Selenium user-extensions.js file</a:t>
            </a:r>
          </a:p>
          <a:p>
            <a:pPr marL="381000" marR="0" lvl="0" indent="-381000" algn="l" defTabSz="914400" rtl="0" eaLnBrk="1" fontAlgn="auto" latinLnBrk="0" hangingPunct="1">
              <a:lnSpc>
                <a:spcPct val="100000"/>
              </a:lnSpc>
              <a:spcBef>
                <a:spcPct val="20000"/>
              </a:spcBef>
              <a:spcAft>
                <a:spcPts val="0"/>
              </a:spcAft>
              <a:buClr>
                <a:srgbClr val="FF9900"/>
              </a:buClr>
              <a:buSzTx/>
              <a:buFontTx/>
              <a:buChar char="•"/>
              <a:tabLst/>
              <a:defRPr/>
            </a:pPr>
            <a:r>
              <a:rPr kumimoji="0" lang="en-US" sz="2800" b="0" i="0" u="none" strike="noStrike" kern="1200" cap="none" spc="0" normalizeH="0" baseline="0" noProof="0" dirty="0" smtClean="0">
                <a:ln>
                  <a:noFill/>
                </a:ln>
                <a:solidFill>
                  <a:schemeClr val="bg1"/>
                </a:solidFill>
                <a:effectLst/>
                <a:uLnTx/>
                <a:uFillTx/>
                <a:latin typeface="+mn-lt"/>
                <a:ea typeface="+mn-ea"/>
                <a:cs typeface="+mn-cs"/>
              </a:rPr>
              <a:t>Option to automatically assert the title of every page</a:t>
            </a:r>
          </a:p>
          <a:p>
            <a:pPr marL="381000" marR="0" lvl="0" indent="-381000" algn="l" defTabSz="914400" rtl="0" eaLnBrk="1" fontAlgn="auto" latinLnBrk="0" hangingPunct="1">
              <a:lnSpc>
                <a:spcPct val="100000"/>
              </a:lnSpc>
              <a:spcBef>
                <a:spcPct val="20000"/>
              </a:spcBef>
              <a:spcAft>
                <a:spcPts val="0"/>
              </a:spcAft>
              <a:buClr>
                <a:srgbClr val="FF9900"/>
              </a:buClr>
              <a:buSzTx/>
              <a:buFontTx/>
              <a:buChar char="•"/>
              <a:tabLst/>
              <a:defRPr/>
            </a:pPr>
            <a:r>
              <a:rPr kumimoji="0" lang="en-US" sz="2800" b="0" i="0" u="none" strike="noStrike" kern="1200" cap="none" spc="0" normalizeH="0" baseline="0" noProof="0" dirty="0" smtClean="0">
                <a:ln>
                  <a:noFill/>
                </a:ln>
                <a:solidFill>
                  <a:schemeClr val="bg1"/>
                </a:solidFill>
                <a:effectLst/>
                <a:uLnTx/>
                <a:uFillTx/>
                <a:latin typeface="+mn-lt"/>
                <a:ea typeface="+mn-ea"/>
                <a:cs typeface="+mn-cs"/>
              </a:rPr>
              <a:t>Rollup common commands </a:t>
            </a:r>
          </a:p>
        </p:txBody>
      </p:sp>
      <p:sp>
        <p:nvSpPr>
          <p:cNvPr id="5" name="Rectangle 2"/>
          <p:cNvSpPr>
            <a:spLocks noGrp="1" noChangeArrowheads="1"/>
          </p:cNvSpPr>
          <p:nvPr>
            <p:ph type="title"/>
          </p:nvPr>
        </p:nvSpPr>
        <p:spPr>
          <a:xfrm>
            <a:off x="0" y="73024"/>
            <a:ext cx="9143999" cy="993775"/>
          </a:xfrm>
        </p:spPr>
        <p:txBody>
          <a:bodyPr>
            <a:normAutofit/>
          </a:bodyPr>
          <a:lstStyle/>
          <a:p>
            <a:pPr eaLnBrk="1" hangingPunct="1"/>
            <a:r>
              <a:rPr lang="en-US" b="1" u="sng" dirty="0" smtClean="0">
                <a:solidFill>
                  <a:schemeClr val="bg1"/>
                </a:solidFill>
              </a:rPr>
              <a:t>Selenium IDE Features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slide(fromTop)">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slide(fromTop)">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slide(fromTop)">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slide(fromTop)">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slide(fromTop)">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slide(fromTop)">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slide(fromTop)">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slide(fromTop)">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slide(fromTop)">
                                      <p:cBhvr>
                                        <p:cTn id="4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629</Words>
  <Application>Microsoft Office PowerPoint</Application>
  <PresentationFormat>On-screen Show (4:3)</PresentationFormat>
  <Paragraphs>95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TESTING</vt:lpstr>
      <vt:lpstr>Why Testing ?</vt:lpstr>
      <vt:lpstr>TYPES OF TESTING</vt:lpstr>
      <vt:lpstr>Automation Testing</vt:lpstr>
      <vt:lpstr>         Advantages of Automation  Tools Automated Software Testing Saves Time and Money. A time savings that translates directly into cost savings. Automated Software Testing Improves Accuracy. Automated Software Testing Increases Test Coverage Automated Software Testing Does What Manual Testing Cannot. Automated Software Testing Helps Developers and Testers. Automated Software Testing Improves Team Morale.  </vt:lpstr>
      <vt:lpstr>Types of Automation Tools</vt:lpstr>
      <vt:lpstr>Selenium – Testing Tool</vt:lpstr>
      <vt:lpstr>What is Selenium? </vt:lpstr>
      <vt:lpstr>Selenium IDE Features</vt:lpstr>
      <vt:lpstr>Slide 10</vt:lpstr>
      <vt:lpstr>SAMPLE DEMOS</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
  <cp:lastModifiedBy>hu800229</cp:lastModifiedBy>
  <cp:revision>30</cp:revision>
  <dcterms:created xsi:type="dcterms:W3CDTF">2006-08-16T00:00:00Z</dcterms:created>
  <dcterms:modified xsi:type="dcterms:W3CDTF">2012-05-15T07:20:29Z</dcterms:modified>
</cp:coreProperties>
</file>