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4E8"/>
    <a:srgbClr val="92D050"/>
    <a:srgbClr val="595959"/>
    <a:srgbClr val="00A1E4"/>
    <a:srgbClr val="ABE9FF"/>
    <a:srgbClr val="E6E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8" autoAdjust="0"/>
    <p:restoredTop sz="94610" autoAdjust="0"/>
  </p:normalViewPr>
  <p:slideViewPr>
    <p:cSldViewPr>
      <p:cViewPr>
        <p:scale>
          <a:sx n="80" d="100"/>
          <a:sy n="80" d="100"/>
        </p:scale>
        <p:origin x="-7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7/16/2014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dirty="0"/>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1</a:t>
            </a:fld>
            <a:endParaRPr lang="en-US" dirty="0"/>
          </a:p>
        </p:txBody>
      </p:sp>
    </p:spTree>
    <p:extLst>
      <p:ext uri="{BB962C8B-B14F-4D97-AF65-F5344CB8AC3E}">
        <p14:creationId xmlns:p14="http://schemas.microsoft.com/office/powerpoint/2010/main" val="165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79E2DC-4634-4C08-B7DA-4C7D683DE02E}" type="slidenum">
              <a:rPr lang="en-US" altLang="en-US"/>
              <a:pPr eaLnBrk="1" hangingPunct="1"/>
              <a:t>30</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648547-9462-4097-AB34-00640DFAB267}" type="slidenum">
              <a:rPr lang="en-US" altLang="en-US"/>
              <a:pPr eaLnBrk="1" hangingPunct="1"/>
              <a:t>35</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C7B995-2854-42E9-9B46-B4A1AAC5F437}" type="slidenum">
              <a:rPr lang="en-US" altLang="en-US"/>
              <a:pPr eaLnBrk="1" hangingPunct="1"/>
              <a:t>80</a:t>
            </a:fld>
            <a:endParaRPr lang="en-US" altLang="en-US"/>
          </a:p>
        </p:txBody>
      </p:sp>
      <p:sp>
        <p:nvSpPr>
          <p:cNvPr id="90115" name="Text Box 2"/>
          <p:cNvSpPr txBox="1">
            <a:spLocks noChangeArrowheads="1"/>
          </p:cNvSpPr>
          <p:nvPr/>
        </p:nvSpPr>
        <p:spPr bwMode="auto">
          <a:xfrm>
            <a:off x="1209676" y="693738"/>
            <a:ext cx="44386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0116" name="Rectangle 3"/>
          <p:cNvSpPr>
            <a:spLocks noGrp="1" noChangeArrowheads="1"/>
          </p:cNvSpPr>
          <p:nvPr>
            <p:ph type="body"/>
          </p:nvPr>
        </p:nvSpPr>
        <p:spPr>
          <a:xfrm>
            <a:off x="685801" y="4341814"/>
            <a:ext cx="5480050" cy="410845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81A389-3784-4155-93ED-AA60D678ADD2}" type="slidenum">
              <a:rPr lang="en-US" altLang="en-US"/>
              <a:pPr eaLnBrk="1" hangingPunct="1"/>
              <a:t>81</a:t>
            </a:fld>
            <a:endParaRPr lang="en-US" altLang="en-US"/>
          </a:p>
        </p:txBody>
      </p:sp>
      <p:sp>
        <p:nvSpPr>
          <p:cNvPr id="91139" name="Text Box 2"/>
          <p:cNvSpPr txBox="1">
            <a:spLocks noChangeArrowheads="1"/>
          </p:cNvSpPr>
          <p:nvPr/>
        </p:nvSpPr>
        <p:spPr bwMode="auto">
          <a:xfrm>
            <a:off x="1209676" y="693738"/>
            <a:ext cx="44386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1140" name="Rectangle 3"/>
          <p:cNvSpPr>
            <a:spLocks noGrp="1" noChangeArrowheads="1"/>
          </p:cNvSpPr>
          <p:nvPr>
            <p:ph type="body"/>
          </p:nvPr>
        </p:nvSpPr>
        <p:spPr>
          <a:xfrm>
            <a:off x="685801" y="4341814"/>
            <a:ext cx="5480050" cy="410845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32FB8F-FE6A-4EF4-9288-A415FB3EE264}" type="slidenum">
              <a:rPr lang="en-US" altLang="en-US"/>
              <a:pPr eaLnBrk="1" hangingPunct="1"/>
              <a:t>82</a:t>
            </a:fld>
            <a:endParaRPr lang="en-US" altLang="en-US"/>
          </a:p>
        </p:txBody>
      </p:sp>
      <p:sp>
        <p:nvSpPr>
          <p:cNvPr id="92163" name="Text Box 2"/>
          <p:cNvSpPr txBox="1">
            <a:spLocks noChangeArrowheads="1"/>
          </p:cNvSpPr>
          <p:nvPr/>
        </p:nvSpPr>
        <p:spPr bwMode="auto">
          <a:xfrm>
            <a:off x="1209676" y="693738"/>
            <a:ext cx="44386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2164" name="Rectangle 3"/>
          <p:cNvSpPr>
            <a:spLocks noGrp="1" noChangeArrowheads="1"/>
          </p:cNvSpPr>
          <p:nvPr>
            <p:ph type="body"/>
          </p:nvPr>
        </p:nvSpPr>
        <p:spPr>
          <a:xfrm>
            <a:off x="685801" y="4341814"/>
            <a:ext cx="5480050" cy="410845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7/16/2014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leniumhq.org/downloa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4444/consol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fitnesse.info/webtest" TargetMode="External"/><Relationship Id="rId3" Type="http://schemas.openxmlformats.org/officeDocument/2006/relationships/hyperlink" Target="http://gojko.net/" TargetMode="External"/><Relationship Id="rId7" Type="http://schemas.openxmlformats.org/officeDocument/2006/relationships/hyperlink" Target="http://www.cubictes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torytestiq.solutionsiq.com/" TargetMode="External"/><Relationship Id="rId5" Type="http://schemas.openxmlformats.org/officeDocument/2006/relationships/hyperlink" Target="http://www.solutionsiq.com/agile2008/agile-2008-domain.php" TargetMode="External"/><Relationship Id="rId4" Type="http://schemas.openxmlformats.org/officeDocument/2006/relationships/hyperlink" Target="http://www.openqa.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3635"/>
            <a:ext cx="9144000" cy="256032"/>
          </a:xfrm>
          <a:prstGeom prst="rect">
            <a:avLst/>
          </a:prstGeom>
        </p:spPr>
      </p:pic>
      <p:sp>
        <p:nvSpPr>
          <p:cNvPr id="15" name="Rectangle 14"/>
          <p:cNvSpPr/>
          <p:nvPr/>
        </p:nvSpPr>
        <p:spPr>
          <a:xfrm>
            <a:off x="0" y="329720"/>
            <a:ext cx="9144000" cy="646331"/>
          </a:xfrm>
          <a:prstGeom prst="rect">
            <a:avLst/>
          </a:prstGeom>
        </p:spPr>
        <p:txBody>
          <a:bodyPr wrap="square">
            <a:spAutoFit/>
          </a:bodyPr>
          <a:lstStyle/>
          <a:p>
            <a:pPr algn="ctr"/>
            <a:r>
              <a:rPr lang="en-US" sz="3600" dirty="0" smtClean="0">
                <a:solidFill>
                  <a:srgbClr val="595959"/>
                </a:solidFill>
                <a:latin typeface="Candara" panose="020E0502030303020204" pitchFamily="34" charset="0"/>
              </a:rPr>
              <a:t>Test Automation Using Seleniu</a:t>
            </a:r>
            <a:r>
              <a:rPr lang="en-US" sz="3600" dirty="0">
                <a:solidFill>
                  <a:srgbClr val="595959"/>
                </a:solidFill>
                <a:latin typeface="Candara" panose="020E0502030303020204" pitchFamily="34" charset="0"/>
              </a:rPr>
              <a:t>m</a:t>
            </a:r>
            <a:endParaRPr lang="en-US" sz="3600" dirty="0">
              <a:solidFill>
                <a:srgbClr val="595959"/>
              </a:solidFill>
              <a:latin typeface="Candara" panose="020E0502030303020204" pitchFamily="34" charset="0"/>
            </a:endParaRPr>
          </a:p>
        </p:txBody>
      </p:sp>
      <p:sp>
        <p:nvSpPr>
          <p:cNvPr id="17" name="Rectangle 16"/>
          <p:cNvSpPr/>
          <p:nvPr/>
        </p:nvSpPr>
        <p:spPr>
          <a:xfrm>
            <a:off x="2286000" y="1474979"/>
            <a:ext cx="4572000" cy="461665"/>
          </a:xfrm>
          <a:prstGeom prst="rect">
            <a:avLst/>
          </a:prstGeom>
        </p:spPr>
        <p:txBody>
          <a:bodyPr>
            <a:spAutoFit/>
          </a:bodyPr>
          <a:lstStyle/>
          <a:p>
            <a:pPr algn="ctr"/>
            <a:r>
              <a:rPr lang="en-US" sz="1200" dirty="0" smtClean="0">
                <a:solidFill>
                  <a:schemeClr val="bg1">
                    <a:lumMod val="50000"/>
                  </a:schemeClr>
                </a:solidFill>
                <a:latin typeface="Candara" panose="020E0502030303020204" pitchFamily="34" charset="0"/>
              </a:rPr>
              <a:t>Name of the presenter:</a:t>
            </a:r>
          </a:p>
          <a:p>
            <a:pPr algn="ctr"/>
            <a:r>
              <a:rPr lang="en-US" sz="1200" dirty="0" smtClean="0">
                <a:solidFill>
                  <a:schemeClr val="bg1">
                    <a:lumMod val="50000"/>
                  </a:schemeClr>
                </a:solidFill>
                <a:latin typeface="Candara" panose="020E0502030303020204" pitchFamily="34" charset="0"/>
              </a:rPr>
              <a:t>Date: </a:t>
            </a:r>
            <a:fld id="{3D88C1A0-8109-496E-B642-AB18EE2C95EC}" type="datetime2">
              <a:rPr lang="en-US" sz="1200" smtClean="0">
                <a:solidFill>
                  <a:schemeClr val="bg1">
                    <a:lumMod val="50000"/>
                  </a:schemeClr>
                </a:solidFill>
                <a:latin typeface="Candara" panose="020E0502030303020204" pitchFamily="34" charset="0"/>
              </a:rPr>
              <a:t>Wednesday, July 16, 2014</a:t>
            </a:fld>
            <a:endParaRPr lang="en-US" sz="1200" dirty="0">
              <a:solidFill>
                <a:schemeClr val="bg1">
                  <a:lumMod val="50000"/>
                </a:schemeClr>
              </a:solidFill>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5F8CBF-D0F1-4D9F-814C-172994BF23AF}" type="slidenum">
              <a:rPr lang="en-US" altLang="en-US"/>
              <a:pPr eaLnBrk="1" hangingPunct="1"/>
              <a:t>10</a:t>
            </a:fld>
            <a:endParaRPr lang="en-US" altLang="en-US"/>
          </a:p>
        </p:txBody>
      </p:sp>
      <p:sp>
        <p:nvSpPr>
          <p:cNvPr id="11267" name="Rectangle 2"/>
          <p:cNvSpPr>
            <a:spLocks noGrp="1" noChangeArrowheads="1"/>
          </p:cNvSpPr>
          <p:nvPr>
            <p:ph type="title"/>
          </p:nvPr>
        </p:nvSpPr>
        <p:spPr/>
        <p:txBody>
          <a:bodyPr/>
          <a:lstStyle/>
          <a:p>
            <a:pPr eaLnBrk="1" hangingPunct="1"/>
            <a:r>
              <a:rPr lang="en-US" altLang="en-US" smtClean="0"/>
              <a:t>Selenium Installation</a:t>
            </a:r>
          </a:p>
        </p:txBody>
      </p:sp>
      <p:pic>
        <p:nvPicPr>
          <p:cNvPr id="11268" name="Picture 5" descr="_images/chapt3_img01_IDE_Instal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590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descr="_images/chapt3_img02_IDE_Install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3886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8"/>
          <p:cNvSpPr>
            <a:spLocks noChangeArrowheads="1"/>
          </p:cNvSpPr>
          <p:nvPr/>
        </p:nvSpPr>
        <p:spPr bwMode="auto">
          <a:xfrm>
            <a:off x="990600" y="4953000"/>
            <a:ext cx="2133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Window A</a:t>
            </a:r>
          </a:p>
        </p:txBody>
      </p:sp>
      <p:sp>
        <p:nvSpPr>
          <p:cNvPr id="11271" name="Rectangle 9"/>
          <p:cNvSpPr>
            <a:spLocks noChangeArrowheads="1"/>
          </p:cNvSpPr>
          <p:nvPr/>
        </p:nvSpPr>
        <p:spPr bwMode="auto">
          <a:xfrm>
            <a:off x="5334000" y="4953000"/>
            <a:ext cx="2133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Window B</a:t>
            </a:r>
          </a:p>
        </p:txBody>
      </p:sp>
      <p:sp>
        <p:nvSpPr>
          <p:cNvPr id="11272" name="Text Box 11"/>
          <p:cNvSpPr txBox="1">
            <a:spLocks noChangeArrowheads="1"/>
          </p:cNvSpPr>
          <p:nvPr/>
        </p:nvSpPr>
        <p:spPr bwMode="auto">
          <a:xfrm>
            <a:off x="304800" y="5486400"/>
            <a:ext cx="8382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To run the Selenium-IDE, simply select it from the Firefox Tools menu. It opens as follows with an empty script-editing window and a menu for loading, or creating new test cases.  (See Next Slide)</a:t>
            </a:r>
          </a:p>
        </p:txBody>
      </p:sp>
    </p:spTree>
    <p:extLst>
      <p:ext uri="{BB962C8B-B14F-4D97-AF65-F5344CB8AC3E}">
        <p14:creationId xmlns:p14="http://schemas.microsoft.com/office/powerpoint/2010/main" val="1223344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DF3537-87BE-4FCB-A6AA-1AAA248677DD}" type="slidenum">
              <a:rPr lang="en-US" altLang="en-US"/>
              <a:pPr eaLnBrk="1" hangingPunct="1"/>
              <a:t>11</a:t>
            </a:fld>
            <a:endParaRPr lang="en-US" altLang="en-US"/>
          </a:p>
        </p:txBody>
      </p:sp>
      <p:sp>
        <p:nvSpPr>
          <p:cNvPr id="12291" name="Rectangle 2"/>
          <p:cNvSpPr>
            <a:spLocks noGrp="1" noChangeArrowheads="1"/>
          </p:cNvSpPr>
          <p:nvPr>
            <p:ph type="title"/>
          </p:nvPr>
        </p:nvSpPr>
        <p:spPr/>
        <p:txBody>
          <a:bodyPr/>
          <a:lstStyle/>
          <a:p>
            <a:pPr eaLnBrk="1" hangingPunct="1"/>
            <a:r>
              <a:rPr lang="en-US" altLang="en-US" smtClean="0"/>
              <a:t>Selenium IDE - UI</a:t>
            </a:r>
          </a:p>
        </p:txBody>
      </p:sp>
      <p:pic>
        <p:nvPicPr>
          <p:cNvPr id="12292" name="Picture 6" descr="selenium-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381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7"/>
          <p:cNvSpPr>
            <a:spLocks noChangeShapeType="1"/>
          </p:cNvSpPr>
          <p:nvPr/>
        </p:nvSpPr>
        <p:spPr bwMode="auto">
          <a:xfrm flipV="1">
            <a:off x="5791200" y="1981200"/>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Oval 8"/>
          <p:cNvSpPr>
            <a:spLocks noChangeArrowheads="1"/>
          </p:cNvSpPr>
          <p:nvPr/>
        </p:nvSpPr>
        <p:spPr bwMode="auto">
          <a:xfrm>
            <a:off x="6400800" y="1371600"/>
            <a:ext cx="19050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Start and Stop </a:t>
            </a:r>
          </a:p>
          <a:p>
            <a:pPr algn="ctr" eaLnBrk="1" hangingPunct="1"/>
            <a:r>
              <a:rPr lang="en-US" altLang="en-US"/>
              <a:t>Recording</a:t>
            </a:r>
          </a:p>
        </p:txBody>
      </p:sp>
      <p:sp>
        <p:nvSpPr>
          <p:cNvPr id="12295" name="Line 10"/>
          <p:cNvSpPr>
            <a:spLocks noChangeShapeType="1"/>
          </p:cNvSpPr>
          <p:nvPr/>
        </p:nvSpPr>
        <p:spPr bwMode="auto">
          <a:xfrm>
            <a:off x="5562600" y="2971800"/>
            <a:ext cx="1600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Oval 11"/>
          <p:cNvSpPr>
            <a:spLocks noChangeArrowheads="1"/>
          </p:cNvSpPr>
          <p:nvPr/>
        </p:nvSpPr>
        <p:spPr bwMode="auto">
          <a:xfrm>
            <a:off x="7086600" y="2819400"/>
            <a:ext cx="1828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Selenese </a:t>
            </a:r>
          </a:p>
          <a:p>
            <a:pPr algn="ctr" eaLnBrk="1" hangingPunct="1"/>
            <a:r>
              <a:rPr lang="en-US" altLang="en-US"/>
              <a:t>Script</a:t>
            </a:r>
          </a:p>
          <a:p>
            <a:pPr algn="ctr" eaLnBrk="1" hangingPunct="1"/>
            <a:r>
              <a:rPr lang="en-US" altLang="en-US"/>
              <a:t>Editor</a:t>
            </a:r>
          </a:p>
        </p:txBody>
      </p:sp>
      <p:sp>
        <p:nvSpPr>
          <p:cNvPr id="12297" name="Line 12"/>
          <p:cNvSpPr>
            <a:spLocks noChangeShapeType="1"/>
          </p:cNvSpPr>
          <p:nvPr/>
        </p:nvSpPr>
        <p:spPr bwMode="auto">
          <a:xfrm flipV="1">
            <a:off x="5791200" y="54864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Oval 13"/>
          <p:cNvSpPr>
            <a:spLocks noChangeArrowheads="1"/>
          </p:cNvSpPr>
          <p:nvPr/>
        </p:nvSpPr>
        <p:spPr bwMode="auto">
          <a:xfrm>
            <a:off x="6705600" y="5029200"/>
            <a:ext cx="1828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Selenium Log</a:t>
            </a:r>
          </a:p>
        </p:txBody>
      </p:sp>
      <p:sp>
        <p:nvSpPr>
          <p:cNvPr id="12299" name="Line 14"/>
          <p:cNvSpPr>
            <a:spLocks noChangeShapeType="1"/>
          </p:cNvSpPr>
          <p:nvPr/>
        </p:nvSpPr>
        <p:spPr bwMode="auto">
          <a:xfrm flipH="1">
            <a:off x="1524000" y="2057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Oval 15"/>
          <p:cNvSpPr>
            <a:spLocks noChangeArrowheads="1"/>
          </p:cNvSpPr>
          <p:nvPr/>
        </p:nvSpPr>
        <p:spPr bwMode="auto">
          <a:xfrm>
            <a:off x="304800" y="1676400"/>
            <a:ext cx="1295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Replay</a:t>
            </a:r>
          </a:p>
          <a:p>
            <a:pPr algn="ctr" eaLnBrk="1" hangingPunct="1"/>
            <a:r>
              <a:rPr lang="en-US" altLang="en-US"/>
              <a:t>Toolbar</a:t>
            </a:r>
          </a:p>
        </p:txBody>
      </p:sp>
      <p:sp>
        <p:nvSpPr>
          <p:cNvPr id="12301" name="Line 16"/>
          <p:cNvSpPr>
            <a:spLocks noChangeShapeType="1"/>
          </p:cNvSpPr>
          <p:nvPr/>
        </p:nvSpPr>
        <p:spPr bwMode="auto">
          <a:xfrm flipH="1" flipV="1">
            <a:off x="1447800" y="45720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Oval 17"/>
          <p:cNvSpPr>
            <a:spLocks noChangeArrowheads="1"/>
          </p:cNvSpPr>
          <p:nvPr/>
        </p:nvSpPr>
        <p:spPr bwMode="auto">
          <a:xfrm>
            <a:off x="304800" y="4114800"/>
            <a:ext cx="1143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Accessor </a:t>
            </a:r>
          </a:p>
          <a:p>
            <a:pPr algn="ctr" eaLnBrk="1" hangingPunct="1"/>
            <a:r>
              <a:rPr lang="en-US" altLang="en-US"/>
              <a:t>Area</a:t>
            </a:r>
          </a:p>
        </p:txBody>
      </p:sp>
    </p:spTree>
    <p:extLst>
      <p:ext uri="{BB962C8B-B14F-4D97-AF65-F5344CB8AC3E}">
        <p14:creationId xmlns:p14="http://schemas.microsoft.com/office/powerpoint/2010/main" val="364040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3632A3-5DA5-4D06-B020-E2765F4FB8DA}" type="slidenum">
              <a:rPr lang="en-US" altLang="en-US"/>
              <a:pPr eaLnBrk="1" hangingPunct="1"/>
              <a:t>12</a:t>
            </a:fld>
            <a:endParaRPr lang="en-US" altLang="en-US"/>
          </a:p>
        </p:txBody>
      </p:sp>
      <p:sp>
        <p:nvSpPr>
          <p:cNvPr id="13315" name="Rectangle 6"/>
          <p:cNvSpPr>
            <a:spLocks noChangeArrowheads="1"/>
          </p:cNvSpPr>
          <p:nvPr/>
        </p:nvSpPr>
        <p:spPr bwMode="auto">
          <a:xfrm>
            <a:off x="457200" y="1524000"/>
            <a:ext cx="3810000" cy="434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3316" name="Rectangle 2"/>
          <p:cNvSpPr>
            <a:spLocks noGrp="1" noChangeArrowheads="1"/>
          </p:cNvSpPr>
          <p:nvPr>
            <p:ph type="title"/>
          </p:nvPr>
        </p:nvSpPr>
        <p:spPr/>
        <p:txBody>
          <a:bodyPr/>
          <a:lstStyle/>
          <a:p>
            <a:pPr eaLnBrk="1" hangingPunct="1"/>
            <a:r>
              <a:rPr lang="en-US" altLang="en-US" smtClean="0"/>
              <a:t>Selenium Options</a:t>
            </a:r>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24000"/>
            <a:ext cx="3886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Text Box 5"/>
          <p:cNvSpPr txBox="1">
            <a:spLocks noChangeArrowheads="1"/>
          </p:cNvSpPr>
          <p:nvPr/>
        </p:nvSpPr>
        <p:spPr bwMode="auto">
          <a:xfrm>
            <a:off x="533400" y="1447800"/>
            <a:ext cx="35814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b="1"/>
          </a:p>
          <a:p>
            <a:pPr eaLnBrk="1" hangingPunct="1">
              <a:spcBef>
                <a:spcPct val="50000"/>
              </a:spcBef>
            </a:pPr>
            <a:r>
              <a:rPr lang="en-US" altLang="en-US" b="1"/>
              <a:t>Selenium Options allow you to</a:t>
            </a:r>
          </a:p>
          <a:p>
            <a:pPr eaLnBrk="1" hangingPunct="1">
              <a:spcBef>
                <a:spcPct val="50000"/>
              </a:spcBef>
              <a:buFont typeface="Wingdings" pitchFamily="2" charset="2"/>
              <a:buChar char="Ø"/>
            </a:pPr>
            <a:r>
              <a:rPr lang="en-US" altLang="en-US"/>
              <a:t>Set The Text Encoding Format</a:t>
            </a:r>
          </a:p>
          <a:p>
            <a:pPr eaLnBrk="1" hangingPunct="1">
              <a:spcBef>
                <a:spcPct val="50000"/>
              </a:spcBef>
              <a:buFont typeface="Wingdings" pitchFamily="2" charset="2"/>
              <a:buChar char="Ø"/>
            </a:pPr>
            <a:r>
              <a:rPr lang="en-US" altLang="en-US"/>
              <a:t>Set the Default Page Time Out</a:t>
            </a:r>
          </a:p>
          <a:p>
            <a:pPr eaLnBrk="1" hangingPunct="1">
              <a:spcBef>
                <a:spcPct val="50000"/>
              </a:spcBef>
              <a:buFont typeface="Wingdings" pitchFamily="2" charset="2"/>
              <a:buChar char="Ø"/>
            </a:pPr>
            <a:r>
              <a:rPr lang="en-US" altLang="en-US"/>
              <a:t>Set The Base URL recording option</a:t>
            </a:r>
          </a:p>
          <a:p>
            <a:pPr eaLnBrk="1" hangingPunct="1">
              <a:spcBef>
                <a:spcPct val="50000"/>
              </a:spcBef>
              <a:buFont typeface="Wingdings" pitchFamily="2" charset="2"/>
              <a:buChar char="Ø"/>
            </a:pPr>
            <a:r>
              <a:rPr lang="en-US" altLang="en-US"/>
              <a:t>Adding Selenium Core and IDE Extension</a:t>
            </a:r>
          </a:p>
          <a:p>
            <a:pPr eaLnBrk="1" hangingPunct="1">
              <a:spcBef>
                <a:spcPct val="50000"/>
              </a:spcBef>
              <a:buFont typeface="Wingdings" pitchFamily="2" charset="2"/>
              <a:buChar char="Ø"/>
            </a:pPr>
            <a:r>
              <a:rPr lang="en-US" altLang="en-US"/>
              <a:t>Add Automatic Page Title Assertions</a:t>
            </a:r>
          </a:p>
          <a:p>
            <a:pPr eaLnBrk="1" hangingPunct="1">
              <a:spcBef>
                <a:spcPct val="50000"/>
              </a:spcBef>
              <a:buFont typeface="Wingdings" pitchFamily="2" charset="2"/>
              <a:buChar char="Ø"/>
            </a:pPr>
            <a:r>
              <a:rPr lang="en-US" altLang="en-US"/>
              <a:t>There are also other options under development</a:t>
            </a:r>
          </a:p>
        </p:txBody>
      </p:sp>
    </p:spTree>
    <p:extLst>
      <p:ext uri="{BB962C8B-B14F-4D97-AF65-F5344CB8AC3E}">
        <p14:creationId xmlns:p14="http://schemas.microsoft.com/office/powerpoint/2010/main" val="448769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BE676F-D2CA-4AAD-A25E-CAC964D8EC0A}" type="slidenum">
              <a:rPr lang="en-US" altLang="en-US"/>
              <a:pPr eaLnBrk="1" hangingPunct="1"/>
              <a:t>13</a:t>
            </a:fld>
            <a:endParaRPr lang="en-US" altLang="en-US"/>
          </a:p>
        </p:txBody>
      </p:sp>
      <p:sp>
        <p:nvSpPr>
          <p:cNvPr id="14339" name="Rectangle 2"/>
          <p:cNvSpPr>
            <a:spLocks noGrp="1" noChangeArrowheads="1"/>
          </p:cNvSpPr>
          <p:nvPr>
            <p:ph type="title"/>
          </p:nvPr>
        </p:nvSpPr>
        <p:spPr/>
        <p:txBody>
          <a:bodyPr/>
          <a:lstStyle/>
          <a:p>
            <a:pPr eaLnBrk="1" hangingPunct="1"/>
            <a:r>
              <a:rPr lang="en-US" altLang="en-US" smtClean="0"/>
              <a:t>Recoding a Selenium Test Case</a:t>
            </a:r>
          </a:p>
        </p:txBody>
      </p:sp>
      <p:sp>
        <p:nvSpPr>
          <p:cNvPr id="14340" name="Rectangle 3"/>
          <p:cNvSpPr>
            <a:spLocks noGrp="1" noChangeArrowheads="1"/>
          </p:cNvSpPr>
          <p:nvPr>
            <p:ph type="body" idx="1"/>
          </p:nvPr>
        </p:nvSpPr>
        <p:spPr/>
        <p:txBody>
          <a:bodyPr/>
          <a:lstStyle/>
          <a:p>
            <a:pPr eaLnBrk="1" hangingPunct="1">
              <a:lnSpc>
                <a:spcPct val="80000"/>
              </a:lnSpc>
            </a:pPr>
            <a:r>
              <a:rPr lang="en-US" altLang="en-US" sz="2800" smtClean="0"/>
              <a:t>Open Firefox that has the IDE installed</a:t>
            </a:r>
          </a:p>
          <a:p>
            <a:pPr eaLnBrk="1" hangingPunct="1">
              <a:lnSpc>
                <a:spcPct val="80000"/>
              </a:lnSpc>
            </a:pPr>
            <a:r>
              <a:rPr lang="en-US" altLang="en-US" sz="2800" smtClean="0"/>
              <a:t>Open the base URL of the application to record.</a:t>
            </a:r>
          </a:p>
          <a:p>
            <a:pPr eaLnBrk="1" hangingPunct="1">
              <a:lnSpc>
                <a:spcPct val="80000"/>
              </a:lnSpc>
            </a:pPr>
            <a:r>
              <a:rPr lang="en-US" altLang="en-US" sz="2800" smtClean="0"/>
              <a:t>Keep the application in a common base state.</a:t>
            </a:r>
          </a:p>
          <a:p>
            <a:pPr eaLnBrk="1" hangingPunct="1">
              <a:lnSpc>
                <a:spcPct val="80000"/>
              </a:lnSpc>
            </a:pPr>
            <a:r>
              <a:rPr lang="en-US" altLang="en-US" sz="2800" smtClean="0"/>
              <a:t>Go To Tools </a:t>
            </a:r>
            <a:r>
              <a:rPr lang="en-US" altLang="en-US" sz="2800" smtClean="0">
                <a:sym typeface="Wingdings" pitchFamily="2" charset="2"/>
              </a:rPr>
              <a:t> Selenium IDE and the IDE will be opened</a:t>
            </a:r>
          </a:p>
          <a:p>
            <a:pPr eaLnBrk="1" hangingPunct="1">
              <a:lnSpc>
                <a:spcPct val="80000"/>
              </a:lnSpc>
            </a:pPr>
            <a:r>
              <a:rPr lang="en-US" altLang="en-US" sz="2800" smtClean="0">
                <a:sym typeface="Wingdings" pitchFamily="2" charset="2"/>
              </a:rPr>
              <a:t>Now perform the operations on the application as you are testing the application.</a:t>
            </a:r>
          </a:p>
          <a:p>
            <a:pPr eaLnBrk="1" hangingPunct="1">
              <a:lnSpc>
                <a:spcPct val="80000"/>
              </a:lnSpc>
            </a:pPr>
            <a:r>
              <a:rPr lang="en-US" altLang="en-US" sz="2800" smtClean="0">
                <a:sym typeface="Wingdings" pitchFamily="2" charset="2"/>
              </a:rPr>
              <a:t>Once you are done with the recording click on the stop recording button and save the test case through the file menu. By default it will be saved as a selenese script (HTML format)</a:t>
            </a:r>
          </a:p>
          <a:p>
            <a:pPr eaLnBrk="1" hangingPunct="1">
              <a:lnSpc>
                <a:spcPct val="80000"/>
              </a:lnSpc>
            </a:pPr>
            <a:endParaRPr lang="en-US" altLang="en-US" sz="2800" smtClean="0"/>
          </a:p>
        </p:txBody>
      </p:sp>
    </p:spTree>
    <p:extLst>
      <p:ext uri="{BB962C8B-B14F-4D97-AF65-F5344CB8AC3E}">
        <p14:creationId xmlns:p14="http://schemas.microsoft.com/office/powerpoint/2010/main" val="385108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FB542CB-DCC2-4DE7-AB9F-28C91853EADE}" type="slidenum">
              <a:rPr lang="en-US" altLang="en-US"/>
              <a:pPr eaLnBrk="1" hangingPunct="1"/>
              <a:t>14</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mtClean="0"/>
              <a:t>General Selenese Commands</a:t>
            </a:r>
          </a:p>
        </p:txBody>
      </p:sp>
      <p:sp>
        <p:nvSpPr>
          <p:cNvPr id="15364" name="Rectangle 3"/>
          <p:cNvSpPr>
            <a:spLocks noGrp="1" noChangeArrowheads="1"/>
          </p:cNvSpPr>
          <p:nvPr>
            <p:ph type="body" idx="1"/>
          </p:nvPr>
        </p:nvSpPr>
        <p:spPr/>
        <p:txBody>
          <a:bodyPr/>
          <a:lstStyle/>
          <a:p>
            <a:pPr eaLnBrk="1" hangingPunct="1">
              <a:buFont typeface="Wingdings" pitchFamily="2" charset="2"/>
              <a:buChar char="Ø"/>
            </a:pPr>
            <a:r>
              <a:rPr lang="en-US" altLang="en-US" smtClean="0"/>
              <a:t>clicking a link - </a:t>
            </a:r>
            <a:r>
              <a:rPr lang="en-US" altLang="en-US" i="1" smtClean="0"/>
              <a:t>click</a:t>
            </a:r>
            <a:r>
              <a:rPr lang="en-US" altLang="en-US" smtClean="0"/>
              <a:t> or </a:t>
            </a:r>
            <a:r>
              <a:rPr lang="en-US" altLang="en-US" i="1" smtClean="0"/>
              <a:t>clickAndWait</a:t>
            </a:r>
            <a:r>
              <a:rPr lang="en-US" altLang="en-US" smtClean="0"/>
              <a:t> commands </a:t>
            </a:r>
          </a:p>
          <a:p>
            <a:pPr eaLnBrk="1" hangingPunct="1">
              <a:buFont typeface="Wingdings" pitchFamily="2" charset="2"/>
              <a:buChar char="Ø"/>
            </a:pPr>
            <a:r>
              <a:rPr lang="en-US" altLang="en-US" smtClean="0"/>
              <a:t>entering values - </a:t>
            </a:r>
            <a:r>
              <a:rPr lang="en-US" altLang="en-US" i="1" smtClean="0"/>
              <a:t>type</a:t>
            </a:r>
            <a:r>
              <a:rPr lang="en-US" altLang="en-US" smtClean="0"/>
              <a:t> command </a:t>
            </a:r>
          </a:p>
          <a:p>
            <a:pPr eaLnBrk="1" hangingPunct="1">
              <a:buFont typeface="Wingdings" pitchFamily="2" charset="2"/>
              <a:buChar char="Ø"/>
            </a:pPr>
            <a:r>
              <a:rPr lang="en-US" altLang="en-US" smtClean="0"/>
              <a:t>selecting options from a drop-down listbox - </a:t>
            </a:r>
            <a:r>
              <a:rPr lang="en-US" altLang="en-US" i="1" smtClean="0"/>
              <a:t>select</a:t>
            </a:r>
            <a:r>
              <a:rPr lang="en-US" altLang="en-US" smtClean="0"/>
              <a:t> command </a:t>
            </a:r>
          </a:p>
          <a:p>
            <a:pPr eaLnBrk="1" hangingPunct="1">
              <a:buFont typeface="Wingdings" pitchFamily="2" charset="2"/>
              <a:buChar char="Ø"/>
            </a:pPr>
            <a:r>
              <a:rPr lang="en-US" altLang="en-US" smtClean="0"/>
              <a:t>clicking checkboxes or radio buttons - </a:t>
            </a:r>
            <a:r>
              <a:rPr lang="en-US" altLang="en-US" i="1" smtClean="0"/>
              <a:t>click</a:t>
            </a:r>
            <a:r>
              <a:rPr lang="en-US" altLang="en-US" smtClean="0"/>
              <a:t> command </a:t>
            </a:r>
          </a:p>
        </p:txBody>
      </p:sp>
    </p:spTree>
    <p:extLst>
      <p:ext uri="{BB962C8B-B14F-4D97-AF65-F5344CB8AC3E}">
        <p14:creationId xmlns:p14="http://schemas.microsoft.com/office/powerpoint/2010/main" val="148402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C6FEB7-B699-40EC-BD1A-DC849DDC1E13}" type="slidenum">
              <a:rPr lang="en-US" altLang="en-US"/>
              <a:pPr eaLnBrk="1" hangingPunct="1"/>
              <a:t>15</a:t>
            </a:fld>
            <a:endParaRPr lang="en-US" altLang="en-US"/>
          </a:p>
        </p:txBody>
      </p:sp>
      <p:sp>
        <p:nvSpPr>
          <p:cNvPr id="16387" name="Rectangle 2"/>
          <p:cNvSpPr>
            <a:spLocks noGrp="1" noChangeArrowheads="1"/>
          </p:cNvSpPr>
          <p:nvPr>
            <p:ph type="title"/>
          </p:nvPr>
        </p:nvSpPr>
        <p:spPr/>
        <p:txBody>
          <a:bodyPr/>
          <a:lstStyle/>
          <a:p>
            <a:pPr eaLnBrk="1" hangingPunct="1"/>
            <a:r>
              <a:rPr lang="en-US" altLang="en-US" sz="4000" smtClean="0"/>
              <a:t>Running Your First Selenium Script</a:t>
            </a:r>
          </a:p>
        </p:txBody>
      </p:sp>
      <p:sp>
        <p:nvSpPr>
          <p:cNvPr id="16388" name="Rectangle 3"/>
          <p:cNvSpPr>
            <a:spLocks noGrp="1" noChangeArrowheads="1"/>
          </p:cNvSpPr>
          <p:nvPr>
            <p:ph type="body" idx="1"/>
          </p:nvPr>
        </p:nvSpPr>
        <p:spPr/>
        <p:txBody>
          <a:bodyPr/>
          <a:lstStyle/>
          <a:p>
            <a:pPr eaLnBrk="1" hangingPunct="1"/>
            <a:r>
              <a:rPr lang="en-US" altLang="en-US" smtClean="0"/>
              <a:t>Make sure the application is in the common base state.</a:t>
            </a:r>
          </a:p>
          <a:p>
            <a:pPr eaLnBrk="1" hangingPunct="1"/>
            <a:r>
              <a:rPr lang="en-US" altLang="en-US" smtClean="0"/>
              <a:t>Click on the run button. Here you can also control the speed of the execution using the         		 toolbar</a:t>
            </a:r>
          </a:p>
          <a:p>
            <a:pPr eaLnBrk="1" hangingPunct="1"/>
            <a:r>
              <a:rPr lang="en-US" altLang="en-US" smtClean="0"/>
              <a:t>Once the test is run you can view the test log in the bottom of the IDE window</a:t>
            </a:r>
          </a:p>
        </p:txBody>
      </p:sp>
      <p:pic>
        <p:nvPicPr>
          <p:cNvPr id="16389" name="Picture 5" descr="speed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33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442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64941E-65AD-48E1-B233-D7763062233F}" type="slidenum">
              <a:rPr lang="en-US" altLang="en-US"/>
              <a:pPr eaLnBrk="1" hangingPunct="1"/>
              <a:t>16</a:t>
            </a:fld>
            <a:endParaRPr lang="en-US" altLang="en-US"/>
          </a:p>
        </p:txBody>
      </p:sp>
      <p:sp>
        <p:nvSpPr>
          <p:cNvPr id="17411" name="Rectangle 2"/>
          <p:cNvSpPr>
            <a:spLocks noGrp="1" noChangeArrowheads="1"/>
          </p:cNvSpPr>
          <p:nvPr>
            <p:ph type="title"/>
          </p:nvPr>
        </p:nvSpPr>
        <p:spPr/>
        <p:txBody>
          <a:bodyPr/>
          <a:lstStyle/>
          <a:p>
            <a:pPr eaLnBrk="1" hangingPunct="1"/>
            <a:r>
              <a:rPr lang="en-US" altLang="en-US" smtClean="0"/>
              <a:t>Creating a Test Suite </a:t>
            </a:r>
          </a:p>
        </p:txBody>
      </p:sp>
      <p:sp>
        <p:nvSpPr>
          <p:cNvPr id="17412" name="Rectangle 3"/>
          <p:cNvSpPr>
            <a:spLocks noGrp="1" noChangeArrowheads="1"/>
          </p:cNvSpPr>
          <p:nvPr>
            <p:ph type="body" idx="1"/>
          </p:nvPr>
        </p:nvSpPr>
        <p:spPr>
          <a:xfrm>
            <a:off x="457200" y="1447800"/>
            <a:ext cx="4114800" cy="4114800"/>
          </a:xfrm>
        </p:spPr>
        <p:txBody>
          <a:bodyPr/>
          <a:lstStyle/>
          <a:p>
            <a:pPr eaLnBrk="1" hangingPunct="1"/>
            <a:r>
              <a:rPr lang="en-US" altLang="en-US" sz="2400" smtClean="0"/>
              <a:t>In the Selenium IDE you can create any number of test cases and save them as test suite.</a:t>
            </a:r>
          </a:p>
          <a:p>
            <a:pPr eaLnBrk="1" hangingPunct="1"/>
            <a:r>
              <a:rPr lang="en-US" altLang="en-US" sz="2400" smtClean="0"/>
              <a:t>To Run the test Suite click on the “Play entire test suite” button as shown below.</a:t>
            </a: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447800"/>
            <a:ext cx="31908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Line 5"/>
          <p:cNvSpPr>
            <a:spLocks noChangeShapeType="1"/>
          </p:cNvSpPr>
          <p:nvPr/>
        </p:nvSpPr>
        <p:spPr bwMode="auto">
          <a:xfrm flipH="1">
            <a:off x="4876800" y="2971800"/>
            <a:ext cx="7620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Oval 6"/>
          <p:cNvSpPr>
            <a:spLocks noChangeArrowheads="1"/>
          </p:cNvSpPr>
          <p:nvPr/>
        </p:nvSpPr>
        <p:spPr bwMode="auto">
          <a:xfrm>
            <a:off x="2819400" y="5410200"/>
            <a:ext cx="20574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Test Suite with </a:t>
            </a:r>
          </a:p>
          <a:p>
            <a:pPr algn="ctr" eaLnBrk="1" hangingPunct="1"/>
            <a:r>
              <a:rPr lang="en-US" altLang="en-US"/>
              <a:t>Test1 &amp;  test2</a:t>
            </a:r>
          </a:p>
        </p:txBody>
      </p:sp>
    </p:spTree>
    <p:extLst>
      <p:ext uri="{BB962C8B-B14F-4D97-AF65-F5344CB8AC3E}">
        <p14:creationId xmlns:p14="http://schemas.microsoft.com/office/powerpoint/2010/main" val="3240549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D674A8-F5A0-45B0-9505-6D9B8C57A36F}" type="slidenum">
              <a:rPr lang="en-US" altLang="en-US"/>
              <a:pPr eaLnBrk="1" hangingPunct="1"/>
              <a:t>17</a:t>
            </a:fld>
            <a:endParaRPr lang="en-US" altLang="en-US"/>
          </a:p>
        </p:txBody>
      </p:sp>
      <p:sp>
        <p:nvSpPr>
          <p:cNvPr id="18435" name="Rectangle 2"/>
          <p:cNvSpPr>
            <a:spLocks noGrp="1" noChangeArrowheads="1"/>
          </p:cNvSpPr>
          <p:nvPr>
            <p:ph type="title"/>
          </p:nvPr>
        </p:nvSpPr>
        <p:spPr/>
        <p:txBody>
          <a:bodyPr>
            <a:normAutofit fontScale="90000"/>
          </a:bodyPr>
          <a:lstStyle/>
          <a:p>
            <a:pPr eaLnBrk="1" hangingPunct="1"/>
            <a:r>
              <a:rPr lang="en-US" altLang="en-US" sz="4000" smtClean="0"/>
              <a:t>Playing The test Suite with Test Runner</a:t>
            </a:r>
          </a:p>
        </p:txBody>
      </p:sp>
      <p:sp>
        <p:nvSpPr>
          <p:cNvPr id="18436" name="Rectangle 3"/>
          <p:cNvSpPr>
            <a:spLocks noGrp="1" noChangeArrowheads="1"/>
          </p:cNvSpPr>
          <p:nvPr>
            <p:ph type="body" idx="1"/>
          </p:nvPr>
        </p:nvSpPr>
        <p:spPr>
          <a:xfrm>
            <a:off x="457200" y="1600200"/>
            <a:ext cx="8382000" cy="4648200"/>
          </a:xfrm>
        </p:spPr>
        <p:txBody>
          <a:bodyPr/>
          <a:lstStyle/>
          <a:p>
            <a:pPr algn="just" eaLnBrk="1" hangingPunct="1">
              <a:buFont typeface="Wingdings" pitchFamily="2" charset="2"/>
              <a:buChar char="Ø"/>
            </a:pPr>
            <a:r>
              <a:rPr lang="en-US" altLang="en-US" sz="2400" smtClean="0"/>
              <a:t>Test Runner allows you to run the test case in a browser  loaded with the Selenium-Core  TestRunner.</a:t>
            </a:r>
            <a:r>
              <a:rPr lang="en-US" altLang="en-US" smtClean="0"/>
              <a:t> </a:t>
            </a:r>
          </a:p>
          <a:p>
            <a:pPr algn="just" eaLnBrk="1" hangingPunct="1">
              <a:buFont typeface="Wingdings" pitchFamily="2" charset="2"/>
              <a:buChar char="Ø"/>
            </a:pPr>
            <a:r>
              <a:rPr lang="en-US" altLang="en-US" sz="2400" smtClean="0"/>
              <a:t>Test runner is invoked by clicking the below  Shown button in the IDE</a:t>
            </a: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38004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5"/>
          <p:cNvSpPr txBox="1">
            <a:spLocks noChangeArrowheads="1"/>
          </p:cNvSpPr>
          <p:nvPr/>
        </p:nvSpPr>
        <p:spPr bwMode="auto">
          <a:xfrm>
            <a:off x="762000" y="5105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a:t>On Clicking the Test Runner Button you will the window as seen in the next slide</a:t>
            </a:r>
          </a:p>
        </p:txBody>
      </p:sp>
    </p:spTree>
    <p:extLst>
      <p:ext uri="{BB962C8B-B14F-4D97-AF65-F5344CB8AC3E}">
        <p14:creationId xmlns:p14="http://schemas.microsoft.com/office/powerpoint/2010/main" val="1195074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19459"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F6EB54-AD73-427E-9D5B-854AF9548620}" type="slidenum">
              <a:rPr lang="en-US" altLang="en-US"/>
              <a:pPr eaLnBrk="1" hangingPunct="1"/>
              <a:t>18</a:t>
            </a:fld>
            <a:endParaRPr lang="en-US" altLang="en-US"/>
          </a:p>
        </p:txBody>
      </p:sp>
      <p:sp>
        <p:nvSpPr>
          <p:cNvPr id="19460" name="Rectangle 2"/>
          <p:cNvSpPr>
            <a:spLocks noGrp="1" noChangeArrowheads="1"/>
          </p:cNvSpPr>
          <p:nvPr>
            <p:ph type="title"/>
          </p:nvPr>
        </p:nvSpPr>
        <p:spPr/>
        <p:txBody>
          <a:bodyPr/>
          <a:lstStyle/>
          <a:p>
            <a:pPr eaLnBrk="1" hangingPunct="1"/>
            <a:r>
              <a:rPr lang="en-US" altLang="en-US" smtClean="0"/>
              <a:t>Test Runner</a:t>
            </a:r>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6019800" cy="390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Line 5"/>
          <p:cNvSpPr>
            <a:spLocks noChangeShapeType="1"/>
          </p:cNvSpPr>
          <p:nvPr/>
        </p:nvSpPr>
        <p:spPr bwMode="auto">
          <a:xfrm flipH="1">
            <a:off x="4343400" y="2438400"/>
            <a:ext cx="205740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Oval 6"/>
          <p:cNvSpPr>
            <a:spLocks noChangeArrowheads="1"/>
          </p:cNvSpPr>
          <p:nvPr/>
        </p:nvSpPr>
        <p:spPr bwMode="auto">
          <a:xfrm>
            <a:off x="2057400" y="5715000"/>
            <a:ext cx="48006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Click this button to run all the tests</a:t>
            </a:r>
          </a:p>
        </p:txBody>
      </p:sp>
    </p:spTree>
    <p:extLst>
      <p:ext uri="{BB962C8B-B14F-4D97-AF65-F5344CB8AC3E}">
        <p14:creationId xmlns:p14="http://schemas.microsoft.com/office/powerpoint/2010/main" val="2977888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3ED8FC-3A1A-4D36-8869-E14911D26E4C}" type="slidenum">
              <a:rPr lang="en-US" altLang="en-US"/>
              <a:pPr eaLnBrk="1" hangingPunct="1"/>
              <a:t>19</a:t>
            </a:fld>
            <a:endParaRPr lang="en-US" altLang="en-US"/>
          </a:p>
        </p:txBody>
      </p:sp>
      <p:sp>
        <p:nvSpPr>
          <p:cNvPr id="20483" name="Rectangle 2"/>
          <p:cNvSpPr>
            <a:spLocks noGrp="1" noChangeArrowheads="1"/>
          </p:cNvSpPr>
          <p:nvPr>
            <p:ph type="title"/>
          </p:nvPr>
        </p:nvSpPr>
        <p:spPr/>
        <p:txBody>
          <a:bodyPr/>
          <a:lstStyle/>
          <a:p>
            <a:pPr eaLnBrk="1" hangingPunct="1"/>
            <a:r>
              <a:rPr lang="en-US" altLang="en-US" smtClean="0"/>
              <a:t>Running Options</a:t>
            </a:r>
          </a:p>
        </p:txBody>
      </p:sp>
      <p:sp>
        <p:nvSpPr>
          <p:cNvPr id="20484" name="Rectangle 3"/>
          <p:cNvSpPr>
            <a:spLocks noGrp="1" noChangeArrowheads="1"/>
          </p:cNvSpPr>
          <p:nvPr>
            <p:ph type="body" idx="1"/>
          </p:nvPr>
        </p:nvSpPr>
        <p:spPr/>
        <p:txBody>
          <a:bodyPr/>
          <a:lstStyle/>
          <a:p>
            <a:pPr eaLnBrk="1" hangingPunct="1">
              <a:lnSpc>
                <a:spcPct val="80000"/>
              </a:lnSpc>
              <a:buFontTx/>
              <a:buNone/>
            </a:pPr>
            <a:r>
              <a:rPr lang="en-US" altLang="en-US" sz="2400" smtClean="0"/>
              <a:t>Run a Test Case </a:t>
            </a:r>
          </a:p>
          <a:p>
            <a:pPr lvl="1" eaLnBrk="1" hangingPunct="1">
              <a:lnSpc>
                <a:spcPct val="80000"/>
              </a:lnSpc>
              <a:buFontTx/>
              <a:buNone/>
            </a:pPr>
            <a:r>
              <a:rPr lang="en-US" altLang="en-US" sz="2000" smtClean="0"/>
              <a:t>	Click the Run button to run the currently displayed test case. </a:t>
            </a:r>
          </a:p>
          <a:p>
            <a:pPr eaLnBrk="1" hangingPunct="1">
              <a:lnSpc>
                <a:spcPct val="80000"/>
              </a:lnSpc>
              <a:buFontTx/>
              <a:buNone/>
            </a:pPr>
            <a:r>
              <a:rPr lang="en-US" altLang="en-US" sz="2400" smtClean="0"/>
              <a:t>Run a Test Suite </a:t>
            </a:r>
          </a:p>
          <a:p>
            <a:pPr lvl="1" eaLnBrk="1" hangingPunct="1">
              <a:lnSpc>
                <a:spcPct val="80000"/>
              </a:lnSpc>
              <a:buFontTx/>
              <a:buNone/>
            </a:pPr>
            <a:r>
              <a:rPr lang="en-US" altLang="en-US" sz="2000" smtClean="0"/>
              <a:t>	Click the Run All button to run all the test cases in the currently loaded test suite. </a:t>
            </a:r>
          </a:p>
          <a:p>
            <a:pPr eaLnBrk="1" hangingPunct="1">
              <a:lnSpc>
                <a:spcPct val="80000"/>
              </a:lnSpc>
              <a:buFontTx/>
              <a:buNone/>
            </a:pPr>
            <a:r>
              <a:rPr lang="en-US" altLang="en-US" sz="2400" smtClean="0"/>
              <a:t>Stop and Start </a:t>
            </a:r>
          </a:p>
          <a:p>
            <a:pPr lvl="1" eaLnBrk="1" hangingPunct="1">
              <a:lnSpc>
                <a:spcPct val="80000"/>
              </a:lnSpc>
              <a:buFontTx/>
              <a:buNone/>
            </a:pPr>
            <a:r>
              <a:rPr lang="en-US" altLang="en-US" sz="2000" smtClean="0"/>
              <a:t>	The Pause button can be used to stop the test case while it is running. The icon of this button then changes to indicate the Resume button. To continue click Resume. </a:t>
            </a:r>
          </a:p>
          <a:p>
            <a:pPr eaLnBrk="1" hangingPunct="1">
              <a:lnSpc>
                <a:spcPct val="80000"/>
              </a:lnSpc>
              <a:buFontTx/>
              <a:buNone/>
            </a:pPr>
            <a:r>
              <a:rPr lang="en-US" altLang="en-US" sz="2400" smtClean="0"/>
              <a:t>Stop in the Middle </a:t>
            </a:r>
          </a:p>
          <a:p>
            <a:pPr lvl="1" eaLnBrk="1" hangingPunct="1">
              <a:lnSpc>
                <a:spcPct val="80000"/>
              </a:lnSpc>
              <a:buFontTx/>
              <a:buNone/>
            </a:pPr>
            <a:r>
              <a:rPr lang="en-US" altLang="en-US" sz="2000" smtClean="0"/>
              <a:t>	You can set a breakpoint in the test case to cause it to stop on a particular command. This is useful for debugging your test case. To set a breakpoint, select a command, right-click, and from the context menu select Toggle Breakpoint. </a:t>
            </a:r>
          </a:p>
          <a:p>
            <a:pPr eaLnBrk="1" hangingPunct="1">
              <a:lnSpc>
                <a:spcPct val="80000"/>
              </a:lnSpc>
            </a:pPr>
            <a:endParaRPr lang="en-US" altLang="en-US" sz="2400" smtClean="0"/>
          </a:p>
        </p:txBody>
      </p:sp>
    </p:spTree>
    <p:extLst>
      <p:ext uri="{BB962C8B-B14F-4D97-AF65-F5344CB8AC3E}">
        <p14:creationId xmlns:p14="http://schemas.microsoft.com/office/powerpoint/2010/main" val="2728490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E201C6B-8FEF-43E7-A3DF-970859E479F6}" type="slidenum">
              <a:rPr lang="en-US" altLang="en-US"/>
              <a:pPr eaLnBrk="1" hangingPunct="1"/>
              <a:t>2</a:t>
            </a:fld>
            <a:endParaRPr lang="en-US" altLang="en-US"/>
          </a:p>
        </p:txBody>
      </p:sp>
      <p:sp>
        <p:nvSpPr>
          <p:cNvPr id="3075" name="Rectangle 2"/>
          <p:cNvSpPr>
            <a:spLocks noGrp="1" noChangeArrowheads="1"/>
          </p:cNvSpPr>
          <p:nvPr>
            <p:ph type="title"/>
          </p:nvPr>
        </p:nvSpPr>
        <p:spPr/>
        <p:txBody>
          <a:bodyPr/>
          <a:lstStyle/>
          <a:p>
            <a:pPr eaLnBrk="1" hangingPunct="1"/>
            <a:r>
              <a:rPr lang="en-US" altLang="en-US" smtClean="0"/>
              <a:t>Test Automation</a:t>
            </a:r>
          </a:p>
        </p:txBody>
      </p:sp>
      <p:sp>
        <p:nvSpPr>
          <p:cNvPr id="3076" name="Rectangle 3"/>
          <p:cNvSpPr>
            <a:spLocks noGrp="1" noChangeArrowheads="1"/>
          </p:cNvSpPr>
          <p:nvPr>
            <p:ph type="body" idx="1"/>
          </p:nvPr>
        </p:nvSpPr>
        <p:spPr/>
        <p:txBody>
          <a:bodyPr/>
          <a:lstStyle/>
          <a:p>
            <a:pPr algn="just" eaLnBrk="1" hangingPunct="1">
              <a:lnSpc>
                <a:spcPct val="90000"/>
              </a:lnSpc>
            </a:pPr>
            <a:r>
              <a:rPr lang="en-US" altLang="en-US" smtClean="0"/>
              <a:t>Test automation is the use of software  </a:t>
            </a:r>
          </a:p>
          <a:p>
            <a:pPr lvl="2" algn="just" eaLnBrk="1" hangingPunct="1">
              <a:lnSpc>
                <a:spcPct val="90000"/>
              </a:lnSpc>
              <a:buFont typeface="Wingdings" pitchFamily="2" charset="2"/>
              <a:buChar char="Ø"/>
            </a:pPr>
            <a:r>
              <a:rPr lang="en-US" altLang="en-US" i="1" smtClean="0"/>
              <a:t>To set test preconditions.</a:t>
            </a:r>
          </a:p>
          <a:p>
            <a:pPr lvl="2" algn="just" eaLnBrk="1" hangingPunct="1">
              <a:lnSpc>
                <a:spcPct val="90000"/>
              </a:lnSpc>
              <a:buFont typeface="Wingdings" pitchFamily="2" charset="2"/>
              <a:buChar char="Ø"/>
            </a:pPr>
            <a:r>
              <a:rPr lang="en-US" altLang="en-US" i="1" smtClean="0"/>
              <a:t>To control the execution of tests.</a:t>
            </a:r>
            <a:endParaRPr lang="en-US" altLang="en-US" smtClean="0"/>
          </a:p>
          <a:p>
            <a:pPr lvl="2" algn="just" eaLnBrk="1" hangingPunct="1">
              <a:lnSpc>
                <a:spcPct val="90000"/>
              </a:lnSpc>
              <a:buFont typeface="Wingdings" pitchFamily="2" charset="2"/>
              <a:buChar char="Ø"/>
            </a:pPr>
            <a:r>
              <a:rPr lang="en-US" altLang="en-US" smtClean="0"/>
              <a:t> To </a:t>
            </a:r>
            <a:r>
              <a:rPr lang="en-US" altLang="en-US" i="1" smtClean="0"/>
              <a:t>compare the actual outcomes to predicted outcomes.</a:t>
            </a:r>
            <a:endParaRPr lang="en-US" altLang="en-US" smtClean="0"/>
          </a:p>
          <a:p>
            <a:pPr lvl="2" algn="just" eaLnBrk="1" hangingPunct="1">
              <a:lnSpc>
                <a:spcPct val="90000"/>
              </a:lnSpc>
              <a:buFont typeface="Wingdings" pitchFamily="2" charset="2"/>
              <a:buChar char="Ø"/>
            </a:pPr>
            <a:r>
              <a:rPr lang="en-US" altLang="en-US" i="1" smtClean="0"/>
              <a:t>To report the Execution Status.</a:t>
            </a:r>
          </a:p>
          <a:p>
            <a:pPr algn="just" eaLnBrk="1" hangingPunct="1">
              <a:lnSpc>
                <a:spcPct val="90000"/>
              </a:lnSpc>
            </a:pPr>
            <a:r>
              <a:rPr lang="en-US" altLang="en-US" smtClean="0"/>
              <a:t>Commonly, test automation involves automating a manual process already in place that uses a formalized testing process.</a:t>
            </a:r>
          </a:p>
        </p:txBody>
      </p:sp>
    </p:spTree>
    <p:extLst>
      <p:ext uri="{BB962C8B-B14F-4D97-AF65-F5344CB8AC3E}">
        <p14:creationId xmlns:p14="http://schemas.microsoft.com/office/powerpoint/2010/main" val="979220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4E4720-6CAE-4033-AEDB-0DD4B0EB11C7}" type="slidenum">
              <a:rPr lang="en-US" altLang="en-US"/>
              <a:pPr eaLnBrk="1" hangingPunct="1"/>
              <a:t>20</a:t>
            </a:fld>
            <a:endParaRPr lang="en-US" altLang="en-US"/>
          </a:p>
        </p:txBody>
      </p:sp>
      <p:sp>
        <p:nvSpPr>
          <p:cNvPr id="21507" name="Rectangle 2"/>
          <p:cNvSpPr>
            <a:spLocks noGrp="1" noChangeArrowheads="1"/>
          </p:cNvSpPr>
          <p:nvPr>
            <p:ph type="title"/>
          </p:nvPr>
        </p:nvSpPr>
        <p:spPr/>
        <p:txBody>
          <a:bodyPr/>
          <a:lstStyle/>
          <a:p>
            <a:pPr eaLnBrk="1" hangingPunct="1"/>
            <a:r>
              <a:rPr lang="en-US" altLang="en-US" smtClean="0"/>
              <a:t>Running Options</a:t>
            </a:r>
          </a:p>
        </p:txBody>
      </p:sp>
      <p:sp>
        <p:nvSpPr>
          <p:cNvPr id="21508" name="Rectangle 3"/>
          <p:cNvSpPr>
            <a:spLocks noGrp="1" noChangeArrowheads="1"/>
          </p:cNvSpPr>
          <p:nvPr>
            <p:ph type="body" idx="1"/>
          </p:nvPr>
        </p:nvSpPr>
        <p:spPr/>
        <p:txBody>
          <a:bodyPr/>
          <a:lstStyle/>
          <a:p>
            <a:pPr eaLnBrk="1" hangingPunct="1">
              <a:lnSpc>
                <a:spcPct val="80000"/>
              </a:lnSpc>
              <a:buFontTx/>
              <a:buNone/>
            </a:pPr>
            <a:r>
              <a:rPr lang="en-US" altLang="en-US" sz="2800" b="1" smtClean="0"/>
              <a:t>Start from the Middle </a:t>
            </a:r>
          </a:p>
          <a:p>
            <a:pPr lvl="1" eaLnBrk="1" hangingPunct="1">
              <a:lnSpc>
                <a:spcPct val="80000"/>
              </a:lnSpc>
              <a:buFontTx/>
              <a:buNone/>
            </a:pPr>
            <a:r>
              <a:rPr lang="en-US" altLang="en-US" sz="2400" smtClean="0"/>
              <a:t>	You can tell the IDE to begin running from a specific command in the middle of the test case. This also is used for debugging. To set a start point, select a command, right-click, and from the context menu select Set/Clear Start Point. </a:t>
            </a:r>
          </a:p>
          <a:p>
            <a:pPr eaLnBrk="1" hangingPunct="1">
              <a:lnSpc>
                <a:spcPct val="80000"/>
              </a:lnSpc>
              <a:buFontTx/>
              <a:buNone/>
            </a:pPr>
            <a:r>
              <a:rPr lang="en-US" altLang="en-US" sz="2800" b="1" smtClean="0"/>
              <a:t>Run Any Single Command </a:t>
            </a:r>
          </a:p>
          <a:p>
            <a:pPr lvl="1" eaLnBrk="1" hangingPunct="1">
              <a:lnSpc>
                <a:spcPct val="80000"/>
              </a:lnSpc>
              <a:buFontTx/>
              <a:buNone/>
            </a:pPr>
            <a:r>
              <a:rPr lang="en-US" altLang="en-US" sz="2400" smtClean="0"/>
              <a:t>	Double-click any single command to run it by itself. This is useful when writing a single command. It lets you immediately test a command you are constructing, when you are not sure if it is correct. You can double-click it to see if it runs correctly. This is also available from the context menu. </a:t>
            </a:r>
          </a:p>
          <a:p>
            <a:pPr eaLnBrk="1" hangingPunct="1">
              <a:lnSpc>
                <a:spcPct val="80000"/>
              </a:lnSpc>
            </a:pPr>
            <a:endParaRPr lang="en-US" altLang="en-US" sz="2800" smtClean="0"/>
          </a:p>
        </p:txBody>
      </p:sp>
    </p:spTree>
    <p:extLst>
      <p:ext uri="{BB962C8B-B14F-4D97-AF65-F5344CB8AC3E}">
        <p14:creationId xmlns:p14="http://schemas.microsoft.com/office/powerpoint/2010/main" val="180294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6F4614-4AD3-4EC9-890E-00DA4B11B6D9}" type="slidenum">
              <a:rPr lang="en-US" altLang="en-US"/>
              <a:pPr eaLnBrk="1" hangingPunct="1"/>
              <a:t>21</a:t>
            </a:fld>
            <a:endParaRPr lang="en-US" altLang="en-US"/>
          </a:p>
        </p:txBody>
      </p:sp>
      <p:sp>
        <p:nvSpPr>
          <p:cNvPr id="22531" name="Rectangle 2"/>
          <p:cNvSpPr>
            <a:spLocks noGrp="1" noChangeArrowheads="1"/>
          </p:cNvSpPr>
          <p:nvPr>
            <p:ph type="title"/>
          </p:nvPr>
        </p:nvSpPr>
        <p:spPr/>
        <p:txBody>
          <a:bodyPr/>
          <a:lstStyle/>
          <a:p>
            <a:pPr eaLnBrk="1" hangingPunct="1"/>
            <a:r>
              <a:rPr lang="en-US" altLang="en-US" smtClean="0"/>
              <a:t>Adding Assertions to the Script</a:t>
            </a:r>
          </a:p>
        </p:txBody>
      </p:sp>
      <p:sp>
        <p:nvSpPr>
          <p:cNvPr id="22532" name="Rectangle 3"/>
          <p:cNvSpPr>
            <a:spLocks noGrp="1" noChangeArrowheads="1"/>
          </p:cNvSpPr>
          <p:nvPr>
            <p:ph type="body" idx="1"/>
          </p:nvPr>
        </p:nvSpPr>
        <p:spPr/>
        <p:txBody>
          <a:bodyPr/>
          <a:lstStyle/>
          <a:p>
            <a:pPr eaLnBrk="1" hangingPunct="1"/>
            <a:r>
              <a:rPr lang="en-US" altLang="en-US" sz="2800" smtClean="0"/>
              <a:t>Selenese allows multiple ways of checking for UI elements.</a:t>
            </a:r>
          </a:p>
          <a:p>
            <a:pPr eaLnBrk="1" hangingPunct="1"/>
            <a:r>
              <a:rPr lang="en-US" altLang="en-US" sz="2800" smtClean="0"/>
              <a:t>Verifications and assertions are used to check if</a:t>
            </a:r>
          </a:p>
          <a:p>
            <a:pPr lvl="3" eaLnBrk="1" hangingPunct="1">
              <a:buFont typeface="Wingdings" pitchFamily="2" charset="2"/>
              <a:buChar char="Ø"/>
            </a:pPr>
            <a:r>
              <a:rPr lang="en-US" altLang="en-US" sz="1800" smtClean="0"/>
              <a:t>an element is present somewhere on the page? </a:t>
            </a:r>
          </a:p>
          <a:p>
            <a:pPr lvl="3" eaLnBrk="1" hangingPunct="1">
              <a:buFont typeface="Wingdings" pitchFamily="2" charset="2"/>
              <a:buChar char="Ø"/>
            </a:pPr>
            <a:r>
              <a:rPr lang="en-US" altLang="en-US" sz="1800" smtClean="0"/>
              <a:t>specific text is somewhere on the page? </a:t>
            </a:r>
          </a:p>
          <a:p>
            <a:pPr lvl="3" eaLnBrk="1" hangingPunct="1">
              <a:buFont typeface="Wingdings" pitchFamily="2" charset="2"/>
              <a:buChar char="Ø"/>
            </a:pPr>
            <a:r>
              <a:rPr lang="en-US" altLang="en-US" sz="1800" smtClean="0"/>
              <a:t>specific text is at a specific location on the page? </a:t>
            </a:r>
          </a:p>
          <a:p>
            <a:pPr eaLnBrk="1" hangingPunct="1"/>
            <a:r>
              <a:rPr lang="en-US" altLang="en-US" sz="2800" smtClean="0"/>
              <a:t>Verifications and assertions are not one and the same.</a:t>
            </a:r>
          </a:p>
          <a:p>
            <a:pPr eaLnBrk="1" hangingPunct="1"/>
            <a:r>
              <a:rPr lang="en-US" altLang="en-US" sz="2800" smtClean="0"/>
              <a:t>If an assertion fails, the script will be aborted but if a verification fails the script will continue.</a:t>
            </a:r>
          </a:p>
          <a:p>
            <a:pPr eaLnBrk="1" hangingPunct="1">
              <a:buFontTx/>
              <a:buNone/>
            </a:pPr>
            <a:endParaRPr lang="en-US" altLang="en-US" sz="2800" smtClean="0"/>
          </a:p>
        </p:txBody>
      </p:sp>
    </p:spTree>
    <p:extLst>
      <p:ext uri="{BB962C8B-B14F-4D97-AF65-F5344CB8AC3E}">
        <p14:creationId xmlns:p14="http://schemas.microsoft.com/office/powerpoint/2010/main" val="421338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172B2F-03E6-4139-A155-0A3716F3A450}" type="slidenum">
              <a:rPr lang="en-US" altLang="en-US"/>
              <a:pPr eaLnBrk="1" hangingPunct="1"/>
              <a:t>22</a:t>
            </a:fld>
            <a:endParaRPr lang="en-US" altLang="en-US"/>
          </a:p>
        </p:txBody>
      </p:sp>
      <p:sp>
        <p:nvSpPr>
          <p:cNvPr id="23555" name="Rectangle 2"/>
          <p:cNvSpPr>
            <a:spLocks noGrp="1" noChangeArrowheads="1"/>
          </p:cNvSpPr>
          <p:nvPr>
            <p:ph type="title"/>
          </p:nvPr>
        </p:nvSpPr>
        <p:spPr/>
        <p:txBody>
          <a:bodyPr/>
          <a:lstStyle/>
          <a:p>
            <a:pPr eaLnBrk="1" hangingPunct="1"/>
            <a:r>
              <a:rPr lang="en-US" altLang="en-US" smtClean="0"/>
              <a:t>Verification Commands</a:t>
            </a:r>
          </a:p>
        </p:txBody>
      </p:sp>
      <p:sp>
        <p:nvSpPr>
          <p:cNvPr id="23556" name="Text Box 4"/>
          <p:cNvSpPr txBox="1">
            <a:spLocks noChangeArrowheads="1"/>
          </p:cNvSpPr>
          <p:nvPr/>
        </p:nvSpPr>
        <p:spPr bwMode="auto">
          <a:xfrm>
            <a:off x="609600" y="1371600"/>
            <a:ext cx="33528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t>verifyTextPresent</a:t>
            </a:r>
          </a:p>
          <a:p>
            <a:pPr eaLnBrk="1" hangingPunct="1">
              <a:spcBef>
                <a:spcPct val="50000"/>
              </a:spcBef>
              <a:buFont typeface="Wingdings" pitchFamily="2" charset="2"/>
              <a:buChar char="Ø"/>
            </a:pPr>
            <a:r>
              <a:rPr lang="en-US" altLang="en-US"/>
              <a:t>This command is used to check if a particular text is present in a page or not.</a:t>
            </a:r>
          </a:p>
          <a:p>
            <a:pPr eaLnBrk="1" hangingPunct="1">
              <a:spcBef>
                <a:spcPct val="50000"/>
              </a:spcBef>
              <a:buFont typeface="Wingdings" pitchFamily="2" charset="2"/>
              <a:buChar char="Ø"/>
            </a:pPr>
            <a:r>
              <a:rPr lang="en-US" altLang="en-US"/>
              <a:t>To add this command , While recording the test steps right click on the text item that you want verify. Once right clicked you can find an option “Show all commands”. On Clicking it you will find an option “verifyTextPresent”, select it</a:t>
            </a:r>
          </a:p>
          <a:p>
            <a:pPr eaLnBrk="1" hangingPunct="1">
              <a:spcBef>
                <a:spcPct val="50000"/>
              </a:spcBef>
            </a:pPr>
            <a:endParaRPr lang="en-US" altLang="en-US"/>
          </a:p>
        </p:txBody>
      </p:sp>
      <p:pic>
        <p:nvPicPr>
          <p:cNvPr id="2355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0"/>
            <a:ext cx="3929063"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57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898AE0-DBFA-48E9-8DCD-98BAAC557A2F}" type="slidenum">
              <a:rPr lang="en-US" altLang="en-US"/>
              <a:pPr eaLnBrk="1" hangingPunct="1"/>
              <a:t>23</a:t>
            </a:fld>
            <a:endParaRPr lang="en-US" altLang="en-US"/>
          </a:p>
        </p:txBody>
      </p:sp>
      <p:sp>
        <p:nvSpPr>
          <p:cNvPr id="24579" name="Rectangle 2"/>
          <p:cNvSpPr>
            <a:spLocks noGrp="1" noChangeArrowheads="1"/>
          </p:cNvSpPr>
          <p:nvPr>
            <p:ph type="title"/>
          </p:nvPr>
        </p:nvSpPr>
        <p:spPr/>
        <p:txBody>
          <a:bodyPr/>
          <a:lstStyle/>
          <a:p>
            <a:pPr eaLnBrk="1" hangingPunct="1"/>
            <a:r>
              <a:rPr lang="en-US" altLang="en-US" smtClean="0"/>
              <a:t>Verification Commands</a:t>
            </a:r>
          </a:p>
        </p:txBody>
      </p:sp>
      <p:sp>
        <p:nvSpPr>
          <p:cNvPr id="24580" name="Rectangle 3"/>
          <p:cNvSpPr>
            <a:spLocks noGrp="1" noChangeArrowheads="1"/>
          </p:cNvSpPr>
          <p:nvPr>
            <p:ph type="body" idx="1"/>
          </p:nvPr>
        </p:nvSpPr>
        <p:spPr>
          <a:xfrm>
            <a:off x="457200" y="1600200"/>
            <a:ext cx="3810000" cy="4525963"/>
          </a:xfrm>
        </p:spPr>
        <p:txBody>
          <a:bodyPr/>
          <a:lstStyle/>
          <a:p>
            <a:pPr eaLnBrk="1" hangingPunct="1">
              <a:lnSpc>
                <a:spcPct val="80000"/>
              </a:lnSpc>
              <a:buFontTx/>
              <a:buNone/>
            </a:pPr>
            <a:r>
              <a:rPr lang="en-US" altLang="en-US" sz="2000" smtClean="0"/>
              <a:t>verifyTitle</a:t>
            </a:r>
          </a:p>
          <a:p>
            <a:pPr algn="just" eaLnBrk="1" hangingPunct="1">
              <a:lnSpc>
                <a:spcPct val="80000"/>
              </a:lnSpc>
              <a:buFont typeface="Wingdings" pitchFamily="2" charset="2"/>
              <a:buChar char="Ø"/>
            </a:pPr>
            <a:r>
              <a:rPr lang="en-US" altLang="en-US" sz="2000" smtClean="0"/>
              <a:t>This command is used to check if the page title is correct or not.</a:t>
            </a:r>
          </a:p>
          <a:p>
            <a:pPr algn="just" eaLnBrk="1" hangingPunct="1">
              <a:lnSpc>
                <a:spcPct val="80000"/>
              </a:lnSpc>
              <a:spcBef>
                <a:spcPct val="50000"/>
              </a:spcBef>
              <a:buFont typeface="Wingdings" pitchFamily="2" charset="2"/>
              <a:buChar char="Ø"/>
            </a:pPr>
            <a:r>
              <a:rPr lang="en-US" altLang="en-US" sz="2000" smtClean="0"/>
              <a:t>To add this command , While recording the test steps right click any where on the page that you want verify. Once right clicked you can find an option “Show all commands”. On Clicking it you will find an option “verifyTitle”, select it</a:t>
            </a:r>
          </a:p>
          <a:p>
            <a:pPr algn="just" eaLnBrk="1" hangingPunct="1">
              <a:lnSpc>
                <a:spcPct val="80000"/>
              </a:lnSpc>
            </a:pPr>
            <a:endParaRPr lang="en-US" altLang="en-US" sz="2000" smtClean="0"/>
          </a:p>
          <a:p>
            <a:pPr eaLnBrk="1" hangingPunct="1">
              <a:lnSpc>
                <a:spcPct val="80000"/>
              </a:lnSpc>
            </a:pPr>
            <a:endParaRPr lang="en-US" altLang="en-US" sz="2000" smtClean="0"/>
          </a:p>
        </p:txBody>
      </p:sp>
      <p:pic>
        <p:nvPicPr>
          <p:cNvPr id="245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24000"/>
            <a:ext cx="38862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23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8157F7C-2492-450E-AE74-54A119615FFA}" type="slidenum">
              <a:rPr lang="en-US" altLang="en-US"/>
              <a:pPr eaLnBrk="1" hangingPunct="1"/>
              <a:t>24</a:t>
            </a:fld>
            <a:endParaRPr lang="en-US" altLang="en-US"/>
          </a:p>
        </p:txBody>
      </p:sp>
      <p:sp>
        <p:nvSpPr>
          <p:cNvPr id="25603" name="Rectangle 2"/>
          <p:cNvSpPr>
            <a:spLocks noGrp="1" noChangeArrowheads="1"/>
          </p:cNvSpPr>
          <p:nvPr>
            <p:ph type="title"/>
          </p:nvPr>
        </p:nvSpPr>
        <p:spPr/>
        <p:txBody>
          <a:bodyPr/>
          <a:lstStyle/>
          <a:p>
            <a:pPr eaLnBrk="1" hangingPunct="1"/>
            <a:r>
              <a:rPr lang="en-US" altLang="en-US" smtClean="0"/>
              <a:t>Verification Commands</a:t>
            </a:r>
          </a:p>
        </p:txBody>
      </p:sp>
      <p:sp>
        <p:nvSpPr>
          <p:cNvPr id="25604" name="Rectangle 3"/>
          <p:cNvSpPr>
            <a:spLocks noGrp="1" noChangeArrowheads="1"/>
          </p:cNvSpPr>
          <p:nvPr>
            <p:ph type="body" idx="1"/>
          </p:nvPr>
        </p:nvSpPr>
        <p:spPr>
          <a:xfrm>
            <a:off x="457200" y="1600200"/>
            <a:ext cx="4038600" cy="4525963"/>
          </a:xfrm>
        </p:spPr>
        <p:txBody>
          <a:bodyPr>
            <a:normAutofit lnSpcReduction="10000"/>
          </a:bodyPr>
          <a:lstStyle/>
          <a:p>
            <a:pPr eaLnBrk="1" hangingPunct="1">
              <a:lnSpc>
                <a:spcPct val="80000"/>
              </a:lnSpc>
              <a:buFontTx/>
              <a:buNone/>
            </a:pPr>
            <a:r>
              <a:rPr lang="en-US" altLang="en-US" sz="2000" smtClean="0"/>
              <a:t>verifyElementPresent</a:t>
            </a:r>
          </a:p>
          <a:p>
            <a:pPr algn="just" eaLnBrk="1" hangingPunct="1">
              <a:lnSpc>
                <a:spcPct val="80000"/>
              </a:lnSpc>
              <a:buFont typeface="Wingdings" pitchFamily="2" charset="2"/>
              <a:buChar char="Ø"/>
            </a:pPr>
            <a:r>
              <a:rPr lang="en-US" altLang="en-US" sz="2000" smtClean="0"/>
              <a:t>This command is used to verify if a page element is present in the page or not.</a:t>
            </a:r>
          </a:p>
          <a:p>
            <a:pPr algn="just" eaLnBrk="1" hangingPunct="1">
              <a:lnSpc>
                <a:spcPct val="80000"/>
              </a:lnSpc>
              <a:spcBef>
                <a:spcPct val="50000"/>
              </a:spcBef>
              <a:buFont typeface="Wingdings" pitchFamily="2" charset="2"/>
              <a:buChar char="Ø"/>
            </a:pPr>
            <a:r>
              <a:rPr lang="en-US" altLang="en-US" sz="2400" smtClean="0"/>
              <a:t>To add this command , While recording the test steps right click any element on the page that you want verify. Once right clicked you can find an option “Show all commands”. On Clicking it you will find an option “</a:t>
            </a:r>
            <a:r>
              <a:rPr lang="en-US" altLang="en-US" sz="2000" smtClean="0"/>
              <a:t>verifyElementPresent</a:t>
            </a:r>
            <a:r>
              <a:rPr lang="en-US" altLang="en-US" sz="2400" smtClean="0"/>
              <a:t>”, select it</a:t>
            </a:r>
          </a:p>
          <a:p>
            <a:pPr eaLnBrk="1" hangingPunct="1">
              <a:lnSpc>
                <a:spcPct val="80000"/>
              </a:lnSpc>
            </a:pPr>
            <a:endParaRPr lang="en-US" altLang="en-US" sz="2000" smtClean="0"/>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1910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13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E30DA0-346A-4284-ACF8-AF40F9FE32AE}" type="slidenum">
              <a:rPr lang="en-US" altLang="en-US"/>
              <a:pPr eaLnBrk="1" hangingPunct="1"/>
              <a:t>25</a:t>
            </a:fld>
            <a:endParaRPr lang="en-US" altLang="en-US"/>
          </a:p>
        </p:txBody>
      </p:sp>
      <p:sp>
        <p:nvSpPr>
          <p:cNvPr id="26627" name="Rectangle 2"/>
          <p:cNvSpPr>
            <a:spLocks noGrp="1" noChangeArrowheads="1"/>
          </p:cNvSpPr>
          <p:nvPr>
            <p:ph type="title"/>
          </p:nvPr>
        </p:nvSpPr>
        <p:spPr/>
        <p:txBody>
          <a:bodyPr/>
          <a:lstStyle/>
          <a:p>
            <a:pPr eaLnBrk="1" hangingPunct="1"/>
            <a:r>
              <a:rPr lang="en-US" altLang="en-US" smtClean="0"/>
              <a:t>Verification Commands</a:t>
            </a:r>
          </a:p>
        </p:txBody>
      </p:sp>
      <p:sp>
        <p:nvSpPr>
          <p:cNvPr id="26628" name="Rectangle 3"/>
          <p:cNvSpPr>
            <a:spLocks noGrp="1" noChangeArrowheads="1"/>
          </p:cNvSpPr>
          <p:nvPr>
            <p:ph type="body" idx="1"/>
          </p:nvPr>
        </p:nvSpPr>
        <p:spPr>
          <a:xfrm>
            <a:off x="457200" y="1600200"/>
            <a:ext cx="4038600" cy="4525963"/>
          </a:xfrm>
        </p:spPr>
        <p:txBody>
          <a:bodyPr/>
          <a:lstStyle/>
          <a:p>
            <a:pPr eaLnBrk="1" hangingPunct="1">
              <a:lnSpc>
                <a:spcPct val="80000"/>
              </a:lnSpc>
              <a:buFontTx/>
              <a:buNone/>
            </a:pPr>
            <a:r>
              <a:rPr lang="en-US" altLang="en-US" sz="2000" smtClean="0"/>
              <a:t>verifyValue</a:t>
            </a:r>
          </a:p>
          <a:p>
            <a:pPr eaLnBrk="1" hangingPunct="1">
              <a:lnSpc>
                <a:spcPct val="80000"/>
              </a:lnSpc>
              <a:buFont typeface="Wingdings" pitchFamily="2" charset="2"/>
              <a:buChar char="Ø"/>
            </a:pPr>
            <a:r>
              <a:rPr lang="en-US" altLang="en-US" sz="2000" smtClean="0"/>
              <a:t>This method is used to check if edit box has particular value or if the check box is on. Basically this method returns the value of present in the object.</a:t>
            </a:r>
          </a:p>
          <a:p>
            <a:pPr algn="just" eaLnBrk="1" hangingPunct="1">
              <a:lnSpc>
                <a:spcPct val="80000"/>
              </a:lnSpc>
              <a:spcBef>
                <a:spcPct val="50000"/>
              </a:spcBef>
              <a:buFont typeface="Wingdings" pitchFamily="2" charset="2"/>
              <a:buChar char="Ø"/>
            </a:pPr>
            <a:r>
              <a:rPr lang="en-US" altLang="en-US" sz="2000" smtClean="0"/>
              <a:t>To add this command , While recording the test steps right click any element on the page that you want verify the value of. Once right clicked you can find an option “Show all commands”. On Clicking it you will find an option “</a:t>
            </a:r>
            <a:r>
              <a:rPr lang="en-US" altLang="en-US" sz="1800" smtClean="0"/>
              <a:t>verifyValue</a:t>
            </a:r>
            <a:r>
              <a:rPr lang="en-US" altLang="en-US" sz="2000" smtClean="0"/>
              <a:t>”, select it.</a:t>
            </a:r>
          </a:p>
          <a:p>
            <a:pPr eaLnBrk="1" hangingPunct="1">
              <a:lnSpc>
                <a:spcPct val="80000"/>
              </a:lnSpc>
              <a:buFont typeface="Wingdings" pitchFamily="2" charset="2"/>
              <a:buNone/>
            </a:pPr>
            <a:endParaRPr lang="en-US" altLang="en-US" sz="2000" smtClean="0"/>
          </a:p>
          <a:p>
            <a:pPr eaLnBrk="1" hangingPunct="1">
              <a:lnSpc>
                <a:spcPct val="80000"/>
              </a:lnSpc>
            </a:pPr>
            <a:endParaRPr lang="en-US" altLang="en-US" sz="2000" smtClean="0"/>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7719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19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4B61D6-4F22-467E-AA80-CF03DD2A18C3}" type="slidenum">
              <a:rPr lang="en-US" altLang="en-US"/>
              <a:pPr eaLnBrk="1" hangingPunct="1"/>
              <a:t>26</a:t>
            </a:fld>
            <a:endParaRPr lang="en-US" altLang="en-US"/>
          </a:p>
        </p:txBody>
      </p:sp>
      <p:sp>
        <p:nvSpPr>
          <p:cNvPr id="27651" name="Rectangle 2"/>
          <p:cNvSpPr>
            <a:spLocks noGrp="1" noChangeArrowheads="1"/>
          </p:cNvSpPr>
          <p:nvPr>
            <p:ph type="title"/>
          </p:nvPr>
        </p:nvSpPr>
        <p:spPr/>
        <p:txBody>
          <a:bodyPr/>
          <a:lstStyle/>
          <a:p>
            <a:pPr eaLnBrk="1" hangingPunct="1"/>
            <a:r>
              <a:rPr lang="en-US" altLang="en-US" smtClean="0"/>
              <a:t>Assertions</a:t>
            </a:r>
          </a:p>
        </p:txBody>
      </p:sp>
      <p:sp>
        <p:nvSpPr>
          <p:cNvPr id="27652" name="Rectangle 3"/>
          <p:cNvSpPr>
            <a:spLocks noGrp="1" noChangeArrowheads="1"/>
          </p:cNvSpPr>
          <p:nvPr>
            <p:ph type="body" idx="1"/>
          </p:nvPr>
        </p:nvSpPr>
        <p:spPr>
          <a:xfrm>
            <a:off x="457200" y="1600200"/>
            <a:ext cx="7696200" cy="4525963"/>
          </a:xfrm>
        </p:spPr>
        <p:txBody>
          <a:bodyPr/>
          <a:lstStyle/>
          <a:p>
            <a:pPr eaLnBrk="1" hangingPunct="1">
              <a:lnSpc>
                <a:spcPct val="90000"/>
              </a:lnSpc>
            </a:pPr>
            <a:r>
              <a:rPr lang="en-US" altLang="en-US" smtClean="0"/>
              <a:t>Assertions are same as Verifications. The only difference is, if the assertions fail the script will abort. But the script will continue run in case a verification point fails.</a:t>
            </a:r>
          </a:p>
          <a:p>
            <a:pPr eaLnBrk="1" hangingPunct="1">
              <a:lnSpc>
                <a:spcPct val="90000"/>
              </a:lnSpc>
            </a:pPr>
            <a:r>
              <a:rPr lang="en-US" altLang="en-US" smtClean="0"/>
              <a:t>The steps for inserting the assertions is same as that of verification point.</a:t>
            </a:r>
          </a:p>
          <a:p>
            <a:pPr eaLnBrk="1" hangingPunct="1">
              <a:lnSpc>
                <a:spcPct val="90000"/>
              </a:lnSpc>
            </a:pPr>
            <a:r>
              <a:rPr lang="en-US" altLang="en-US" smtClean="0"/>
              <a:t>While recording Right Click </a:t>
            </a:r>
            <a:r>
              <a:rPr lang="en-US" altLang="en-US" smtClean="0">
                <a:sym typeface="Wingdings" pitchFamily="2" charset="2"/>
              </a:rPr>
              <a:t> Show all commands  select an assertion.</a:t>
            </a:r>
            <a:endParaRPr lang="en-US" altLang="en-US" smtClean="0"/>
          </a:p>
        </p:txBody>
      </p:sp>
    </p:spTree>
    <p:extLst>
      <p:ext uri="{BB962C8B-B14F-4D97-AF65-F5344CB8AC3E}">
        <p14:creationId xmlns:p14="http://schemas.microsoft.com/office/powerpoint/2010/main" val="1798249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28675"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D715B8-A41A-4EC7-BBCC-EB689BA6816B}" type="slidenum">
              <a:rPr lang="en-US" altLang="en-US"/>
              <a:pPr eaLnBrk="1" hangingPunct="1"/>
              <a:t>27</a:t>
            </a:fld>
            <a:endParaRPr lang="en-US" altLang="en-US"/>
          </a:p>
        </p:txBody>
      </p:sp>
      <p:sp>
        <p:nvSpPr>
          <p:cNvPr id="28676" name="Rectangle 2"/>
          <p:cNvSpPr>
            <a:spLocks noGrp="1" noChangeArrowheads="1"/>
          </p:cNvSpPr>
          <p:nvPr>
            <p:ph type="title"/>
          </p:nvPr>
        </p:nvSpPr>
        <p:spPr/>
        <p:txBody>
          <a:bodyPr/>
          <a:lstStyle/>
          <a:p>
            <a:pPr eaLnBrk="1" hangingPunct="1"/>
            <a:r>
              <a:rPr lang="en-US" altLang="en-US" smtClean="0"/>
              <a:t>Assertion Statements</a:t>
            </a:r>
          </a:p>
        </p:txBody>
      </p:sp>
      <p:sp>
        <p:nvSpPr>
          <p:cNvPr id="28677" name="Rectangle 3"/>
          <p:cNvSpPr>
            <a:spLocks noGrp="1" noChangeArrowheads="1"/>
          </p:cNvSpPr>
          <p:nvPr>
            <p:ph type="body" idx="1"/>
          </p:nvPr>
        </p:nvSpPr>
        <p:spPr>
          <a:xfrm>
            <a:off x="457200" y="1600200"/>
            <a:ext cx="8305800" cy="4525963"/>
          </a:xfrm>
        </p:spPr>
        <p:txBody>
          <a:bodyPr/>
          <a:lstStyle/>
          <a:p>
            <a:pPr eaLnBrk="1" hangingPunct="1">
              <a:lnSpc>
                <a:spcPct val="80000"/>
              </a:lnSpc>
            </a:pPr>
            <a:endParaRPr lang="en-US" altLang="en-US" sz="1800" smtClean="0"/>
          </a:p>
          <a:p>
            <a:pPr eaLnBrk="1" hangingPunct="1">
              <a:lnSpc>
                <a:spcPct val="80000"/>
              </a:lnSpc>
              <a:buFont typeface="Wingdings" pitchFamily="2" charset="2"/>
              <a:buChar char="Ø"/>
            </a:pPr>
            <a:r>
              <a:rPr lang="en-US" altLang="en-US" sz="1800" b="1" smtClean="0"/>
              <a:t>assertTextPresent</a:t>
            </a:r>
          </a:p>
          <a:p>
            <a:pPr eaLnBrk="1" hangingPunct="1">
              <a:lnSpc>
                <a:spcPct val="80000"/>
              </a:lnSpc>
              <a:buFont typeface="Wingdings" pitchFamily="2" charset="2"/>
              <a:buNone/>
            </a:pPr>
            <a:r>
              <a:rPr lang="en-US" altLang="en-US" sz="1800" smtClean="0"/>
              <a:t>		This will assert if the text is present in the page.</a:t>
            </a:r>
          </a:p>
          <a:p>
            <a:pPr eaLnBrk="1" hangingPunct="1">
              <a:lnSpc>
                <a:spcPct val="80000"/>
              </a:lnSpc>
              <a:buFont typeface="Wingdings" pitchFamily="2" charset="2"/>
              <a:buNone/>
            </a:pPr>
            <a:endParaRPr lang="en-US" altLang="en-US" sz="1800" smtClean="0"/>
          </a:p>
          <a:p>
            <a:pPr eaLnBrk="1" hangingPunct="1">
              <a:lnSpc>
                <a:spcPct val="80000"/>
              </a:lnSpc>
              <a:buFont typeface="Wingdings" pitchFamily="2" charset="2"/>
              <a:buChar char="Ø"/>
            </a:pPr>
            <a:r>
              <a:rPr lang="en-US" altLang="en-US" sz="1800" b="1" smtClean="0"/>
              <a:t>assertText</a:t>
            </a:r>
          </a:p>
          <a:p>
            <a:pPr eaLnBrk="1" hangingPunct="1">
              <a:lnSpc>
                <a:spcPct val="80000"/>
              </a:lnSpc>
              <a:buFont typeface="Wingdings" pitchFamily="2" charset="2"/>
              <a:buNone/>
            </a:pPr>
            <a:r>
              <a:rPr lang="en-US" altLang="en-US" sz="1800" smtClean="0"/>
              <a:t>		This will assert if a particular element is having the particular text.</a:t>
            </a:r>
          </a:p>
          <a:p>
            <a:pPr eaLnBrk="1" hangingPunct="1">
              <a:lnSpc>
                <a:spcPct val="80000"/>
              </a:lnSpc>
              <a:buFont typeface="Wingdings" pitchFamily="2" charset="2"/>
              <a:buNone/>
            </a:pPr>
            <a:endParaRPr lang="en-US" altLang="en-US" sz="1800" smtClean="0"/>
          </a:p>
          <a:p>
            <a:pPr eaLnBrk="1" hangingPunct="1">
              <a:lnSpc>
                <a:spcPct val="80000"/>
              </a:lnSpc>
              <a:buFont typeface="Wingdings" pitchFamily="2" charset="2"/>
              <a:buChar char="Ø"/>
            </a:pPr>
            <a:r>
              <a:rPr lang="en-US" altLang="en-US" sz="1800" b="1" smtClean="0"/>
              <a:t>assertTitle</a:t>
            </a:r>
          </a:p>
          <a:p>
            <a:pPr eaLnBrk="1" hangingPunct="1">
              <a:lnSpc>
                <a:spcPct val="80000"/>
              </a:lnSpc>
              <a:buFont typeface="Wingdings" pitchFamily="2" charset="2"/>
              <a:buNone/>
            </a:pPr>
            <a:r>
              <a:rPr lang="en-US" altLang="en-US" sz="1800" smtClean="0"/>
              <a:t>    		This will assert if the page is having a proper title.</a:t>
            </a:r>
          </a:p>
          <a:p>
            <a:pPr eaLnBrk="1" hangingPunct="1">
              <a:lnSpc>
                <a:spcPct val="80000"/>
              </a:lnSpc>
              <a:buFont typeface="Wingdings" pitchFamily="2" charset="2"/>
              <a:buNone/>
            </a:pPr>
            <a:endParaRPr lang="en-US" altLang="en-US" sz="1800" smtClean="0"/>
          </a:p>
          <a:p>
            <a:pPr eaLnBrk="1" hangingPunct="1">
              <a:lnSpc>
                <a:spcPct val="80000"/>
              </a:lnSpc>
              <a:buFont typeface="Wingdings" pitchFamily="2" charset="2"/>
              <a:buChar char="Ø"/>
            </a:pPr>
            <a:r>
              <a:rPr lang="en-US" altLang="en-US" sz="1800" b="1" smtClean="0"/>
              <a:t>assertValue</a:t>
            </a:r>
          </a:p>
          <a:p>
            <a:pPr lvl="2" eaLnBrk="1" hangingPunct="1">
              <a:lnSpc>
                <a:spcPct val="80000"/>
              </a:lnSpc>
              <a:buFont typeface="Wingdings" pitchFamily="2" charset="2"/>
              <a:buNone/>
            </a:pPr>
            <a:r>
              <a:rPr lang="en-US" altLang="en-US" sz="1800" smtClean="0"/>
              <a:t>This will assert if a Text box or check box has a particular value</a:t>
            </a:r>
          </a:p>
          <a:p>
            <a:pPr lvl="2" eaLnBrk="1" hangingPunct="1">
              <a:lnSpc>
                <a:spcPct val="80000"/>
              </a:lnSpc>
              <a:buFont typeface="Wingdings" pitchFamily="2" charset="2"/>
              <a:buNone/>
            </a:pPr>
            <a:endParaRPr lang="en-US" altLang="en-US" sz="1800" smtClean="0"/>
          </a:p>
          <a:p>
            <a:pPr eaLnBrk="1" hangingPunct="1">
              <a:lnSpc>
                <a:spcPct val="80000"/>
              </a:lnSpc>
              <a:buFont typeface="Wingdings" pitchFamily="2" charset="2"/>
              <a:buChar char="Ø"/>
            </a:pPr>
            <a:r>
              <a:rPr lang="en-US" altLang="en-US" sz="1800" b="1" smtClean="0"/>
              <a:t>assertElementPresent</a:t>
            </a:r>
          </a:p>
          <a:p>
            <a:pPr eaLnBrk="1" hangingPunct="1">
              <a:lnSpc>
                <a:spcPct val="80000"/>
              </a:lnSpc>
              <a:buFont typeface="Wingdings" pitchFamily="2" charset="2"/>
              <a:buNone/>
            </a:pPr>
            <a:r>
              <a:rPr lang="en-US" altLang="en-US" sz="1800" smtClean="0"/>
              <a:t>		This will assert if a particular UI Element is present in the page.</a:t>
            </a:r>
          </a:p>
          <a:p>
            <a:pPr eaLnBrk="1" hangingPunct="1">
              <a:lnSpc>
                <a:spcPct val="80000"/>
              </a:lnSpc>
              <a:buFontTx/>
              <a:buNone/>
            </a:pPr>
            <a:endParaRPr lang="en-US" altLang="en-US" sz="1800" smtClean="0"/>
          </a:p>
        </p:txBody>
      </p:sp>
    </p:spTree>
    <p:extLst>
      <p:ext uri="{BB962C8B-B14F-4D97-AF65-F5344CB8AC3E}">
        <p14:creationId xmlns:p14="http://schemas.microsoft.com/office/powerpoint/2010/main" val="150219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29699"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56A96A-47C6-46FC-8878-A8FF00DBF11D}" type="slidenum">
              <a:rPr lang="en-US" altLang="en-US"/>
              <a:pPr eaLnBrk="1" hangingPunct="1"/>
              <a:t>28</a:t>
            </a:fld>
            <a:endParaRPr lang="en-US" altLang="en-US"/>
          </a:p>
        </p:txBody>
      </p:sp>
      <p:sp>
        <p:nvSpPr>
          <p:cNvPr id="29700" name="Rectangle 2"/>
          <p:cNvSpPr>
            <a:spLocks noGrp="1" noChangeArrowheads="1"/>
          </p:cNvSpPr>
          <p:nvPr>
            <p:ph type="title"/>
          </p:nvPr>
        </p:nvSpPr>
        <p:spPr/>
        <p:txBody>
          <a:bodyPr/>
          <a:lstStyle/>
          <a:p>
            <a:pPr eaLnBrk="1" hangingPunct="1"/>
            <a:r>
              <a:rPr lang="en-US" altLang="en-US" smtClean="0"/>
              <a:t>Selenium WaitFor Commands</a:t>
            </a:r>
          </a:p>
        </p:txBody>
      </p:sp>
      <p:sp>
        <p:nvSpPr>
          <p:cNvPr id="29701" name="Rectangle 3"/>
          <p:cNvSpPr>
            <a:spLocks noGrp="1" noChangeArrowheads="1"/>
          </p:cNvSpPr>
          <p:nvPr>
            <p:ph type="body" idx="1"/>
          </p:nvPr>
        </p:nvSpPr>
        <p:spPr/>
        <p:txBody>
          <a:bodyPr/>
          <a:lstStyle/>
          <a:p>
            <a:pPr eaLnBrk="1" hangingPunct="1">
              <a:buFontTx/>
              <a:buNone/>
            </a:pPr>
            <a:r>
              <a:rPr lang="en-US" altLang="en-US" smtClean="0"/>
              <a:t>waitForPageToLoad</a:t>
            </a:r>
          </a:p>
          <a:p>
            <a:pPr lvl="2" eaLnBrk="1" hangingPunct="1">
              <a:buFont typeface="Wingdings" pitchFamily="2" charset="2"/>
              <a:buChar char="Ø"/>
            </a:pPr>
            <a:r>
              <a:rPr lang="en-US" altLang="en-US" smtClean="0"/>
              <a:t>This command will make the script to wait till the page loads.</a:t>
            </a:r>
          </a:p>
          <a:p>
            <a:pPr lvl="2" eaLnBrk="1" hangingPunct="1">
              <a:buFont typeface="Wingdings" pitchFamily="2" charset="2"/>
              <a:buChar char="Ø"/>
            </a:pPr>
            <a:r>
              <a:rPr lang="en-US" altLang="en-US" smtClean="0"/>
              <a:t>Syntax is waitForPageToLoad(timeout); Time out is the maximum time the script will wait for the page to load.</a:t>
            </a:r>
          </a:p>
          <a:p>
            <a:pPr lvl="2" eaLnBrk="1" hangingPunct="1">
              <a:buFont typeface="Wingdings" pitchFamily="2" charset="2"/>
              <a:buChar char="Ø"/>
            </a:pPr>
            <a:endParaRPr lang="en-US" altLang="en-US" smtClean="0"/>
          </a:p>
          <a:p>
            <a:pPr lvl="2" eaLnBrk="1" hangingPunct="1">
              <a:buFont typeface="Wingdings" pitchFamily="2" charset="2"/>
              <a:buChar char="Ø"/>
            </a:pPr>
            <a:endParaRPr lang="en-US" altLang="en-US" smtClean="0"/>
          </a:p>
        </p:txBody>
      </p:sp>
      <p:pic>
        <p:nvPicPr>
          <p:cNvPr id="297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419600"/>
            <a:ext cx="37909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104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30723"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257461B-21A8-4166-8C97-591608FF1C4B}" type="slidenum">
              <a:rPr lang="en-US" altLang="en-US"/>
              <a:pPr eaLnBrk="1" hangingPunct="1"/>
              <a:t>29</a:t>
            </a:fld>
            <a:endParaRPr lang="en-US" altLang="en-US"/>
          </a:p>
        </p:txBody>
      </p:sp>
      <p:sp>
        <p:nvSpPr>
          <p:cNvPr id="30724" name="Rectangle 2"/>
          <p:cNvSpPr>
            <a:spLocks noGrp="1" noChangeArrowheads="1"/>
          </p:cNvSpPr>
          <p:nvPr>
            <p:ph type="title"/>
          </p:nvPr>
        </p:nvSpPr>
        <p:spPr/>
        <p:txBody>
          <a:bodyPr/>
          <a:lstStyle/>
          <a:p>
            <a:pPr eaLnBrk="1" hangingPunct="1"/>
            <a:r>
              <a:rPr lang="en-US" altLang="en-US" smtClean="0"/>
              <a:t>Other waitFor Commands</a:t>
            </a:r>
          </a:p>
        </p:txBody>
      </p:sp>
      <p:sp>
        <p:nvSpPr>
          <p:cNvPr id="30725" name="Rectangle 3"/>
          <p:cNvSpPr>
            <a:spLocks noGrp="1" noChangeArrowheads="1"/>
          </p:cNvSpPr>
          <p:nvPr>
            <p:ph type="body" idx="1"/>
          </p:nvPr>
        </p:nvSpPr>
        <p:spPr/>
        <p:txBody>
          <a:bodyPr/>
          <a:lstStyle/>
          <a:p>
            <a:pPr eaLnBrk="1" hangingPunct="1">
              <a:lnSpc>
                <a:spcPct val="80000"/>
              </a:lnSpc>
              <a:buFontTx/>
              <a:buNone/>
            </a:pPr>
            <a:r>
              <a:rPr lang="en-US" altLang="en-US" sz="2400" smtClean="0"/>
              <a:t>waitForAlert</a:t>
            </a:r>
          </a:p>
          <a:p>
            <a:pPr eaLnBrk="1" hangingPunct="1">
              <a:lnSpc>
                <a:spcPct val="80000"/>
              </a:lnSpc>
              <a:buFontTx/>
              <a:buNone/>
            </a:pPr>
            <a:r>
              <a:rPr lang="en-US" altLang="en-US" sz="2400" smtClean="0"/>
              <a:t>	This command will wait for the alert message to appear</a:t>
            </a:r>
          </a:p>
          <a:p>
            <a:pPr eaLnBrk="1" hangingPunct="1">
              <a:lnSpc>
                <a:spcPct val="80000"/>
              </a:lnSpc>
              <a:buFontTx/>
              <a:buNone/>
            </a:pPr>
            <a:r>
              <a:rPr lang="en-US" altLang="en-US" sz="2400" smtClean="0"/>
              <a:t>waitForTable</a:t>
            </a:r>
          </a:p>
          <a:p>
            <a:pPr eaLnBrk="1" hangingPunct="1">
              <a:lnSpc>
                <a:spcPct val="80000"/>
              </a:lnSpc>
              <a:buFontTx/>
              <a:buNone/>
            </a:pPr>
            <a:r>
              <a:rPr lang="en-US" altLang="en-US" sz="2400" smtClean="0"/>
              <a:t>	This command will wait for the Web table to completely load in the page</a:t>
            </a:r>
          </a:p>
          <a:p>
            <a:pPr eaLnBrk="1" hangingPunct="1">
              <a:lnSpc>
                <a:spcPct val="80000"/>
              </a:lnSpc>
              <a:buFontTx/>
              <a:buNone/>
            </a:pPr>
            <a:r>
              <a:rPr lang="en-US" altLang="en-US" sz="2400" smtClean="0"/>
              <a:t>waitForTitle</a:t>
            </a:r>
          </a:p>
          <a:p>
            <a:pPr eaLnBrk="1" hangingPunct="1">
              <a:lnSpc>
                <a:spcPct val="80000"/>
              </a:lnSpc>
              <a:buFontTx/>
              <a:buNone/>
            </a:pPr>
            <a:r>
              <a:rPr lang="en-US" altLang="en-US" sz="2400" smtClean="0"/>
              <a:t>	This command will for the page Title to appear on the browser.</a:t>
            </a:r>
          </a:p>
          <a:p>
            <a:pPr eaLnBrk="1" hangingPunct="1">
              <a:lnSpc>
                <a:spcPct val="80000"/>
              </a:lnSpc>
              <a:buFontTx/>
              <a:buNone/>
            </a:pPr>
            <a:r>
              <a:rPr lang="en-US" altLang="en-US" sz="2400" smtClean="0"/>
              <a:t>Other waitFor commands</a:t>
            </a:r>
          </a:p>
          <a:p>
            <a:pPr eaLnBrk="1" hangingPunct="1">
              <a:lnSpc>
                <a:spcPct val="80000"/>
              </a:lnSpc>
              <a:buFontTx/>
              <a:buNone/>
            </a:pPr>
            <a:r>
              <a:rPr lang="en-US" altLang="en-US" sz="2400" smtClean="0"/>
              <a:t>	Selenium has several other wait command like waitForText, waitForPopup and so on. These commands are generically called Synchronization commands</a:t>
            </a:r>
          </a:p>
          <a:p>
            <a:pPr eaLnBrk="1" hangingPunct="1">
              <a:lnSpc>
                <a:spcPct val="80000"/>
              </a:lnSpc>
              <a:buFontTx/>
              <a:buNone/>
            </a:pPr>
            <a:endParaRPr lang="en-US" altLang="en-US" sz="2400" smtClean="0"/>
          </a:p>
        </p:txBody>
      </p:sp>
    </p:spTree>
    <p:extLst>
      <p:ext uri="{BB962C8B-B14F-4D97-AF65-F5344CB8AC3E}">
        <p14:creationId xmlns:p14="http://schemas.microsoft.com/office/powerpoint/2010/main" val="424034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DF652C-CE36-4FD7-889F-870A4397D6CA}" type="slidenum">
              <a:rPr lang="en-US" altLang="en-US"/>
              <a:pPr eaLnBrk="1" hangingPunct="1"/>
              <a:t>3</a:t>
            </a:fld>
            <a:endParaRPr lang="en-US" altLang="en-US"/>
          </a:p>
        </p:txBody>
      </p:sp>
      <p:sp>
        <p:nvSpPr>
          <p:cNvPr id="4099" name="Rectangle 2"/>
          <p:cNvSpPr>
            <a:spLocks noGrp="1" noChangeArrowheads="1"/>
          </p:cNvSpPr>
          <p:nvPr>
            <p:ph type="title"/>
          </p:nvPr>
        </p:nvSpPr>
        <p:spPr/>
        <p:txBody>
          <a:bodyPr/>
          <a:lstStyle/>
          <a:p>
            <a:pPr eaLnBrk="1" hangingPunct="1"/>
            <a:r>
              <a:rPr lang="en-US" altLang="en-US" smtClean="0"/>
              <a:t>Why and When To Automate?</a:t>
            </a:r>
          </a:p>
        </p:txBody>
      </p:sp>
      <p:sp>
        <p:nvSpPr>
          <p:cNvPr id="4100" name="Rectangle 3"/>
          <p:cNvSpPr>
            <a:spLocks noGrp="1" noChangeArrowheads="1"/>
          </p:cNvSpPr>
          <p:nvPr>
            <p:ph type="body" idx="1"/>
          </p:nvPr>
        </p:nvSpPr>
        <p:spPr/>
        <p:txBody>
          <a:bodyPr/>
          <a:lstStyle/>
          <a:p>
            <a:pPr eaLnBrk="1" hangingPunct="1"/>
            <a:r>
              <a:rPr lang="en-US" altLang="en-US" smtClean="0"/>
              <a:t>Frequent regression testing</a:t>
            </a:r>
          </a:p>
          <a:p>
            <a:pPr eaLnBrk="1" hangingPunct="1"/>
            <a:r>
              <a:rPr lang="en-US" altLang="en-US" smtClean="0"/>
              <a:t>Repeated test case Execution is required</a:t>
            </a:r>
          </a:p>
          <a:p>
            <a:pPr eaLnBrk="1" hangingPunct="1"/>
            <a:r>
              <a:rPr lang="en-US" altLang="en-US" smtClean="0"/>
              <a:t>User Acceptance Tests</a:t>
            </a:r>
          </a:p>
          <a:p>
            <a:pPr eaLnBrk="1" hangingPunct="1"/>
            <a:r>
              <a:rPr lang="en-US" altLang="en-US" smtClean="0"/>
              <a:t>Faster Feedback to the developers</a:t>
            </a:r>
          </a:p>
          <a:p>
            <a:pPr eaLnBrk="1" hangingPunct="1"/>
            <a:r>
              <a:rPr lang="en-US" altLang="en-US" smtClean="0"/>
              <a:t>Reduce the Human Effort</a:t>
            </a:r>
          </a:p>
          <a:p>
            <a:pPr eaLnBrk="1" hangingPunct="1"/>
            <a:r>
              <a:rPr lang="en-US" altLang="en-US" smtClean="0"/>
              <a:t>Test same application on multiple environments</a:t>
            </a:r>
          </a:p>
        </p:txBody>
      </p:sp>
    </p:spTree>
    <p:extLst>
      <p:ext uri="{BB962C8B-B14F-4D97-AF65-F5344CB8AC3E}">
        <p14:creationId xmlns:p14="http://schemas.microsoft.com/office/powerpoint/2010/main" val="2309260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2B0CF8-7840-4859-948E-36FD75857BE9}" type="slidenum">
              <a:rPr lang="en-US" altLang="en-US"/>
              <a:pPr eaLnBrk="1" hangingPunct="1"/>
              <a:t>30</a:t>
            </a:fld>
            <a:endParaRPr lang="en-US" altLang="en-US"/>
          </a:p>
        </p:txBody>
      </p:sp>
      <p:sp>
        <p:nvSpPr>
          <p:cNvPr id="31747" name="Rectangle 2"/>
          <p:cNvSpPr>
            <a:spLocks noGrp="1" noChangeArrowheads="1"/>
          </p:cNvSpPr>
          <p:nvPr>
            <p:ph type="title"/>
          </p:nvPr>
        </p:nvSpPr>
        <p:spPr/>
        <p:txBody>
          <a:bodyPr/>
          <a:lstStyle/>
          <a:p>
            <a:pPr eaLnBrk="1" hangingPunct="1"/>
            <a:r>
              <a:rPr lang="en-US" altLang="en-US" smtClean="0"/>
              <a:t>Store Commands</a:t>
            </a:r>
          </a:p>
        </p:txBody>
      </p:sp>
      <p:sp>
        <p:nvSpPr>
          <p:cNvPr id="31748" name="Rectangle 3"/>
          <p:cNvSpPr>
            <a:spLocks noGrp="1" noChangeArrowheads="1"/>
          </p:cNvSpPr>
          <p:nvPr>
            <p:ph type="body" idx="1"/>
          </p:nvPr>
        </p:nvSpPr>
        <p:spPr/>
        <p:txBody>
          <a:bodyPr/>
          <a:lstStyle/>
          <a:p>
            <a:pPr eaLnBrk="1" hangingPunct="1"/>
            <a:r>
              <a:rPr lang="en-US" altLang="en-US" smtClean="0"/>
              <a:t>Store command are used to fetch the values from the application and store it in a variable. These variables can be used latter for validation purpose.</a:t>
            </a:r>
          </a:p>
          <a:p>
            <a:pPr eaLnBrk="1" hangingPunct="1"/>
            <a:r>
              <a:rPr lang="en-US" altLang="en-US" smtClean="0"/>
              <a:t>The Store command can be used to retrieve the page title, text from the page and other attributes from the application. </a:t>
            </a:r>
          </a:p>
        </p:txBody>
      </p:sp>
    </p:spTree>
    <p:extLst>
      <p:ext uri="{BB962C8B-B14F-4D97-AF65-F5344CB8AC3E}">
        <p14:creationId xmlns:p14="http://schemas.microsoft.com/office/powerpoint/2010/main" val="3240992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0EDF6-7803-4657-B5C0-F8D3C71DADF2}" type="slidenum">
              <a:rPr lang="en-US" altLang="en-US"/>
              <a:pPr eaLnBrk="1" hangingPunct="1"/>
              <a:t>31</a:t>
            </a:fld>
            <a:endParaRPr lang="en-US" altLang="en-US"/>
          </a:p>
        </p:txBody>
      </p:sp>
      <p:sp>
        <p:nvSpPr>
          <p:cNvPr id="32771" name="Rectangle 2"/>
          <p:cNvSpPr>
            <a:spLocks noGrp="1" noChangeArrowheads="1"/>
          </p:cNvSpPr>
          <p:nvPr>
            <p:ph type="title"/>
          </p:nvPr>
        </p:nvSpPr>
        <p:spPr/>
        <p:txBody>
          <a:bodyPr/>
          <a:lstStyle/>
          <a:p>
            <a:pPr eaLnBrk="1" hangingPunct="1"/>
            <a:r>
              <a:rPr lang="en-US" altLang="en-US" smtClean="0"/>
              <a:t>Echo Command</a:t>
            </a:r>
          </a:p>
        </p:txBody>
      </p:sp>
      <p:sp>
        <p:nvSpPr>
          <p:cNvPr id="32772" name="Rectangle 3"/>
          <p:cNvSpPr>
            <a:spLocks noGrp="1" noChangeArrowheads="1"/>
          </p:cNvSpPr>
          <p:nvPr>
            <p:ph type="body" idx="1"/>
          </p:nvPr>
        </p:nvSpPr>
        <p:spPr>
          <a:xfrm>
            <a:off x="457200" y="1600200"/>
            <a:ext cx="4114800" cy="4525963"/>
          </a:xfrm>
        </p:spPr>
        <p:txBody>
          <a:bodyPr/>
          <a:lstStyle/>
          <a:p>
            <a:pPr algn="just" eaLnBrk="1" hangingPunct="1">
              <a:lnSpc>
                <a:spcPct val="90000"/>
              </a:lnSpc>
            </a:pPr>
            <a:r>
              <a:rPr lang="en-US" altLang="en-US" sz="2800" smtClean="0"/>
              <a:t>Echo command is used to print the value in to the selenium IDS log.</a:t>
            </a:r>
          </a:p>
          <a:p>
            <a:pPr algn="just" eaLnBrk="1" hangingPunct="1">
              <a:lnSpc>
                <a:spcPct val="90000"/>
              </a:lnSpc>
            </a:pPr>
            <a:r>
              <a:rPr lang="en-US" altLang="en-US" sz="2800" smtClean="0"/>
              <a:t>When printing a variable use ${var}</a:t>
            </a:r>
          </a:p>
          <a:p>
            <a:pPr algn="just" eaLnBrk="1" hangingPunct="1">
              <a:lnSpc>
                <a:spcPct val="90000"/>
              </a:lnSpc>
            </a:pPr>
            <a:r>
              <a:rPr lang="en-US" altLang="en-US" sz="2800" smtClean="0"/>
              <a:t>There are some limitations for this methods this has to be used with caution</a:t>
            </a:r>
          </a:p>
        </p:txBody>
      </p:sp>
      <p:pic>
        <p:nvPicPr>
          <p:cNvPr id="327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37147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9424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540626-8A3E-4F7E-8335-2EF6A6A0438F}" type="slidenum">
              <a:rPr lang="en-US" altLang="en-US"/>
              <a:pPr eaLnBrk="1" hangingPunct="1"/>
              <a:t>32</a:t>
            </a:fld>
            <a:endParaRPr lang="en-US" altLang="en-US"/>
          </a:p>
        </p:txBody>
      </p:sp>
      <p:sp>
        <p:nvSpPr>
          <p:cNvPr id="33795" name="Rectangle 2"/>
          <p:cNvSpPr>
            <a:spLocks noGrp="1" noChangeArrowheads="1"/>
          </p:cNvSpPr>
          <p:nvPr>
            <p:ph type="title"/>
          </p:nvPr>
        </p:nvSpPr>
        <p:spPr/>
        <p:txBody>
          <a:bodyPr/>
          <a:lstStyle/>
          <a:p>
            <a:pPr eaLnBrk="1" hangingPunct="1"/>
            <a:r>
              <a:rPr lang="en-US" altLang="en-US" smtClean="0"/>
              <a:t>Limitations of Selenium IDE</a:t>
            </a:r>
          </a:p>
        </p:txBody>
      </p:sp>
      <p:sp>
        <p:nvSpPr>
          <p:cNvPr id="33796" name="Rectangle 3"/>
          <p:cNvSpPr>
            <a:spLocks noGrp="1" noChangeArrowheads="1"/>
          </p:cNvSpPr>
          <p:nvPr>
            <p:ph type="body" idx="1"/>
          </p:nvPr>
        </p:nvSpPr>
        <p:spPr/>
        <p:txBody>
          <a:bodyPr/>
          <a:lstStyle/>
          <a:p>
            <a:pPr eaLnBrk="1" hangingPunct="1">
              <a:buFont typeface="Wingdings" pitchFamily="2" charset="2"/>
              <a:buChar char="Ø"/>
            </a:pPr>
            <a:r>
              <a:rPr lang="en-US" altLang="en-US" smtClean="0"/>
              <a:t>Can run the test only on Firefox</a:t>
            </a:r>
          </a:p>
          <a:p>
            <a:pPr eaLnBrk="1" hangingPunct="1">
              <a:buFont typeface="Wingdings" pitchFamily="2" charset="2"/>
              <a:buChar char="Ø"/>
            </a:pPr>
            <a:r>
              <a:rPr lang="en-US" altLang="en-US" smtClean="0"/>
              <a:t>No Programming login (like loops, conditional statements)  can be applied</a:t>
            </a:r>
          </a:p>
          <a:p>
            <a:pPr eaLnBrk="1" hangingPunct="1">
              <a:buFont typeface="Wingdings" pitchFamily="2" charset="2"/>
              <a:buChar char="Ø"/>
            </a:pPr>
            <a:r>
              <a:rPr lang="en-US" altLang="en-US" smtClean="0"/>
              <a:t>Selenium IDE can execute scripts created in Selenese only.</a:t>
            </a:r>
          </a:p>
          <a:p>
            <a:pPr eaLnBrk="1" hangingPunct="1">
              <a:buFont typeface="Wingdings" pitchFamily="2" charset="2"/>
              <a:buChar char="Ø"/>
            </a:pPr>
            <a:r>
              <a:rPr lang="en-US" altLang="en-US" smtClean="0"/>
              <a:t>It is difficult to use Selenium IDE for checking complex test cases involving dynamic contents</a:t>
            </a:r>
          </a:p>
        </p:txBody>
      </p:sp>
    </p:spTree>
    <p:extLst>
      <p:ext uri="{BB962C8B-B14F-4D97-AF65-F5344CB8AC3E}">
        <p14:creationId xmlns:p14="http://schemas.microsoft.com/office/powerpoint/2010/main" val="1325336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F505E2-6A3B-49A4-86AA-4228C98F205A}" type="slidenum">
              <a:rPr lang="en-US" altLang="en-US"/>
              <a:pPr eaLnBrk="1" hangingPunct="1"/>
              <a:t>33</a:t>
            </a:fld>
            <a:endParaRPr lang="en-US" altLang="en-US"/>
          </a:p>
        </p:txBody>
      </p:sp>
      <p:sp>
        <p:nvSpPr>
          <p:cNvPr id="34819" name="Rectangle 2"/>
          <p:cNvSpPr>
            <a:spLocks noGrp="1" noChangeArrowheads="1"/>
          </p:cNvSpPr>
          <p:nvPr>
            <p:ph type="title"/>
          </p:nvPr>
        </p:nvSpPr>
        <p:spPr/>
        <p:txBody>
          <a:bodyPr/>
          <a:lstStyle/>
          <a:p>
            <a:pPr eaLnBrk="1" hangingPunct="1"/>
            <a:r>
              <a:rPr lang="en-US" altLang="en-US" smtClean="0"/>
              <a:t>Selenium RC 	</a:t>
            </a:r>
          </a:p>
        </p:txBody>
      </p:sp>
      <p:sp>
        <p:nvSpPr>
          <p:cNvPr id="34820" name="Rectangle 3"/>
          <p:cNvSpPr>
            <a:spLocks noGrp="1" noChangeArrowheads="1"/>
          </p:cNvSpPr>
          <p:nvPr>
            <p:ph type="body" idx="1"/>
          </p:nvPr>
        </p:nvSpPr>
        <p:spPr/>
        <p:txBody>
          <a:bodyPr/>
          <a:lstStyle/>
          <a:p>
            <a:pPr eaLnBrk="1" hangingPunct="1">
              <a:lnSpc>
                <a:spcPct val="90000"/>
              </a:lnSpc>
              <a:buFont typeface="Wingdings" pitchFamily="2" charset="2"/>
              <a:buChar char="Ø"/>
            </a:pPr>
            <a:r>
              <a:rPr lang="en-US" altLang="en-US" smtClean="0"/>
              <a:t>A solution to cross browser testing.</a:t>
            </a:r>
          </a:p>
          <a:p>
            <a:pPr eaLnBrk="1" hangingPunct="1">
              <a:lnSpc>
                <a:spcPct val="90000"/>
              </a:lnSpc>
              <a:buFont typeface="Wingdings" pitchFamily="2" charset="2"/>
              <a:buChar char="Ø"/>
            </a:pPr>
            <a:r>
              <a:rPr lang="en-US" altLang="en-US" smtClean="0"/>
              <a:t>A server, written in Java and so available on all the platforms.</a:t>
            </a:r>
          </a:p>
          <a:p>
            <a:pPr eaLnBrk="1" hangingPunct="1">
              <a:lnSpc>
                <a:spcPct val="90000"/>
              </a:lnSpc>
              <a:buFont typeface="Wingdings" pitchFamily="2" charset="2"/>
              <a:buChar char="Ø"/>
            </a:pPr>
            <a:r>
              <a:rPr lang="en-US" altLang="en-US" smtClean="0"/>
              <a:t>Acts as a proxy for web requests from them.</a:t>
            </a:r>
          </a:p>
          <a:p>
            <a:pPr eaLnBrk="1" hangingPunct="1">
              <a:lnSpc>
                <a:spcPct val="90000"/>
              </a:lnSpc>
              <a:buFont typeface="Wingdings" pitchFamily="2" charset="2"/>
              <a:buChar char="Ø"/>
            </a:pPr>
            <a:r>
              <a:rPr lang="en-US" altLang="en-US" smtClean="0"/>
              <a:t>Client libraries for many popular languages.</a:t>
            </a:r>
          </a:p>
          <a:p>
            <a:pPr eaLnBrk="1" hangingPunct="1">
              <a:lnSpc>
                <a:spcPct val="90000"/>
              </a:lnSpc>
              <a:buFont typeface="Wingdings" pitchFamily="2" charset="2"/>
              <a:buChar char="Ø"/>
            </a:pPr>
            <a:r>
              <a:rPr lang="en-US" altLang="en-US" smtClean="0"/>
              <a:t>Bundles Selenium Core and automatically loads into the browser </a:t>
            </a:r>
          </a:p>
        </p:txBody>
      </p:sp>
    </p:spTree>
    <p:extLst>
      <p:ext uri="{BB962C8B-B14F-4D97-AF65-F5344CB8AC3E}">
        <p14:creationId xmlns:p14="http://schemas.microsoft.com/office/powerpoint/2010/main" val="2607974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DD4440-40E3-47F0-9A8A-B7AFF4686A4C}" type="slidenum">
              <a:rPr lang="en-US" altLang="en-US"/>
              <a:pPr eaLnBrk="1" hangingPunct="1"/>
              <a:t>34</a:t>
            </a:fld>
            <a:endParaRPr lang="en-US" altLang="en-US"/>
          </a:p>
        </p:txBody>
      </p:sp>
      <p:sp>
        <p:nvSpPr>
          <p:cNvPr id="35843" name="Rectangle 2"/>
          <p:cNvSpPr>
            <a:spLocks noGrp="1" noChangeArrowheads="1"/>
          </p:cNvSpPr>
          <p:nvPr>
            <p:ph type="title"/>
          </p:nvPr>
        </p:nvSpPr>
        <p:spPr/>
        <p:txBody>
          <a:bodyPr/>
          <a:lstStyle/>
          <a:p>
            <a:pPr eaLnBrk="1" hangingPunct="1"/>
            <a:r>
              <a:rPr lang="en-US" altLang="en-US" smtClean="0"/>
              <a:t>Installing Selenium RC</a:t>
            </a:r>
          </a:p>
        </p:txBody>
      </p:sp>
      <p:sp>
        <p:nvSpPr>
          <p:cNvPr id="35844" name="Rectangle 3"/>
          <p:cNvSpPr>
            <a:spLocks noGrp="1" noChangeArrowheads="1"/>
          </p:cNvSpPr>
          <p:nvPr>
            <p:ph type="body" idx="1"/>
          </p:nvPr>
        </p:nvSpPr>
        <p:spPr/>
        <p:txBody>
          <a:bodyPr/>
          <a:lstStyle/>
          <a:p>
            <a:pPr eaLnBrk="1" hangingPunct="1">
              <a:buFontTx/>
              <a:buNone/>
            </a:pPr>
            <a:r>
              <a:rPr lang="en-US" altLang="en-US" smtClean="0"/>
              <a:t>Software Required </a:t>
            </a:r>
          </a:p>
          <a:p>
            <a:pPr eaLnBrk="1" hangingPunct="1">
              <a:buFont typeface="Wingdings" pitchFamily="2" charset="2"/>
              <a:buChar char="Ø"/>
            </a:pPr>
            <a:r>
              <a:rPr lang="en-US" altLang="en-US" sz="2400" smtClean="0"/>
              <a:t>JDK 1.6 , selenium-remote-control-1.0.3 (this can be downloaded from </a:t>
            </a:r>
            <a:r>
              <a:rPr lang="en-US" altLang="en-US" sz="2400" smtClean="0">
                <a:hlinkClick r:id="rId2"/>
              </a:rPr>
              <a:t>http://seleniumhq.org/download/</a:t>
            </a:r>
            <a:r>
              <a:rPr lang="en-US" altLang="en-US" sz="2400" smtClean="0"/>
              <a:t>)</a:t>
            </a:r>
          </a:p>
          <a:p>
            <a:pPr eaLnBrk="1" hangingPunct="1">
              <a:buFont typeface="Wingdings" pitchFamily="2" charset="2"/>
              <a:buNone/>
            </a:pPr>
            <a:r>
              <a:rPr lang="en-US" altLang="en-US" sz="2400" smtClean="0"/>
              <a:t>Installation Procedure</a:t>
            </a:r>
          </a:p>
          <a:p>
            <a:pPr eaLnBrk="1" hangingPunct="1">
              <a:buFont typeface="Wingdings" pitchFamily="2" charset="2"/>
              <a:buChar char="Ø"/>
            </a:pPr>
            <a:r>
              <a:rPr lang="en-US" altLang="en-US" sz="2400" smtClean="0"/>
              <a:t>Selenium RC is simply a jar file and to run it we need java installed. (JDK 1.6 is preferred)</a:t>
            </a:r>
          </a:p>
          <a:p>
            <a:pPr eaLnBrk="1" hangingPunct="1">
              <a:buFont typeface="Wingdings" pitchFamily="2" charset="2"/>
              <a:buChar char="Ø"/>
            </a:pPr>
            <a:r>
              <a:rPr lang="en-US" altLang="en-US" sz="2400" smtClean="0"/>
              <a:t>Once the Java is installed just unzip the selenium-remote-control-1.0.3. zip which was downloaded from the selenium site to a directory.</a:t>
            </a:r>
          </a:p>
          <a:p>
            <a:pPr eaLnBrk="1" hangingPunct="1">
              <a:buFont typeface="Wingdings" pitchFamily="2" charset="2"/>
              <a:buNone/>
            </a:pPr>
            <a:endParaRPr lang="en-US" altLang="en-US" sz="2400" smtClean="0"/>
          </a:p>
          <a:p>
            <a:pPr eaLnBrk="1" hangingPunct="1">
              <a:buFont typeface="Wingdings" pitchFamily="2" charset="2"/>
              <a:buNone/>
            </a:pPr>
            <a:endParaRPr lang="en-US" altLang="en-US" sz="2400" smtClean="0"/>
          </a:p>
        </p:txBody>
      </p:sp>
    </p:spTree>
    <p:extLst>
      <p:ext uri="{BB962C8B-B14F-4D97-AF65-F5344CB8AC3E}">
        <p14:creationId xmlns:p14="http://schemas.microsoft.com/office/powerpoint/2010/main" val="2606778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9519DB-3392-4EC4-A7BA-31071992F242}" type="slidenum">
              <a:rPr lang="en-US" altLang="en-US"/>
              <a:pPr eaLnBrk="1" hangingPunct="1"/>
              <a:t>35</a:t>
            </a:fld>
            <a:endParaRPr lang="en-US" altLang="en-US"/>
          </a:p>
        </p:txBody>
      </p:sp>
      <p:sp>
        <p:nvSpPr>
          <p:cNvPr id="36867" name="Rectangle 2"/>
          <p:cNvSpPr>
            <a:spLocks noGrp="1" noChangeArrowheads="1"/>
          </p:cNvSpPr>
          <p:nvPr>
            <p:ph type="title"/>
          </p:nvPr>
        </p:nvSpPr>
        <p:spPr/>
        <p:txBody>
          <a:bodyPr/>
          <a:lstStyle/>
          <a:p>
            <a:pPr eaLnBrk="1" hangingPunct="1"/>
            <a:r>
              <a:rPr lang="en-US" altLang="en-US" sz="4000" smtClean="0"/>
              <a:t>Selenium Test Automation Process</a:t>
            </a:r>
          </a:p>
        </p:txBody>
      </p:sp>
      <p:sp>
        <p:nvSpPr>
          <p:cNvPr id="36868" name="Rectangle 3"/>
          <p:cNvSpPr>
            <a:spLocks noGrp="1" noChangeArrowheads="1"/>
          </p:cNvSpPr>
          <p:nvPr>
            <p:ph type="body" idx="1"/>
          </p:nvPr>
        </p:nvSpPr>
        <p:spPr>
          <a:xfrm>
            <a:off x="457200" y="1600200"/>
            <a:ext cx="8229600" cy="2438400"/>
          </a:xfrm>
        </p:spPr>
        <p:txBody>
          <a:bodyPr/>
          <a:lstStyle/>
          <a:p>
            <a:pPr algn="just" eaLnBrk="1" hangingPunct="1"/>
            <a:r>
              <a:rPr lang="en-US" altLang="en-US" sz="2400" smtClean="0"/>
              <a:t>First Generate the Script using selenium IDE in the firefox IDE</a:t>
            </a:r>
          </a:p>
          <a:p>
            <a:pPr algn="just" eaLnBrk="1" hangingPunct="1"/>
            <a:r>
              <a:rPr lang="en-US" altLang="en-US" sz="2400" smtClean="0"/>
              <a:t>Once the Scripts are recorded add assertions where ever required</a:t>
            </a:r>
          </a:p>
          <a:p>
            <a:pPr algn="just" eaLnBrk="1" hangingPunct="1"/>
            <a:r>
              <a:rPr lang="en-US" altLang="en-US" sz="2400" smtClean="0"/>
              <a:t>Now format the Selenese test into the language of your choice. Please refer to the Image</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038600"/>
            <a:ext cx="40576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616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C652C7-4EB2-4562-B71E-5972E629AEF1}" type="slidenum">
              <a:rPr lang="en-US" altLang="en-US"/>
              <a:pPr eaLnBrk="1" hangingPunct="1"/>
              <a:t>36</a:t>
            </a:fld>
            <a:endParaRPr lang="en-US" altLang="en-US"/>
          </a:p>
        </p:txBody>
      </p:sp>
      <p:sp>
        <p:nvSpPr>
          <p:cNvPr id="37891" name="Rectangle 2"/>
          <p:cNvSpPr>
            <a:spLocks noGrp="1" noChangeArrowheads="1"/>
          </p:cNvSpPr>
          <p:nvPr>
            <p:ph type="title"/>
          </p:nvPr>
        </p:nvSpPr>
        <p:spPr/>
        <p:txBody>
          <a:bodyPr/>
          <a:lstStyle/>
          <a:p>
            <a:pPr eaLnBrk="1" hangingPunct="1"/>
            <a:r>
              <a:rPr lang="en-US" altLang="en-US" sz="4000" smtClean="0"/>
              <a:t>Selenium Test Automation Process</a:t>
            </a:r>
          </a:p>
        </p:txBody>
      </p:sp>
      <p:sp>
        <p:nvSpPr>
          <p:cNvPr id="37892" name="Rectangle 3"/>
          <p:cNvSpPr>
            <a:spLocks noGrp="1" noChangeArrowheads="1"/>
          </p:cNvSpPr>
          <p:nvPr>
            <p:ph type="body" idx="1"/>
          </p:nvPr>
        </p:nvSpPr>
        <p:spPr/>
        <p:txBody>
          <a:bodyPr/>
          <a:lstStyle/>
          <a:p>
            <a:pPr eaLnBrk="1" hangingPunct="1">
              <a:lnSpc>
                <a:spcPct val="90000"/>
              </a:lnSpc>
            </a:pPr>
            <a:r>
              <a:rPr lang="en-US" altLang="en-US" sz="2800" smtClean="0"/>
              <a:t>Once the Selenese script is converted into your preferred language you can you can run them using Selenium Server.</a:t>
            </a:r>
          </a:p>
          <a:p>
            <a:pPr eaLnBrk="1" hangingPunct="1">
              <a:lnSpc>
                <a:spcPct val="90000"/>
              </a:lnSpc>
            </a:pPr>
            <a:r>
              <a:rPr lang="en-US" altLang="en-US" sz="2800" smtClean="0"/>
              <a:t>For running the script you also need the client driver for that particular language.</a:t>
            </a:r>
          </a:p>
          <a:p>
            <a:pPr eaLnBrk="1" hangingPunct="1">
              <a:lnSpc>
                <a:spcPct val="90000"/>
              </a:lnSpc>
            </a:pPr>
            <a:r>
              <a:rPr lang="en-US" altLang="en-US" sz="2800" smtClean="0"/>
              <a:t>To enhance the script we will require IDE like netbeans or Eclipse IDE</a:t>
            </a:r>
          </a:p>
          <a:p>
            <a:pPr eaLnBrk="1" hangingPunct="1">
              <a:lnSpc>
                <a:spcPct val="90000"/>
              </a:lnSpc>
            </a:pPr>
            <a:r>
              <a:rPr lang="en-US" altLang="en-US" sz="2800" smtClean="0"/>
              <a:t>To Integrate the script and run them as a suite we will require build integration tools like Maven or Ant.</a:t>
            </a:r>
          </a:p>
        </p:txBody>
      </p:sp>
    </p:spTree>
    <p:extLst>
      <p:ext uri="{BB962C8B-B14F-4D97-AF65-F5344CB8AC3E}">
        <p14:creationId xmlns:p14="http://schemas.microsoft.com/office/powerpoint/2010/main" val="141784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2C6A5E-1774-4B24-B5AF-ECB2EE4C7AB4}" type="slidenum">
              <a:rPr lang="en-US" altLang="en-US"/>
              <a:pPr eaLnBrk="1" hangingPunct="1"/>
              <a:t>37</a:t>
            </a:fld>
            <a:endParaRPr lang="en-US" altLang="en-US"/>
          </a:p>
        </p:txBody>
      </p:sp>
      <p:sp>
        <p:nvSpPr>
          <p:cNvPr id="38915" name="Rectangle 2"/>
          <p:cNvSpPr>
            <a:spLocks noGrp="1" noChangeArrowheads="1"/>
          </p:cNvSpPr>
          <p:nvPr>
            <p:ph type="title"/>
          </p:nvPr>
        </p:nvSpPr>
        <p:spPr/>
        <p:txBody>
          <a:bodyPr/>
          <a:lstStyle/>
          <a:p>
            <a:pPr eaLnBrk="1" hangingPunct="1"/>
            <a:r>
              <a:rPr lang="en-US" altLang="en-US" smtClean="0"/>
              <a:t>How Selenium Works</a:t>
            </a:r>
          </a:p>
        </p:txBody>
      </p:sp>
      <p:pic>
        <p:nvPicPr>
          <p:cNvPr id="3891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600200"/>
            <a:ext cx="6248400" cy="4525963"/>
          </a:xfrm>
        </p:spPr>
      </p:pic>
    </p:spTree>
    <p:extLst>
      <p:ext uri="{BB962C8B-B14F-4D97-AF65-F5344CB8AC3E}">
        <p14:creationId xmlns:p14="http://schemas.microsoft.com/office/powerpoint/2010/main" val="3770886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C215C0-2030-47F5-9584-E7C0E18E3C9E}" type="slidenum">
              <a:rPr lang="en-US" altLang="en-US"/>
              <a:pPr eaLnBrk="1" hangingPunct="1"/>
              <a:t>38</a:t>
            </a:fld>
            <a:endParaRPr lang="en-US" altLang="en-US"/>
          </a:p>
        </p:txBody>
      </p:sp>
      <p:sp>
        <p:nvSpPr>
          <p:cNvPr id="39939" name="Rectangle 2"/>
          <p:cNvSpPr>
            <a:spLocks noGrp="1" noChangeArrowheads="1"/>
          </p:cNvSpPr>
          <p:nvPr>
            <p:ph type="title"/>
          </p:nvPr>
        </p:nvSpPr>
        <p:spPr/>
        <p:txBody>
          <a:bodyPr>
            <a:normAutofit fontScale="90000"/>
          </a:bodyPr>
          <a:lstStyle/>
          <a:p>
            <a:pPr eaLnBrk="1" hangingPunct="1"/>
            <a:r>
              <a:rPr lang="en-US" altLang="en-US" sz="4000" smtClean="0"/>
              <a:t>Running a Selenese Test on Different Browsers</a:t>
            </a:r>
          </a:p>
        </p:txBody>
      </p:sp>
      <p:sp>
        <p:nvSpPr>
          <p:cNvPr id="39940" name="Rectangle 3"/>
          <p:cNvSpPr>
            <a:spLocks noGrp="1" noChangeArrowheads="1"/>
          </p:cNvSpPr>
          <p:nvPr>
            <p:ph type="body" idx="1"/>
          </p:nvPr>
        </p:nvSpPr>
        <p:spPr>
          <a:xfrm>
            <a:off x="457200" y="1600200"/>
            <a:ext cx="8229600" cy="3200400"/>
          </a:xfrm>
        </p:spPr>
        <p:txBody>
          <a:bodyPr/>
          <a:lstStyle/>
          <a:p>
            <a:pPr marL="609600" indent="-609600" eaLnBrk="1" hangingPunct="1">
              <a:lnSpc>
                <a:spcPct val="90000"/>
              </a:lnSpc>
              <a:buFont typeface="Wingdings" pitchFamily="2" charset="2"/>
              <a:buChar char="Ø"/>
            </a:pPr>
            <a:r>
              <a:rPr lang="en-US" altLang="en-US" sz="2400" smtClean="0"/>
              <a:t>Following are the steps to create a selenese test suite and run a test suite using selenium RC</a:t>
            </a:r>
          </a:p>
          <a:p>
            <a:pPr marL="609600" indent="-609600" eaLnBrk="1" hangingPunct="1">
              <a:lnSpc>
                <a:spcPct val="90000"/>
              </a:lnSpc>
              <a:buFont typeface="Wingdings" pitchFamily="2" charset="2"/>
              <a:buAutoNum type="arabicParenR"/>
            </a:pPr>
            <a:r>
              <a:rPr lang="en-US" altLang="en-US" sz="2000" smtClean="0"/>
              <a:t>Record a test case using selenium IDE and save it as “Test1.html” (say).</a:t>
            </a:r>
          </a:p>
          <a:p>
            <a:pPr marL="609600" indent="-609600" eaLnBrk="1" hangingPunct="1">
              <a:lnSpc>
                <a:spcPct val="90000"/>
              </a:lnSpc>
              <a:buFont typeface="Wingdings" pitchFamily="2" charset="2"/>
              <a:buAutoNum type="arabicParenR"/>
            </a:pPr>
            <a:r>
              <a:rPr lang="en-US" altLang="en-US" sz="2000" smtClean="0"/>
              <a:t>Record another test case using selenium IDE and save its as “Test3.html” (say).</a:t>
            </a:r>
          </a:p>
          <a:p>
            <a:pPr marL="609600" indent="-609600" eaLnBrk="1" hangingPunct="1">
              <a:lnSpc>
                <a:spcPct val="90000"/>
              </a:lnSpc>
              <a:buFont typeface="Wingdings" pitchFamily="2" charset="2"/>
              <a:buAutoNum type="arabicParenR"/>
            </a:pPr>
            <a:r>
              <a:rPr lang="en-US" altLang="en-US" sz="2000" smtClean="0"/>
              <a:t>In this way you can record any number of test case using selenium IDE and save them as &lt;filename&gt;.html</a:t>
            </a:r>
          </a:p>
          <a:p>
            <a:pPr marL="609600" indent="-609600" eaLnBrk="1" hangingPunct="1">
              <a:lnSpc>
                <a:spcPct val="90000"/>
              </a:lnSpc>
              <a:buFont typeface="Wingdings" pitchFamily="2" charset="2"/>
              <a:buAutoNum type="arabicParenR"/>
            </a:pPr>
            <a:r>
              <a:rPr lang="en-US" altLang="en-US" sz="2000" smtClean="0"/>
              <a:t>Then Create a New Test Suite using the File Menu. See the Image Below.</a:t>
            </a:r>
          </a:p>
        </p:txBody>
      </p:sp>
      <p:pic>
        <p:nvPicPr>
          <p:cNvPr id="399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876800"/>
            <a:ext cx="37719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78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B1E61B-9E46-407B-A6AB-6E1344B88B1A}" type="slidenum">
              <a:rPr lang="en-US" altLang="en-US"/>
              <a:pPr eaLnBrk="1" hangingPunct="1"/>
              <a:t>39</a:t>
            </a:fld>
            <a:endParaRPr lang="en-US" altLang="en-US"/>
          </a:p>
        </p:txBody>
      </p:sp>
      <p:sp>
        <p:nvSpPr>
          <p:cNvPr id="40963" name="Rectangle 2"/>
          <p:cNvSpPr>
            <a:spLocks noGrp="1" noChangeArrowheads="1"/>
          </p:cNvSpPr>
          <p:nvPr>
            <p:ph type="title"/>
          </p:nvPr>
        </p:nvSpPr>
        <p:spPr/>
        <p:txBody>
          <a:bodyPr/>
          <a:lstStyle/>
          <a:p>
            <a:pPr eaLnBrk="1" hangingPunct="1"/>
            <a:r>
              <a:rPr lang="en-US" altLang="en-US" smtClean="0"/>
              <a:t>Selenese Suite cont..</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95400"/>
            <a:ext cx="2438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Text Box 5"/>
          <p:cNvSpPr txBox="1">
            <a:spLocks noChangeArrowheads="1"/>
          </p:cNvSpPr>
          <p:nvPr/>
        </p:nvSpPr>
        <p:spPr bwMode="auto">
          <a:xfrm>
            <a:off x="304800" y="1524000"/>
            <a:ext cx="53340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ct val="20000"/>
              </a:spcBef>
            </a:pPr>
            <a:r>
              <a:rPr lang="en-US" altLang="en-US"/>
              <a:t>Add the created test cases in to the suite as shown in Image1</a:t>
            </a:r>
          </a:p>
          <a:p>
            <a:pPr eaLnBrk="1" hangingPunct="1">
              <a:spcBef>
                <a:spcPct val="50000"/>
              </a:spcBef>
            </a:pPr>
            <a:r>
              <a:rPr lang="en-US" altLang="en-US"/>
              <a:t>Once the test cases are added to the suite save them as a test suite as in Image2</a:t>
            </a:r>
          </a:p>
          <a:p>
            <a:pPr eaLnBrk="1" hangingPunct="1">
              <a:spcBef>
                <a:spcPct val="50000"/>
              </a:spcBef>
            </a:pPr>
            <a:r>
              <a:rPr lang="en-US" altLang="en-US"/>
              <a:t>The Open the command prompt and navigate to the directory where Selenium RC (server) is placed.</a:t>
            </a:r>
          </a:p>
          <a:p>
            <a:pPr eaLnBrk="1" hangingPunct="1">
              <a:spcBef>
                <a:spcPct val="50000"/>
              </a:spcBef>
            </a:pPr>
            <a:r>
              <a:rPr lang="en-US" altLang="en-US"/>
              <a:t>In the command prompt Enter the command as shown below.</a:t>
            </a:r>
          </a:p>
        </p:txBody>
      </p:sp>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352800"/>
            <a:ext cx="16859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6324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55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36F43A-0DE6-4DB9-9150-76B45CF8A18B}" type="slidenum">
              <a:rPr lang="en-US" altLang="en-US"/>
              <a:pPr eaLnBrk="1" hangingPunct="1"/>
              <a:t>4</a:t>
            </a:fld>
            <a:endParaRPr lang="en-US" altLang="en-US"/>
          </a:p>
        </p:txBody>
      </p:sp>
      <p:sp>
        <p:nvSpPr>
          <p:cNvPr id="5123" name="Rectangle 2"/>
          <p:cNvSpPr>
            <a:spLocks noGrp="1" noChangeArrowheads="1"/>
          </p:cNvSpPr>
          <p:nvPr>
            <p:ph type="title"/>
          </p:nvPr>
        </p:nvSpPr>
        <p:spPr/>
        <p:txBody>
          <a:bodyPr/>
          <a:lstStyle/>
          <a:p>
            <a:pPr eaLnBrk="1" hangingPunct="1"/>
            <a:r>
              <a:rPr lang="en-US" altLang="en-US" smtClean="0"/>
              <a:t>Test Automation Tools</a:t>
            </a:r>
          </a:p>
        </p:txBody>
      </p:sp>
      <p:sp>
        <p:nvSpPr>
          <p:cNvPr id="5124" name="Rectangle 3"/>
          <p:cNvSpPr>
            <a:spLocks noGrp="1" noChangeArrowheads="1"/>
          </p:cNvSpPr>
          <p:nvPr>
            <p:ph type="body" idx="1"/>
          </p:nvPr>
        </p:nvSpPr>
        <p:spPr/>
        <p:txBody>
          <a:bodyPr/>
          <a:lstStyle/>
          <a:p>
            <a:pPr eaLnBrk="1" hangingPunct="1">
              <a:lnSpc>
                <a:spcPct val="90000"/>
              </a:lnSpc>
              <a:buFontTx/>
              <a:buNone/>
            </a:pPr>
            <a:endParaRPr lang="en-US" altLang="en-US" sz="2400" smtClean="0"/>
          </a:p>
          <a:p>
            <a:pPr lvl="1" eaLnBrk="1" hangingPunct="1">
              <a:lnSpc>
                <a:spcPct val="90000"/>
              </a:lnSpc>
              <a:buFont typeface="Wingdings" pitchFamily="2" charset="2"/>
              <a:buChar char="Ø"/>
            </a:pPr>
            <a:r>
              <a:rPr lang="en-US" altLang="en-US" sz="2000" smtClean="0"/>
              <a:t>Quick Test Professional By HP</a:t>
            </a:r>
          </a:p>
          <a:p>
            <a:pPr lvl="1" eaLnBrk="1" hangingPunct="1">
              <a:lnSpc>
                <a:spcPct val="90000"/>
              </a:lnSpc>
              <a:buFont typeface="Wingdings" pitchFamily="2" charset="2"/>
              <a:buChar char="Ø"/>
            </a:pPr>
            <a:r>
              <a:rPr lang="en-US" altLang="en-US" sz="2000" smtClean="0"/>
              <a:t>Rational Functional Tester By Rational (IBM Company)</a:t>
            </a:r>
          </a:p>
          <a:p>
            <a:pPr lvl="1" eaLnBrk="1" hangingPunct="1">
              <a:lnSpc>
                <a:spcPct val="90000"/>
              </a:lnSpc>
              <a:buFont typeface="Wingdings" pitchFamily="2" charset="2"/>
              <a:buChar char="Ø"/>
            </a:pPr>
            <a:r>
              <a:rPr lang="en-US" altLang="en-US" sz="2000" smtClean="0"/>
              <a:t>Silk Test By Borland</a:t>
            </a:r>
          </a:p>
          <a:p>
            <a:pPr lvl="1" eaLnBrk="1" hangingPunct="1">
              <a:lnSpc>
                <a:spcPct val="90000"/>
              </a:lnSpc>
              <a:buFont typeface="Wingdings" pitchFamily="2" charset="2"/>
              <a:buChar char="Ø"/>
            </a:pPr>
            <a:r>
              <a:rPr lang="en-US" altLang="en-US" sz="2000" smtClean="0"/>
              <a:t>Test Complete By Automated QA</a:t>
            </a:r>
          </a:p>
          <a:p>
            <a:pPr lvl="1" eaLnBrk="1" hangingPunct="1">
              <a:lnSpc>
                <a:spcPct val="90000"/>
              </a:lnSpc>
              <a:buFont typeface="Wingdings" pitchFamily="2" charset="2"/>
              <a:buChar char="Ø"/>
            </a:pPr>
            <a:r>
              <a:rPr lang="en-US" altLang="en-US" sz="2000" smtClean="0"/>
              <a:t>QA Run (Compuware )</a:t>
            </a:r>
          </a:p>
          <a:p>
            <a:pPr lvl="1" eaLnBrk="1" hangingPunct="1">
              <a:lnSpc>
                <a:spcPct val="90000"/>
              </a:lnSpc>
              <a:buFont typeface="Wingdings" pitchFamily="2" charset="2"/>
              <a:buChar char="Ø"/>
            </a:pPr>
            <a:r>
              <a:rPr lang="en-US" altLang="en-US" sz="2000" smtClean="0"/>
              <a:t>Watir ( Open Source)</a:t>
            </a:r>
          </a:p>
          <a:p>
            <a:pPr lvl="1" eaLnBrk="1" hangingPunct="1">
              <a:lnSpc>
                <a:spcPct val="90000"/>
              </a:lnSpc>
              <a:buFont typeface="Wingdings" pitchFamily="2" charset="2"/>
              <a:buChar char="Ø"/>
            </a:pPr>
            <a:r>
              <a:rPr lang="en-US" altLang="en-US" sz="2000" smtClean="0"/>
              <a:t>Selenium ( Open Source)</a:t>
            </a:r>
          </a:p>
          <a:p>
            <a:pPr lvl="1" eaLnBrk="1" hangingPunct="1">
              <a:lnSpc>
                <a:spcPct val="90000"/>
              </a:lnSpc>
              <a:buFont typeface="Wingdings" pitchFamily="2" charset="2"/>
              <a:buChar char="Ø"/>
            </a:pPr>
            <a:r>
              <a:rPr lang="en-US" altLang="en-US" sz="2000" smtClean="0"/>
              <a:t>Sahi (Open Source)</a:t>
            </a:r>
          </a:p>
        </p:txBody>
      </p:sp>
    </p:spTree>
    <p:extLst>
      <p:ext uri="{BB962C8B-B14F-4D97-AF65-F5344CB8AC3E}">
        <p14:creationId xmlns:p14="http://schemas.microsoft.com/office/powerpoint/2010/main" val="38375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F225DE-F7D9-435F-8BF1-3550A8C6BD22}" type="slidenum">
              <a:rPr lang="en-US" altLang="en-US"/>
              <a:pPr eaLnBrk="1" hangingPunct="1"/>
              <a:t>40</a:t>
            </a:fld>
            <a:endParaRPr lang="en-US" altLang="en-US"/>
          </a:p>
        </p:txBody>
      </p:sp>
      <p:sp>
        <p:nvSpPr>
          <p:cNvPr id="41987" name="Rectangle 2"/>
          <p:cNvSpPr>
            <a:spLocks noGrp="1" noChangeArrowheads="1"/>
          </p:cNvSpPr>
          <p:nvPr>
            <p:ph type="title"/>
          </p:nvPr>
        </p:nvSpPr>
        <p:spPr/>
        <p:txBody>
          <a:bodyPr/>
          <a:lstStyle/>
          <a:p>
            <a:pPr eaLnBrk="1" hangingPunct="1"/>
            <a:r>
              <a:rPr lang="en-US" altLang="en-US" smtClean="0"/>
              <a:t>Selenese Suite cont..</a:t>
            </a:r>
          </a:p>
        </p:txBody>
      </p:sp>
      <p:sp>
        <p:nvSpPr>
          <p:cNvPr id="41988" name="Rectangle 3"/>
          <p:cNvSpPr>
            <a:spLocks noGrp="1" noChangeArrowheads="1"/>
          </p:cNvSpPr>
          <p:nvPr>
            <p:ph type="body" idx="1"/>
          </p:nvPr>
        </p:nvSpPr>
        <p:spPr>
          <a:xfrm>
            <a:off x="457200" y="1600200"/>
            <a:ext cx="4114800" cy="4343400"/>
          </a:xfrm>
        </p:spPr>
        <p:txBody>
          <a:bodyPr/>
          <a:lstStyle/>
          <a:p>
            <a:pPr eaLnBrk="1" hangingPunct="1">
              <a:buFontTx/>
              <a:buNone/>
            </a:pPr>
            <a:r>
              <a:rPr lang="en-US" altLang="en-US" sz="2800" smtClean="0"/>
              <a:t>Command : </a:t>
            </a:r>
          </a:p>
          <a:p>
            <a:pPr eaLnBrk="1" hangingPunct="1">
              <a:buFont typeface="Wingdings" pitchFamily="2" charset="2"/>
              <a:buChar char="Ø"/>
            </a:pPr>
            <a:r>
              <a:rPr lang="en-US" altLang="en-US" sz="2000" smtClean="0">
                <a:solidFill>
                  <a:srgbClr val="FF00FF"/>
                </a:solidFill>
              </a:rPr>
              <a:t>java -jar selenium-server.jar</a:t>
            </a:r>
            <a:r>
              <a:rPr lang="en-US" altLang="en-US" sz="2000" smtClean="0"/>
              <a:t> -multiwindow -htmlSuite </a:t>
            </a:r>
            <a:r>
              <a:rPr lang="en-US" altLang="en-US" sz="2000" smtClean="0">
                <a:solidFill>
                  <a:srgbClr val="008000"/>
                </a:solidFill>
              </a:rPr>
              <a:t>"*iexplore"</a:t>
            </a:r>
            <a:r>
              <a:rPr lang="en-US" altLang="en-US" sz="2000" smtClean="0"/>
              <a:t> </a:t>
            </a:r>
            <a:r>
              <a:rPr lang="en-US" altLang="en-US" sz="2000" smtClean="0">
                <a:solidFill>
                  <a:srgbClr val="0066FF"/>
                </a:solidFill>
              </a:rPr>
              <a:t>"https://localhost/bookstore/"</a:t>
            </a:r>
            <a:r>
              <a:rPr lang="en-US" altLang="en-US" sz="2000" smtClean="0"/>
              <a:t> </a:t>
            </a:r>
            <a:r>
              <a:rPr lang="en-US" altLang="en-US" sz="2000" smtClean="0">
                <a:solidFill>
                  <a:srgbClr val="800000"/>
                </a:solidFill>
              </a:rPr>
              <a:t>"D:\testa.html"</a:t>
            </a:r>
            <a:r>
              <a:rPr lang="en-US" altLang="en-US" sz="2000" smtClean="0"/>
              <a:t> </a:t>
            </a:r>
            <a:r>
              <a:rPr lang="en-US" altLang="en-US" sz="2000" smtClean="0">
                <a:solidFill>
                  <a:srgbClr val="000099"/>
                </a:solidFill>
              </a:rPr>
              <a:t>"C:\results.html“</a:t>
            </a:r>
          </a:p>
          <a:p>
            <a:pPr eaLnBrk="1" hangingPunct="1">
              <a:buFont typeface="Wingdings" pitchFamily="2" charset="2"/>
              <a:buChar char="Ø"/>
            </a:pPr>
            <a:endParaRPr lang="en-US" altLang="en-US" sz="2000" smtClean="0">
              <a:solidFill>
                <a:srgbClr val="000099"/>
              </a:solidFill>
            </a:endParaRPr>
          </a:p>
          <a:p>
            <a:pPr eaLnBrk="1" hangingPunct="1">
              <a:buFont typeface="Wingdings" pitchFamily="2" charset="2"/>
              <a:buChar char="Ø"/>
            </a:pPr>
            <a:r>
              <a:rPr lang="en-US" altLang="en-US" sz="2000" smtClean="0"/>
              <a:t>Once the command is run the results will be stored in the results.html file as shown below.</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371600"/>
            <a:ext cx="381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608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2446ED-E68E-4880-A195-64B735440C32}" type="slidenum">
              <a:rPr lang="en-US" altLang="en-US"/>
              <a:pPr eaLnBrk="1" hangingPunct="1"/>
              <a:t>41</a:t>
            </a:fld>
            <a:endParaRPr lang="en-US" altLang="en-US"/>
          </a:p>
        </p:txBody>
      </p:sp>
      <p:sp>
        <p:nvSpPr>
          <p:cNvPr id="43011" name="Rectangle 2"/>
          <p:cNvSpPr>
            <a:spLocks noGrp="1" noChangeArrowheads="1"/>
          </p:cNvSpPr>
          <p:nvPr>
            <p:ph type="title"/>
          </p:nvPr>
        </p:nvSpPr>
        <p:spPr/>
        <p:txBody>
          <a:bodyPr>
            <a:normAutofit fontScale="90000"/>
          </a:bodyPr>
          <a:lstStyle/>
          <a:p>
            <a:pPr eaLnBrk="1" hangingPunct="1"/>
            <a:r>
              <a:rPr lang="en-US" altLang="en-US" sz="4000" smtClean="0"/>
              <a:t>Selenium Test Case Development Using Java</a:t>
            </a:r>
          </a:p>
        </p:txBody>
      </p:sp>
      <p:sp>
        <p:nvSpPr>
          <p:cNvPr id="43012" name="Rectangle 3"/>
          <p:cNvSpPr>
            <a:spLocks noGrp="1" noChangeArrowheads="1"/>
          </p:cNvSpPr>
          <p:nvPr>
            <p:ph type="body" idx="1"/>
          </p:nvPr>
        </p:nvSpPr>
        <p:spPr/>
        <p:txBody>
          <a:bodyPr/>
          <a:lstStyle/>
          <a:p>
            <a:pPr eaLnBrk="1" hangingPunct="1">
              <a:buFontTx/>
              <a:buNone/>
            </a:pPr>
            <a:r>
              <a:rPr lang="en-US" altLang="en-US" smtClean="0"/>
              <a:t>Required Software</a:t>
            </a:r>
          </a:p>
          <a:p>
            <a:pPr eaLnBrk="1" hangingPunct="1">
              <a:buFont typeface="Wingdings" pitchFamily="2" charset="2"/>
              <a:buChar char="Ø"/>
            </a:pPr>
            <a:r>
              <a:rPr lang="en-US" altLang="en-US" smtClean="0"/>
              <a:t>Selenium RC Server jar , Selenium Java Client Driver jar , JDK 1.6 +, Eclipse (or any other IDE), Junit jar and testng jar</a:t>
            </a:r>
          </a:p>
          <a:p>
            <a:pPr eaLnBrk="1" hangingPunct="1">
              <a:buFont typeface="Wingdings" pitchFamily="2" charset="2"/>
              <a:buChar char="Ø"/>
            </a:pPr>
            <a:r>
              <a:rPr lang="en-US" altLang="en-US" smtClean="0"/>
              <a:t>For building the frame work we require continuous build integration tools like Ant, Maven or cruise control.</a:t>
            </a:r>
          </a:p>
        </p:txBody>
      </p:sp>
    </p:spTree>
    <p:extLst>
      <p:ext uri="{BB962C8B-B14F-4D97-AF65-F5344CB8AC3E}">
        <p14:creationId xmlns:p14="http://schemas.microsoft.com/office/powerpoint/2010/main" val="665220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19DA0E-9DA6-49D2-A1D6-4E86A3348321}" type="slidenum">
              <a:rPr lang="en-US" altLang="en-US"/>
              <a:pPr eaLnBrk="1" hangingPunct="1"/>
              <a:t>42</a:t>
            </a:fld>
            <a:endParaRPr lang="en-US" altLang="en-US"/>
          </a:p>
        </p:txBody>
      </p:sp>
      <p:sp>
        <p:nvSpPr>
          <p:cNvPr id="44035" name="Rectangle 2"/>
          <p:cNvSpPr>
            <a:spLocks noGrp="1" noChangeArrowheads="1"/>
          </p:cNvSpPr>
          <p:nvPr>
            <p:ph type="title"/>
          </p:nvPr>
        </p:nvSpPr>
        <p:spPr/>
        <p:txBody>
          <a:bodyPr/>
          <a:lstStyle/>
          <a:p>
            <a:pPr eaLnBrk="1" hangingPunct="1"/>
            <a:r>
              <a:rPr lang="en-US" altLang="en-US" smtClean="0"/>
              <a:t>Client Drivers</a:t>
            </a:r>
          </a:p>
        </p:txBody>
      </p:sp>
      <p:sp>
        <p:nvSpPr>
          <p:cNvPr id="44036" name="Rectangle 3"/>
          <p:cNvSpPr>
            <a:spLocks noGrp="1" noChangeArrowheads="1"/>
          </p:cNvSpPr>
          <p:nvPr>
            <p:ph type="body" idx="1"/>
          </p:nvPr>
        </p:nvSpPr>
        <p:spPr>
          <a:xfrm>
            <a:off x="457200" y="1600200"/>
            <a:ext cx="8229600" cy="4267200"/>
          </a:xfrm>
        </p:spPr>
        <p:txBody>
          <a:bodyPr/>
          <a:lstStyle/>
          <a:p>
            <a:pPr eaLnBrk="1" hangingPunct="1">
              <a:lnSpc>
                <a:spcPct val="90000"/>
              </a:lnSpc>
              <a:buFontTx/>
              <a:buNone/>
            </a:pPr>
            <a:r>
              <a:rPr lang="en-US" altLang="en-US" sz="2400" smtClean="0"/>
              <a:t>Enables communication with Selenium Remote Control Server.</a:t>
            </a:r>
          </a:p>
          <a:p>
            <a:pPr eaLnBrk="1" hangingPunct="1">
              <a:lnSpc>
                <a:spcPct val="90000"/>
              </a:lnSpc>
              <a:buFont typeface="Wingdings" pitchFamily="2" charset="2"/>
              <a:buChar char="Ø"/>
            </a:pPr>
            <a:r>
              <a:rPr lang="en-US" altLang="en-US" sz="2400" smtClean="0"/>
              <a:t>Functionality of Selenium is exposed via these drivers.</a:t>
            </a:r>
          </a:p>
          <a:p>
            <a:pPr eaLnBrk="1" hangingPunct="1">
              <a:lnSpc>
                <a:spcPct val="90000"/>
              </a:lnSpc>
              <a:buFont typeface="Wingdings" pitchFamily="2" charset="2"/>
              <a:buChar char="Ø"/>
            </a:pPr>
            <a:r>
              <a:rPr lang="en-US" altLang="en-US" sz="2400" smtClean="0"/>
              <a:t>Available in Ruby, Python, Java, C-Sharp …and so on.</a:t>
            </a:r>
          </a:p>
          <a:p>
            <a:pPr eaLnBrk="1" hangingPunct="1">
              <a:lnSpc>
                <a:spcPct val="90000"/>
              </a:lnSpc>
              <a:buFont typeface="Wingdings" pitchFamily="2" charset="2"/>
              <a:buChar char="Ø"/>
            </a:pPr>
            <a:r>
              <a:rPr lang="en-US" altLang="en-US" sz="2400" smtClean="0"/>
              <a:t>Give access to the rich features and libraries of the language, including their unit testing framework.</a:t>
            </a:r>
          </a:p>
          <a:p>
            <a:pPr eaLnBrk="1" hangingPunct="1">
              <a:lnSpc>
                <a:spcPct val="90000"/>
              </a:lnSpc>
              <a:buFont typeface="Wingdings" pitchFamily="2" charset="2"/>
              <a:buChar char="Ø"/>
            </a:pPr>
            <a:r>
              <a:rPr lang="en-US" altLang="en-US" sz="2400" smtClean="0"/>
              <a:t>Makes it possible to develop automated scripts in the same language as product. </a:t>
            </a:r>
          </a:p>
          <a:p>
            <a:pPr eaLnBrk="1" hangingPunct="1">
              <a:lnSpc>
                <a:spcPct val="90000"/>
              </a:lnSpc>
              <a:buFont typeface="Wingdings" pitchFamily="2" charset="2"/>
              <a:buChar char="Ø"/>
            </a:pPr>
            <a:r>
              <a:rPr lang="en-US" altLang="en-US" sz="2400" smtClean="0"/>
              <a:t>Which one you should use?</a:t>
            </a:r>
          </a:p>
          <a:p>
            <a:pPr lvl="2" eaLnBrk="1" hangingPunct="1">
              <a:lnSpc>
                <a:spcPct val="90000"/>
              </a:lnSpc>
              <a:buFont typeface="Wingdings" pitchFamily="2" charset="2"/>
              <a:buChar char="v"/>
            </a:pPr>
            <a:r>
              <a:rPr lang="en-US" altLang="en-US" sz="1800" smtClean="0"/>
              <a:t>Whatever make sense in your context. Most Popular is java and for the training we will use java</a:t>
            </a:r>
          </a:p>
        </p:txBody>
      </p:sp>
    </p:spTree>
    <p:extLst>
      <p:ext uri="{BB962C8B-B14F-4D97-AF65-F5344CB8AC3E}">
        <p14:creationId xmlns:p14="http://schemas.microsoft.com/office/powerpoint/2010/main" val="156721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8E9083-EAFA-468C-BAB8-3DA18AF973C4}" type="slidenum">
              <a:rPr lang="en-US" altLang="en-US"/>
              <a:pPr eaLnBrk="1" hangingPunct="1"/>
              <a:t>43</a:t>
            </a:fld>
            <a:endParaRPr lang="en-US" altLang="en-US"/>
          </a:p>
        </p:txBody>
      </p:sp>
      <p:sp>
        <p:nvSpPr>
          <p:cNvPr id="45059" name="Rectangle 2"/>
          <p:cNvSpPr>
            <a:spLocks noGrp="1" noChangeArrowheads="1"/>
          </p:cNvSpPr>
          <p:nvPr>
            <p:ph type="title"/>
          </p:nvPr>
        </p:nvSpPr>
        <p:spPr/>
        <p:txBody>
          <a:bodyPr>
            <a:normAutofit fontScale="90000"/>
          </a:bodyPr>
          <a:lstStyle/>
          <a:p>
            <a:pPr eaLnBrk="1" hangingPunct="1"/>
            <a:r>
              <a:rPr lang="en-US" altLang="en-US" sz="4000" smtClean="0"/>
              <a:t>Process of Developing Selenium Java Scripts.</a:t>
            </a:r>
          </a:p>
        </p:txBody>
      </p:sp>
      <p:sp>
        <p:nvSpPr>
          <p:cNvPr id="45060" name="Rectangle 3"/>
          <p:cNvSpPr>
            <a:spLocks noGrp="1" noChangeArrowheads="1"/>
          </p:cNvSpPr>
          <p:nvPr>
            <p:ph type="body" idx="1"/>
          </p:nvPr>
        </p:nvSpPr>
        <p:spPr/>
        <p:txBody>
          <a:bodyPr/>
          <a:lstStyle/>
          <a:p>
            <a:pPr marL="609600" indent="-609600" eaLnBrk="1" hangingPunct="1">
              <a:lnSpc>
                <a:spcPct val="90000"/>
              </a:lnSpc>
              <a:buFontTx/>
              <a:buNone/>
            </a:pPr>
            <a:r>
              <a:rPr lang="en-US" altLang="en-US" smtClean="0"/>
              <a:t>Following are the steps for generating the </a:t>
            </a:r>
          </a:p>
          <a:p>
            <a:pPr marL="609600" indent="-609600" eaLnBrk="1" hangingPunct="1">
              <a:lnSpc>
                <a:spcPct val="90000"/>
              </a:lnSpc>
              <a:buFontTx/>
              <a:buNone/>
            </a:pPr>
            <a:r>
              <a:rPr lang="en-US" altLang="en-US" smtClean="0"/>
              <a:t>test scripts in java</a:t>
            </a:r>
          </a:p>
          <a:p>
            <a:pPr marL="609600" indent="-609600" eaLnBrk="1" hangingPunct="1">
              <a:lnSpc>
                <a:spcPct val="90000"/>
              </a:lnSpc>
              <a:buFontTx/>
              <a:buAutoNum type="arabicParenR"/>
            </a:pPr>
            <a:r>
              <a:rPr lang="en-US" altLang="en-US" smtClean="0"/>
              <a:t>Record the Script in Selenium IDE and format them into Java</a:t>
            </a:r>
          </a:p>
          <a:p>
            <a:pPr marL="609600" indent="-609600" eaLnBrk="1" hangingPunct="1">
              <a:lnSpc>
                <a:spcPct val="90000"/>
              </a:lnSpc>
              <a:buFontTx/>
              <a:buAutoNum type="arabicParenR"/>
            </a:pPr>
            <a:r>
              <a:rPr lang="en-US" altLang="en-US" smtClean="0"/>
              <a:t>Create a Selenium Java project in Eclipse and load all the necessary jar files </a:t>
            </a:r>
          </a:p>
          <a:p>
            <a:pPr marL="609600" indent="-609600" eaLnBrk="1" hangingPunct="1">
              <a:lnSpc>
                <a:spcPct val="90000"/>
              </a:lnSpc>
              <a:buFontTx/>
              <a:buAutoNum type="arabicParenR"/>
            </a:pPr>
            <a:r>
              <a:rPr lang="en-US" altLang="en-US" smtClean="0"/>
              <a:t>Copy the formatted Java code into the Eclipse and run the test.</a:t>
            </a:r>
          </a:p>
        </p:txBody>
      </p:sp>
    </p:spTree>
    <p:extLst>
      <p:ext uri="{BB962C8B-B14F-4D97-AF65-F5344CB8AC3E}">
        <p14:creationId xmlns:p14="http://schemas.microsoft.com/office/powerpoint/2010/main" val="3552797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3BD476-0F54-4C3A-88E6-14791203C102}" type="slidenum">
              <a:rPr lang="en-US" altLang="en-US"/>
              <a:pPr eaLnBrk="1" hangingPunct="1"/>
              <a:t>44</a:t>
            </a:fld>
            <a:endParaRPr lang="en-US" altLang="en-US"/>
          </a:p>
        </p:txBody>
      </p:sp>
      <p:sp>
        <p:nvSpPr>
          <p:cNvPr id="46083" name="Rectangle 2"/>
          <p:cNvSpPr>
            <a:spLocks noGrp="1" noChangeArrowheads="1"/>
          </p:cNvSpPr>
          <p:nvPr>
            <p:ph type="title"/>
          </p:nvPr>
        </p:nvSpPr>
        <p:spPr/>
        <p:txBody>
          <a:bodyPr>
            <a:normAutofit fontScale="90000"/>
          </a:bodyPr>
          <a:lstStyle/>
          <a:p>
            <a:pPr eaLnBrk="1" hangingPunct="1"/>
            <a:r>
              <a:rPr lang="en-US" altLang="en-US" sz="4000" smtClean="0"/>
              <a:t>Formatting the recorded script into Java</a:t>
            </a:r>
          </a:p>
        </p:txBody>
      </p:sp>
      <p:sp>
        <p:nvSpPr>
          <p:cNvPr id="46084" name="Rectangle 3"/>
          <p:cNvSpPr>
            <a:spLocks noGrp="1" noChangeArrowheads="1"/>
          </p:cNvSpPr>
          <p:nvPr>
            <p:ph type="body" idx="1"/>
          </p:nvPr>
        </p:nvSpPr>
        <p:spPr>
          <a:xfrm>
            <a:off x="457200" y="1600200"/>
            <a:ext cx="4648200" cy="3505200"/>
          </a:xfrm>
        </p:spPr>
        <p:txBody>
          <a:bodyPr/>
          <a:lstStyle/>
          <a:p>
            <a:pPr marL="609600" indent="-609600" eaLnBrk="1" hangingPunct="1">
              <a:lnSpc>
                <a:spcPct val="80000"/>
              </a:lnSpc>
              <a:buFontTx/>
              <a:buNone/>
            </a:pPr>
            <a:r>
              <a:rPr lang="en-US" altLang="en-US" sz="2000" smtClean="0"/>
              <a:t>Steps of formatting the code into java</a:t>
            </a:r>
          </a:p>
          <a:p>
            <a:pPr marL="609600" indent="-609600" eaLnBrk="1" hangingPunct="1">
              <a:lnSpc>
                <a:spcPct val="80000"/>
              </a:lnSpc>
              <a:buFontTx/>
              <a:buNone/>
            </a:pPr>
            <a:endParaRPr lang="en-US" altLang="en-US" sz="2000" smtClean="0"/>
          </a:p>
          <a:p>
            <a:pPr marL="609600" indent="-609600" algn="just" eaLnBrk="1" hangingPunct="1">
              <a:lnSpc>
                <a:spcPct val="80000"/>
              </a:lnSpc>
              <a:buFontTx/>
              <a:buAutoNum type="arabicParenR"/>
            </a:pPr>
            <a:r>
              <a:rPr lang="en-US" altLang="en-US" sz="2000" smtClean="0"/>
              <a:t>Open the Browser and open the base URL of the application.</a:t>
            </a:r>
          </a:p>
          <a:p>
            <a:pPr marL="609600" indent="-609600" algn="just" eaLnBrk="1" hangingPunct="1">
              <a:lnSpc>
                <a:spcPct val="80000"/>
              </a:lnSpc>
              <a:buFontTx/>
              <a:buAutoNum type="arabicParenR"/>
            </a:pPr>
            <a:r>
              <a:rPr lang="en-US" altLang="en-US" sz="2000" smtClean="0"/>
              <a:t>Open the Selenium IDE and start recoding the test steps.</a:t>
            </a:r>
          </a:p>
          <a:p>
            <a:pPr marL="609600" indent="-609600" algn="just" eaLnBrk="1" hangingPunct="1">
              <a:lnSpc>
                <a:spcPct val="80000"/>
              </a:lnSpc>
              <a:buFontTx/>
              <a:buAutoNum type="arabicParenR"/>
            </a:pPr>
            <a:r>
              <a:rPr lang="en-US" altLang="en-US" sz="2000" smtClean="0"/>
              <a:t>Once the recording is done go to Menu </a:t>
            </a:r>
            <a:r>
              <a:rPr lang="en-US" altLang="en-US" sz="2000" smtClean="0">
                <a:sym typeface="Wingdings" pitchFamily="2" charset="2"/>
              </a:rPr>
              <a:t> Options  Format  Java(TestNG) –Selenium RC</a:t>
            </a:r>
          </a:p>
          <a:p>
            <a:pPr marL="609600" indent="-609600" algn="just" eaLnBrk="1" hangingPunct="1">
              <a:lnSpc>
                <a:spcPct val="80000"/>
              </a:lnSpc>
              <a:buFontTx/>
              <a:buAutoNum type="arabicParenR"/>
            </a:pPr>
            <a:r>
              <a:rPr lang="en-US" altLang="en-US" sz="2000" smtClean="0"/>
              <a:t>You can see the java code in the source tab of IDE. Save the test case with .java extension.</a:t>
            </a:r>
          </a:p>
          <a:p>
            <a:pPr marL="609600" indent="-609600" algn="just" eaLnBrk="1" hangingPunct="1">
              <a:lnSpc>
                <a:spcPct val="80000"/>
              </a:lnSpc>
              <a:buFontTx/>
              <a:buNone/>
            </a:pPr>
            <a:endParaRPr lang="en-US" altLang="en-US" sz="2000" smtClean="0"/>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05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432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F785F6-BD64-45E6-9D34-8A34C47C1030}" type="slidenum">
              <a:rPr lang="en-US" altLang="en-US"/>
              <a:pPr eaLnBrk="1" hangingPunct="1"/>
              <a:t>45</a:t>
            </a:fld>
            <a:endParaRPr lang="en-US" altLang="en-US"/>
          </a:p>
        </p:txBody>
      </p:sp>
      <p:sp>
        <p:nvSpPr>
          <p:cNvPr id="47107" name="Rectangle 2"/>
          <p:cNvSpPr>
            <a:spLocks noGrp="1" noChangeArrowheads="1"/>
          </p:cNvSpPr>
          <p:nvPr>
            <p:ph type="title"/>
          </p:nvPr>
        </p:nvSpPr>
        <p:spPr/>
        <p:txBody>
          <a:bodyPr>
            <a:normAutofit fontScale="90000"/>
          </a:bodyPr>
          <a:lstStyle/>
          <a:p>
            <a:pPr eaLnBrk="1" hangingPunct="1"/>
            <a:r>
              <a:rPr lang="en-US" altLang="en-US" sz="4000" smtClean="0"/>
              <a:t>Setting Up an Eclipse Project for Selenium Automation</a:t>
            </a:r>
          </a:p>
        </p:txBody>
      </p:sp>
      <p:sp>
        <p:nvSpPr>
          <p:cNvPr id="47108" name="Rectangle 3"/>
          <p:cNvSpPr>
            <a:spLocks noGrp="1" noChangeArrowheads="1"/>
          </p:cNvSpPr>
          <p:nvPr>
            <p:ph type="body" idx="1"/>
          </p:nvPr>
        </p:nvSpPr>
        <p:spPr/>
        <p:txBody>
          <a:bodyPr/>
          <a:lstStyle/>
          <a:p>
            <a:pPr algn="just" eaLnBrk="1" hangingPunct="1">
              <a:lnSpc>
                <a:spcPct val="80000"/>
              </a:lnSpc>
            </a:pPr>
            <a:r>
              <a:rPr lang="en-US" altLang="en-US" sz="2400" smtClean="0"/>
              <a:t>Eclipse is an open source community whose projects are focused on building an extensible development platform for building Java applications and frameworks. Eclipse is one of the best  Java IDE and as a matter of face Eclipse is much more than a Java IDE.</a:t>
            </a:r>
          </a:p>
          <a:p>
            <a:pPr algn="just" eaLnBrk="1" hangingPunct="1">
              <a:lnSpc>
                <a:spcPct val="80000"/>
              </a:lnSpc>
            </a:pPr>
            <a:r>
              <a:rPr lang="en-US" altLang="en-US" sz="2400" smtClean="0"/>
              <a:t>We can configure a selenium project in eclipse and even run the scripts from eclipse.</a:t>
            </a:r>
          </a:p>
          <a:p>
            <a:pPr algn="just" eaLnBrk="1" hangingPunct="1">
              <a:lnSpc>
                <a:spcPct val="80000"/>
              </a:lnSpc>
            </a:pPr>
            <a:r>
              <a:rPr lang="en-US" altLang="en-US" sz="2400" smtClean="0"/>
              <a:t>Using eclipse its easy to enhance the recorded script. We can add power to the recorded script by parameterizing the test inputs and even validate the back values.</a:t>
            </a:r>
          </a:p>
          <a:p>
            <a:pPr algn="just" eaLnBrk="1" hangingPunct="1">
              <a:lnSpc>
                <a:spcPct val="80000"/>
              </a:lnSpc>
            </a:pPr>
            <a:r>
              <a:rPr lang="en-US" altLang="en-US" sz="2400" smtClean="0"/>
              <a:t>Eclipse also allows us to write reusable code for efficient test automation.</a:t>
            </a:r>
          </a:p>
          <a:p>
            <a:pPr eaLnBrk="1" hangingPunct="1">
              <a:lnSpc>
                <a:spcPct val="80000"/>
              </a:lnSpc>
            </a:pPr>
            <a:endParaRPr lang="en-US" altLang="en-US" sz="2400" smtClean="0"/>
          </a:p>
          <a:p>
            <a:pPr eaLnBrk="1" hangingPunct="1">
              <a:lnSpc>
                <a:spcPct val="80000"/>
              </a:lnSpc>
            </a:pPr>
            <a:endParaRPr lang="en-US" altLang="en-US" sz="2400" smtClean="0"/>
          </a:p>
        </p:txBody>
      </p:sp>
    </p:spTree>
    <p:extLst>
      <p:ext uri="{BB962C8B-B14F-4D97-AF65-F5344CB8AC3E}">
        <p14:creationId xmlns:p14="http://schemas.microsoft.com/office/powerpoint/2010/main" val="1463195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395D04-6434-49AD-AAAB-CD96E07EF226}" type="slidenum">
              <a:rPr lang="en-US" altLang="en-US"/>
              <a:pPr eaLnBrk="1" hangingPunct="1"/>
              <a:t>46</a:t>
            </a:fld>
            <a:endParaRPr lang="en-US" altLang="en-US"/>
          </a:p>
        </p:txBody>
      </p:sp>
      <p:sp>
        <p:nvSpPr>
          <p:cNvPr id="48131" name="Rectangle 2"/>
          <p:cNvSpPr>
            <a:spLocks noGrp="1" noChangeArrowheads="1"/>
          </p:cNvSpPr>
          <p:nvPr>
            <p:ph type="title"/>
          </p:nvPr>
        </p:nvSpPr>
        <p:spPr/>
        <p:txBody>
          <a:bodyPr/>
          <a:lstStyle/>
          <a:p>
            <a:pPr eaLnBrk="1" hangingPunct="1"/>
            <a:r>
              <a:rPr lang="en-US" altLang="en-US" smtClean="0"/>
              <a:t>Installing Eclipse</a:t>
            </a:r>
          </a:p>
        </p:txBody>
      </p:sp>
      <p:sp>
        <p:nvSpPr>
          <p:cNvPr id="48132" name="Rectangle 3"/>
          <p:cNvSpPr>
            <a:spLocks noGrp="1" noChangeArrowheads="1"/>
          </p:cNvSpPr>
          <p:nvPr>
            <p:ph type="body" idx="1"/>
          </p:nvPr>
        </p:nvSpPr>
        <p:spPr>
          <a:xfrm>
            <a:off x="457200" y="1600200"/>
            <a:ext cx="8229600" cy="2743200"/>
          </a:xfrm>
        </p:spPr>
        <p:txBody>
          <a:bodyPr/>
          <a:lstStyle/>
          <a:p>
            <a:pPr eaLnBrk="1" hangingPunct="1">
              <a:lnSpc>
                <a:spcPct val="90000"/>
              </a:lnSpc>
            </a:pPr>
            <a:r>
              <a:rPr lang="en-US" altLang="en-US" sz="2400" smtClean="0"/>
              <a:t>Download the “Eclipse IDE for Java Developers” from the http://www.eclipse.org/downloads/ page.</a:t>
            </a:r>
          </a:p>
          <a:p>
            <a:pPr eaLnBrk="1" hangingPunct="1">
              <a:lnSpc>
                <a:spcPct val="90000"/>
              </a:lnSpc>
            </a:pPr>
            <a:r>
              <a:rPr lang="en-US" altLang="en-US" sz="2400" smtClean="0"/>
              <a:t>Unzip the downloaded zip file from the above site into a directory.</a:t>
            </a:r>
          </a:p>
          <a:p>
            <a:pPr eaLnBrk="1" hangingPunct="1">
              <a:lnSpc>
                <a:spcPct val="90000"/>
              </a:lnSpc>
            </a:pPr>
            <a:r>
              <a:rPr lang="en-US" altLang="en-US" sz="2400" smtClean="0"/>
              <a:t>Once the unzipping is over open the folder and double click on the 	icon and it will open a dialog box as shown below.</a:t>
            </a:r>
          </a:p>
        </p:txBody>
      </p:sp>
      <p:pic>
        <p:nvPicPr>
          <p:cNvPr id="481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81400"/>
            <a:ext cx="485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91000"/>
            <a:ext cx="56769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478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49155"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576930-7F9A-4296-88EC-ED9F731CB6E2}" type="slidenum">
              <a:rPr lang="en-US" altLang="en-US"/>
              <a:pPr eaLnBrk="1" hangingPunct="1"/>
              <a:t>47</a:t>
            </a:fld>
            <a:endParaRPr lang="en-US" altLang="en-US"/>
          </a:p>
        </p:txBody>
      </p:sp>
      <p:sp>
        <p:nvSpPr>
          <p:cNvPr id="49156" name="Rectangle 2"/>
          <p:cNvSpPr>
            <a:spLocks noGrp="1" noChangeArrowheads="1"/>
          </p:cNvSpPr>
          <p:nvPr>
            <p:ph type="title"/>
          </p:nvPr>
        </p:nvSpPr>
        <p:spPr/>
        <p:txBody>
          <a:bodyPr/>
          <a:lstStyle/>
          <a:p>
            <a:pPr eaLnBrk="1" hangingPunct="1"/>
            <a:r>
              <a:rPr lang="en-US" altLang="en-US" smtClean="0"/>
              <a:t>Setting up the workspace</a:t>
            </a:r>
          </a:p>
        </p:txBody>
      </p:sp>
      <p:sp>
        <p:nvSpPr>
          <p:cNvPr id="49157" name="Rectangle 3"/>
          <p:cNvSpPr>
            <a:spLocks noGrp="1" noChangeArrowheads="1"/>
          </p:cNvSpPr>
          <p:nvPr>
            <p:ph type="body" idx="1"/>
          </p:nvPr>
        </p:nvSpPr>
        <p:spPr/>
        <p:txBody>
          <a:bodyPr/>
          <a:lstStyle/>
          <a:p>
            <a:pPr eaLnBrk="1" hangingPunct="1">
              <a:lnSpc>
                <a:spcPct val="90000"/>
              </a:lnSpc>
            </a:pPr>
            <a:r>
              <a:rPr lang="en-US" altLang="en-US" sz="2800" smtClean="0"/>
              <a:t>Create a folder say (selenium) in any one of the directory and change the workspace location to the directory created by you. Then click ok button. </a:t>
            </a:r>
          </a:p>
          <a:p>
            <a:pPr eaLnBrk="1" hangingPunct="1">
              <a:lnSpc>
                <a:spcPct val="90000"/>
              </a:lnSpc>
            </a:pPr>
            <a:r>
              <a:rPr lang="en-US" altLang="en-US" sz="2800" smtClean="0"/>
              <a:t>On doing so you will see the eclipse welcome screen if you are doing it for the first time. On the welcome screen click on the workbench icon to open the project explorer.</a:t>
            </a:r>
          </a:p>
          <a:p>
            <a:pPr eaLnBrk="1" hangingPunct="1">
              <a:lnSpc>
                <a:spcPct val="90000"/>
              </a:lnSpc>
            </a:pPr>
            <a:r>
              <a:rPr lang="en-US" altLang="en-US" sz="2800" smtClean="0"/>
              <a:t>When you to try to open the eclipse from next time it will directly show the project explorer as shown in the next slide.</a:t>
            </a:r>
          </a:p>
        </p:txBody>
      </p:sp>
    </p:spTree>
    <p:extLst>
      <p:ext uri="{BB962C8B-B14F-4D97-AF65-F5344CB8AC3E}">
        <p14:creationId xmlns:p14="http://schemas.microsoft.com/office/powerpoint/2010/main" val="1028678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50179"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34AF78-F563-4114-81CF-0A773D2F4898}" type="slidenum">
              <a:rPr lang="en-US" altLang="en-US"/>
              <a:pPr eaLnBrk="1" hangingPunct="1"/>
              <a:t>48</a:t>
            </a:fld>
            <a:endParaRPr lang="en-US" altLang="en-US"/>
          </a:p>
        </p:txBody>
      </p:sp>
      <p:sp>
        <p:nvSpPr>
          <p:cNvPr id="50180" name="Rectangle 2"/>
          <p:cNvSpPr>
            <a:spLocks noGrp="1" noChangeArrowheads="1"/>
          </p:cNvSpPr>
          <p:nvPr>
            <p:ph type="title"/>
          </p:nvPr>
        </p:nvSpPr>
        <p:spPr/>
        <p:txBody>
          <a:bodyPr/>
          <a:lstStyle/>
          <a:p>
            <a:pPr eaLnBrk="1" hangingPunct="1"/>
            <a:r>
              <a:rPr lang="en-US" altLang="en-US" smtClean="0"/>
              <a:t>Eclipse IDE</a:t>
            </a:r>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153400" cy="473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Rectangle 5"/>
          <p:cNvSpPr>
            <a:spLocks noChangeArrowheads="1"/>
          </p:cNvSpPr>
          <p:nvPr/>
        </p:nvSpPr>
        <p:spPr bwMode="auto">
          <a:xfrm>
            <a:off x="685800" y="2819400"/>
            <a:ext cx="15240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Package</a:t>
            </a:r>
          </a:p>
          <a:p>
            <a:pPr algn="ctr" eaLnBrk="1" hangingPunct="1"/>
            <a:r>
              <a:rPr lang="en-US" altLang="en-US"/>
              <a:t>Explorer</a:t>
            </a:r>
          </a:p>
        </p:txBody>
      </p:sp>
      <p:sp>
        <p:nvSpPr>
          <p:cNvPr id="50183" name="Rectangle 6"/>
          <p:cNvSpPr>
            <a:spLocks noChangeArrowheads="1"/>
          </p:cNvSpPr>
          <p:nvPr/>
        </p:nvSpPr>
        <p:spPr bwMode="auto">
          <a:xfrm>
            <a:off x="3505200" y="2438400"/>
            <a:ext cx="25908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Scrip View</a:t>
            </a:r>
          </a:p>
        </p:txBody>
      </p:sp>
      <p:sp>
        <p:nvSpPr>
          <p:cNvPr id="50184" name="Rectangle 7"/>
          <p:cNvSpPr>
            <a:spLocks noChangeArrowheads="1"/>
          </p:cNvSpPr>
          <p:nvPr/>
        </p:nvSpPr>
        <p:spPr bwMode="auto">
          <a:xfrm>
            <a:off x="4038600" y="51816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console</a:t>
            </a:r>
          </a:p>
        </p:txBody>
      </p:sp>
    </p:spTree>
    <p:extLst>
      <p:ext uri="{BB962C8B-B14F-4D97-AF65-F5344CB8AC3E}">
        <p14:creationId xmlns:p14="http://schemas.microsoft.com/office/powerpoint/2010/main" val="2712071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914F90-09F8-468C-8922-5B26D1523B40}" type="slidenum">
              <a:rPr lang="en-US" altLang="en-US"/>
              <a:pPr eaLnBrk="1" hangingPunct="1"/>
              <a:t>49</a:t>
            </a:fld>
            <a:endParaRPr lang="en-US" altLang="en-US"/>
          </a:p>
        </p:txBody>
      </p:sp>
      <p:sp>
        <p:nvSpPr>
          <p:cNvPr id="51203" name="Rectangle 2"/>
          <p:cNvSpPr>
            <a:spLocks noGrp="1" noChangeArrowheads="1"/>
          </p:cNvSpPr>
          <p:nvPr>
            <p:ph type="title"/>
          </p:nvPr>
        </p:nvSpPr>
        <p:spPr/>
        <p:txBody>
          <a:bodyPr/>
          <a:lstStyle/>
          <a:p>
            <a:pPr eaLnBrk="1" hangingPunct="1"/>
            <a:r>
              <a:rPr lang="en-US" altLang="en-US" smtClean="0"/>
              <a:t>Create a Project In eclipse</a:t>
            </a:r>
          </a:p>
        </p:txBody>
      </p:sp>
      <p:sp>
        <p:nvSpPr>
          <p:cNvPr id="51204" name="Rectangle 3"/>
          <p:cNvSpPr>
            <a:spLocks noGrp="1" noChangeArrowheads="1"/>
          </p:cNvSpPr>
          <p:nvPr>
            <p:ph type="body" idx="1"/>
          </p:nvPr>
        </p:nvSpPr>
        <p:spPr>
          <a:xfrm>
            <a:off x="457200" y="1600200"/>
            <a:ext cx="4114800" cy="990600"/>
          </a:xfrm>
        </p:spPr>
        <p:txBody>
          <a:bodyPr/>
          <a:lstStyle/>
          <a:p>
            <a:pPr eaLnBrk="1" hangingPunct="1">
              <a:lnSpc>
                <a:spcPct val="90000"/>
              </a:lnSpc>
            </a:pPr>
            <a:r>
              <a:rPr lang="en-US" altLang="en-US" smtClean="0"/>
              <a:t>File </a:t>
            </a:r>
            <a:r>
              <a:rPr lang="en-US" altLang="en-US" smtClean="0">
                <a:sym typeface="Wingdings" pitchFamily="2" charset="2"/>
              </a:rPr>
              <a:t> New  Java Project </a:t>
            </a:r>
            <a:endParaRPr lang="en-US" altLang="en-US" smtClean="0"/>
          </a:p>
        </p:txBody>
      </p:sp>
      <p:pic>
        <p:nvPicPr>
          <p:cNvPr id="512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35052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6" name="Text Box 5"/>
          <p:cNvSpPr txBox="1">
            <a:spLocks noChangeArrowheads="1"/>
          </p:cNvSpPr>
          <p:nvPr/>
        </p:nvSpPr>
        <p:spPr bwMode="auto">
          <a:xfrm>
            <a:off x="4876800" y="1676400"/>
            <a:ext cx="39624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pPr>
            <a:r>
              <a:rPr lang="en-US" altLang="en-US" sz="2400"/>
              <a:t>Specify the project name and click finish</a:t>
            </a:r>
          </a:p>
        </p:txBody>
      </p:sp>
      <p:pic>
        <p:nvPicPr>
          <p:cNvPr id="5120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514600"/>
            <a:ext cx="29146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61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82B626-EBDC-41B9-83B6-420D40592174}" type="slidenum">
              <a:rPr lang="en-US" altLang="en-US"/>
              <a:pPr eaLnBrk="1" hangingPunct="1"/>
              <a:t>5</a:t>
            </a:fld>
            <a:endParaRPr lang="en-US" altLang="en-US"/>
          </a:p>
        </p:txBody>
      </p:sp>
      <p:sp>
        <p:nvSpPr>
          <p:cNvPr id="6147" name="Rectangle 2"/>
          <p:cNvSpPr>
            <a:spLocks noGrp="1" noChangeArrowheads="1"/>
          </p:cNvSpPr>
          <p:nvPr>
            <p:ph type="title"/>
          </p:nvPr>
        </p:nvSpPr>
        <p:spPr/>
        <p:txBody>
          <a:bodyPr/>
          <a:lstStyle/>
          <a:p>
            <a:pPr eaLnBrk="1" hangingPunct="1"/>
            <a:r>
              <a:rPr lang="en-US" altLang="en-US" smtClean="0"/>
              <a:t>Selenium</a:t>
            </a:r>
          </a:p>
        </p:txBody>
      </p:sp>
      <p:sp>
        <p:nvSpPr>
          <p:cNvPr id="6148" name="Rectangle 3"/>
          <p:cNvSpPr>
            <a:spLocks noGrp="1" noChangeArrowheads="1"/>
          </p:cNvSpPr>
          <p:nvPr>
            <p:ph type="body" idx="1"/>
          </p:nvPr>
        </p:nvSpPr>
        <p:spPr/>
        <p:txBody>
          <a:bodyPr/>
          <a:lstStyle/>
          <a:p>
            <a:pPr algn="just" eaLnBrk="1" hangingPunct="1">
              <a:lnSpc>
                <a:spcPct val="90000"/>
              </a:lnSpc>
            </a:pPr>
            <a:r>
              <a:rPr lang="en-US" altLang="en-US" sz="2800" smtClean="0"/>
              <a:t>Selenium is a robust set of tools that supports rapid development of test automation for web-based applications.</a:t>
            </a:r>
          </a:p>
          <a:p>
            <a:pPr algn="just" eaLnBrk="1" hangingPunct="1">
              <a:lnSpc>
                <a:spcPct val="90000"/>
              </a:lnSpc>
            </a:pPr>
            <a:r>
              <a:rPr lang="en-US" altLang="en-US" sz="2800" smtClean="0"/>
              <a:t>Selenium provides a rich set of testing functions specifically geared to the needs of testing of a web application. </a:t>
            </a:r>
          </a:p>
          <a:p>
            <a:pPr algn="just" eaLnBrk="1" hangingPunct="1">
              <a:lnSpc>
                <a:spcPct val="90000"/>
              </a:lnSpc>
            </a:pPr>
            <a:r>
              <a:rPr lang="en-US" altLang="en-US" sz="2800" smtClean="0"/>
              <a:t>Selenium operations are highly flexible, allowing many options for locating UI elements and comparing expected test results against actual application behavior. </a:t>
            </a:r>
          </a:p>
        </p:txBody>
      </p:sp>
    </p:spTree>
    <p:extLst>
      <p:ext uri="{BB962C8B-B14F-4D97-AF65-F5344CB8AC3E}">
        <p14:creationId xmlns:p14="http://schemas.microsoft.com/office/powerpoint/2010/main" val="2923842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797D1-44A6-48F6-8905-18FCCB71CD1F}" type="slidenum">
              <a:rPr lang="en-US" altLang="en-US"/>
              <a:pPr eaLnBrk="1" hangingPunct="1"/>
              <a:t>50</a:t>
            </a:fld>
            <a:endParaRPr lang="en-US" altLang="en-US"/>
          </a:p>
        </p:txBody>
      </p:sp>
      <p:sp>
        <p:nvSpPr>
          <p:cNvPr id="52227" name="Rectangle 2"/>
          <p:cNvSpPr>
            <a:spLocks noGrp="1" noChangeArrowheads="1"/>
          </p:cNvSpPr>
          <p:nvPr>
            <p:ph type="title"/>
          </p:nvPr>
        </p:nvSpPr>
        <p:spPr/>
        <p:txBody>
          <a:bodyPr/>
          <a:lstStyle/>
          <a:p>
            <a:pPr eaLnBrk="1" hangingPunct="1"/>
            <a:r>
              <a:rPr lang="en-US" altLang="en-US" smtClean="0"/>
              <a:t>Adding the required Jars</a:t>
            </a:r>
          </a:p>
        </p:txBody>
      </p:sp>
      <p:sp>
        <p:nvSpPr>
          <p:cNvPr id="52228" name="Rectangle 3"/>
          <p:cNvSpPr>
            <a:spLocks noGrp="1" noChangeArrowheads="1"/>
          </p:cNvSpPr>
          <p:nvPr>
            <p:ph type="body" idx="1"/>
          </p:nvPr>
        </p:nvSpPr>
        <p:spPr/>
        <p:txBody>
          <a:bodyPr/>
          <a:lstStyle/>
          <a:p>
            <a:pPr eaLnBrk="1" hangingPunct="1">
              <a:lnSpc>
                <a:spcPct val="90000"/>
              </a:lnSpc>
            </a:pPr>
            <a:r>
              <a:rPr lang="en-US" altLang="en-US" sz="2400" smtClean="0"/>
              <a:t>Open the folder contain the selenium project that you have just created. Inside that folder create another folder with name “lib” </a:t>
            </a:r>
          </a:p>
          <a:p>
            <a:pPr eaLnBrk="1" hangingPunct="1">
              <a:lnSpc>
                <a:spcPct val="90000"/>
              </a:lnSpc>
            </a:pPr>
            <a:r>
              <a:rPr lang="en-US" altLang="en-US" sz="2400" smtClean="0"/>
              <a:t>Inside the lib folder place the following jar files.</a:t>
            </a:r>
          </a:p>
          <a:p>
            <a:pPr lvl="2" eaLnBrk="1" hangingPunct="1">
              <a:lnSpc>
                <a:spcPct val="90000"/>
              </a:lnSpc>
              <a:buFont typeface="Wingdings" pitchFamily="2" charset="2"/>
              <a:buChar char="v"/>
            </a:pPr>
            <a:r>
              <a:rPr lang="en-US" altLang="en-US" sz="1800" smtClean="0"/>
              <a:t>junit-4.8.1.jar</a:t>
            </a:r>
          </a:p>
          <a:p>
            <a:pPr lvl="2" eaLnBrk="1" hangingPunct="1">
              <a:lnSpc>
                <a:spcPct val="90000"/>
              </a:lnSpc>
              <a:buFont typeface="Wingdings" pitchFamily="2" charset="2"/>
              <a:buChar char="v"/>
            </a:pPr>
            <a:r>
              <a:rPr lang="en-US" altLang="en-US" sz="1800" smtClean="0"/>
              <a:t>selenium-java-client-driver.jar</a:t>
            </a:r>
          </a:p>
          <a:p>
            <a:pPr lvl="2" eaLnBrk="1" hangingPunct="1">
              <a:lnSpc>
                <a:spcPct val="90000"/>
              </a:lnSpc>
              <a:buFont typeface="Wingdings" pitchFamily="2" charset="2"/>
              <a:buChar char="v"/>
            </a:pPr>
            <a:r>
              <a:rPr lang="en-US" altLang="en-US" sz="1800" smtClean="0"/>
              <a:t>selenium-server.jar</a:t>
            </a:r>
          </a:p>
          <a:p>
            <a:pPr lvl="2" eaLnBrk="1" hangingPunct="1">
              <a:lnSpc>
                <a:spcPct val="90000"/>
              </a:lnSpc>
              <a:buFont typeface="Wingdings" pitchFamily="2" charset="2"/>
              <a:buChar char="v"/>
            </a:pPr>
            <a:r>
              <a:rPr lang="en-US" altLang="en-US" sz="1800" smtClean="0"/>
              <a:t>testng-5.12.jars</a:t>
            </a:r>
          </a:p>
          <a:p>
            <a:pPr eaLnBrk="1" hangingPunct="1">
              <a:lnSpc>
                <a:spcPct val="90000"/>
              </a:lnSpc>
              <a:buFont typeface="Wingdings" pitchFamily="2" charset="2"/>
              <a:buChar char="v"/>
            </a:pPr>
            <a:r>
              <a:rPr lang="en-US" altLang="en-US" sz="2400" smtClean="0"/>
              <a:t>After placing the jar file in lib come back to the eclipse and click on the project explorer strip and press F5. You should see the all the jar files under the lib folder in the project explorer as shown in the Image in next slide.</a:t>
            </a:r>
          </a:p>
          <a:p>
            <a:pPr lvl="2" eaLnBrk="1" hangingPunct="1">
              <a:lnSpc>
                <a:spcPct val="90000"/>
              </a:lnSpc>
              <a:buFont typeface="Wingdings" pitchFamily="2" charset="2"/>
              <a:buNone/>
            </a:pPr>
            <a:endParaRPr lang="en-US" altLang="en-US" sz="1800" smtClean="0"/>
          </a:p>
        </p:txBody>
      </p:sp>
    </p:spTree>
    <p:extLst>
      <p:ext uri="{BB962C8B-B14F-4D97-AF65-F5344CB8AC3E}">
        <p14:creationId xmlns:p14="http://schemas.microsoft.com/office/powerpoint/2010/main" val="127041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1F6CB0-2D79-45F8-A7FC-8D512593B371}" type="slidenum">
              <a:rPr lang="en-US" altLang="en-US"/>
              <a:pPr eaLnBrk="1" hangingPunct="1"/>
              <a:t>51</a:t>
            </a:fld>
            <a:endParaRPr lang="en-US" altLang="en-US"/>
          </a:p>
        </p:txBody>
      </p:sp>
      <p:sp>
        <p:nvSpPr>
          <p:cNvPr id="53251" name="Rectangle 2"/>
          <p:cNvSpPr>
            <a:spLocks noGrp="1" noChangeArrowheads="1"/>
          </p:cNvSpPr>
          <p:nvPr>
            <p:ph type="title"/>
          </p:nvPr>
        </p:nvSpPr>
        <p:spPr/>
        <p:txBody>
          <a:bodyPr/>
          <a:lstStyle/>
          <a:p>
            <a:pPr eaLnBrk="1" hangingPunct="1"/>
            <a:r>
              <a:rPr lang="en-US" altLang="en-US" smtClean="0"/>
              <a:t>Selenium Libraries</a:t>
            </a:r>
          </a:p>
        </p:txBody>
      </p:sp>
      <p:pic>
        <p:nvPicPr>
          <p:cNvPr id="53252"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600200"/>
            <a:ext cx="6705600" cy="4525963"/>
          </a:xfrm>
        </p:spPr>
      </p:pic>
    </p:spTree>
    <p:extLst>
      <p:ext uri="{BB962C8B-B14F-4D97-AF65-F5344CB8AC3E}">
        <p14:creationId xmlns:p14="http://schemas.microsoft.com/office/powerpoint/2010/main" val="802710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43530F-3484-4523-9839-02556C794A94}" type="slidenum">
              <a:rPr lang="en-US" altLang="en-US"/>
              <a:pPr eaLnBrk="1" hangingPunct="1"/>
              <a:t>52</a:t>
            </a:fld>
            <a:endParaRPr lang="en-US" altLang="en-US"/>
          </a:p>
        </p:txBody>
      </p:sp>
      <p:sp>
        <p:nvSpPr>
          <p:cNvPr id="54275" name="Rectangle 2"/>
          <p:cNvSpPr>
            <a:spLocks noGrp="1" noChangeArrowheads="1"/>
          </p:cNvSpPr>
          <p:nvPr>
            <p:ph type="title"/>
          </p:nvPr>
        </p:nvSpPr>
        <p:spPr/>
        <p:txBody>
          <a:bodyPr>
            <a:normAutofit fontScale="90000"/>
          </a:bodyPr>
          <a:lstStyle/>
          <a:p>
            <a:pPr eaLnBrk="1" hangingPunct="1"/>
            <a:r>
              <a:rPr lang="en-US" altLang="en-US" sz="4000" smtClean="0"/>
              <a:t>Creating a package and adding a class file</a:t>
            </a:r>
          </a:p>
        </p:txBody>
      </p:sp>
      <p:sp>
        <p:nvSpPr>
          <p:cNvPr id="54276" name="Rectangle 3"/>
          <p:cNvSpPr>
            <a:spLocks noGrp="1" noChangeArrowheads="1"/>
          </p:cNvSpPr>
          <p:nvPr>
            <p:ph type="body" idx="1"/>
          </p:nvPr>
        </p:nvSpPr>
        <p:spPr>
          <a:xfrm>
            <a:off x="457200" y="1600200"/>
            <a:ext cx="4114800" cy="4525963"/>
          </a:xfrm>
        </p:spPr>
        <p:txBody>
          <a:bodyPr/>
          <a:lstStyle/>
          <a:p>
            <a:pPr eaLnBrk="1" hangingPunct="1">
              <a:lnSpc>
                <a:spcPct val="80000"/>
              </a:lnSpc>
            </a:pPr>
            <a:r>
              <a:rPr lang="en-US" altLang="en-US" sz="2400" smtClean="0"/>
              <a:t>In the eclipse </a:t>
            </a:r>
            <a:r>
              <a:rPr lang="en-US" altLang="en-US" sz="2400" smtClean="0">
                <a:sym typeface="Wingdings" pitchFamily="2" charset="2"/>
              </a:rPr>
              <a:t> Package Explorer  right click on the src (source) folder. In that select New  Package and give a name to the package. See the Picture1</a:t>
            </a:r>
          </a:p>
          <a:p>
            <a:pPr eaLnBrk="1" hangingPunct="1">
              <a:lnSpc>
                <a:spcPct val="80000"/>
              </a:lnSpc>
            </a:pPr>
            <a:r>
              <a:rPr lang="en-US" altLang="en-US" sz="2400" smtClean="0">
                <a:sym typeface="Wingdings" pitchFamily="2" charset="2"/>
              </a:rPr>
              <a:t>Now right click on the created package and click on new  class and provide a class name. You will see a java script template as seen in the next slide</a:t>
            </a:r>
            <a:endParaRPr lang="en-US" altLang="en-US" sz="2400" smtClean="0"/>
          </a:p>
        </p:txBody>
      </p:sp>
      <p:pic>
        <p:nvPicPr>
          <p:cNvPr id="542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4119563"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726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514FAC-0045-4F65-B5DD-3855D1A385C5}" type="slidenum">
              <a:rPr lang="en-US" altLang="en-US"/>
              <a:pPr eaLnBrk="1" hangingPunct="1"/>
              <a:t>53</a:t>
            </a:fld>
            <a:endParaRPr lang="en-US" altLang="en-US"/>
          </a:p>
        </p:txBody>
      </p:sp>
      <p:sp>
        <p:nvSpPr>
          <p:cNvPr id="55299" name="Rectangle 2"/>
          <p:cNvSpPr>
            <a:spLocks noGrp="1" noChangeArrowheads="1"/>
          </p:cNvSpPr>
          <p:nvPr>
            <p:ph type="title"/>
          </p:nvPr>
        </p:nvSpPr>
        <p:spPr/>
        <p:txBody>
          <a:bodyPr/>
          <a:lstStyle/>
          <a:p>
            <a:pPr eaLnBrk="1" hangingPunct="1"/>
            <a:r>
              <a:rPr lang="en-US" altLang="en-US" sz="4000" smtClean="0"/>
              <a:t>Eclipse IDE with Java Script Template</a:t>
            </a:r>
          </a:p>
        </p:txBody>
      </p:sp>
      <p:sp>
        <p:nvSpPr>
          <p:cNvPr id="55300" name="Rectangle 3"/>
          <p:cNvSpPr>
            <a:spLocks noGrp="1" noChangeArrowheads="1"/>
          </p:cNvSpPr>
          <p:nvPr>
            <p:ph type="body" idx="1"/>
          </p:nvPr>
        </p:nvSpPr>
        <p:spPr>
          <a:xfrm>
            <a:off x="457200" y="1600200"/>
            <a:ext cx="8229600" cy="609600"/>
          </a:xfrm>
        </p:spPr>
        <p:txBody>
          <a:bodyPr/>
          <a:lstStyle/>
          <a:p>
            <a:pPr eaLnBrk="1" hangingPunct="1"/>
            <a:r>
              <a:rPr lang="en-US" altLang="en-US" smtClean="0"/>
              <a:t>Your IDE should look like this</a:t>
            </a:r>
          </a:p>
        </p:txBody>
      </p:sp>
      <p:pic>
        <p:nvPicPr>
          <p:cNvPr id="553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7038975"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Rectangle 5"/>
          <p:cNvSpPr>
            <a:spLocks noChangeArrowheads="1"/>
          </p:cNvSpPr>
          <p:nvPr/>
        </p:nvSpPr>
        <p:spPr bwMode="auto">
          <a:xfrm>
            <a:off x="3810000" y="3810000"/>
            <a:ext cx="3733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This is where you have copy the</a:t>
            </a:r>
          </a:p>
          <a:p>
            <a:pPr algn="ctr" eaLnBrk="1" hangingPunct="1"/>
            <a:r>
              <a:rPr lang="en-US" altLang="en-US"/>
              <a:t>Java code that you formatted in the</a:t>
            </a:r>
          </a:p>
          <a:p>
            <a:pPr algn="ctr" eaLnBrk="1" hangingPunct="1"/>
            <a:r>
              <a:rPr lang="en-US" altLang="en-US"/>
              <a:t>Selenium IDE</a:t>
            </a:r>
          </a:p>
        </p:txBody>
      </p:sp>
    </p:spTree>
    <p:extLst>
      <p:ext uri="{BB962C8B-B14F-4D97-AF65-F5344CB8AC3E}">
        <p14:creationId xmlns:p14="http://schemas.microsoft.com/office/powerpoint/2010/main" val="2817252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442CC0-0179-451C-9FAF-73EC468CF310}" type="slidenum">
              <a:rPr lang="en-US" altLang="en-US"/>
              <a:pPr eaLnBrk="1" hangingPunct="1"/>
              <a:t>54</a:t>
            </a:fld>
            <a:endParaRPr lang="en-US" altLang="en-US"/>
          </a:p>
        </p:txBody>
      </p:sp>
      <p:sp>
        <p:nvSpPr>
          <p:cNvPr id="56323" name="Rectangle 2"/>
          <p:cNvSpPr>
            <a:spLocks noGrp="1" noChangeArrowheads="1"/>
          </p:cNvSpPr>
          <p:nvPr>
            <p:ph type="title"/>
          </p:nvPr>
        </p:nvSpPr>
        <p:spPr/>
        <p:txBody>
          <a:bodyPr/>
          <a:lstStyle/>
          <a:p>
            <a:pPr eaLnBrk="1" hangingPunct="1"/>
            <a:r>
              <a:rPr lang="en-US" altLang="en-US" sz="4000" smtClean="0"/>
              <a:t>Adding the Jar files to the class path</a:t>
            </a:r>
          </a:p>
        </p:txBody>
      </p:sp>
      <p:sp>
        <p:nvSpPr>
          <p:cNvPr id="56324" name="Rectangle 3"/>
          <p:cNvSpPr>
            <a:spLocks noGrp="1" noChangeArrowheads="1"/>
          </p:cNvSpPr>
          <p:nvPr>
            <p:ph type="body" idx="1"/>
          </p:nvPr>
        </p:nvSpPr>
        <p:spPr>
          <a:xfrm>
            <a:off x="457200" y="1600200"/>
            <a:ext cx="4114800" cy="4525963"/>
          </a:xfrm>
        </p:spPr>
        <p:txBody>
          <a:bodyPr/>
          <a:lstStyle/>
          <a:p>
            <a:pPr eaLnBrk="1" hangingPunct="1">
              <a:lnSpc>
                <a:spcPct val="90000"/>
              </a:lnSpc>
            </a:pPr>
            <a:r>
              <a:rPr lang="en-US" altLang="en-US" smtClean="0"/>
              <a:t>Right Click on the Project</a:t>
            </a:r>
          </a:p>
          <a:p>
            <a:pPr eaLnBrk="1" hangingPunct="1">
              <a:lnSpc>
                <a:spcPct val="90000"/>
              </a:lnSpc>
            </a:pPr>
            <a:r>
              <a:rPr lang="en-US" altLang="en-US" smtClean="0"/>
              <a:t>Select Build Path </a:t>
            </a:r>
            <a:r>
              <a:rPr lang="en-US" altLang="en-US" smtClean="0">
                <a:sym typeface="Wingdings" pitchFamily="2" charset="2"/>
              </a:rPr>
              <a:t> Configure Build path</a:t>
            </a:r>
          </a:p>
          <a:p>
            <a:pPr eaLnBrk="1" hangingPunct="1">
              <a:lnSpc>
                <a:spcPct val="90000"/>
              </a:lnSpc>
            </a:pPr>
            <a:r>
              <a:rPr lang="en-US" altLang="en-US" smtClean="0">
                <a:sym typeface="Wingdings" pitchFamily="2" charset="2"/>
              </a:rPr>
              <a:t>On the next window click on the libraries tab and click on the add jars tab</a:t>
            </a:r>
            <a:endParaRPr lang="en-US" altLang="en-US" smtClean="0"/>
          </a:p>
        </p:txBody>
      </p:sp>
      <p:pic>
        <p:nvPicPr>
          <p:cNvPr id="563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600200"/>
            <a:ext cx="39338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267200"/>
            <a:ext cx="31337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1437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DD5AED-BD41-4661-AC79-98F8E32E8BB0}" type="slidenum">
              <a:rPr lang="en-US" altLang="en-US"/>
              <a:pPr eaLnBrk="1" hangingPunct="1"/>
              <a:t>55</a:t>
            </a:fld>
            <a:endParaRPr lang="en-US" altLang="en-US"/>
          </a:p>
        </p:txBody>
      </p:sp>
      <p:sp>
        <p:nvSpPr>
          <p:cNvPr id="57347" name="Rectangle 2"/>
          <p:cNvSpPr>
            <a:spLocks noGrp="1" noChangeArrowheads="1"/>
          </p:cNvSpPr>
          <p:nvPr>
            <p:ph type="title"/>
          </p:nvPr>
        </p:nvSpPr>
        <p:spPr/>
        <p:txBody>
          <a:bodyPr/>
          <a:lstStyle/>
          <a:p>
            <a:pPr eaLnBrk="1" hangingPunct="1"/>
            <a:r>
              <a:rPr lang="en-US" altLang="en-US" sz="4000" smtClean="0"/>
              <a:t>Adding the Jar files to the class path</a:t>
            </a:r>
          </a:p>
        </p:txBody>
      </p:sp>
      <p:sp>
        <p:nvSpPr>
          <p:cNvPr id="57348" name="Rectangle 3"/>
          <p:cNvSpPr>
            <a:spLocks noGrp="1" noChangeArrowheads="1"/>
          </p:cNvSpPr>
          <p:nvPr>
            <p:ph type="body" idx="1"/>
          </p:nvPr>
        </p:nvSpPr>
        <p:spPr>
          <a:xfrm>
            <a:off x="457200" y="1600200"/>
            <a:ext cx="4191000" cy="4525963"/>
          </a:xfrm>
        </p:spPr>
        <p:txBody>
          <a:bodyPr/>
          <a:lstStyle/>
          <a:p>
            <a:pPr eaLnBrk="1" hangingPunct="1"/>
            <a:r>
              <a:rPr lang="en-US" altLang="en-US" sz="2800" smtClean="0"/>
              <a:t>As you click on the add jars button a window showing all the jar files will be opened. Select all the jar files and click on ok button</a:t>
            </a:r>
          </a:p>
          <a:p>
            <a:pPr eaLnBrk="1" hangingPunct="1"/>
            <a:r>
              <a:rPr lang="en-US" altLang="en-US" sz="2800" smtClean="0"/>
              <a:t>By doing this step we are almost ready to write the script and run it.</a:t>
            </a:r>
          </a:p>
        </p:txBody>
      </p:sp>
      <p:pic>
        <p:nvPicPr>
          <p:cNvPr id="573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76400"/>
            <a:ext cx="32766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690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2610EA-604C-4504-B184-C4FFFA1FC742}" type="slidenum">
              <a:rPr lang="en-US" altLang="en-US"/>
              <a:pPr eaLnBrk="1" hangingPunct="1"/>
              <a:t>56</a:t>
            </a:fld>
            <a:endParaRPr lang="en-US" altLang="en-US"/>
          </a:p>
        </p:txBody>
      </p:sp>
      <p:sp>
        <p:nvSpPr>
          <p:cNvPr id="58371" name="Rectangle 2"/>
          <p:cNvSpPr>
            <a:spLocks noGrp="1" noChangeArrowheads="1"/>
          </p:cNvSpPr>
          <p:nvPr>
            <p:ph type="title"/>
          </p:nvPr>
        </p:nvSpPr>
        <p:spPr/>
        <p:txBody>
          <a:bodyPr>
            <a:normAutofit fontScale="90000"/>
          </a:bodyPr>
          <a:lstStyle/>
          <a:p>
            <a:pPr eaLnBrk="1" hangingPunct="1"/>
            <a:r>
              <a:rPr lang="en-US" altLang="en-US" sz="4000" smtClean="0"/>
              <a:t>Creating the test script inside the class file</a:t>
            </a:r>
          </a:p>
        </p:txBody>
      </p:sp>
      <p:sp>
        <p:nvSpPr>
          <p:cNvPr id="58372" name="Rectangle 3"/>
          <p:cNvSpPr>
            <a:spLocks noGrp="1" noChangeArrowheads="1"/>
          </p:cNvSpPr>
          <p:nvPr>
            <p:ph type="body" idx="1"/>
          </p:nvPr>
        </p:nvSpPr>
        <p:spPr/>
        <p:txBody>
          <a:bodyPr/>
          <a:lstStyle/>
          <a:p>
            <a:pPr eaLnBrk="1" hangingPunct="1"/>
            <a:r>
              <a:rPr lang="en-US" altLang="en-US" smtClean="0"/>
              <a:t>Copy the code that was formatted in the selenium IDE and paste it in the Eclipse IDE script template.</a:t>
            </a:r>
          </a:p>
          <a:p>
            <a:pPr eaLnBrk="1" hangingPunct="1"/>
            <a:r>
              <a:rPr lang="en-US" altLang="en-US" smtClean="0"/>
              <a:t>Make sure the class name that you created and the class name in the script are same</a:t>
            </a:r>
          </a:p>
          <a:p>
            <a:pPr eaLnBrk="1" hangingPunct="1"/>
            <a:r>
              <a:rPr lang="en-US" altLang="en-US" smtClean="0"/>
              <a:t>Make sure that you have add the methods setUp and tearDown</a:t>
            </a:r>
          </a:p>
        </p:txBody>
      </p:sp>
    </p:spTree>
    <p:extLst>
      <p:ext uri="{BB962C8B-B14F-4D97-AF65-F5344CB8AC3E}">
        <p14:creationId xmlns:p14="http://schemas.microsoft.com/office/powerpoint/2010/main" val="6036227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88CBB8-E963-4832-9A00-9453A8A43C0E}" type="slidenum">
              <a:rPr lang="en-US" altLang="en-US"/>
              <a:pPr eaLnBrk="1" hangingPunct="1"/>
              <a:t>57</a:t>
            </a:fld>
            <a:endParaRPr lang="en-US" altLang="en-US"/>
          </a:p>
        </p:txBody>
      </p:sp>
      <p:sp>
        <p:nvSpPr>
          <p:cNvPr id="59395" name="Rectangle 2"/>
          <p:cNvSpPr>
            <a:spLocks noGrp="1" noChangeArrowheads="1"/>
          </p:cNvSpPr>
          <p:nvPr>
            <p:ph type="title"/>
          </p:nvPr>
        </p:nvSpPr>
        <p:spPr/>
        <p:txBody>
          <a:bodyPr/>
          <a:lstStyle/>
          <a:p>
            <a:pPr eaLnBrk="1" hangingPunct="1"/>
            <a:r>
              <a:rPr lang="en-US" altLang="en-US" sz="4000" smtClean="0"/>
              <a:t>Running the test through Eclipse</a:t>
            </a:r>
          </a:p>
        </p:txBody>
      </p:sp>
      <p:sp>
        <p:nvSpPr>
          <p:cNvPr id="59396" name="Rectangle 3"/>
          <p:cNvSpPr>
            <a:spLocks noGrp="1" noChangeArrowheads="1"/>
          </p:cNvSpPr>
          <p:nvPr>
            <p:ph type="body" idx="1"/>
          </p:nvPr>
        </p:nvSpPr>
        <p:spPr>
          <a:xfrm>
            <a:off x="457200" y="1600200"/>
            <a:ext cx="8229600" cy="2133600"/>
          </a:xfrm>
        </p:spPr>
        <p:txBody>
          <a:bodyPr/>
          <a:lstStyle/>
          <a:p>
            <a:pPr eaLnBrk="1" hangingPunct="1">
              <a:lnSpc>
                <a:spcPct val="80000"/>
              </a:lnSpc>
            </a:pPr>
            <a:r>
              <a:rPr lang="en-US" altLang="en-US" sz="2400" smtClean="0"/>
              <a:t>Start the Selenium Server</a:t>
            </a:r>
          </a:p>
          <a:p>
            <a:pPr eaLnBrk="1" hangingPunct="1">
              <a:lnSpc>
                <a:spcPct val="80000"/>
              </a:lnSpc>
            </a:pPr>
            <a:r>
              <a:rPr lang="en-US" altLang="en-US" sz="2400" smtClean="0"/>
              <a:t>For this open the command prompt and go to the folder where the selenium server is present.</a:t>
            </a:r>
          </a:p>
          <a:p>
            <a:pPr eaLnBrk="1" hangingPunct="1">
              <a:lnSpc>
                <a:spcPct val="80000"/>
              </a:lnSpc>
            </a:pPr>
            <a:r>
              <a:rPr lang="en-US" altLang="en-US" sz="2400" smtClean="0"/>
              <a:t>Run the command “java -jar selenium-server.jar”</a:t>
            </a:r>
          </a:p>
          <a:p>
            <a:pPr eaLnBrk="1" hangingPunct="1">
              <a:lnSpc>
                <a:spcPct val="80000"/>
              </a:lnSpc>
            </a:pPr>
            <a:r>
              <a:rPr lang="en-US" altLang="en-US" sz="2400" smtClean="0"/>
              <a:t>The Selenium server will start running and you can see the message in the command prompt.</a:t>
            </a:r>
          </a:p>
        </p:txBody>
      </p:sp>
      <p:pic>
        <p:nvPicPr>
          <p:cNvPr id="593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63150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9857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7C0F0B-7277-4E40-A68B-D92B848BE94D}" type="slidenum">
              <a:rPr lang="en-US" altLang="en-US"/>
              <a:pPr eaLnBrk="1" hangingPunct="1"/>
              <a:t>58</a:t>
            </a:fld>
            <a:endParaRPr lang="en-US" altLang="en-US"/>
          </a:p>
        </p:txBody>
      </p:sp>
      <p:sp>
        <p:nvSpPr>
          <p:cNvPr id="60419" name="Rectangle 2"/>
          <p:cNvSpPr>
            <a:spLocks noGrp="1" noChangeArrowheads="1"/>
          </p:cNvSpPr>
          <p:nvPr>
            <p:ph type="title"/>
          </p:nvPr>
        </p:nvSpPr>
        <p:spPr/>
        <p:txBody>
          <a:bodyPr/>
          <a:lstStyle/>
          <a:p>
            <a:pPr eaLnBrk="1" hangingPunct="1"/>
            <a:r>
              <a:rPr lang="en-US" altLang="en-US" sz="4000" smtClean="0"/>
              <a:t>Running the test through Eclipse</a:t>
            </a:r>
          </a:p>
        </p:txBody>
      </p:sp>
      <p:sp>
        <p:nvSpPr>
          <p:cNvPr id="60420" name="Rectangle 3"/>
          <p:cNvSpPr>
            <a:spLocks noGrp="1" noChangeArrowheads="1"/>
          </p:cNvSpPr>
          <p:nvPr>
            <p:ph type="body" idx="1"/>
          </p:nvPr>
        </p:nvSpPr>
        <p:spPr>
          <a:xfrm>
            <a:off x="457200" y="1600200"/>
            <a:ext cx="8229600" cy="2133600"/>
          </a:xfrm>
        </p:spPr>
        <p:txBody>
          <a:bodyPr/>
          <a:lstStyle/>
          <a:p>
            <a:pPr eaLnBrk="1" hangingPunct="1">
              <a:lnSpc>
                <a:spcPct val="80000"/>
              </a:lnSpc>
            </a:pPr>
            <a:r>
              <a:rPr lang="en-US" altLang="en-US" sz="2400" smtClean="0"/>
              <a:t>Once the server is up go to the eclipse and right click on the script.</a:t>
            </a:r>
          </a:p>
          <a:p>
            <a:pPr eaLnBrk="1" hangingPunct="1">
              <a:lnSpc>
                <a:spcPct val="80000"/>
              </a:lnSpc>
            </a:pPr>
            <a:r>
              <a:rPr lang="en-US" altLang="en-US" sz="2400" smtClean="0"/>
              <a:t>In that select Run As </a:t>
            </a:r>
            <a:r>
              <a:rPr lang="en-US" altLang="en-US" sz="2400" smtClean="0">
                <a:sym typeface="Wingdings" pitchFamily="2" charset="2"/>
              </a:rPr>
              <a:t> JUnit Test. See the image below. After this you will get will see that the script has run successfully in the window that’s shown in the next slide.</a:t>
            </a:r>
            <a:endParaRPr lang="en-US" altLang="en-US" sz="2400" smtClean="0"/>
          </a:p>
        </p:txBody>
      </p:sp>
      <p:pic>
        <p:nvPicPr>
          <p:cNvPr id="604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50101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0441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61443"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A94AA9-6C59-4C93-923F-A8E3479B700E}" type="slidenum">
              <a:rPr lang="en-US" altLang="en-US"/>
              <a:pPr eaLnBrk="1" hangingPunct="1"/>
              <a:t>59</a:t>
            </a:fld>
            <a:endParaRPr lang="en-US" altLang="en-US"/>
          </a:p>
        </p:txBody>
      </p:sp>
      <p:sp>
        <p:nvSpPr>
          <p:cNvPr id="61444" name="Rectangle 2"/>
          <p:cNvSpPr>
            <a:spLocks noGrp="1" noChangeArrowheads="1"/>
          </p:cNvSpPr>
          <p:nvPr>
            <p:ph type="title"/>
          </p:nvPr>
        </p:nvSpPr>
        <p:spPr/>
        <p:txBody>
          <a:bodyPr>
            <a:normAutofit fontScale="90000"/>
          </a:bodyPr>
          <a:lstStyle/>
          <a:p>
            <a:pPr eaLnBrk="1" hangingPunct="1"/>
            <a:r>
              <a:rPr lang="en-US" altLang="en-US" sz="4000" smtClean="0"/>
              <a:t>Selenium Results Strip in the Eclipse IDE</a:t>
            </a:r>
          </a:p>
        </p:txBody>
      </p:sp>
      <p:pic>
        <p:nvPicPr>
          <p:cNvPr id="614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1600200"/>
            <a:ext cx="25812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6" name="Rectangle 5"/>
          <p:cNvSpPr>
            <a:spLocks noChangeArrowheads="1"/>
          </p:cNvSpPr>
          <p:nvPr/>
        </p:nvSpPr>
        <p:spPr bwMode="auto">
          <a:xfrm>
            <a:off x="3886200" y="3352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success</a:t>
            </a:r>
          </a:p>
        </p:txBody>
      </p:sp>
      <p:sp>
        <p:nvSpPr>
          <p:cNvPr id="61447" name="Rectangle 6"/>
          <p:cNvSpPr>
            <a:spLocks noChangeArrowheads="1"/>
          </p:cNvSpPr>
          <p:nvPr/>
        </p:nvSpPr>
        <p:spPr bwMode="auto">
          <a:xfrm>
            <a:off x="3962400" y="4953000"/>
            <a:ext cx="1143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failure</a:t>
            </a:r>
          </a:p>
        </p:txBody>
      </p:sp>
    </p:spTree>
    <p:extLst>
      <p:ext uri="{BB962C8B-B14F-4D97-AF65-F5344CB8AC3E}">
        <p14:creationId xmlns:p14="http://schemas.microsoft.com/office/powerpoint/2010/main" val="58776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7171"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2B3E54-8ED3-4152-BC68-DC8B9024A074}" type="slidenum">
              <a:rPr lang="en-US" altLang="en-US"/>
              <a:pPr eaLnBrk="1" hangingPunct="1"/>
              <a:t>6</a:t>
            </a:fld>
            <a:endParaRPr lang="en-US" altLang="en-US"/>
          </a:p>
        </p:txBody>
      </p:sp>
      <p:sp>
        <p:nvSpPr>
          <p:cNvPr id="7172" name="Rectangle 2"/>
          <p:cNvSpPr>
            <a:spLocks noGrp="1" noChangeArrowheads="1"/>
          </p:cNvSpPr>
          <p:nvPr>
            <p:ph type="title"/>
          </p:nvPr>
        </p:nvSpPr>
        <p:spPr/>
        <p:txBody>
          <a:bodyPr/>
          <a:lstStyle/>
          <a:p>
            <a:pPr eaLnBrk="1" hangingPunct="1"/>
            <a:r>
              <a:rPr lang="en-US" altLang="en-US" smtClean="0"/>
              <a:t>Selenium Features</a:t>
            </a:r>
          </a:p>
        </p:txBody>
      </p:sp>
      <p:sp>
        <p:nvSpPr>
          <p:cNvPr id="7173" name="Rectangle 3"/>
          <p:cNvSpPr>
            <a:spLocks noGrp="1" noChangeArrowheads="1"/>
          </p:cNvSpPr>
          <p:nvPr>
            <p:ph type="body" idx="1"/>
          </p:nvPr>
        </p:nvSpPr>
        <p:spPr/>
        <p:txBody>
          <a:bodyPr/>
          <a:lstStyle/>
          <a:p>
            <a:pPr eaLnBrk="1" hangingPunct="1">
              <a:lnSpc>
                <a:spcPct val="90000"/>
              </a:lnSpc>
            </a:pPr>
            <a:r>
              <a:rPr lang="en-US" altLang="en-US" smtClean="0"/>
              <a:t>Supports Cross Browser Testing. The Selenium tests can be run on multiple browsers.</a:t>
            </a:r>
          </a:p>
          <a:p>
            <a:pPr eaLnBrk="1" hangingPunct="1">
              <a:lnSpc>
                <a:spcPct val="90000"/>
              </a:lnSpc>
            </a:pPr>
            <a:r>
              <a:rPr lang="en-US" altLang="en-US" smtClean="0"/>
              <a:t>Allows scripting in several languages like Java, C#, PHP and Python.</a:t>
            </a:r>
          </a:p>
          <a:p>
            <a:pPr eaLnBrk="1" hangingPunct="1">
              <a:lnSpc>
                <a:spcPct val="90000"/>
              </a:lnSpc>
            </a:pPr>
            <a:r>
              <a:rPr lang="en-US" altLang="en-US" smtClean="0"/>
              <a:t>Assertion statements provide an efficient way of comparing expected and actual results.</a:t>
            </a:r>
          </a:p>
          <a:p>
            <a:pPr eaLnBrk="1" hangingPunct="1">
              <a:lnSpc>
                <a:spcPct val="90000"/>
              </a:lnSpc>
            </a:pPr>
            <a:r>
              <a:rPr lang="en-US" altLang="en-US" smtClean="0"/>
              <a:t>Inbuilt reporting mechanism.</a:t>
            </a:r>
          </a:p>
        </p:txBody>
      </p:sp>
    </p:spTree>
    <p:extLst>
      <p:ext uri="{BB962C8B-B14F-4D97-AF65-F5344CB8AC3E}">
        <p14:creationId xmlns:p14="http://schemas.microsoft.com/office/powerpoint/2010/main" val="7386555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62467"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70EC79-24A1-43AC-B2BD-A4A72E0BA88F}" type="slidenum">
              <a:rPr lang="en-US" altLang="en-US"/>
              <a:pPr eaLnBrk="1" hangingPunct="1"/>
              <a:t>60</a:t>
            </a:fld>
            <a:endParaRPr lang="en-US" altLang="en-US"/>
          </a:p>
        </p:txBody>
      </p:sp>
      <p:sp>
        <p:nvSpPr>
          <p:cNvPr id="62468" name="Rectangle 2"/>
          <p:cNvSpPr>
            <a:spLocks noGrp="1" noChangeArrowheads="1"/>
          </p:cNvSpPr>
          <p:nvPr>
            <p:ph type="title"/>
          </p:nvPr>
        </p:nvSpPr>
        <p:spPr/>
        <p:txBody>
          <a:bodyPr>
            <a:normAutofit fontScale="90000"/>
          </a:bodyPr>
          <a:lstStyle/>
          <a:p>
            <a:pPr eaLnBrk="1" hangingPunct="1"/>
            <a:r>
              <a:rPr lang="en-US" altLang="en-US" sz="4000" smtClean="0"/>
              <a:t>Components of the Selenium test Script</a:t>
            </a:r>
          </a:p>
        </p:txBody>
      </p:sp>
      <p:sp>
        <p:nvSpPr>
          <p:cNvPr id="62469" name="Rectangle 3"/>
          <p:cNvSpPr>
            <a:spLocks noGrp="1" noChangeArrowheads="1"/>
          </p:cNvSpPr>
          <p:nvPr>
            <p:ph type="body" idx="1"/>
          </p:nvPr>
        </p:nvSpPr>
        <p:spPr/>
        <p:txBody>
          <a:bodyPr/>
          <a:lstStyle/>
          <a:p>
            <a:pPr eaLnBrk="1" hangingPunct="1">
              <a:lnSpc>
                <a:spcPct val="90000"/>
              </a:lnSpc>
              <a:buFontTx/>
              <a:buNone/>
            </a:pPr>
            <a:r>
              <a:rPr lang="en-US" altLang="en-US" sz="2400" smtClean="0"/>
              <a:t>setUp method</a:t>
            </a:r>
          </a:p>
          <a:p>
            <a:pPr eaLnBrk="1" hangingPunct="1">
              <a:lnSpc>
                <a:spcPct val="90000"/>
              </a:lnSpc>
              <a:buFontTx/>
              <a:buNone/>
            </a:pPr>
            <a:r>
              <a:rPr lang="en-US" altLang="en-US" sz="2400" smtClean="0"/>
              <a:t>	This method prepares the selenium server to run the test. This method basically hooks to the selenium server and opens up the base URL of the application</a:t>
            </a:r>
          </a:p>
          <a:p>
            <a:pPr eaLnBrk="1" hangingPunct="1">
              <a:lnSpc>
                <a:spcPct val="90000"/>
              </a:lnSpc>
              <a:buFontTx/>
              <a:buNone/>
            </a:pPr>
            <a:r>
              <a:rPr lang="en-US" altLang="en-US" sz="2400" smtClean="0"/>
              <a:t>test*** method</a:t>
            </a:r>
          </a:p>
          <a:p>
            <a:pPr eaLnBrk="1" hangingPunct="1">
              <a:lnSpc>
                <a:spcPct val="90000"/>
              </a:lnSpc>
              <a:buFontTx/>
              <a:buNone/>
            </a:pPr>
            <a:r>
              <a:rPr lang="en-US" altLang="en-US" sz="2400" smtClean="0"/>
              <a:t>	The methods with the name test will actually run the tests on the application. There can be any number of test methods in the app</a:t>
            </a:r>
          </a:p>
          <a:p>
            <a:pPr eaLnBrk="1" hangingPunct="1">
              <a:lnSpc>
                <a:spcPct val="90000"/>
              </a:lnSpc>
              <a:buFontTx/>
              <a:buNone/>
            </a:pPr>
            <a:r>
              <a:rPr lang="en-US" altLang="en-US" sz="2400" smtClean="0"/>
              <a:t>tearDown method</a:t>
            </a:r>
          </a:p>
          <a:p>
            <a:pPr eaLnBrk="1" hangingPunct="1">
              <a:lnSpc>
                <a:spcPct val="90000"/>
              </a:lnSpc>
              <a:buFontTx/>
              <a:buNone/>
            </a:pPr>
            <a:r>
              <a:rPr lang="en-US" altLang="en-US" sz="2400" smtClean="0"/>
              <a:t>	This method will run after the end of the test. This test will disconnect with the server and makes room for the next tests to run the tests. </a:t>
            </a:r>
          </a:p>
        </p:txBody>
      </p:sp>
    </p:spTree>
    <p:extLst>
      <p:ext uri="{BB962C8B-B14F-4D97-AF65-F5344CB8AC3E}">
        <p14:creationId xmlns:p14="http://schemas.microsoft.com/office/powerpoint/2010/main" val="663519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63491"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8DC16F-CA66-4C01-AA9A-9A8E623C324C}" type="slidenum">
              <a:rPr lang="en-US" altLang="en-US"/>
              <a:pPr eaLnBrk="1" hangingPunct="1"/>
              <a:t>61</a:t>
            </a:fld>
            <a:endParaRPr lang="en-US" altLang="en-US"/>
          </a:p>
        </p:txBody>
      </p:sp>
      <p:sp>
        <p:nvSpPr>
          <p:cNvPr id="63492" name="Rectangle 2"/>
          <p:cNvSpPr>
            <a:spLocks noGrp="1" noChangeArrowheads="1"/>
          </p:cNvSpPr>
          <p:nvPr>
            <p:ph type="title"/>
          </p:nvPr>
        </p:nvSpPr>
        <p:spPr>
          <a:xfrm>
            <a:off x="457200" y="304800"/>
            <a:ext cx="8229600" cy="838200"/>
          </a:xfrm>
        </p:spPr>
        <p:txBody>
          <a:bodyPr/>
          <a:lstStyle/>
          <a:p>
            <a:pPr eaLnBrk="1" hangingPunct="1"/>
            <a:r>
              <a:rPr lang="en-US" altLang="en-US" smtClean="0"/>
              <a:t>Script View</a:t>
            </a:r>
          </a:p>
        </p:txBody>
      </p:sp>
      <p:pic>
        <p:nvPicPr>
          <p:cNvPr id="634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63627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666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BE2873-FEB7-4174-94EC-FCA0AD5596BD}" type="slidenum">
              <a:rPr lang="en-US" altLang="en-US"/>
              <a:pPr eaLnBrk="1" hangingPunct="1"/>
              <a:t>62</a:t>
            </a:fld>
            <a:endParaRPr lang="en-US" altLang="en-US"/>
          </a:p>
        </p:txBody>
      </p:sp>
      <p:sp>
        <p:nvSpPr>
          <p:cNvPr id="64515" name="Rectangle 2"/>
          <p:cNvSpPr>
            <a:spLocks noGrp="1" noChangeArrowheads="1"/>
          </p:cNvSpPr>
          <p:nvPr>
            <p:ph type="title"/>
          </p:nvPr>
        </p:nvSpPr>
        <p:spPr/>
        <p:txBody>
          <a:bodyPr/>
          <a:lstStyle/>
          <a:p>
            <a:pPr eaLnBrk="1" hangingPunct="1"/>
            <a:r>
              <a:rPr lang="en-US" altLang="en-US" sz="4000" smtClean="0"/>
              <a:t>Enhancing the Selenium commands</a:t>
            </a:r>
          </a:p>
        </p:txBody>
      </p:sp>
      <p:sp>
        <p:nvSpPr>
          <p:cNvPr id="64516" name="Rectangle 3"/>
          <p:cNvSpPr>
            <a:spLocks noGrp="1" noChangeArrowheads="1"/>
          </p:cNvSpPr>
          <p:nvPr>
            <p:ph type="body" idx="1"/>
          </p:nvPr>
        </p:nvSpPr>
        <p:spPr/>
        <p:txBody>
          <a:bodyPr/>
          <a:lstStyle/>
          <a:p>
            <a:pPr algn="just" eaLnBrk="1" hangingPunct="1">
              <a:lnSpc>
                <a:spcPct val="90000"/>
              </a:lnSpc>
              <a:buFontTx/>
              <a:buNone/>
            </a:pPr>
            <a:r>
              <a:rPr lang="en-US" altLang="en-US" smtClean="0"/>
              <a:t>	The generated selenium command can be enhanced by writing java commands. Using java methods we can do parameterization and data base validation.</a:t>
            </a:r>
          </a:p>
          <a:p>
            <a:pPr algn="just" eaLnBrk="1" hangingPunct="1">
              <a:lnSpc>
                <a:spcPct val="90000"/>
              </a:lnSpc>
              <a:buFontTx/>
              <a:buNone/>
            </a:pPr>
            <a:r>
              <a:rPr lang="en-US" altLang="en-US" smtClean="0"/>
              <a:t>	More over java methods can be used for to perform some complex validations and testing activities.</a:t>
            </a:r>
          </a:p>
          <a:p>
            <a:pPr algn="just" eaLnBrk="1" hangingPunct="1">
              <a:lnSpc>
                <a:spcPct val="90000"/>
              </a:lnSpc>
              <a:buFontTx/>
              <a:buNone/>
            </a:pPr>
            <a:r>
              <a:rPr lang="en-US" altLang="en-US" smtClean="0"/>
              <a:t>	The best way to use java methods is used to is have a Java IDE like eclipse.</a:t>
            </a:r>
          </a:p>
        </p:txBody>
      </p:sp>
    </p:spTree>
    <p:extLst>
      <p:ext uri="{BB962C8B-B14F-4D97-AF65-F5344CB8AC3E}">
        <p14:creationId xmlns:p14="http://schemas.microsoft.com/office/powerpoint/2010/main" val="20925153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72A56B-8EFC-47E0-A910-BBEB53E7288D}" type="slidenum">
              <a:rPr lang="en-US" altLang="en-US"/>
              <a:pPr eaLnBrk="1" hangingPunct="1"/>
              <a:t>63</a:t>
            </a:fld>
            <a:endParaRPr lang="en-US" altLang="en-US"/>
          </a:p>
        </p:txBody>
      </p:sp>
      <p:sp>
        <p:nvSpPr>
          <p:cNvPr id="65539" name="Rectangle 2"/>
          <p:cNvSpPr>
            <a:spLocks noGrp="1" noChangeArrowheads="1"/>
          </p:cNvSpPr>
          <p:nvPr>
            <p:ph type="title"/>
          </p:nvPr>
        </p:nvSpPr>
        <p:spPr/>
        <p:txBody>
          <a:bodyPr/>
          <a:lstStyle/>
          <a:p>
            <a:pPr eaLnBrk="1" hangingPunct="1"/>
            <a:r>
              <a:rPr lang="en-US" altLang="en-US" smtClean="0"/>
              <a:t>Some Java Basics</a:t>
            </a:r>
          </a:p>
        </p:txBody>
      </p:sp>
      <p:sp>
        <p:nvSpPr>
          <p:cNvPr id="65540" name="Rectangle 3"/>
          <p:cNvSpPr>
            <a:spLocks noGrp="1" noChangeArrowheads="1"/>
          </p:cNvSpPr>
          <p:nvPr>
            <p:ph type="body" idx="1"/>
          </p:nvPr>
        </p:nvSpPr>
        <p:spPr>
          <a:xfrm>
            <a:off x="457200" y="1600200"/>
            <a:ext cx="8229600" cy="1371600"/>
          </a:xfrm>
        </p:spPr>
        <p:txBody>
          <a:bodyPr/>
          <a:lstStyle/>
          <a:p>
            <a:pPr eaLnBrk="1" hangingPunct="1">
              <a:buFontTx/>
              <a:buNone/>
            </a:pPr>
            <a:r>
              <a:rPr lang="en-US" altLang="en-US" b="1" smtClean="0">
                <a:solidFill>
                  <a:srgbClr val="0066FF"/>
                </a:solidFill>
              </a:rPr>
              <a:t>Java Data Types</a:t>
            </a:r>
          </a:p>
          <a:p>
            <a:pPr eaLnBrk="1" hangingPunct="1">
              <a:buFontTx/>
              <a:buNone/>
            </a:pPr>
            <a:r>
              <a:rPr lang="en-US" altLang="en-US" smtClean="0"/>
              <a:t>Int, float, String, char, Boolean and double</a:t>
            </a:r>
          </a:p>
        </p:txBody>
      </p:sp>
      <p:sp>
        <p:nvSpPr>
          <p:cNvPr id="65541" name="Text Box 4"/>
          <p:cNvSpPr txBox="1">
            <a:spLocks noChangeArrowheads="1"/>
          </p:cNvSpPr>
          <p:nvPr/>
        </p:nvSpPr>
        <p:spPr bwMode="auto">
          <a:xfrm>
            <a:off x="457200" y="3048000"/>
            <a:ext cx="4419600"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66FF"/>
                </a:solidFill>
              </a:rPr>
              <a:t>Declarations</a:t>
            </a:r>
          </a:p>
          <a:p>
            <a:pPr eaLnBrk="1" hangingPunct="1"/>
            <a:r>
              <a:rPr lang="en-US" altLang="en-US" sz="3200"/>
              <a:t>String s  = “Selenium”;</a:t>
            </a:r>
          </a:p>
          <a:p>
            <a:pPr eaLnBrk="1" hangingPunct="1"/>
            <a:r>
              <a:rPr lang="en-US" altLang="en-US" sz="3200"/>
              <a:t>Int i = 20; </a:t>
            </a:r>
          </a:p>
          <a:p>
            <a:pPr eaLnBrk="1" hangingPunct="1"/>
            <a:r>
              <a:rPr lang="en-US" altLang="en-US" sz="3200"/>
              <a:t>float cur = 3.35;</a:t>
            </a:r>
          </a:p>
          <a:p>
            <a:pPr eaLnBrk="1" hangingPunct="1">
              <a:spcBef>
                <a:spcPct val="50000"/>
              </a:spcBef>
            </a:pPr>
            <a:endParaRPr lang="en-US" altLang="en-US" sz="3200"/>
          </a:p>
        </p:txBody>
      </p:sp>
      <p:sp>
        <p:nvSpPr>
          <p:cNvPr id="65542" name="Text Box 5"/>
          <p:cNvSpPr txBox="1">
            <a:spLocks noChangeArrowheads="1"/>
          </p:cNvSpPr>
          <p:nvPr/>
        </p:nvSpPr>
        <p:spPr bwMode="auto">
          <a:xfrm>
            <a:off x="5181600" y="3048000"/>
            <a:ext cx="3581400"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66FF"/>
                </a:solidFill>
              </a:rPr>
              <a:t>Operators</a:t>
            </a:r>
          </a:p>
          <a:p>
            <a:pPr eaLnBrk="1" hangingPunct="1"/>
            <a:r>
              <a:rPr lang="en-GB" altLang="en-US" sz="2400">
                <a:solidFill>
                  <a:srgbClr val="FF9900"/>
                </a:solidFill>
              </a:rPr>
              <a:t>* ,/ ,% ,+, -</a:t>
            </a:r>
            <a:r>
              <a:rPr lang="en-GB" altLang="en-US" sz="2400"/>
              <a:t> are the mathematical operators</a:t>
            </a:r>
          </a:p>
          <a:p>
            <a:pPr eaLnBrk="1" hangingPunct="1"/>
            <a:r>
              <a:rPr lang="en-GB" altLang="en-US" sz="2400">
                <a:solidFill>
                  <a:srgbClr val="FF9900"/>
                </a:solidFill>
              </a:rPr>
              <a:t>* ,/, %,</a:t>
            </a:r>
            <a:r>
              <a:rPr lang="en-GB" altLang="en-US" sz="2400"/>
              <a:t> have a higher precedence than </a:t>
            </a:r>
            <a:r>
              <a:rPr lang="en-GB" altLang="en-US" sz="2400">
                <a:solidFill>
                  <a:srgbClr val="FF9900"/>
                </a:solidFill>
              </a:rPr>
              <a:t>+ </a:t>
            </a:r>
            <a:r>
              <a:rPr lang="en-GB" altLang="en-US" sz="2400"/>
              <a:t>or </a:t>
            </a:r>
            <a:r>
              <a:rPr lang="en-GB" altLang="en-US" sz="2400">
                <a:solidFill>
                  <a:srgbClr val="FF9900"/>
                </a:solidFill>
              </a:rPr>
              <a:t>-</a:t>
            </a:r>
            <a:endParaRPr lang="en-US" altLang="en-US" sz="2400">
              <a:solidFill>
                <a:srgbClr val="FF9900"/>
              </a:solidFill>
            </a:endParaRPr>
          </a:p>
        </p:txBody>
      </p:sp>
    </p:spTree>
    <p:extLst>
      <p:ext uri="{BB962C8B-B14F-4D97-AF65-F5344CB8AC3E}">
        <p14:creationId xmlns:p14="http://schemas.microsoft.com/office/powerpoint/2010/main" val="2355998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04F78F-F7A6-4044-9585-29E66C505021}" type="slidenum">
              <a:rPr lang="en-US" altLang="en-US"/>
              <a:pPr eaLnBrk="1" hangingPunct="1"/>
              <a:t>64</a:t>
            </a:fld>
            <a:endParaRPr lang="en-US" altLang="en-US"/>
          </a:p>
        </p:txBody>
      </p:sp>
      <p:sp>
        <p:nvSpPr>
          <p:cNvPr id="66563" name="Rectangle 2"/>
          <p:cNvSpPr>
            <a:spLocks noGrp="1" noChangeArrowheads="1"/>
          </p:cNvSpPr>
          <p:nvPr>
            <p:ph type="title"/>
          </p:nvPr>
        </p:nvSpPr>
        <p:spPr/>
        <p:txBody>
          <a:bodyPr/>
          <a:lstStyle/>
          <a:p>
            <a:pPr eaLnBrk="1" hangingPunct="1"/>
            <a:r>
              <a:rPr lang="en-US" altLang="en-US" smtClean="0"/>
              <a:t>Relational Operators</a:t>
            </a:r>
          </a:p>
        </p:txBody>
      </p:sp>
      <p:sp>
        <p:nvSpPr>
          <p:cNvPr id="66564" name="Rectangle 3"/>
          <p:cNvSpPr>
            <a:spLocks noGrp="1" noChangeArrowheads="1"/>
          </p:cNvSpPr>
          <p:nvPr>
            <p:ph type="body" idx="1"/>
          </p:nvPr>
        </p:nvSpPr>
        <p:spPr/>
        <p:txBody>
          <a:bodyPr/>
          <a:lstStyle/>
          <a:p>
            <a:pPr eaLnBrk="1" hangingPunct="1">
              <a:buFontTx/>
              <a:buNone/>
            </a:pPr>
            <a:r>
              <a:rPr lang="en-GB" altLang="en-US" smtClean="0"/>
              <a:t>==	Equal (careful)</a:t>
            </a:r>
          </a:p>
          <a:p>
            <a:pPr eaLnBrk="1" hangingPunct="1">
              <a:buFontTx/>
              <a:buNone/>
            </a:pPr>
            <a:r>
              <a:rPr lang="en-GB" altLang="en-US" smtClean="0"/>
              <a:t>!=	Not equal</a:t>
            </a:r>
          </a:p>
          <a:p>
            <a:pPr eaLnBrk="1" hangingPunct="1">
              <a:buFontTx/>
              <a:buNone/>
            </a:pPr>
            <a:r>
              <a:rPr lang="en-GB" altLang="en-US" smtClean="0"/>
              <a:t>&gt;=	Greater than or equal</a:t>
            </a:r>
          </a:p>
          <a:p>
            <a:pPr eaLnBrk="1" hangingPunct="1">
              <a:buFontTx/>
              <a:buNone/>
            </a:pPr>
            <a:r>
              <a:rPr lang="en-GB" altLang="en-US" smtClean="0"/>
              <a:t>&lt;=	Less than or equal</a:t>
            </a:r>
          </a:p>
          <a:p>
            <a:pPr eaLnBrk="1" hangingPunct="1">
              <a:buFontTx/>
              <a:buNone/>
            </a:pPr>
            <a:r>
              <a:rPr lang="en-GB" altLang="en-US" smtClean="0"/>
              <a:t>&gt;		Greater than</a:t>
            </a:r>
          </a:p>
          <a:p>
            <a:pPr eaLnBrk="1" hangingPunct="1">
              <a:buFontTx/>
              <a:buNone/>
            </a:pPr>
            <a:r>
              <a:rPr lang="en-GB" altLang="en-US" smtClean="0"/>
              <a:t>&lt;		Less than</a:t>
            </a:r>
          </a:p>
          <a:p>
            <a:pPr eaLnBrk="1" hangingPunct="1"/>
            <a:endParaRPr lang="en-US" altLang="en-US" smtClean="0"/>
          </a:p>
        </p:txBody>
      </p:sp>
    </p:spTree>
    <p:extLst>
      <p:ext uri="{BB962C8B-B14F-4D97-AF65-F5344CB8AC3E}">
        <p14:creationId xmlns:p14="http://schemas.microsoft.com/office/powerpoint/2010/main" val="283398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C5E701-CB99-4353-BAD7-F310D7DED867}" type="slidenum">
              <a:rPr lang="en-US" altLang="en-US"/>
              <a:pPr eaLnBrk="1" hangingPunct="1"/>
              <a:t>65</a:t>
            </a:fld>
            <a:endParaRPr lang="en-US" altLang="en-US"/>
          </a:p>
        </p:txBody>
      </p:sp>
      <p:sp>
        <p:nvSpPr>
          <p:cNvPr id="67587" name="Rectangle 2"/>
          <p:cNvSpPr>
            <a:spLocks noGrp="1" noChangeArrowheads="1"/>
          </p:cNvSpPr>
          <p:nvPr>
            <p:ph type="title"/>
          </p:nvPr>
        </p:nvSpPr>
        <p:spPr/>
        <p:txBody>
          <a:bodyPr/>
          <a:lstStyle/>
          <a:p>
            <a:pPr eaLnBrk="1" hangingPunct="1"/>
            <a:r>
              <a:rPr lang="en-US" altLang="en-US" smtClean="0"/>
              <a:t>Programming Elements</a:t>
            </a:r>
          </a:p>
        </p:txBody>
      </p:sp>
      <p:sp>
        <p:nvSpPr>
          <p:cNvPr id="67588" name="Rectangle 3"/>
          <p:cNvSpPr>
            <a:spLocks noGrp="1" noChangeArrowheads="1"/>
          </p:cNvSpPr>
          <p:nvPr>
            <p:ph type="body" idx="1"/>
          </p:nvPr>
        </p:nvSpPr>
        <p:spPr>
          <a:xfrm>
            <a:off x="381000" y="1524000"/>
            <a:ext cx="6400800" cy="2743200"/>
          </a:xfrm>
        </p:spPr>
        <p:txBody>
          <a:bodyPr/>
          <a:lstStyle/>
          <a:p>
            <a:pPr eaLnBrk="1" hangingPunct="1">
              <a:lnSpc>
                <a:spcPct val="80000"/>
              </a:lnSpc>
              <a:buFontTx/>
              <a:buNone/>
            </a:pPr>
            <a:r>
              <a:rPr lang="en-US" altLang="en-US" sz="2400" b="1" smtClean="0"/>
              <a:t>If Condition</a:t>
            </a:r>
          </a:p>
          <a:p>
            <a:pPr eaLnBrk="1" hangingPunct="1">
              <a:lnSpc>
                <a:spcPct val="80000"/>
              </a:lnSpc>
              <a:buFontTx/>
              <a:buNone/>
            </a:pPr>
            <a:r>
              <a:rPr lang="en-GB" altLang="en-US" sz="1800" smtClean="0">
                <a:latin typeface="Courier New" pitchFamily="49" charset="0"/>
              </a:rPr>
              <a:t>if (name != “selenium”)</a:t>
            </a:r>
          </a:p>
          <a:p>
            <a:pPr eaLnBrk="1" hangingPunct="1">
              <a:lnSpc>
                <a:spcPct val="80000"/>
              </a:lnSpc>
              <a:buFontTx/>
              <a:buNone/>
            </a:pPr>
            <a:r>
              <a:rPr lang="en-GB" altLang="en-US" sz="1800" smtClean="0">
                <a:latin typeface="Courier New" pitchFamily="49" charset="0"/>
              </a:rPr>
              <a:t>	 	{</a:t>
            </a:r>
          </a:p>
          <a:p>
            <a:pPr lvl="1" eaLnBrk="1" hangingPunct="1">
              <a:lnSpc>
                <a:spcPct val="80000"/>
              </a:lnSpc>
              <a:buFontTx/>
              <a:buNone/>
            </a:pPr>
            <a:r>
              <a:rPr lang="en-GB" altLang="en-US" sz="1800" smtClean="0">
                <a:latin typeface="Courier New" pitchFamily="49" charset="0"/>
              </a:rPr>
              <a:t>	System.out.print(“Tool Changed”);</a:t>
            </a:r>
          </a:p>
          <a:p>
            <a:pPr lvl="1" eaLnBrk="1" hangingPunct="1">
              <a:lnSpc>
                <a:spcPct val="80000"/>
              </a:lnSpc>
              <a:buFontTx/>
              <a:buNone/>
            </a:pPr>
            <a:r>
              <a:rPr lang="en-GB" altLang="en-US" sz="1800" smtClean="0">
                <a:latin typeface="Courier New" pitchFamily="49" charset="0"/>
              </a:rPr>
              <a:t>	}</a:t>
            </a:r>
          </a:p>
          <a:p>
            <a:pPr lvl="1" eaLnBrk="1" hangingPunct="1">
              <a:lnSpc>
                <a:spcPct val="80000"/>
              </a:lnSpc>
              <a:buFontTx/>
              <a:buNone/>
            </a:pPr>
            <a:r>
              <a:rPr lang="en-GB" altLang="en-US" sz="1800" smtClean="0">
                <a:latin typeface="Courier New" pitchFamily="49" charset="0"/>
              </a:rPr>
              <a:t>Else</a:t>
            </a:r>
          </a:p>
          <a:p>
            <a:pPr lvl="1" eaLnBrk="1" hangingPunct="1">
              <a:lnSpc>
                <a:spcPct val="80000"/>
              </a:lnSpc>
              <a:buFontTx/>
              <a:buNone/>
            </a:pPr>
            <a:r>
              <a:rPr lang="en-GB" altLang="en-US" sz="1800" smtClean="0">
                <a:latin typeface="Courier New" pitchFamily="49" charset="0"/>
              </a:rPr>
              <a:t> 		{</a:t>
            </a:r>
          </a:p>
          <a:p>
            <a:pPr lvl="1" eaLnBrk="1" hangingPunct="1">
              <a:lnSpc>
                <a:spcPct val="80000"/>
              </a:lnSpc>
              <a:buFontTx/>
              <a:buNone/>
            </a:pPr>
            <a:r>
              <a:rPr lang="en-GB" altLang="en-US" sz="1800" smtClean="0">
                <a:latin typeface="Courier New" pitchFamily="49" charset="0"/>
              </a:rPr>
              <a:t>	System.out.print(“Tool is ok”);</a:t>
            </a:r>
          </a:p>
          <a:p>
            <a:pPr lvl="1" eaLnBrk="1" hangingPunct="1">
              <a:lnSpc>
                <a:spcPct val="80000"/>
              </a:lnSpc>
              <a:buFontTx/>
              <a:buNone/>
            </a:pPr>
            <a:r>
              <a:rPr lang="en-GB" altLang="en-US" sz="1800" smtClean="0">
                <a:latin typeface="Courier New" pitchFamily="49" charset="0"/>
              </a:rPr>
              <a:t>		}</a:t>
            </a:r>
            <a:endParaRPr lang="en-US" altLang="en-US" sz="1800" smtClean="0"/>
          </a:p>
        </p:txBody>
      </p:sp>
      <p:sp>
        <p:nvSpPr>
          <p:cNvPr id="67589" name="Text Box 4"/>
          <p:cNvSpPr txBox="1">
            <a:spLocks noChangeArrowheads="1"/>
          </p:cNvSpPr>
          <p:nvPr/>
        </p:nvSpPr>
        <p:spPr bwMode="auto">
          <a:xfrm>
            <a:off x="457200" y="4114800"/>
            <a:ext cx="76962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Loop n times</a:t>
            </a:r>
          </a:p>
          <a:p>
            <a:pPr lvl="1" eaLnBrk="1" hangingPunct="1"/>
            <a:r>
              <a:rPr lang="en-GB" altLang="en-US"/>
              <a:t>for ( i = 0; i &lt; n; n++ ) </a:t>
            </a:r>
          </a:p>
          <a:p>
            <a:pPr lvl="1" eaLnBrk="1" hangingPunct="1"/>
            <a:r>
              <a:rPr lang="en-GB" altLang="en-US"/>
              <a:t>	{</a:t>
            </a:r>
          </a:p>
          <a:p>
            <a:pPr lvl="1" eaLnBrk="1" hangingPunct="1"/>
            <a:r>
              <a:rPr lang="en-GB" altLang="en-US"/>
              <a:t>	// this code body will execute n times</a:t>
            </a:r>
          </a:p>
          <a:p>
            <a:pPr lvl="1" eaLnBrk="1" hangingPunct="1"/>
            <a:r>
              <a:rPr lang="en-GB" altLang="en-US"/>
              <a:t>	// I from  0 to n-1</a:t>
            </a:r>
          </a:p>
          <a:p>
            <a:pPr lvl="1" eaLnBrk="1" hangingPunct="1"/>
            <a:r>
              <a:rPr lang="en-GB" altLang="en-US"/>
              <a:t>	}</a:t>
            </a:r>
            <a:endParaRPr lang="en-US" altLang="en-US"/>
          </a:p>
        </p:txBody>
      </p:sp>
    </p:spTree>
    <p:extLst>
      <p:ext uri="{BB962C8B-B14F-4D97-AF65-F5344CB8AC3E}">
        <p14:creationId xmlns:p14="http://schemas.microsoft.com/office/powerpoint/2010/main" val="2373887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035A79-1643-4B26-9B76-8029E831CBFC}" type="slidenum">
              <a:rPr lang="en-US" altLang="en-US"/>
              <a:pPr eaLnBrk="1" hangingPunct="1"/>
              <a:t>66</a:t>
            </a:fld>
            <a:endParaRPr lang="en-US" altLang="en-US"/>
          </a:p>
        </p:txBody>
      </p:sp>
      <p:sp>
        <p:nvSpPr>
          <p:cNvPr id="68611" name="Rectangle 2"/>
          <p:cNvSpPr>
            <a:spLocks noGrp="1" noChangeArrowheads="1"/>
          </p:cNvSpPr>
          <p:nvPr>
            <p:ph type="title"/>
          </p:nvPr>
        </p:nvSpPr>
        <p:spPr/>
        <p:txBody>
          <a:bodyPr/>
          <a:lstStyle/>
          <a:p>
            <a:pPr eaLnBrk="1" hangingPunct="1"/>
            <a:r>
              <a:rPr lang="en-US" altLang="en-US" smtClean="0"/>
              <a:t>Use string functions</a:t>
            </a:r>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3733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48200"/>
            <a:ext cx="3962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304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7B6766-C3FC-4D16-9CF8-13F7B99EEF7B}" type="slidenum">
              <a:rPr lang="en-US" altLang="en-US"/>
              <a:pPr eaLnBrk="1" hangingPunct="1"/>
              <a:t>67</a:t>
            </a:fld>
            <a:endParaRPr lang="en-US" altLang="en-US"/>
          </a:p>
        </p:txBody>
      </p:sp>
      <p:sp>
        <p:nvSpPr>
          <p:cNvPr id="69635" name="Rectangle 2"/>
          <p:cNvSpPr>
            <a:spLocks noGrp="1" noChangeArrowheads="1"/>
          </p:cNvSpPr>
          <p:nvPr>
            <p:ph type="title"/>
          </p:nvPr>
        </p:nvSpPr>
        <p:spPr/>
        <p:txBody>
          <a:bodyPr/>
          <a:lstStyle/>
          <a:p>
            <a:pPr eaLnBrk="1" hangingPunct="1"/>
            <a:r>
              <a:rPr lang="en-US" altLang="en-US" smtClean="0"/>
              <a:t>Date Functions</a:t>
            </a:r>
          </a:p>
        </p:txBody>
      </p:sp>
      <p:sp>
        <p:nvSpPr>
          <p:cNvPr id="69636" name="Rectangle 3"/>
          <p:cNvSpPr>
            <a:spLocks noGrp="1" noChangeArrowheads="1"/>
          </p:cNvSpPr>
          <p:nvPr>
            <p:ph type="body" idx="1"/>
          </p:nvPr>
        </p:nvSpPr>
        <p:spPr/>
        <p:txBody>
          <a:bodyPr/>
          <a:lstStyle/>
          <a:p>
            <a:pPr eaLnBrk="1" hangingPunct="1">
              <a:buFontTx/>
              <a:buNone/>
            </a:pPr>
            <a:r>
              <a:rPr lang="en-US" altLang="en-US" smtClean="0"/>
              <a:t>Required Packages</a:t>
            </a:r>
          </a:p>
          <a:p>
            <a:pPr eaLnBrk="1" hangingPunct="1">
              <a:buFont typeface="Wingdings" pitchFamily="2" charset="2"/>
              <a:buChar char="Ø"/>
            </a:pPr>
            <a:r>
              <a:rPr lang="en-US" altLang="en-US" b="1" smtClean="0"/>
              <a:t>import</a:t>
            </a:r>
            <a:r>
              <a:rPr lang="en-US" altLang="en-US" smtClean="0"/>
              <a:t> java.util.Date; </a:t>
            </a:r>
          </a:p>
          <a:p>
            <a:pPr eaLnBrk="1" hangingPunct="1">
              <a:buFont typeface="Wingdings" pitchFamily="2" charset="2"/>
              <a:buChar char="Ø"/>
            </a:pPr>
            <a:r>
              <a:rPr lang="en-US" altLang="en-US" b="1" smtClean="0"/>
              <a:t>import</a:t>
            </a:r>
            <a:r>
              <a:rPr lang="en-US" altLang="en-US" smtClean="0"/>
              <a:t> java.text.SimpleDateFormat; </a:t>
            </a:r>
          </a:p>
          <a:p>
            <a:pPr eaLnBrk="1" hangingPunct="1">
              <a:buFont typeface="Wingdings" pitchFamily="2" charset="2"/>
              <a:buNone/>
            </a:pPr>
            <a:r>
              <a:rPr lang="en-US" altLang="en-US" smtClean="0"/>
              <a:t>Sample Code</a:t>
            </a:r>
          </a:p>
          <a:p>
            <a:pPr eaLnBrk="1" hangingPunct="1">
              <a:buFont typeface="Wingdings" pitchFamily="2" charset="2"/>
              <a:buNone/>
            </a:pPr>
            <a:endParaRPr lang="en-US" altLang="en-US" smtClean="0"/>
          </a:p>
        </p:txBody>
      </p:sp>
      <p:pic>
        <p:nvPicPr>
          <p:cNvPr id="696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934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508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63568A-C8C6-416E-8C49-022B3E24C507}" type="slidenum">
              <a:rPr lang="en-US" altLang="en-US"/>
              <a:pPr eaLnBrk="1" hangingPunct="1"/>
              <a:t>68</a:t>
            </a:fld>
            <a:endParaRPr lang="en-US" altLang="en-US"/>
          </a:p>
        </p:txBody>
      </p:sp>
      <p:sp>
        <p:nvSpPr>
          <p:cNvPr id="70659" name="Rectangle 2"/>
          <p:cNvSpPr>
            <a:spLocks noGrp="1" noChangeArrowheads="1"/>
          </p:cNvSpPr>
          <p:nvPr>
            <p:ph type="title"/>
          </p:nvPr>
        </p:nvSpPr>
        <p:spPr>
          <a:xfrm>
            <a:off x="457200" y="274638"/>
            <a:ext cx="8229600" cy="1020762"/>
          </a:xfrm>
        </p:spPr>
        <p:txBody>
          <a:bodyPr/>
          <a:lstStyle/>
          <a:p>
            <a:pPr eaLnBrk="1" hangingPunct="1"/>
            <a:r>
              <a:rPr lang="en-US" altLang="en-US" sz="2800" smtClean="0"/>
              <a:t>Example 1 – Get the values from the list box and check if the value “HTML” is present in it</a:t>
            </a:r>
          </a:p>
        </p:txBody>
      </p:sp>
      <p:sp>
        <p:nvSpPr>
          <p:cNvPr id="70660" name="Rectangle 3"/>
          <p:cNvSpPr>
            <a:spLocks noGrp="1" noChangeArrowheads="1"/>
          </p:cNvSpPr>
          <p:nvPr>
            <p:ph type="body" idx="1"/>
          </p:nvPr>
        </p:nvSpPr>
        <p:spPr>
          <a:xfrm>
            <a:off x="457200" y="1447800"/>
            <a:ext cx="8229600" cy="4678363"/>
          </a:xfrm>
        </p:spPr>
        <p:txBody>
          <a:bodyPr/>
          <a:lstStyle/>
          <a:p>
            <a:pPr marL="609600" indent="-609600" eaLnBrk="1" hangingPunct="1">
              <a:lnSpc>
                <a:spcPct val="90000"/>
              </a:lnSpc>
              <a:buFontTx/>
              <a:buNone/>
            </a:pPr>
            <a:r>
              <a:rPr lang="en-US" altLang="en-US" smtClean="0"/>
              <a:t>Implementation Steps</a:t>
            </a:r>
          </a:p>
          <a:p>
            <a:pPr marL="609600" indent="-609600" eaLnBrk="1" hangingPunct="1">
              <a:lnSpc>
                <a:spcPct val="90000"/>
              </a:lnSpc>
              <a:buFontTx/>
              <a:buAutoNum type="arabicParenR"/>
            </a:pPr>
            <a:r>
              <a:rPr lang="en-US" altLang="en-US" smtClean="0"/>
              <a:t>First get the values from the list box</a:t>
            </a:r>
          </a:p>
          <a:p>
            <a:pPr marL="609600" indent="-609600" eaLnBrk="1" hangingPunct="1">
              <a:lnSpc>
                <a:spcPct val="90000"/>
              </a:lnSpc>
              <a:buFontTx/>
              <a:buAutoNum type="arabicParenR"/>
            </a:pPr>
            <a:r>
              <a:rPr lang="en-US" altLang="en-US" smtClean="0"/>
              <a:t>To get the values from the list box or any other HTML element we need to know its Xpath. (use Xpath checker)</a:t>
            </a:r>
          </a:p>
          <a:p>
            <a:pPr marL="609600" indent="-609600" eaLnBrk="1" hangingPunct="1">
              <a:lnSpc>
                <a:spcPct val="90000"/>
              </a:lnSpc>
              <a:buFontTx/>
              <a:buAutoNum type="arabicParenR"/>
            </a:pPr>
            <a:r>
              <a:rPr lang="en-US" altLang="en-US" smtClean="0"/>
              <a:t>The values taken from the list box are stored in a variable.</a:t>
            </a:r>
          </a:p>
          <a:p>
            <a:pPr marL="609600" indent="-609600" eaLnBrk="1" hangingPunct="1">
              <a:lnSpc>
                <a:spcPct val="90000"/>
              </a:lnSpc>
              <a:buFontTx/>
              <a:buAutoNum type="arabicParenR"/>
            </a:pPr>
            <a:r>
              <a:rPr lang="en-US" altLang="en-US" smtClean="0"/>
              <a:t>Use the indexOf method to find if “HTML” is present in the extracted variable.</a:t>
            </a:r>
          </a:p>
        </p:txBody>
      </p:sp>
    </p:spTree>
    <p:extLst>
      <p:ext uri="{BB962C8B-B14F-4D97-AF65-F5344CB8AC3E}">
        <p14:creationId xmlns:p14="http://schemas.microsoft.com/office/powerpoint/2010/main" val="2879890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BA630A-4180-4535-9FF3-7BD1FCD25BB8}" type="slidenum">
              <a:rPr lang="en-US" altLang="en-US"/>
              <a:pPr eaLnBrk="1" hangingPunct="1"/>
              <a:t>69</a:t>
            </a:fld>
            <a:endParaRPr lang="en-US" altLang="en-US"/>
          </a:p>
        </p:txBody>
      </p:sp>
      <p:sp>
        <p:nvSpPr>
          <p:cNvPr id="71683" name="Rectangle 2"/>
          <p:cNvSpPr>
            <a:spLocks noGrp="1" noChangeArrowheads="1"/>
          </p:cNvSpPr>
          <p:nvPr>
            <p:ph type="title"/>
          </p:nvPr>
        </p:nvSpPr>
        <p:spPr/>
        <p:txBody>
          <a:bodyPr/>
          <a:lstStyle/>
          <a:p>
            <a:pPr eaLnBrk="1" hangingPunct="1"/>
            <a:r>
              <a:rPr lang="en-US" altLang="en-US" sz="4000" smtClean="0"/>
              <a:t>Screen Shot of the Example Script</a:t>
            </a: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848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5" name="Line 5"/>
          <p:cNvSpPr>
            <a:spLocks noChangeShapeType="1"/>
          </p:cNvSpPr>
          <p:nvPr/>
        </p:nvSpPr>
        <p:spPr bwMode="auto">
          <a:xfrm>
            <a:off x="6019800" y="2286000"/>
            <a:ext cx="6858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6" name="Oval 6"/>
          <p:cNvSpPr>
            <a:spLocks noChangeArrowheads="1"/>
          </p:cNvSpPr>
          <p:nvPr/>
        </p:nvSpPr>
        <p:spPr bwMode="auto">
          <a:xfrm>
            <a:off x="5562600" y="3810000"/>
            <a:ext cx="23622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Xpath Locator</a:t>
            </a:r>
          </a:p>
        </p:txBody>
      </p:sp>
    </p:spTree>
    <p:extLst>
      <p:ext uri="{BB962C8B-B14F-4D97-AF65-F5344CB8AC3E}">
        <p14:creationId xmlns:p14="http://schemas.microsoft.com/office/powerpoint/2010/main" val="402898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8195"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E318EB-3C8A-4543-9845-18CF94C65FB9}" type="slidenum">
              <a:rPr lang="en-US" altLang="en-US"/>
              <a:pPr eaLnBrk="1" hangingPunct="1"/>
              <a:t>7</a:t>
            </a:fld>
            <a:endParaRPr lang="en-US" altLang="en-US"/>
          </a:p>
        </p:txBody>
      </p:sp>
      <p:sp>
        <p:nvSpPr>
          <p:cNvPr id="8196" name="Rectangle 2"/>
          <p:cNvSpPr>
            <a:spLocks noGrp="1" noChangeArrowheads="1"/>
          </p:cNvSpPr>
          <p:nvPr>
            <p:ph type="title"/>
          </p:nvPr>
        </p:nvSpPr>
        <p:spPr/>
        <p:txBody>
          <a:bodyPr/>
          <a:lstStyle/>
          <a:p>
            <a:pPr eaLnBrk="1" hangingPunct="1"/>
            <a:r>
              <a:rPr lang="en-US" altLang="en-US" smtClean="0"/>
              <a:t>Selenium Components</a:t>
            </a:r>
          </a:p>
        </p:txBody>
      </p:sp>
      <p:sp>
        <p:nvSpPr>
          <p:cNvPr id="8197" name="Rectangle 3"/>
          <p:cNvSpPr>
            <a:spLocks noGrp="1" noChangeArrowheads="1"/>
          </p:cNvSpPr>
          <p:nvPr>
            <p:ph type="body" idx="1"/>
          </p:nvPr>
        </p:nvSpPr>
        <p:spPr/>
        <p:txBody>
          <a:bodyPr/>
          <a:lstStyle/>
          <a:p>
            <a:pPr eaLnBrk="1" hangingPunct="1"/>
            <a:endParaRPr lang="en-US" altLang="en-US" smtClean="0"/>
          </a:p>
          <a:p>
            <a:pPr eaLnBrk="1" hangingPunct="1"/>
            <a:r>
              <a:rPr lang="en-US" altLang="en-US" smtClean="0"/>
              <a:t>Selenium IDE</a:t>
            </a:r>
          </a:p>
          <a:p>
            <a:pPr eaLnBrk="1" hangingPunct="1"/>
            <a:r>
              <a:rPr lang="en-US" altLang="en-US" smtClean="0"/>
              <a:t>Selenium Remote Control</a:t>
            </a:r>
          </a:p>
          <a:p>
            <a:pPr eaLnBrk="1" hangingPunct="1"/>
            <a:r>
              <a:rPr lang="en-US" altLang="en-US" smtClean="0"/>
              <a:t>Selenium Grid</a:t>
            </a:r>
          </a:p>
          <a:p>
            <a:pPr eaLnBrk="1" hangingPunct="1">
              <a:buFontTx/>
              <a:buNone/>
            </a:pPr>
            <a:endParaRPr lang="en-US" altLang="en-US" smtClean="0"/>
          </a:p>
        </p:txBody>
      </p:sp>
    </p:spTree>
    <p:extLst>
      <p:ext uri="{BB962C8B-B14F-4D97-AF65-F5344CB8AC3E}">
        <p14:creationId xmlns:p14="http://schemas.microsoft.com/office/powerpoint/2010/main" val="26664469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C44548-57FF-4A91-8AB8-F93B5960CDB9}" type="slidenum">
              <a:rPr lang="en-US" altLang="en-US"/>
              <a:pPr eaLnBrk="1" hangingPunct="1"/>
              <a:t>70</a:t>
            </a:fld>
            <a:endParaRPr lang="en-US" altLang="en-US"/>
          </a:p>
        </p:txBody>
      </p:sp>
      <p:sp>
        <p:nvSpPr>
          <p:cNvPr id="72707" name="Rectangle 2"/>
          <p:cNvSpPr>
            <a:spLocks noGrp="1" noChangeArrowheads="1"/>
          </p:cNvSpPr>
          <p:nvPr>
            <p:ph type="title"/>
          </p:nvPr>
        </p:nvSpPr>
        <p:spPr/>
        <p:txBody>
          <a:bodyPr/>
          <a:lstStyle/>
          <a:p>
            <a:pPr eaLnBrk="1" hangingPunct="1"/>
            <a:r>
              <a:rPr lang="en-US" altLang="en-US" smtClean="0"/>
              <a:t>Parameterization </a:t>
            </a:r>
          </a:p>
        </p:txBody>
      </p:sp>
      <p:sp>
        <p:nvSpPr>
          <p:cNvPr id="72708" name="Rectangle 3"/>
          <p:cNvSpPr>
            <a:spLocks noGrp="1" noChangeArrowheads="1"/>
          </p:cNvSpPr>
          <p:nvPr>
            <p:ph type="body" idx="1"/>
          </p:nvPr>
        </p:nvSpPr>
        <p:spPr/>
        <p:txBody>
          <a:bodyPr/>
          <a:lstStyle/>
          <a:p>
            <a:pPr eaLnBrk="1" hangingPunct="1">
              <a:lnSpc>
                <a:spcPct val="80000"/>
              </a:lnSpc>
            </a:pPr>
            <a:r>
              <a:rPr lang="en-US" altLang="en-US" sz="2800" smtClean="0"/>
              <a:t>Parameterization is to same run the script with multiple set of data.</a:t>
            </a:r>
          </a:p>
          <a:p>
            <a:pPr eaLnBrk="1" hangingPunct="1">
              <a:lnSpc>
                <a:spcPct val="80000"/>
              </a:lnSpc>
            </a:pPr>
            <a:r>
              <a:rPr lang="en-US" altLang="en-US" sz="2800" smtClean="0"/>
              <a:t>The data will be stored in a CSV file.</a:t>
            </a:r>
          </a:p>
          <a:p>
            <a:pPr eaLnBrk="1" hangingPunct="1">
              <a:lnSpc>
                <a:spcPct val="80000"/>
              </a:lnSpc>
            </a:pPr>
            <a:r>
              <a:rPr lang="en-US" altLang="en-US" sz="2800" smtClean="0"/>
              <a:t>We will have write a program to read the values from the excel line by line and replace the values.</a:t>
            </a:r>
          </a:p>
          <a:p>
            <a:pPr eaLnBrk="1" hangingPunct="1">
              <a:lnSpc>
                <a:spcPct val="80000"/>
              </a:lnSpc>
            </a:pPr>
            <a:r>
              <a:rPr lang="en-US" altLang="en-US" sz="2800" smtClean="0"/>
              <a:t>For reading the values from a CSV file we will require the following packages</a:t>
            </a:r>
          </a:p>
          <a:p>
            <a:pPr lvl="2" eaLnBrk="1" hangingPunct="1">
              <a:lnSpc>
                <a:spcPct val="80000"/>
              </a:lnSpc>
              <a:buFont typeface="Wingdings" pitchFamily="2" charset="2"/>
              <a:buChar char="Ø"/>
            </a:pPr>
            <a:r>
              <a:rPr lang="en-US" altLang="en-US" sz="2000" smtClean="0"/>
              <a:t>import java.io.File;</a:t>
            </a:r>
          </a:p>
          <a:p>
            <a:pPr lvl="2" eaLnBrk="1" hangingPunct="1">
              <a:lnSpc>
                <a:spcPct val="80000"/>
              </a:lnSpc>
              <a:buFont typeface="Wingdings" pitchFamily="2" charset="2"/>
              <a:buChar char="Ø"/>
            </a:pPr>
            <a:r>
              <a:rPr lang="en-US" altLang="en-US" sz="2000" smtClean="0"/>
              <a:t>import java.io.BufferedReader;</a:t>
            </a:r>
          </a:p>
          <a:p>
            <a:pPr lvl="2" eaLnBrk="1" hangingPunct="1">
              <a:lnSpc>
                <a:spcPct val="80000"/>
              </a:lnSpc>
              <a:buFont typeface="Wingdings" pitchFamily="2" charset="2"/>
              <a:buChar char="Ø"/>
            </a:pPr>
            <a:r>
              <a:rPr lang="en-US" altLang="en-US" sz="2000" smtClean="0"/>
              <a:t>import java.io.FileReader;</a:t>
            </a:r>
          </a:p>
          <a:p>
            <a:pPr lvl="2" eaLnBrk="1" hangingPunct="1">
              <a:lnSpc>
                <a:spcPct val="80000"/>
              </a:lnSpc>
              <a:buFont typeface="Wingdings" pitchFamily="2" charset="2"/>
              <a:buChar char="Ø"/>
            </a:pPr>
            <a:r>
              <a:rPr lang="en-US" altLang="en-US" sz="2000" smtClean="0"/>
              <a:t>import java.util.StringTokenizer;</a:t>
            </a:r>
          </a:p>
        </p:txBody>
      </p:sp>
    </p:spTree>
    <p:extLst>
      <p:ext uri="{BB962C8B-B14F-4D97-AF65-F5344CB8AC3E}">
        <p14:creationId xmlns:p14="http://schemas.microsoft.com/office/powerpoint/2010/main" val="24894114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1B67CF-A869-458C-9CD7-6A1FBCB9A6B8}" type="slidenum">
              <a:rPr lang="en-US" altLang="en-US"/>
              <a:pPr eaLnBrk="1" hangingPunct="1"/>
              <a:t>71</a:t>
            </a:fld>
            <a:endParaRPr lang="en-US" altLang="en-US"/>
          </a:p>
        </p:txBody>
      </p:sp>
      <p:sp>
        <p:nvSpPr>
          <p:cNvPr id="73731" name="Rectangle 2"/>
          <p:cNvSpPr>
            <a:spLocks noGrp="1" noChangeArrowheads="1"/>
          </p:cNvSpPr>
          <p:nvPr>
            <p:ph type="title"/>
          </p:nvPr>
        </p:nvSpPr>
        <p:spPr>
          <a:xfrm>
            <a:off x="457200" y="274638"/>
            <a:ext cx="8229600" cy="715962"/>
          </a:xfrm>
        </p:spPr>
        <p:txBody>
          <a:bodyPr/>
          <a:lstStyle/>
          <a:p>
            <a:pPr eaLnBrk="1" hangingPunct="1"/>
            <a:r>
              <a:rPr lang="en-US" altLang="en-US" sz="4000" smtClean="0"/>
              <a:t>Parameterization Example</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922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4F8731-1F32-4223-8D79-F06EEC5E7529}" type="slidenum">
              <a:rPr lang="en-US" altLang="en-US"/>
              <a:pPr eaLnBrk="1" hangingPunct="1"/>
              <a:t>72</a:t>
            </a:fld>
            <a:endParaRPr lang="en-US" altLang="en-US"/>
          </a:p>
        </p:txBody>
      </p:sp>
      <p:sp>
        <p:nvSpPr>
          <p:cNvPr id="74755" name="Rectangle 2"/>
          <p:cNvSpPr>
            <a:spLocks noGrp="1" noChangeArrowheads="1"/>
          </p:cNvSpPr>
          <p:nvPr>
            <p:ph type="title"/>
          </p:nvPr>
        </p:nvSpPr>
        <p:spPr/>
        <p:txBody>
          <a:bodyPr/>
          <a:lstStyle/>
          <a:p>
            <a:pPr eaLnBrk="1" hangingPunct="1"/>
            <a:r>
              <a:rPr lang="en-US" altLang="en-US" smtClean="0"/>
              <a:t>Ant Integration</a:t>
            </a:r>
          </a:p>
        </p:txBody>
      </p:sp>
      <p:sp>
        <p:nvSpPr>
          <p:cNvPr id="74756" name="Rectangle 3"/>
          <p:cNvSpPr>
            <a:spLocks noGrp="1" noChangeArrowheads="1"/>
          </p:cNvSpPr>
          <p:nvPr>
            <p:ph type="body" idx="1"/>
          </p:nvPr>
        </p:nvSpPr>
        <p:spPr/>
        <p:txBody>
          <a:bodyPr/>
          <a:lstStyle/>
          <a:p>
            <a:pPr eaLnBrk="1" hangingPunct="1">
              <a:buFont typeface="Wingdings" pitchFamily="2" charset="2"/>
              <a:buChar char="Ø"/>
            </a:pPr>
            <a:r>
              <a:rPr lang="en-US" altLang="en-US" sz="2800" smtClean="0"/>
              <a:t>Ant is a free tool from the Apache Jakarta Group</a:t>
            </a:r>
          </a:p>
          <a:p>
            <a:pPr eaLnBrk="1" hangingPunct="1">
              <a:buFont typeface="Wingdings" pitchFamily="2" charset="2"/>
              <a:buChar char="Ø"/>
            </a:pPr>
            <a:r>
              <a:rPr lang="en-US" altLang="en-US" sz="2800" smtClean="0"/>
              <a:t> Originally written by James Duncan Davidson</a:t>
            </a:r>
          </a:p>
          <a:p>
            <a:pPr eaLnBrk="1" hangingPunct="1">
              <a:buFont typeface="Wingdings" pitchFamily="2" charset="2"/>
              <a:buChar char="Ø"/>
            </a:pPr>
            <a:r>
              <a:rPr lang="en-US" altLang="en-US" sz="2800" smtClean="0"/>
              <a:t>on an airplane from Europe to the US...</a:t>
            </a:r>
          </a:p>
          <a:p>
            <a:pPr eaLnBrk="1" hangingPunct="1">
              <a:buFont typeface="Wingdings" pitchFamily="2" charset="2"/>
              <a:buChar char="Ø"/>
            </a:pPr>
            <a:r>
              <a:rPr lang="en-US" altLang="en-US" sz="2800" smtClean="0"/>
              <a:t> Like ‘make’ for Java – only better</a:t>
            </a:r>
          </a:p>
          <a:p>
            <a:pPr eaLnBrk="1" hangingPunct="1">
              <a:buFont typeface="Wingdings" pitchFamily="2" charset="2"/>
              <a:buChar char="Ø"/>
            </a:pPr>
            <a:r>
              <a:rPr lang="en-US" altLang="en-US" sz="2800" smtClean="0"/>
              <a:t> Uses an XML file to drive its action</a:t>
            </a:r>
          </a:p>
          <a:p>
            <a:pPr eaLnBrk="1" hangingPunct="1">
              <a:buFont typeface="Wingdings" pitchFamily="2" charset="2"/>
              <a:buChar char="Ø"/>
            </a:pPr>
            <a:r>
              <a:rPr lang="en-US" altLang="en-US" sz="2800" smtClean="0"/>
              <a:t> Extremely powerful and modular</a:t>
            </a:r>
          </a:p>
          <a:p>
            <a:pPr eaLnBrk="1" hangingPunct="1">
              <a:buFont typeface="Wingdings" pitchFamily="2" charset="2"/>
              <a:buChar char="Ø"/>
            </a:pPr>
            <a:r>
              <a:rPr lang="en-US" altLang="en-US" sz="2800" smtClean="0"/>
              <a:t> Easily extensible</a:t>
            </a:r>
          </a:p>
          <a:p>
            <a:pPr eaLnBrk="1" hangingPunct="1">
              <a:buFont typeface="Wingdings" pitchFamily="2" charset="2"/>
              <a:buChar char="Ø"/>
            </a:pPr>
            <a:r>
              <a:rPr lang="en-US" altLang="en-US" sz="2800" smtClean="0"/>
              <a:t> Written in Java so it is cross platform</a:t>
            </a:r>
          </a:p>
          <a:p>
            <a:pPr eaLnBrk="1" hangingPunct="1">
              <a:buFontTx/>
              <a:buNone/>
            </a:pPr>
            <a:endParaRPr lang="en-US" altLang="en-US" sz="2800" smtClean="0"/>
          </a:p>
        </p:txBody>
      </p:sp>
    </p:spTree>
    <p:extLst>
      <p:ext uri="{BB962C8B-B14F-4D97-AF65-F5344CB8AC3E}">
        <p14:creationId xmlns:p14="http://schemas.microsoft.com/office/powerpoint/2010/main" val="3964257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126653-E0E3-4B98-AE88-73E7DC23853A}" type="slidenum">
              <a:rPr lang="en-US" altLang="en-US"/>
              <a:pPr eaLnBrk="1" hangingPunct="1"/>
              <a:t>73</a:t>
            </a:fld>
            <a:endParaRPr lang="en-US" altLang="en-US"/>
          </a:p>
        </p:txBody>
      </p:sp>
      <p:sp>
        <p:nvSpPr>
          <p:cNvPr id="75779" name="Rectangle 2"/>
          <p:cNvSpPr>
            <a:spLocks noGrp="1" noChangeArrowheads="1"/>
          </p:cNvSpPr>
          <p:nvPr>
            <p:ph type="title"/>
          </p:nvPr>
        </p:nvSpPr>
        <p:spPr/>
        <p:txBody>
          <a:bodyPr/>
          <a:lstStyle/>
          <a:p>
            <a:pPr eaLnBrk="1" hangingPunct="1"/>
            <a:r>
              <a:rPr lang="en-US" altLang="en-US" smtClean="0"/>
              <a:t>To Integrate with ANT </a:t>
            </a:r>
          </a:p>
        </p:txBody>
      </p:sp>
      <p:sp>
        <p:nvSpPr>
          <p:cNvPr id="75780" name="Rectangle 3"/>
          <p:cNvSpPr>
            <a:spLocks noGrp="1" noChangeArrowheads="1"/>
          </p:cNvSpPr>
          <p:nvPr>
            <p:ph type="body" idx="1"/>
          </p:nvPr>
        </p:nvSpPr>
        <p:spPr/>
        <p:txBody>
          <a:bodyPr/>
          <a:lstStyle/>
          <a:p>
            <a:pPr eaLnBrk="1" hangingPunct="1">
              <a:buFont typeface="Wingdings" pitchFamily="2" charset="2"/>
              <a:buChar char="Ø"/>
            </a:pPr>
            <a:r>
              <a:rPr lang="en-US" altLang="en-US" sz="2800" smtClean="0"/>
              <a:t>Download ANT and copy it into any of the directory</a:t>
            </a:r>
          </a:p>
          <a:p>
            <a:pPr eaLnBrk="1" hangingPunct="1">
              <a:buFont typeface="Wingdings" pitchFamily="2" charset="2"/>
              <a:buChar char="Ø"/>
            </a:pPr>
            <a:r>
              <a:rPr lang="en-US" altLang="en-US" sz="2800" smtClean="0"/>
              <a:t>Create a JAVA_HOME environment Variable</a:t>
            </a:r>
          </a:p>
          <a:p>
            <a:pPr eaLnBrk="1" hangingPunct="1">
              <a:buFont typeface="Wingdings" pitchFamily="2" charset="2"/>
              <a:buChar char="Ø"/>
            </a:pPr>
            <a:r>
              <a:rPr lang="en-US" altLang="en-US" sz="2800" smtClean="0"/>
              <a:t>Create a ANT_HOME environment variables</a:t>
            </a:r>
          </a:p>
          <a:p>
            <a:pPr eaLnBrk="1" hangingPunct="1">
              <a:buFont typeface="Wingdings" pitchFamily="2" charset="2"/>
              <a:buChar char="Ø"/>
            </a:pPr>
            <a:r>
              <a:rPr lang="en-US" altLang="en-US" sz="2800" smtClean="0"/>
              <a:t>Add the ANT bin path to windows path environment variable</a:t>
            </a:r>
          </a:p>
          <a:p>
            <a:pPr eaLnBrk="1" hangingPunct="1">
              <a:buFont typeface="Wingdings" pitchFamily="2" charset="2"/>
              <a:buChar char="Ø"/>
            </a:pPr>
            <a:r>
              <a:rPr lang="en-US" altLang="en-US" sz="2800" smtClean="0"/>
              <a:t>Create a build file to load all the jar files and create targets to run the selenium tests using the build file</a:t>
            </a:r>
          </a:p>
          <a:p>
            <a:pPr eaLnBrk="1" hangingPunct="1">
              <a:buFontTx/>
              <a:buNone/>
            </a:pPr>
            <a:endParaRPr lang="en-US" altLang="en-US" sz="2800" smtClean="0"/>
          </a:p>
        </p:txBody>
      </p:sp>
    </p:spTree>
    <p:extLst>
      <p:ext uri="{BB962C8B-B14F-4D97-AF65-F5344CB8AC3E}">
        <p14:creationId xmlns:p14="http://schemas.microsoft.com/office/powerpoint/2010/main" val="30185949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2C7881-B4EF-41FF-98F3-3EB7A70B278D}" type="slidenum">
              <a:rPr lang="en-US" altLang="en-US"/>
              <a:pPr eaLnBrk="1" hangingPunct="1"/>
              <a:t>74</a:t>
            </a:fld>
            <a:endParaRPr lang="en-US" altLang="en-US"/>
          </a:p>
        </p:txBody>
      </p:sp>
      <p:sp>
        <p:nvSpPr>
          <p:cNvPr id="76803" name="Rectangle 2"/>
          <p:cNvSpPr>
            <a:spLocks noGrp="1" noChangeArrowheads="1"/>
          </p:cNvSpPr>
          <p:nvPr>
            <p:ph type="title"/>
          </p:nvPr>
        </p:nvSpPr>
        <p:spPr/>
        <p:txBody>
          <a:bodyPr>
            <a:normAutofit fontScale="90000"/>
          </a:bodyPr>
          <a:lstStyle/>
          <a:p>
            <a:pPr eaLnBrk="1" hangingPunct="1"/>
            <a:r>
              <a:rPr lang="en-US" altLang="en-US" sz="4000" smtClean="0"/>
              <a:t>Defining a folder Structure for Selenium ANT task</a:t>
            </a:r>
          </a:p>
        </p:txBody>
      </p:sp>
      <p:pic>
        <p:nvPicPr>
          <p:cNvPr id="7680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1828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8299FE-8A52-46DF-A58E-206B1F1938FB}" type="slidenum">
              <a:rPr lang="en-US" altLang="en-US"/>
              <a:pPr eaLnBrk="1" hangingPunct="1"/>
              <a:t>75</a:t>
            </a:fld>
            <a:endParaRPr lang="en-US" altLang="en-US"/>
          </a:p>
        </p:txBody>
      </p:sp>
      <p:sp>
        <p:nvSpPr>
          <p:cNvPr id="77827" name="Rectangle 2"/>
          <p:cNvSpPr>
            <a:spLocks noGrp="1" noChangeArrowheads="1"/>
          </p:cNvSpPr>
          <p:nvPr>
            <p:ph type="title"/>
          </p:nvPr>
        </p:nvSpPr>
        <p:spPr/>
        <p:txBody>
          <a:bodyPr/>
          <a:lstStyle/>
          <a:p>
            <a:pPr eaLnBrk="1" hangingPunct="1"/>
            <a:r>
              <a:rPr lang="en-US" altLang="en-US" sz="4000" smtClean="0"/>
              <a:t>Running the ANT selenium task	</a:t>
            </a:r>
          </a:p>
        </p:txBody>
      </p:sp>
      <p:sp>
        <p:nvSpPr>
          <p:cNvPr id="77828" name="Rectangle 3"/>
          <p:cNvSpPr>
            <a:spLocks noGrp="1" noChangeArrowheads="1"/>
          </p:cNvSpPr>
          <p:nvPr>
            <p:ph type="body" idx="1"/>
          </p:nvPr>
        </p:nvSpPr>
        <p:spPr/>
        <p:txBody>
          <a:bodyPr/>
          <a:lstStyle/>
          <a:p>
            <a:pPr eaLnBrk="1" hangingPunct="1">
              <a:lnSpc>
                <a:spcPct val="90000"/>
              </a:lnSpc>
            </a:pPr>
            <a:r>
              <a:rPr lang="en-US" altLang="en-US" sz="2800" smtClean="0"/>
              <a:t>Start the selenium server through the command prompt</a:t>
            </a:r>
          </a:p>
          <a:p>
            <a:pPr eaLnBrk="1" hangingPunct="1">
              <a:lnSpc>
                <a:spcPct val="90000"/>
              </a:lnSpc>
            </a:pPr>
            <a:r>
              <a:rPr lang="en-US" altLang="en-US" sz="2800" smtClean="0"/>
              <a:t>Then go the folder where the selenium tests are stored</a:t>
            </a:r>
          </a:p>
          <a:p>
            <a:pPr eaLnBrk="1" hangingPunct="1">
              <a:lnSpc>
                <a:spcPct val="90000"/>
              </a:lnSpc>
            </a:pPr>
            <a:r>
              <a:rPr lang="en-US" altLang="en-US" sz="2800" smtClean="0"/>
              <a:t>Make sure that the build.xml file is present in that location</a:t>
            </a:r>
          </a:p>
          <a:p>
            <a:pPr eaLnBrk="1" hangingPunct="1">
              <a:lnSpc>
                <a:spcPct val="90000"/>
              </a:lnSpc>
            </a:pPr>
            <a:r>
              <a:rPr lang="en-US" altLang="en-US" sz="2800" smtClean="0"/>
              <a:t>Now run the command “ant” from the command prompt</a:t>
            </a:r>
          </a:p>
          <a:p>
            <a:pPr eaLnBrk="1" hangingPunct="1">
              <a:lnSpc>
                <a:spcPct val="90000"/>
              </a:lnSpc>
            </a:pPr>
            <a:r>
              <a:rPr lang="en-US" altLang="en-US" sz="2800" smtClean="0"/>
              <a:t>You can see the test running and the results will be saved in the results.txt file.</a:t>
            </a:r>
          </a:p>
        </p:txBody>
      </p:sp>
    </p:spTree>
    <p:extLst>
      <p:ext uri="{BB962C8B-B14F-4D97-AF65-F5344CB8AC3E}">
        <p14:creationId xmlns:p14="http://schemas.microsoft.com/office/powerpoint/2010/main" val="5953757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D28D24-AF3C-48D8-98A2-2832FCC67301}" type="slidenum">
              <a:rPr lang="en-US" altLang="en-US"/>
              <a:pPr eaLnBrk="1" hangingPunct="1"/>
              <a:t>76</a:t>
            </a:fld>
            <a:endParaRPr lang="en-US" altLang="en-US"/>
          </a:p>
        </p:txBody>
      </p:sp>
      <p:sp>
        <p:nvSpPr>
          <p:cNvPr id="78851" name="Rectangle 3"/>
          <p:cNvSpPr>
            <a:spLocks noChangeArrowheads="1"/>
          </p:cNvSpPr>
          <p:nvPr/>
        </p:nvSpPr>
        <p:spPr bwMode="auto">
          <a:xfrm>
            <a:off x="304800" y="228600"/>
            <a:ext cx="8610600"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3600">
                <a:latin typeface="Calibri" pitchFamily="34" charset="0"/>
                <a:cs typeface="Arial" charset="0"/>
              </a:rPr>
              <a:t>Selenium-Grid</a:t>
            </a:r>
          </a:p>
          <a:p>
            <a:pPr eaLnBrk="1" hangingPunct="1">
              <a:spcBef>
                <a:spcPct val="0"/>
              </a:spcBef>
              <a:buFontTx/>
              <a:buNone/>
            </a:pPr>
            <a:endParaRPr lang="en-US" altLang="en-US" sz="2400">
              <a:latin typeface="Calibri" pitchFamily="34" charset="0"/>
              <a:cs typeface="Arial" charset="0"/>
            </a:endParaRPr>
          </a:p>
          <a:p>
            <a:pPr eaLnBrk="1" hangingPunct="1">
              <a:spcBef>
                <a:spcPct val="0"/>
              </a:spcBef>
              <a:buFontTx/>
              <a:buNone/>
            </a:pPr>
            <a:r>
              <a:rPr lang="en-US" altLang="en-US" sz="2400">
                <a:latin typeface="Calibri" pitchFamily="34" charset="0"/>
                <a:cs typeface="Arial" charset="0"/>
              </a:rPr>
              <a:t>Selenium-Grid allows the Selenium-RC solution to scale for test suites or test suites to be run in multiple environments. </a:t>
            </a:r>
          </a:p>
          <a:p>
            <a:pPr eaLnBrk="1" hangingPunct="1">
              <a:spcBef>
                <a:spcPct val="0"/>
              </a:spcBef>
              <a:buFontTx/>
              <a:buNone/>
            </a:pPr>
            <a:endParaRPr lang="en-US" altLang="en-US" sz="2400">
              <a:latin typeface="Calibri" pitchFamily="34" charset="0"/>
              <a:cs typeface="Arial" charset="0"/>
            </a:endParaRPr>
          </a:p>
          <a:p>
            <a:pPr eaLnBrk="1" hangingPunct="1">
              <a:spcBef>
                <a:spcPct val="0"/>
              </a:spcBef>
            </a:pPr>
            <a:r>
              <a:rPr lang="en-US" altLang="en-US" sz="2400">
                <a:latin typeface="Calibri" pitchFamily="34" charset="0"/>
                <a:cs typeface="Arial" charset="0"/>
              </a:rPr>
              <a:t>  With Selenium-Grid multiple instances of Selenium-RC are running on various operating system and browser configurations, each of these when launching register with a hub. When tests are sent to the hub they are then redirected to an available Selenium-RC, which will launch the browser and run the test. </a:t>
            </a:r>
          </a:p>
          <a:p>
            <a:pPr eaLnBrk="1" hangingPunct="1">
              <a:spcBef>
                <a:spcPct val="0"/>
              </a:spcBef>
            </a:pPr>
            <a:endParaRPr lang="en-US" altLang="en-US" sz="2400">
              <a:latin typeface="Calibri" pitchFamily="34" charset="0"/>
              <a:cs typeface="Arial" charset="0"/>
            </a:endParaRPr>
          </a:p>
          <a:p>
            <a:pPr eaLnBrk="1" hangingPunct="1">
              <a:spcBef>
                <a:spcPct val="0"/>
              </a:spcBef>
            </a:pPr>
            <a:r>
              <a:rPr lang="en-US" altLang="en-US" sz="2400">
                <a:latin typeface="Calibri" pitchFamily="34" charset="0"/>
                <a:cs typeface="Arial" charset="0"/>
              </a:rPr>
              <a:t>  This allows for running tests in parallel, with the entire test suite theoretically taking only as long to run as the longest individual test.</a:t>
            </a:r>
          </a:p>
        </p:txBody>
      </p:sp>
    </p:spTree>
    <p:extLst>
      <p:ext uri="{BB962C8B-B14F-4D97-AF65-F5344CB8AC3E}">
        <p14:creationId xmlns:p14="http://schemas.microsoft.com/office/powerpoint/2010/main" val="1019478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B3D29BD-E132-464F-B403-E13F1A5A33E7}" type="slidenum">
              <a:rPr lang="en-US" altLang="en-US"/>
              <a:pPr eaLnBrk="1" hangingPunct="1"/>
              <a:t>77</a:t>
            </a:fld>
            <a:endParaRPr lang="en-US" altLang="en-US"/>
          </a:p>
        </p:txBody>
      </p:sp>
      <p:sp>
        <p:nvSpPr>
          <p:cNvPr id="79875" name="Rectangle 2"/>
          <p:cNvSpPr>
            <a:spLocks noGrp="1" noChangeArrowheads="1"/>
          </p:cNvSpPr>
          <p:nvPr>
            <p:ph type="title"/>
          </p:nvPr>
        </p:nvSpPr>
        <p:spPr/>
        <p:txBody>
          <a:bodyPr/>
          <a:lstStyle/>
          <a:p>
            <a:pPr eaLnBrk="1" hangingPunct="1"/>
            <a:r>
              <a:rPr lang="en-US" altLang="en-US" smtClean="0"/>
              <a:t>How to Grid</a:t>
            </a:r>
          </a:p>
        </p:txBody>
      </p:sp>
      <p:sp>
        <p:nvSpPr>
          <p:cNvPr id="79876" name="Rectangle 3"/>
          <p:cNvSpPr>
            <a:spLocks noGrp="1" noChangeArrowheads="1"/>
          </p:cNvSpPr>
          <p:nvPr>
            <p:ph type="body" idx="1"/>
          </p:nvPr>
        </p:nvSpPr>
        <p:spPr/>
        <p:txBody>
          <a:bodyPr/>
          <a:lstStyle/>
          <a:p>
            <a:pPr eaLnBrk="1" hangingPunct="1">
              <a:lnSpc>
                <a:spcPct val="80000"/>
              </a:lnSpc>
            </a:pPr>
            <a:r>
              <a:rPr lang="en-US" altLang="en-US" sz="2800" smtClean="0"/>
              <a:t>Download Selenium Grid latest binary distribution and unpack it on your computer. </a:t>
            </a:r>
          </a:p>
          <a:p>
            <a:pPr eaLnBrk="1" hangingPunct="1">
              <a:lnSpc>
                <a:spcPct val="80000"/>
              </a:lnSpc>
            </a:pPr>
            <a:r>
              <a:rPr lang="en-US" altLang="en-US" sz="2800" smtClean="0"/>
              <a:t>Go at the root of selenium grid directory and validate your installation: </a:t>
            </a:r>
          </a:p>
          <a:p>
            <a:pPr lvl="3" eaLnBrk="1" hangingPunct="1">
              <a:lnSpc>
                <a:spcPct val="80000"/>
              </a:lnSpc>
              <a:buFont typeface="Wingdings" pitchFamily="2" charset="2"/>
              <a:buChar char="Ø"/>
            </a:pPr>
            <a:r>
              <a:rPr lang="en-US" altLang="en-US" sz="1800" smtClean="0"/>
              <a:t>cd selenium-grid-1.0 </a:t>
            </a:r>
          </a:p>
          <a:p>
            <a:pPr lvl="3" eaLnBrk="1" hangingPunct="1">
              <a:lnSpc>
                <a:spcPct val="80000"/>
              </a:lnSpc>
              <a:buFont typeface="Wingdings" pitchFamily="2" charset="2"/>
              <a:buChar char="Ø"/>
            </a:pPr>
            <a:r>
              <a:rPr lang="en-US" altLang="en-US" sz="1800" smtClean="0"/>
              <a:t> </a:t>
            </a:r>
            <a:r>
              <a:rPr lang="en-US" altLang="en-US" sz="1800" b="1" smtClean="0"/>
              <a:t>ant sanity-check</a:t>
            </a:r>
            <a:r>
              <a:rPr lang="en-US" altLang="en-US" sz="1800" smtClean="0"/>
              <a:t> </a:t>
            </a:r>
          </a:p>
          <a:p>
            <a:pPr eaLnBrk="1" hangingPunct="1">
              <a:lnSpc>
                <a:spcPct val="80000"/>
              </a:lnSpc>
              <a:buFont typeface="Wingdings" pitchFamily="2" charset="2"/>
              <a:buChar char="Ø"/>
            </a:pPr>
            <a:r>
              <a:rPr lang="en-US" altLang="en-US" sz="2800" smtClean="0"/>
              <a:t>Go to the selenium distribution directory and launch in a new terminal: </a:t>
            </a:r>
          </a:p>
          <a:p>
            <a:pPr lvl="3" eaLnBrk="1" hangingPunct="1">
              <a:lnSpc>
                <a:spcPct val="80000"/>
              </a:lnSpc>
              <a:buFont typeface="Wingdings" pitchFamily="2" charset="2"/>
              <a:buChar char="Ø"/>
            </a:pPr>
            <a:r>
              <a:rPr lang="en-US" altLang="en-US" sz="1800" smtClean="0"/>
              <a:t>ant launch-hub</a:t>
            </a:r>
          </a:p>
          <a:p>
            <a:pPr eaLnBrk="1" hangingPunct="1">
              <a:lnSpc>
                <a:spcPct val="80000"/>
              </a:lnSpc>
              <a:buFont typeface="Wingdings" pitchFamily="2" charset="2"/>
              <a:buChar char="Ø"/>
            </a:pPr>
            <a:r>
              <a:rPr lang="en-US" altLang="en-US" sz="2800" smtClean="0"/>
              <a:t>Check out that the Hub is running by looking at its console in a browser:</a:t>
            </a:r>
          </a:p>
          <a:p>
            <a:pPr lvl="2" eaLnBrk="1" hangingPunct="1">
              <a:lnSpc>
                <a:spcPct val="80000"/>
              </a:lnSpc>
              <a:buFont typeface="Wingdings" pitchFamily="2" charset="2"/>
              <a:buChar char="Ø"/>
            </a:pPr>
            <a:r>
              <a:rPr lang="en-US" altLang="en-US" sz="2000" smtClean="0">
                <a:hlinkClick r:id="rId2"/>
              </a:rPr>
              <a:t>http://localhost:4444/console</a:t>
            </a:r>
            <a:r>
              <a:rPr lang="en-US" altLang="en-US" sz="2000" smtClean="0"/>
              <a:t> (See the Browser in the next slide)</a:t>
            </a:r>
          </a:p>
        </p:txBody>
      </p:sp>
    </p:spTree>
    <p:extLst>
      <p:ext uri="{BB962C8B-B14F-4D97-AF65-F5344CB8AC3E}">
        <p14:creationId xmlns:p14="http://schemas.microsoft.com/office/powerpoint/2010/main" val="3708221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AF4154-D6B2-4B1E-A151-DD18BC21497F}" type="slidenum">
              <a:rPr lang="en-US" altLang="en-US"/>
              <a:pPr eaLnBrk="1" hangingPunct="1"/>
              <a:t>78</a:t>
            </a:fld>
            <a:endParaRPr lang="en-US" altLang="en-US"/>
          </a:p>
        </p:txBody>
      </p:sp>
      <p:pic>
        <p:nvPicPr>
          <p:cNvPr id="808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924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7762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81923"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0B5168-8234-4603-906D-6CA60BAED484}" type="slidenum">
              <a:rPr lang="en-US" altLang="en-US"/>
              <a:pPr eaLnBrk="1" hangingPunct="1"/>
              <a:t>79</a:t>
            </a:fld>
            <a:endParaRPr lang="en-US" altLang="en-US"/>
          </a:p>
        </p:txBody>
      </p:sp>
      <p:sp>
        <p:nvSpPr>
          <p:cNvPr id="81924" name="Rectangle 2"/>
          <p:cNvSpPr>
            <a:spLocks noGrp="1" noChangeArrowheads="1"/>
          </p:cNvSpPr>
          <p:nvPr>
            <p:ph type="title"/>
          </p:nvPr>
        </p:nvSpPr>
        <p:spPr/>
        <p:txBody>
          <a:bodyPr/>
          <a:lstStyle/>
          <a:p>
            <a:pPr eaLnBrk="1" hangingPunct="1"/>
            <a:r>
              <a:rPr lang="en-US" altLang="en-US" smtClean="0"/>
              <a:t>How to Run</a:t>
            </a:r>
          </a:p>
        </p:txBody>
      </p:sp>
      <p:sp>
        <p:nvSpPr>
          <p:cNvPr id="81925" name="Rectangle 3"/>
          <p:cNvSpPr>
            <a:spLocks noGrp="1" noChangeArrowheads="1"/>
          </p:cNvSpPr>
          <p:nvPr>
            <p:ph type="body" idx="1"/>
          </p:nvPr>
        </p:nvSpPr>
        <p:spPr/>
        <p:txBody>
          <a:bodyPr/>
          <a:lstStyle/>
          <a:p>
            <a:pPr eaLnBrk="1" hangingPunct="1">
              <a:buFont typeface="Wingdings" pitchFamily="2" charset="2"/>
              <a:buChar char="Ø"/>
            </a:pPr>
            <a:r>
              <a:rPr lang="en-US" altLang="en-US" smtClean="0"/>
              <a:t>In a new terminal enter the following command</a:t>
            </a:r>
          </a:p>
          <a:p>
            <a:pPr lvl="2" eaLnBrk="1" hangingPunct="1"/>
            <a:r>
              <a:rPr lang="en-US" altLang="en-US" smtClean="0"/>
              <a:t>ant launch-remote-control </a:t>
            </a:r>
          </a:p>
          <a:p>
            <a:pPr eaLnBrk="1" hangingPunct="1">
              <a:buFont typeface="Wingdings" pitchFamily="2" charset="2"/>
              <a:buChar char="Ø"/>
            </a:pPr>
            <a:r>
              <a:rPr lang="en-US" altLang="en-US" smtClean="0"/>
              <a:t>Based on your target file you can run either in sequence or in parallel</a:t>
            </a:r>
          </a:p>
        </p:txBody>
      </p:sp>
    </p:spTree>
    <p:extLst>
      <p:ext uri="{BB962C8B-B14F-4D97-AF65-F5344CB8AC3E}">
        <p14:creationId xmlns:p14="http://schemas.microsoft.com/office/powerpoint/2010/main" val="33974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4294967295"/>
          </p:nvPr>
        </p:nvSpPr>
        <p:spPr>
          <a:xfrm>
            <a:off x="3124200" y="6245225"/>
            <a:ext cx="2895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iGate Sensitive</a:t>
            </a:r>
            <a:endParaRPr lang="en-US" altLang="en-US"/>
          </a:p>
        </p:txBody>
      </p:sp>
      <p:sp>
        <p:nvSpPr>
          <p:cNvPr id="9219"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B2BFB7-A73F-4200-ACD3-A8FFB974878D}" type="slidenum">
              <a:rPr lang="en-US" altLang="en-US"/>
              <a:pPr eaLnBrk="1" hangingPunct="1"/>
              <a:t>8</a:t>
            </a:fld>
            <a:endParaRPr lang="en-US" altLang="en-US"/>
          </a:p>
        </p:txBody>
      </p:sp>
      <p:sp>
        <p:nvSpPr>
          <p:cNvPr id="9220" name="Rectangle 2"/>
          <p:cNvSpPr>
            <a:spLocks noGrp="1" noChangeArrowheads="1"/>
          </p:cNvSpPr>
          <p:nvPr>
            <p:ph type="title"/>
          </p:nvPr>
        </p:nvSpPr>
        <p:spPr/>
        <p:txBody>
          <a:bodyPr/>
          <a:lstStyle/>
          <a:p>
            <a:pPr eaLnBrk="1" hangingPunct="1"/>
            <a:r>
              <a:rPr lang="en-US" altLang="en-US" smtClean="0"/>
              <a:t>Selenium IDE</a:t>
            </a:r>
          </a:p>
        </p:txBody>
      </p:sp>
      <p:sp>
        <p:nvSpPr>
          <p:cNvPr id="9221" name="Rectangle 3"/>
          <p:cNvSpPr>
            <a:spLocks noGrp="1" noChangeArrowheads="1"/>
          </p:cNvSpPr>
          <p:nvPr>
            <p:ph type="body" idx="1"/>
          </p:nvPr>
        </p:nvSpPr>
        <p:spPr/>
        <p:txBody>
          <a:bodyPr/>
          <a:lstStyle/>
          <a:p>
            <a:pPr algn="just" eaLnBrk="1" hangingPunct="1">
              <a:lnSpc>
                <a:spcPct val="80000"/>
              </a:lnSpc>
            </a:pPr>
            <a:r>
              <a:rPr lang="en-US" altLang="en-US" sz="2800" smtClean="0"/>
              <a:t>Selenium IDE is an integrated development environment for Selenium tests. </a:t>
            </a:r>
          </a:p>
          <a:p>
            <a:pPr algn="just" eaLnBrk="1" hangingPunct="1">
              <a:lnSpc>
                <a:spcPct val="80000"/>
              </a:lnSpc>
            </a:pPr>
            <a:r>
              <a:rPr lang="en-US" altLang="en-US" sz="2800" smtClean="0"/>
              <a:t>It is implemented as a Firefox extension, and allows you to record, edit, and replay the test in firefox</a:t>
            </a:r>
          </a:p>
          <a:p>
            <a:pPr algn="just" eaLnBrk="1" hangingPunct="1">
              <a:lnSpc>
                <a:spcPct val="80000"/>
              </a:lnSpc>
            </a:pPr>
            <a:r>
              <a:rPr lang="en-US" altLang="en-US" sz="2800" smtClean="0"/>
              <a:t>Selenium IDE allows you to save tests as HTML, Java, Ruby scripts, or any other format </a:t>
            </a:r>
          </a:p>
          <a:p>
            <a:pPr algn="just" eaLnBrk="1" hangingPunct="1">
              <a:lnSpc>
                <a:spcPct val="80000"/>
              </a:lnSpc>
            </a:pPr>
            <a:r>
              <a:rPr lang="en-US" altLang="en-US" sz="2800" smtClean="0"/>
              <a:t>It allows you to automatically add assertions to all the pages.</a:t>
            </a:r>
          </a:p>
          <a:p>
            <a:pPr algn="just" eaLnBrk="1" hangingPunct="1">
              <a:lnSpc>
                <a:spcPct val="80000"/>
              </a:lnSpc>
            </a:pPr>
            <a:r>
              <a:rPr lang="en-US" altLang="en-US" sz="2800" smtClean="0"/>
              <a:t>Allows you to add selenese commands as and when required</a:t>
            </a:r>
          </a:p>
          <a:p>
            <a:pPr algn="just" eaLnBrk="1" hangingPunct="1">
              <a:lnSpc>
                <a:spcPct val="80000"/>
              </a:lnSpc>
            </a:pPr>
            <a:endParaRPr lang="en-US" altLang="en-US" sz="2800" smtClean="0"/>
          </a:p>
        </p:txBody>
      </p:sp>
    </p:spTree>
    <p:extLst>
      <p:ext uri="{BB962C8B-B14F-4D97-AF65-F5344CB8AC3E}">
        <p14:creationId xmlns:p14="http://schemas.microsoft.com/office/powerpoint/2010/main" val="25331351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3050"/>
            <a:ext cx="8228013" cy="1146175"/>
          </a:xfrm>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What's good?</a:t>
            </a:r>
          </a:p>
        </p:txBody>
      </p:sp>
      <p:sp>
        <p:nvSpPr>
          <p:cNvPr id="82947" name="Rectangle 3"/>
          <p:cNvSpPr>
            <a:spLocks noGrp="1" noChangeArrowheads="1"/>
          </p:cNvSpPr>
          <p:nvPr>
            <p:ph type="body" idx="1"/>
          </p:nvPr>
        </p:nvSpPr>
        <p:spPr>
          <a:xfrm>
            <a:off x="481013" y="1658938"/>
            <a:ext cx="8228012" cy="4525962"/>
          </a:xfrm>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mtClean="0"/>
              <a:t>Relatively easy to automate web UI tests</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mtClean="0"/>
              <a:t>Record/Replay for regression tests</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mtClean="0"/>
              <a:t>RC allows integration with CI and JUnit/FitNesse tests</a:t>
            </a:r>
          </a:p>
        </p:txBody>
      </p:sp>
    </p:spTree>
    <p:extLst>
      <p:ext uri="{BB962C8B-B14F-4D97-AF65-F5344CB8AC3E}">
        <p14:creationId xmlns:p14="http://schemas.microsoft.com/office/powerpoint/2010/main" val="19157357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314325"/>
            <a:ext cx="8228013" cy="1062038"/>
          </a:xfrm>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What's bad?</a:t>
            </a:r>
          </a:p>
        </p:txBody>
      </p:sp>
      <p:sp>
        <p:nvSpPr>
          <p:cNvPr id="83971" name="Rectangle 3"/>
          <p:cNvSpPr>
            <a:spLocks noGrp="1" noChangeArrowheads="1"/>
          </p:cNvSpPr>
          <p:nvPr>
            <p:ph type="body" idx="1"/>
          </p:nvPr>
        </p:nvSpPr>
        <p:spPr>
          <a:xfrm>
            <a:off x="457200" y="1604963"/>
            <a:ext cx="8228013" cy="4443412"/>
          </a:xfrm>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mtClean="0"/>
              <a:t>Speed: RC-&gt;Browser communication is a speed bottleneck (run in grid, overnight)</a:t>
            </a:r>
            <a:r>
              <a:rPr lang="ar-SA" altLang="en-US" smtClean="0">
                <a:cs typeface="Arial" charset="0"/>
              </a:rPr>
              <a:t>‏</a:t>
            </a:r>
            <a:endParaRPr lang="en-GB" altLang="en-US" smtClean="0"/>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mtClean="0"/>
              <a:t>UI is brittle, tests depending on the UI break a lot (DSTL might fix this, page abstractions as well)</a:t>
            </a:r>
            <a:r>
              <a:rPr lang="ar-SA" altLang="en-US" smtClean="0">
                <a:cs typeface="Arial" charset="0"/>
              </a:rPr>
              <a:t>‏</a:t>
            </a:r>
            <a:endParaRPr lang="en-GB" altLang="en-US" smtClean="0"/>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mtClean="0"/>
              <a:t>Data-backed tests are not easily repeatable (integrate with DB test engines)</a:t>
            </a:r>
            <a:r>
              <a:rPr lang="ar-SA" altLang="en-US" smtClean="0">
                <a:cs typeface="Arial" charset="0"/>
              </a:rPr>
              <a:t>‏</a:t>
            </a:r>
            <a:endParaRPr lang="en-GB" altLang="en-US" smtClean="0"/>
          </a:p>
        </p:txBody>
      </p:sp>
    </p:spTree>
    <p:extLst>
      <p:ext uri="{BB962C8B-B14F-4D97-AF65-F5344CB8AC3E}">
        <p14:creationId xmlns:p14="http://schemas.microsoft.com/office/powerpoint/2010/main" val="14271120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896" y="76200"/>
            <a:ext cx="8228013" cy="1062038"/>
          </a:xfrm>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Links</a:t>
            </a:r>
          </a:p>
        </p:txBody>
      </p:sp>
      <p:sp>
        <p:nvSpPr>
          <p:cNvPr id="84995" name="Rectangle 3"/>
          <p:cNvSpPr>
            <a:spLocks noGrp="1" noChangeArrowheads="1"/>
          </p:cNvSpPr>
          <p:nvPr>
            <p:ph type="body" idx="1"/>
          </p:nvPr>
        </p:nvSpPr>
        <p:spPr>
          <a:xfrm>
            <a:off x="425450" y="1604963"/>
            <a:ext cx="8228013" cy="4443412"/>
          </a:xfrm>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smtClean="0">
                <a:hlinkClick r:id="rId3"/>
              </a:rPr>
              <a:t>http://gojko.net</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smtClean="0">
                <a:hlinkClick r:id="rId4"/>
              </a:rPr>
              <a:t>http://www.openqa.org</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smtClean="0">
                <a:hlinkClick r:id="rId5"/>
              </a:rPr>
              <a:t>http://www.solutionsiq.com/agile2008/agile-2008-domain.php</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smtClean="0">
                <a:hlinkClick r:id="rId6"/>
              </a:rPr>
              <a:t>http://storytestiq.solutionsiq.com</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smtClean="0">
                <a:hlinkClick r:id="rId7"/>
              </a:rPr>
              <a:t>http://www.cubictest.com</a:t>
            </a:r>
          </a:p>
          <a:p>
            <a:pPr marL="423863" indent="-319088"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smtClean="0">
                <a:hlinkClick r:id="rId8"/>
              </a:rPr>
              <a:t>http://fitnesse.info/webtest</a:t>
            </a:r>
          </a:p>
        </p:txBody>
      </p:sp>
    </p:spTree>
    <p:extLst>
      <p:ext uri="{BB962C8B-B14F-4D97-AF65-F5344CB8AC3E}">
        <p14:creationId xmlns:p14="http://schemas.microsoft.com/office/powerpoint/2010/main" val="10379184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D3B377-8AC9-4DD3-BDA7-D49EDE1200AF}" type="slidenum">
              <a:rPr lang="en-US" altLang="en-US"/>
              <a:pPr eaLnBrk="1" hangingPunct="1"/>
              <a:t>9</a:t>
            </a:fld>
            <a:endParaRPr lang="en-US" altLang="en-US"/>
          </a:p>
        </p:txBody>
      </p:sp>
      <p:sp>
        <p:nvSpPr>
          <p:cNvPr id="10243" name="Rectangle 2"/>
          <p:cNvSpPr>
            <a:spLocks noGrp="1" noChangeArrowheads="1"/>
          </p:cNvSpPr>
          <p:nvPr>
            <p:ph type="title"/>
          </p:nvPr>
        </p:nvSpPr>
        <p:spPr/>
        <p:txBody>
          <a:bodyPr/>
          <a:lstStyle/>
          <a:p>
            <a:pPr eaLnBrk="1" hangingPunct="1"/>
            <a:r>
              <a:rPr lang="en-US" altLang="en-US" smtClean="0"/>
              <a:t>Selenium IDE Installation</a:t>
            </a:r>
          </a:p>
        </p:txBody>
      </p:sp>
      <p:sp>
        <p:nvSpPr>
          <p:cNvPr id="10244" name="Rectangle 3"/>
          <p:cNvSpPr>
            <a:spLocks noGrp="1" noChangeArrowheads="1"/>
          </p:cNvSpPr>
          <p:nvPr>
            <p:ph type="body" idx="1"/>
          </p:nvPr>
        </p:nvSpPr>
        <p:spPr>
          <a:xfrm>
            <a:off x="381000" y="1295400"/>
            <a:ext cx="8229600" cy="4495800"/>
          </a:xfrm>
        </p:spPr>
        <p:txBody>
          <a:bodyPr/>
          <a:lstStyle/>
          <a:p>
            <a:pPr algn="just" eaLnBrk="1" hangingPunct="1">
              <a:buFont typeface="Wingdings" pitchFamily="2" charset="2"/>
              <a:buChar char="Ø"/>
            </a:pPr>
            <a:r>
              <a:rPr lang="en-US" altLang="en-US" sz="2400" smtClean="0"/>
              <a:t>Using Firefox, first, download the IDE from the SeleniumHQ downloads page When downloading from Firefox, you’ll be presented with the Window A. (See Next Slide)</a:t>
            </a:r>
          </a:p>
          <a:p>
            <a:pPr algn="just" eaLnBrk="1" hangingPunct="1">
              <a:buFont typeface="Wingdings" pitchFamily="2" charset="2"/>
              <a:buChar char="Ø"/>
            </a:pPr>
            <a:r>
              <a:rPr lang="en-US" altLang="en-US" sz="2400" smtClean="0"/>
              <a:t>Select Install Now. The Firefox Add-ons window pops up, first showing a progress bar, and when the download is complete, displays the Window B. (See Next Slide)</a:t>
            </a:r>
          </a:p>
          <a:p>
            <a:pPr algn="just" eaLnBrk="1" hangingPunct="1">
              <a:buFont typeface="Wingdings" pitchFamily="2" charset="2"/>
              <a:buChar char="Ø"/>
            </a:pPr>
            <a:r>
              <a:rPr lang="en-US" altLang="en-US" sz="2400" smtClean="0"/>
              <a:t>Restart Firefox. After Firefox reboots you will find the Selenium-IDE listed under the Firefox Tools menu. </a:t>
            </a:r>
          </a:p>
          <a:p>
            <a:pPr algn="just" eaLnBrk="1" hangingPunct="1">
              <a:buFontTx/>
              <a:buNone/>
            </a:pPr>
            <a:endParaRPr lang="en-US" altLang="en-US" sz="2000" smtClean="0"/>
          </a:p>
        </p:txBody>
      </p:sp>
    </p:spTree>
    <p:extLst>
      <p:ext uri="{BB962C8B-B14F-4D97-AF65-F5344CB8AC3E}">
        <p14:creationId xmlns:p14="http://schemas.microsoft.com/office/powerpoint/2010/main" val="290811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DDA08114CFC342B437F87C450600C3" ma:contentTypeVersion="0" ma:contentTypeDescription="Create a new document." ma:contentTypeScope="" ma:versionID="4700b4d881f2830232ede50708e3541a">
  <xsd:schema xmlns:xsd="http://www.w3.org/2001/XMLSchema" xmlns:xs="http://www.w3.org/2001/XMLSchema" xmlns:p="http://schemas.microsoft.com/office/2006/metadata/properties" targetNamespace="http://schemas.microsoft.com/office/2006/metadata/properties" ma:root="true" ma:fieldsID="87daa8068ee9eb49ca321f78f6dfb73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BB7024-2693-4FDA-899E-E0B1E5F64B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26B48B-3687-477F-B366-683B179EB1E9}">
  <ds:schemaRef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A74251D-7AD2-4E67-993C-BE639A2B0A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2708</TotalTime>
  <Words>3777</Words>
  <Application>Microsoft Office PowerPoint</Application>
  <PresentationFormat>On-screen Show (4:3)</PresentationFormat>
  <Paragraphs>531</Paragraphs>
  <Slides>82</Slides>
  <Notes>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Test Automation</vt:lpstr>
      <vt:lpstr>Why and When To Automate?</vt:lpstr>
      <vt:lpstr>Test Automation Tools</vt:lpstr>
      <vt:lpstr>Selenium</vt:lpstr>
      <vt:lpstr>Selenium Features</vt:lpstr>
      <vt:lpstr>Selenium Components</vt:lpstr>
      <vt:lpstr>Selenium IDE</vt:lpstr>
      <vt:lpstr>Selenium IDE Installation</vt:lpstr>
      <vt:lpstr>Selenium Installation</vt:lpstr>
      <vt:lpstr>Selenium IDE - UI</vt:lpstr>
      <vt:lpstr>Selenium Options</vt:lpstr>
      <vt:lpstr>Recoding a Selenium Test Case</vt:lpstr>
      <vt:lpstr>General Selenese Commands</vt:lpstr>
      <vt:lpstr>Running Your First Selenium Script</vt:lpstr>
      <vt:lpstr>Creating a Test Suite </vt:lpstr>
      <vt:lpstr>Playing The test Suite with Test Runner</vt:lpstr>
      <vt:lpstr>Test Runner</vt:lpstr>
      <vt:lpstr>Running Options</vt:lpstr>
      <vt:lpstr>Running Options</vt:lpstr>
      <vt:lpstr>Adding Assertions to the Script</vt:lpstr>
      <vt:lpstr>Verification Commands</vt:lpstr>
      <vt:lpstr>Verification Commands</vt:lpstr>
      <vt:lpstr>Verification Commands</vt:lpstr>
      <vt:lpstr>Verification Commands</vt:lpstr>
      <vt:lpstr>Assertions</vt:lpstr>
      <vt:lpstr>Assertion Statements</vt:lpstr>
      <vt:lpstr>Selenium WaitFor Commands</vt:lpstr>
      <vt:lpstr>Other waitFor Commands</vt:lpstr>
      <vt:lpstr>Store Commands</vt:lpstr>
      <vt:lpstr>Echo Command</vt:lpstr>
      <vt:lpstr>Limitations of Selenium IDE</vt:lpstr>
      <vt:lpstr>Selenium RC  </vt:lpstr>
      <vt:lpstr>Installing Selenium RC</vt:lpstr>
      <vt:lpstr>Selenium Test Automation Process</vt:lpstr>
      <vt:lpstr>Selenium Test Automation Process</vt:lpstr>
      <vt:lpstr>How Selenium Works</vt:lpstr>
      <vt:lpstr>Running a Selenese Test on Different Browsers</vt:lpstr>
      <vt:lpstr>Selenese Suite cont..</vt:lpstr>
      <vt:lpstr>Selenese Suite cont..</vt:lpstr>
      <vt:lpstr>Selenium Test Case Development Using Java</vt:lpstr>
      <vt:lpstr>Client Drivers</vt:lpstr>
      <vt:lpstr>Process of Developing Selenium Java Scripts.</vt:lpstr>
      <vt:lpstr>Formatting the recorded script into Java</vt:lpstr>
      <vt:lpstr>Setting Up an Eclipse Project for Selenium Automation</vt:lpstr>
      <vt:lpstr>Installing Eclipse</vt:lpstr>
      <vt:lpstr>Setting up the workspace</vt:lpstr>
      <vt:lpstr>Eclipse IDE</vt:lpstr>
      <vt:lpstr>Create a Project In eclipse</vt:lpstr>
      <vt:lpstr>Adding the required Jars</vt:lpstr>
      <vt:lpstr>Selenium Libraries</vt:lpstr>
      <vt:lpstr>Creating a package and adding a class file</vt:lpstr>
      <vt:lpstr>Eclipse IDE with Java Script Template</vt:lpstr>
      <vt:lpstr>Adding the Jar files to the class path</vt:lpstr>
      <vt:lpstr>Adding the Jar files to the class path</vt:lpstr>
      <vt:lpstr>Creating the test script inside the class file</vt:lpstr>
      <vt:lpstr>Running the test through Eclipse</vt:lpstr>
      <vt:lpstr>Running the test through Eclipse</vt:lpstr>
      <vt:lpstr>Selenium Results Strip in the Eclipse IDE</vt:lpstr>
      <vt:lpstr>Components of the Selenium test Script</vt:lpstr>
      <vt:lpstr>Script View</vt:lpstr>
      <vt:lpstr>Enhancing the Selenium commands</vt:lpstr>
      <vt:lpstr>Some Java Basics</vt:lpstr>
      <vt:lpstr>Relational Operators</vt:lpstr>
      <vt:lpstr>Programming Elements</vt:lpstr>
      <vt:lpstr>Use string functions</vt:lpstr>
      <vt:lpstr>Date Functions</vt:lpstr>
      <vt:lpstr>Example 1 – Get the values from the list box and check if the value “HTML” is present in it</vt:lpstr>
      <vt:lpstr>Screen Shot of the Example Script</vt:lpstr>
      <vt:lpstr>Parameterization </vt:lpstr>
      <vt:lpstr>Parameterization Example</vt:lpstr>
      <vt:lpstr>Ant Integration</vt:lpstr>
      <vt:lpstr>To Integrate with ANT </vt:lpstr>
      <vt:lpstr>Defining a folder Structure for Selenium ANT task</vt:lpstr>
      <vt:lpstr>Running the ANT selenium task </vt:lpstr>
      <vt:lpstr>PowerPoint Presentation</vt:lpstr>
      <vt:lpstr>How to Grid</vt:lpstr>
      <vt:lpstr>PowerPoint Presentation</vt:lpstr>
      <vt:lpstr>How to Run</vt:lpstr>
      <vt:lpstr>What's good?</vt:lpstr>
      <vt:lpstr>What's bad?</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Harshvardhan Upadhyaya</cp:lastModifiedBy>
  <cp:revision>334</cp:revision>
  <dcterms:created xsi:type="dcterms:W3CDTF">2014-04-28T11:21:39Z</dcterms:created>
  <dcterms:modified xsi:type="dcterms:W3CDTF">2014-07-16T09:08:45Z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0x010100ABDDA08114CFC342B437F87C450600C3</vt:lpwstr>
  </property>
  <property fmtid="{D5CDD505-2E9C-101B-9397-08002B2CF9AE}" pid="3" name="FATIntVersion">
    <vt:i4>15</vt:i4>
  </property>
  <property fmtid="{D5CDD505-2E9C-101B-9397-08002B2CF9AE}" pid="4" name="FILEGUID">
    <vt:lpwstr>cf104787-c2ea-4e89-9829-92f4f4dd8946</vt:lpwstr>
  </property>
  <property fmtid="{D5CDD505-2E9C-101B-9397-08002B2CF9AE}" pid="5" name="MODFILEGUID">
    <vt:lpwstr>656c3a82-51ff-4ca9-95e5-d83658cb68b6</vt:lpwstr>
  </property>
  <property fmtid="{D5CDD505-2E9C-101B-9397-08002B2CF9AE}" pid="6" name="FILEOWNER">
    <vt:lpwstr>Nithin P Thulaseedharan</vt:lpwstr>
  </property>
  <property fmtid="{D5CDD505-2E9C-101B-9397-08002B2CF9AE}" pid="7" name="MODFILEOWNER">
    <vt:lpwstr>A80222</vt:lpwstr>
  </property>
  <property fmtid="{D5CDD505-2E9C-101B-9397-08002B2CF9AE}" pid="8" name="IPPCLASS">
    <vt:i4>1</vt:i4>
  </property>
  <property fmtid="{D5CDD505-2E9C-101B-9397-08002B2CF9AE}" pid="9" name="MODIPPCLASS">
    <vt:i4>1</vt:i4>
  </property>
  <property fmtid="{D5CDD505-2E9C-101B-9397-08002B2CF9AE}" pid="10" name="MACHINEID">
    <vt:lpwstr>A80222-1442</vt:lpwstr>
  </property>
  <property fmtid="{D5CDD505-2E9C-101B-9397-08002B2CF9AE}" pid="11" name="MODMACHINEID">
    <vt:lpwstr>A80222-1442</vt:lpwstr>
  </property>
  <property fmtid="{D5CDD505-2E9C-101B-9397-08002B2CF9AE}" pid="12" name="CURRENTCLASS">
    <vt:lpwstr>Classified - No Category</vt:lpwstr>
  </property>
</Properties>
</file>