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4E8"/>
    <a:srgbClr val="92D050"/>
    <a:srgbClr val="595959"/>
    <a:srgbClr val="00A1E4"/>
    <a:srgbClr val="ABE9FF"/>
    <a:srgbClr val="E6E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8" autoAdjust="0"/>
    <p:restoredTop sz="94610" autoAdjust="0"/>
  </p:normalViewPr>
  <p:slideViewPr>
    <p:cSldViewPr>
      <p:cViewPr>
        <p:scale>
          <a:sx n="80" d="100"/>
          <a:sy n="80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16, 2014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635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2972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595959"/>
                </a:solidFill>
                <a:latin typeface="Candara" panose="020E0502030303020204" pitchFamily="34" charset="0"/>
              </a:rPr>
              <a:t>Selenium Workshop</a:t>
            </a:r>
            <a:endParaRPr lang="en-US" sz="3600" dirty="0">
              <a:solidFill>
                <a:srgbClr val="595959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147497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Name of the presenter: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Date: </a:t>
            </a:r>
            <a:fld id="{3D88C1A0-8109-496E-B642-AB18EE2C95EC}" type="datetime2">
              <a:rPr lang="en-US" sz="120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Wednesday, July 16, 2014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Selenium IDE (Contd…)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 smtClean="0"/>
              <a:t>Selenium default scripts are html (added JavaScript) and that is the script we are going to use it in selenium IDE</a:t>
            </a:r>
          </a:p>
          <a:p>
            <a:pPr lvl="2" eaLnBrk="1" hangingPunct="1"/>
            <a:r>
              <a:rPr lang="en-US" altLang="en-US" smtClean="0"/>
              <a:t>The reason for availability of other language is, user can get the scripts for Selenium Remote Control. </a:t>
            </a:r>
          </a:p>
          <a:p>
            <a:pPr lvl="2" eaLnBrk="1" hangingPunct="1"/>
            <a:r>
              <a:rPr lang="en-US" altLang="en-US" smtClean="0"/>
              <a:t>It also has a context menu (right-click) integrated with the Firefox browser, which allows the user to pick from a list of assertions and verifications for the selected location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371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Steps for Installation of Selenium IDE: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317625"/>
            <a:ext cx="31464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33400" y="1374775"/>
            <a:ext cx="45720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>
              <a:solidFill>
                <a:srgbClr val="3F3F3F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en-US" altLang="en-US" sz="1600" b="0">
                <a:solidFill>
                  <a:srgbClr val="3F3F3F"/>
                </a:solidFill>
                <a:latin typeface="Trebuchet MS" pitchFamily="34" charset="0"/>
              </a:rPr>
              <a:t>  Download Selenium IDE.</a:t>
            </a:r>
          </a:p>
          <a:p>
            <a:pPr lvl="1" eaLnBrk="1" hangingPunct="1"/>
            <a:endParaRPr lang="en-US" altLang="en-US" sz="1600" b="0">
              <a:solidFill>
                <a:srgbClr val="3F3F3F"/>
              </a:solidFill>
              <a:latin typeface="Trebuchet MS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1600" b="0">
                <a:solidFill>
                  <a:srgbClr val="3F3F3F"/>
                </a:solidFill>
                <a:latin typeface="Trebuchet MS" pitchFamily="34" charset="0"/>
              </a:rPr>
              <a:t>  Copy Selenium IDE file to extensions folder of Mozilla Firefox.</a:t>
            </a:r>
          </a:p>
          <a:p>
            <a:pPr lvl="1" eaLnBrk="1" hangingPunct="1">
              <a:buFontTx/>
              <a:buChar char="•"/>
            </a:pPr>
            <a:endParaRPr lang="en-US" altLang="en-US" sz="1600" b="0">
              <a:solidFill>
                <a:srgbClr val="3F3F3F"/>
              </a:solidFill>
              <a:latin typeface="Trebuchet MS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1600" b="0">
                <a:solidFill>
                  <a:srgbClr val="3F3F3F"/>
                </a:solidFill>
                <a:latin typeface="Trebuchet MS" pitchFamily="34" charset="0"/>
              </a:rPr>
              <a:t>  To facilitate opening of .xpi file for selenium you can drag and drop the .xpi file on the mozilla browser to install it and get it in the add-ons of the browser.</a:t>
            </a:r>
          </a:p>
          <a:p>
            <a:pPr lvl="1" eaLnBrk="1" hangingPunct="1">
              <a:buFontTx/>
              <a:buChar char="•"/>
            </a:pPr>
            <a:endParaRPr lang="en-US" altLang="en-US" sz="1600" b="0">
              <a:solidFill>
                <a:srgbClr val="3F3F3F"/>
              </a:solidFill>
              <a:latin typeface="Trebuchet MS" pitchFamily="34" charset="0"/>
            </a:endParaRPr>
          </a:p>
          <a:p>
            <a:pPr lvl="1" eaLnBrk="1" hangingPunct="1">
              <a:buFontTx/>
              <a:buChar char="•"/>
            </a:pPr>
            <a:endParaRPr lang="en-US" altLang="en-US" sz="1600" b="0">
              <a:solidFill>
                <a:srgbClr val="3F3F3F"/>
              </a:solidFill>
            </a:endParaRPr>
          </a:p>
          <a:p>
            <a:pPr lvl="1" eaLnBrk="1" hangingPunct="1">
              <a:buFontTx/>
              <a:buChar char="•"/>
            </a:pPr>
            <a:endParaRPr lang="en-US" altLang="en-US" sz="1600" b="0">
              <a:solidFill>
                <a:srgbClr val="3F3F3F"/>
              </a:solidFill>
            </a:endParaRPr>
          </a:p>
          <a:p>
            <a:pPr lvl="1" eaLnBrk="1" hangingPunct="1">
              <a:buFontTx/>
              <a:buChar char="•"/>
            </a:pPr>
            <a:endParaRPr lang="en-US" altLang="en-US" sz="1600" b="0">
              <a:solidFill>
                <a:srgbClr val="3F3F3F"/>
              </a:solidFill>
            </a:endParaRPr>
          </a:p>
          <a:p>
            <a:pPr lvl="1" eaLnBrk="1" hangingPunct="1">
              <a:buFontTx/>
              <a:buChar char="•"/>
            </a:pPr>
            <a:endParaRPr lang="en-US" altLang="en-US" sz="1600" b="0">
              <a:solidFill>
                <a:srgbClr val="3F3F3F"/>
              </a:solidFill>
            </a:endParaRPr>
          </a:p>
          <a:p>
            <a:pPr lvl="1" eaLnBrk="1" hangingPunct="1">
              <a:buFontTx/>
              <a:buChar char="•"/>
            </a:pPr>
            <a:endParaRPr lang="en-US" altLang="en-US" sz="1600" b="0">
              <a:solidFill>
                <a:srgbClr val="3F3F3F"/>
              </a:solidFill>
            </a:endParaRPr>
          </a:p>
          <a:p>
            <a:pPr lvl="1" eaLnBrk="1" hangingPunct="1">
              <a:buFontTx/>
              <a:buChar char="•"/>
            </a:pPr>
            <a:endParaRPr lang="en-US" altLang="en-US" sz="1600" b="0">
              <a:solidFill>
                <a:srgbClr val="3F3F3F"/>
              </a:solidFill>
            </a:endParaRPr>
          </a:p>
          <a:p>
            <a:pPr lvl="1" eaLnBrk="1" hangingPunct="1">
              <a:buFontTx/>
              <a:buChar char="•"/>
            </a:pPr>
            <a:endParaRPr lang="en-US" altLang="en-US" sz="1600" b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95300" indent="-495300" eaLnBrk="1" hangingPunct="1"/>
            <a:r>
              <a:rPr lang="en-US" altLang="en-US" sz="2200" smtClean="0"/>
              <a:t>Selenium IDE Concepts </a:t>
            </a:r>
            <a:br>
              <a:rPr lang="en-US" altLang="en-US" sz="2200" smtClean="0"/>
            </a:br>
            <a:endParaRPr lang="en-US" altLang="en-US" sz="22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mtClean="0"/>
              <a:t>There are 3 columns </a:t>
            </a:r>
          </a:p>
          <a:p>
            <a:pPr lvl="1" eaLnBrk="1" hangingPunct="1"/>
            <a:r>
              <a:rPr lang="en-US" altLang="en-US" smtClean="0"/>
              <a:t> Command </a:t>
            </a:r>
          </a:p>
          <a:p>
            <a:pPr lvl="1" eaLnBrk="1" hangingPunct="1"/>
            <a:r>
              <a:rPr lang="en-US" altLang="en-US" smtClean="0"/>
              <a:t> Target </a:t>
            </a:r>
          </a:p>
          <a:p>
            <a:pPr lvl="1" eaLnBrk="1" hangingPunct="1"/>
            <a:r>
              <a:rPr lang="en-US" altLang="en-US" smtClean="0"/>
              <a:t> Value 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24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Selenium IDE Concepts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317625"/>
            <a:ext cx="7772400" cy="4930775"/>
          </a:xfrm>
        </p:spPr>
        <p:txBody>
          <a:bodyPr/>
          <a:lstStyle/>
          <a:p>
            <a:pPr lvl="1" eaLnBrk="1" hangingPunct="1">
              <a:lnSpc>
                <a:spcPct val="190000"/>
              </a:lnSpc>
            </a:pPr>
            <a:r>
              <a:rPr lang="en-US" altLang="en-US" sz="1400" smtClean="0"/>
              <a:t>Command: A command that tells Selenium what to do. Selenium commands has </a:t>
            </a:r>
          </a:p>
          <a:p>
            <a:pPr lvl="1" eaLnBrk="1" hangingPunct="1">
              <a:lnSpc>
                <a:spcPct val="190000"/>
              </a:lnSpc>
              <a:buFontTx/>
              <a:buNone/>
            </a:pPr>
            <a:r>
              <a:rPr lang="en-US" altLang="en-US" sz="1400" smtClean="0"/>
              <a:t>three flavors: </a:t>
            </a:r>
          </a:p>
          <a:p>
            <a:pPr lvl="1" eaLnBrk="1" hangingPunct="1">
              <a:lnSpc>
                <a:spcPct val="190000"/>
              </a:lnSpc>
              <a:buFontTx/>
              <a:buNone/>
            </a:pPr>
            <a:r>
              <a:rPr lang="en-US" altLang="en-US" sz="1400" smtClean="0"/>
              <a:t>           -&gt;  Actions</a:t>
            </a:r>
          </a:p>
          <a:p>
            <a:pPr lvl="1" eaLnBrk="1" hangingPunct="1">
              <a:lnSpc>
                <a:spcPct val="190000"/>
              </a:lnSpc>
              <a:buFontTx/>
              <a:buNone/>
            </a:pPr>
            <a:r>
              <a:rPr lang="en-US" altLang="en-US" sz="1400" smtClean="0"/>
              <a:t>           -&gt;  Accessors </a:t>
            </a:r>
          </a:p>
          <a:p>
            <a:pPr lvl="1" eaLnBrk="1" hangingPunct="1">
              <a:lnSpc>
                <a:spcPct val="190000"/>
              </a:lnSpc>
              <a:buFontTx/>
              <a:buNone/>
            </a:pPr>
            <a:r>
              <a:rPr lang="en-US" altLang="en-US" sz="1400" smtClean="0"/>
              <a:t>           -&gt;  Assertions </a:t>
            </a:r>
          </a:p>
          <a:p>
            <a:pPr lvl="1" eaLnBrk="1" hangingPunct="1">
              <a:lnSpc>
                <a:spcPct val="190000"/>
              </a:lnSpc>
            </a:pPr>
            <a:r>
              <a:rPr lang="en-US" altLang="en-US" sz="1400" smtClean="0"/>
              <a:t>Target : Element Locators tells Selenium that which HTML element a command refers to</a:t>
            </a:r>
            <a:r>
              <a:rPr lang="en-US" altLang="en-US" sz="1200" smtClean="0"/>
              <a:t> </a:t>
            </a:r>
          </a:p>
          <a:p>
            <a:pPr lvl="1" eaLnBrk="1" hangingPunct="1">
              <a:lnSpc>
                <a:spcPct val="190000"/>
              </a:lnSpc>
              <a:buFontTx/>
              <a:buNone/>
            </a:pPr>
            <a:r>
              <a:rPr lang="en-US" altLang="en-US" sz="1200" smtClean="0"/>
              <a:t>              -&gt;  </a:t>
            </a:r>
            <a:r>
              <a:rPr lang="en-US" altLang="en-US" sz="1400" smtClean="0"/>
              <a:t>Element Locator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endParaRPr lang="en-US" altLang="en-US" sz="140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en-US" sz="1400" smtClean="0"/>
              <a:t>                  -&gt; Patterns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endParaRPr lang="en-US" altLang="en-US" sz="1200" smtClean="0"/>
          </a:p>
          <a:p>
            <a:pPr lvl="1" eaLnBrk="1" hangingPunct="1">
              <a:lnSpc>
                <a:spcPct val="190000"/>
              </a:lnSpc>
            </a:pPr>
            <a:r>
              <a:rPr lang="en-US" altLang="en-US" sz="1400" smtClean="0"/>
              <a:t>Value: Specify the value which user wants</a:t>
            </a:r>
          </a:p>
        </p:txBody>
      </p:sp>
    </p:spTree>
    <p:extLst>
      <p:ext uri="{BB962C8B-B14F-4D97-AF65-F5344CB8AC3E}">
        <p14:creationId xmlns:p14="http://schemas.microsoft.com/office/powerpoint/2010/main" val="34855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1600" smtClean="0"/>
              <a:t>Represent something a user can do</a:t>
            </a:r>
          </a:p>
          <a:p>
            <a:pPr eaLnBrk="1" hangingPunct="1"/>
            <a:r>
              <a:rPr lang="en-US" altLang="en-US" sz="1600" smtClean="0"/>
              <a:t>Manipulate the state of application</a:t>
            </a:r>
          </a:p>
          <a:p>
            <a:pPr eaLnBrk="1" hangingPunct="1"/>
            <a:r>
              <a:rPr lang="en-US" altLang="en-US" sz="1600" smtClean="0"/>
              <a:t>Actions generally come in 2 forms: </a:t>
            </a:r>
            <a:r>
              <a:rPr lang="en-US" altLang="en-US" sz="1600" b="1" i="1" smtClean="0"/>
              <a:t>action</a:t>
            </a:r>
            <a:r>
              <a:rPr lang="en-US" altLang="en-US" sz="1600" i="1" smtClean="0"/>
              <a:t> </a:t>
            </a:r>
            <a:r>
              <a:rPr lang="en-US" altLang="en-US" sz="1600" smtClean="0"/>
              <a:t>and </a:t>
            </a:r>
            <a:r>
              <a:rPr lang="en-US" altLang="en-US" sz="1600" b="1" i="1" smtClean="0"/>
              <a:t>actionAndWait</a:t>
            </a:r>
          </a:p>
          <a:p>
            <a:pPr lvl="1" eaLnBrk="1" hangingPunct="1"/>
            <a:r>
              <a:rPr lang="en-US" altLang="en-US" sz="1400" b="1" i="1" smtClean="0"/>
              <a:t>action </a:t>
            </a:r>
            <a:r>
              <a:rPr lang="en-US" altLang="en-US" sz="1400" smtClean="0"/>
              <a:t>performs the action</a:t>
            </a:r>
          </a:p>
          <a:p>
            <a:pPr lvl="1" eaLnBrk="1" hangingPunct="1"/>
            <a:r>
              <a:rPr lang="en-US" altLang="en-US" sz="1400" b="1" i="1" smtClean="0"/>
              <a:t>actionAndWait </a:t>
            </a:r>
            <a:r>
              <a:rPr lang="en-US" altLang="en-US" sz="1400" smtClean="0"/>
              <a:t>assumes a server call and thus waits long for a response</a:t>
            </a:r>
          </a:p>
          <a:p>
            <a:pPr lvl="1" eaLnBrk="1" hangingPunct="1"/>
            <a:r>
              <a:rPr lang="en-US" altLang="en-US" sz="1400" b="1" i="1" smtClean="0"/>
              <a:t>open </a:t>
            </a:r>
            <a:r>
              <a:rPr lang="en-US" altLang="en-US" sz="1400" smtClean="0"/>
              <a:t>automatically wait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594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Assertions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1600" smtClean="0"/>
              <a:t>Allows user to verify the state of the application</a:t>
            </a:r>
          </a:p>
          <a:p>
            <a:pPr eaLnBrk="1" hangingPunct="1"/>
            <a:r>
              <a:rPr lang="en-US" altLang="en-US" sz="1600" smtClean="0"/>
              <a:t>Three modes</a:t>
            </a:r>
          </a:p>
          <a:p>
            <a:pPr lvl="1" eaLnBrk="1" hangingPunct="1"/>
            <a:r>
              <a:rPr lang="en-US" altLang="en-US" sz="1400" b="1" i="1" smtClean="0"/>
              <a:t>Assert </a:t>
            </a:r>
            <a:r>
              <a:rPr lang="en-US" altLang="en-US" sz="1400" smtClean="0"/>
              <a:t>– Upon failure, test is aborted</a:t>
            </a:r>
          </a:p>
          <a:p>
            <a:pPr lvl="1" eaLnBrk="1" hangingPunct="1"/>
            <a:r>
              <a:rPr lang="en-US" altLang="en-US" sz="1400" b="1" i="1" smtClean="0"/>
              <a:t>Verify </a:t>
            </a:r>
            <a:r>
              <a:rPr lang="en-US" altLang="en-US" sz="1400" smtClean="0"/>
              <a:t>– Upon failure, the test continues running (logging the failure)</a:t>
            </a:r>
          </a:p>
          <a:p>
            <a:pPr lvl="1" eaLnBrk="1" hangingPunct="1"/>
            <a:r>
              <a:rPr lang="en-US" altLang="en-US" sz="1400" b="1" i="1" smtClean="0"/>
              <a:t>waitFor</a:t>
            </a:r>
            <a:r>
              <a:rPr lang="en-US" altLang="en-US" sz="1400" i="1" smtClean="0"/>
              <a:t> </a:t>
            </a:r>
          </a:p>
          <a:p>
            <a:pPr lvl="2" eaLnBrk="1" hangingPunct="1"/>
            <a:r>
              <a:rPr lang="en-US" altLang="en-US" sz="1400" smtClean="0"/>
              <a:t>Waits timeout time for a condition’s truthiness</a:t>
            </a:r>
          </a:p>
          <a:p>
            <a:pPr lvl="2" eaLnBrk="1" hangingPunct="1"/>
            <a:r>
              <a:rPr lang="en-US" altLang="en-US" sz="1400" smtClean="0"/>
              <a:t>Great for testing background Ajax behavior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696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Accessors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5029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1600" smtClean="0"/>
              <a:t>Examine the state of the application and store the results in variables, e.g. "storeTitle". They are also used to automatically generate Assertions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 sz="1600" smtClean="0"/>
              <a:t>Following are few accessors of Selenium: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en-US" sz="1400" b="1" smtClean="0"/>
              <a:t>storeAlert ( variableName )</a:t>
            </a:r>
            <a:r>
              <a:rPr lang="en-US" altLang="en-US" b="1" smtClean="0"/>
              <a:t> </a:t>
            </a:r>
            <a:endParaRPr lang="en-US" altLang="en-US" smtClean="0"/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1400" smtClean="0"/>
              <a:t>Retrieves the message of a JavaScript alert generated during the previous action, or fail if there were no alerts.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140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b="1" smtClean="0"/>
              <a:t>storeAllButtons ( variableName ) </a:t>
            </a:r>
            <a:endParaRPr lang="en-US" altLang="en-US" sz="1400" smtClean="0"/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1400" smtClean="0"/>
              <a:t>Returns the IDs of all buttons on the page. If a given button has no ID, it will appear as "" in this array.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endParaRPr lang="en-US" altLang="en-US" sz="140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smtClean="0"/>
              <a:t> </a:t>
            </a:r>
            <a:r>
              <a:rPr lang="en-US" altLang="en-US" sz="1400" b="1" smtClean="0"/>
              <a:t>storeAllFields ( variableName ) 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1400" smtClean="0"/>
              <a:t>Returns the IDs of all input fields on the page. If a given field has no ID, it will appear as "" in this array.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1400" smtClean="0"/>
          </a:p>
          <a:p>
            <a:pPr lvl="1" eaLnBrk="1" hangingPunct="1">
              <a:lnSpc>
                <a:spcPct val="180000"/>
              </a:lnSpc>
            </a:pPr>
            <a:r>
              <a:rPr lang="en-US" altLang="en-US" sz="1400" b="1" smtClean="0"/>
              <a:t>storeAllWindowIds ( variableName ) 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1400" smtClean="0"/>
              <a:t>Returns the IDs of all windows that the browser knows about.</a:t>
            </a:r>
          </a:p>
          <a:p>
            <a:pPr lvl="1" eaLnBrk="1" hangingPunct="1">
              <a:lnSpc>
                <a:spcPct val="180000"/>
              </a:lnSpc>
              <a:buFontTx/>
              <a:buNone/>
            </a:pPr>
            <a:endParaRPr lang="en-US" altLang="en-US" sz="1400" b="1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59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Element Locators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4114800"/>
          </a:xfrm>
        </p:spPr>
        <p:txBody>
          <a:bodyPr/>
          <a:lstStyle/>
          <a:p>
            <a:pPr eaLnBrk="1" hangingPunct="1"/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mtClean="0"/>
              <a:t>Types of Element Locators</a:t>
            </a:r>
            <a:endParaRPr lang="en-US" altLang="en-US" sz="1600" smtClean="0"/>
          </a:p>
          <a:p>
            <a:pPr eaLnBrk="1" hangingPunct="1"/>
            <a:r>
              <a:rPr lang="en-US" altLang="en-US" sz="1600" smtClean="0"/>
              <a:t>Locating by identifier</a:t>
            </a:r>
          </a:p>
          <a:p>
            <a:pPr eaLnBrk="1" hangingPunct="1"/>
            <a:r>
              <a:rPr lang="en-US" altLang="en-US" sz="1600" smtClean="0"/>
              <a:t>Locating by id</a:t>
            </a:r>
          </a:p>
          <a:p>
            <a:pPr eaLnBrk="1" hangingPunct="1"/>
            <a:r>
              <a:rPr lang="en-US" altLang="en-US" sz="1600" smtClean="0"/>
              <a:t>Locating by name</a:t>
            </a:r>
          </a:p>
          <a:p>
            <a:pPr eaLnBrk="1" hangingPunct="1"/>
            <a:r>
              <a:rPr lang="en-US" altLang="en-US" sz="1600" smtClean="0"/>
              <a:t>Locating by X-path</a:t>
            </a:r>
          </a:p>
          <a:p>
            <a:pPr eaLnBrk="1" hangingPunct="1"/>
            <a:r>
              <a:rPr lang="en-US" altLang="en-US" sz="1600" smtClean="0"/>
              <a:t>Locating by DOM</a:t>
            </a:r>
          </a:p>
        </p:txBody>
      </p:sp>
    </p:spTree>
    <p:extLst>
      <p:ext uri="{BB962C8B-B14F-4D97-AF65-F5344CB8AC3E}">
        <p14:creationId xmlns:p14="http://schemas.microsoft.com/office/powerpoint/2010/main" val="304073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</a:rPr>
              <a:t>Locating by identifier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4176713" cy="3482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200" smtClean="0"/>
              <a:t> &lt;html&gt;</a:t>
            </a:r>
          </a:p>
          <a:p>
            <a:pPr eaLnBrk="1" hangingPunct="1">
              <a:buFontTx/>
              <a:buNone/>
            </a:pPr>
            <a:r>
              <a:rPr lang="en-US" altLang="en-US" sz="1200" smtClean="0"/>
              <a:t> &lt;body&gt;</a:t>
            </a:r>
          </a:p>
          <a:p>
            <a:pPr eaLnBrk="1" hangingPunct="1">
              <a:buFontTx/>
              <a:buNone/>
            </a:pPr>
            <a:r>
              <a:rPr lang="en-US" altLang="en-US" sz="1200" smtClean="0"/>
              <a:t> &lt;form id= "loginForm" &gt;</a:t>
            </a:r>
          </a:p>
          <a:p>
            <a:pPr eaLnBrk="1" hangingPunct="1">
              <a:buFontTx/>
              <a:buNone/>
            </a:pPr>
            <a:r>
              <a:rPr lang="en-US" altLang="en-US" sz="1200" smtClean="0"/>
              <a:t> &lt;input name= "username" type= "text" /&gt;</a:t>
            </a:r>
          </a:p>
          <a:p>
            <a:pPr eaLnBrk="1" hangingPunct="1">
              <a:buFontTx/>
              <a:buNone/>
            </a:pPr>
            <a:r>
              <a:rPr lang="en-US" altLang="en-US" sz="1200" smtClean="0"/>
              <a:t> &lt;input name= "password" type= "password" /&gt;</a:t>
            </a:r>
          </a:p>
          <a:p>
            <a:pPr eaLnBrk="1" hangingPunct="1">
              <a:buFontTx/>
              <a:buNone/>
            </a:pPr>
            <a:r>
              <a:rPr lang="en-US" altLang="en-US" sz="1200" smtClean="0"/>
              <a:t> &lt;input name= "continue" type= "submit" value= "Login" /&gt;</a:t>
            </a:r>
          </a:p>
          <a:p>
            <a:pPr eaLnBrk="1" hangingPunct="1">
              <a:buFontTx/>
              <a:buNone/>
            </a:pPr>
            <a:r>
              <a:rPr lang="en-US" altLang="en-US" sz="1200" smtClean="0"/>
              <a:t> &lt;/form&gt;</a:t>
            </a:r>
          </a:p>
          <a:p>
            <a:pPr eaLnBrk="1" hangingPunct="1">
              <a:buFontTx/>
              <a:buNone/>
            </a:pPr>
            <a:r>
              <a:rPr lang="en-US" altLang="en-US" sz="1200" smtClean="0"/>
              <a:t> &lt;/body&gt;</a:t>
            </a:r>
          </a:p>
          <a:p>
            <a:pPr eaLnBrk="1" hangingPunct="1">
              <a:buFontTx/>
              <a:buNone/>
            </a:pPr>
            <a:r>
              <a:rPr lang="en-US" altLang="en-US" sz="1200" smtClean="0"/>
              <a:t>&lt;html&gt;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09600" y="4800600"/>
            <a:ext cx="219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CC3300"/>
                </a:solidFill>
              </a:rPr>
              <a:t>identifier=loginForm</a:t>
            </a:r>
            <a:r>
              <a:rPr lang="en-US" altLang="en-US" b="0"/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09600" y="5257800"/>
            <a:ext cx="209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chemeClr val="accent2"/>
                </a:solidFill>
              </a:rPr>
              <a:t>identifier=password</a:t>
            </a:r>
            <a:r>
              <a:rPr lang="en-US" altLang="en-US" b="0"/>
              <a:t> </a:t>
            </a:r>
          </a:p>
        </p:txBody>
      </p:sp>
      <p:pic>
        <p:nvPicPr>
          <p:cNvPr id="21510" name="Picture 6" descr="New Picture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317625"/>
            <a:ext cx="3976687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9600" y="48006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801938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609600" y="57150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609600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>
            <a:off x="609600" y="52578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457200" y="5029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288925" y="2133600"/>
            <a:ext cx="73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88925" y="2133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57200" y="2895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457200" y="548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288925" y="50292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57200" y="28956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167313" y="1828800"/>
            <a:ext cx="3214687" cy="15240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334000" y="2514600"/>
            <a:ext cx="18288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9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</a:rPr>
              <a:t>Locating by id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648200" cy="3789363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&lt;html&gt;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&lt;body&gt;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&lt;form id= "loginForm" &gt;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&lt;input name= "username" type= "text" /&gt;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&lt;input name= "password" type= "password" /&gt;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&lt;input name= "continue" type= "submit" value= "Login" /&gt;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&lt;input name= "continue" type= "button" value= "Clear" /&gt;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&lt;/form&gt;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&lt;/body&gt;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altLang="en-US" sz="1200" smtClean="0"/>
              <a:t> &lt;html&gt;</a:t>
            </a:r>
          </a:p>
        </p:txBody>
      </p:sp>
      <p:pic>
        <p:nvPicPr>
          <p:cNvPr id="22532" name="Picture 4" descr="New Picture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38862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5800" y="5432425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Id = loginForm</a:t>
            </a:r>
            <a:r>
              <a:rPr lang="en-US" altLang="en-US" b="0"/>
              <a:t> 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685800" y="5432425"/>
            <a:ext cx="212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809875" y="54324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685800" y="5889625"/>
            <a:ext cx="212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685800" y="54324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288925" y="56388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288925" y="20574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288925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029200" y="1752600"/>
            <a:ext cx="3657600" cy="1905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6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Selenium - Course Coverage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35038"/>
            <a:ext cx="4191000" cy="4475162"/>
          </a:xfrm>
        </p:spPr>
        <p:txBody>
          <a:bodyPr/>
          <a:lstStyle/>
          <a:p>
            <a:pPr marL="609600" lvl="1" indent="-266700" eaLnBrk="1" hangingPunct="1">
              <a:buFont typeface="Arial" charset="0"/>
              <a:buChar char="►"/>
            </a:pPr>
            <a:r>
              <a:rPr lang="en-US" altLang="en-US" dirty="0" smtClean="0"/>
              <a:t>What is Automation?</a:t>
            </a:r>
          </a:p>
          <a:p>
            <a:pPr marL="609600" lvl="1" indent="-266700" eaLnBrk="1" hangingPunct="1">
              <a:buFont typeface="Arial" charset="0"/>
              <a:buChar char="►"/>
            </a:pPr>
            <a:r>
              <a:rPr lang="en-US" altLang="en-US" dirty="0" smtClean="0"/>
              <a:t>What is Selenium?</a:t>
            </a:r>
          </a:p>
          <a:p>
            <a:pPr marL="609600" lvl="1" indent="-266700" eaLnBrk="1" hangingPunct="1">
              <a:buFont typeface="Arial" charset="0"/>
              <a:buChar char="►"/>
            </a:pPr>
            <a:r>
              <a:rPr lang="en-US" altLang="en-US" dirty="0" smtClean="0"/>
              <a:t>Modes of Selenium</a:t>
            </a:r>
          </a:p>
          <a:p>
            <a:pPr marL="609600" lvl="1" indent="-266700" eaLnBrk="1" hangingPunct="1">
              <a:buFont typeface="Arial" charset="0"/>
              <a:buChar char="►"/>
            </a:pPr>
            <a:r>
              <a:rPr lang="en-US" altLang="en-US" dirty="0" smtClean="0"/>
              <a:t>Selenium Flavors</a:t>
            </a:r>
          </a:p>
          <a:p>
            <a:pPr marL="609600" lvl="1" indent="-266700" eaLnBrk="1" hangingPunct="1">
              <a:buFont typeface="Arial" charset="0"/>
              <a:buChar char="►"/>
            </a:pPr>
            <a:r>
              <a:rPr lang="en-US" altLang="en-US" dirty="0" smtClean="0"/>
              <a:t>Overview of Selenium IDE</a:t>
            </a:r>
          </a:p>
          <a:p>
            <a:pPr marL="609600" lvl="1" indent="-266700" eaLnBrk="1" hangingPunct="1">
              <a:buFont typeface="Arial" charset="0"/>
              <a:buChar char="►"/>
            </a:pPr>
            <a:r>
              <a:rPr lang="en-US" altLang="en-US" dirty="0" smtClean="0"/>
              <a:t>Test Creation Demo with help of Selenium IDE</a:t>
            </a:r>
          </a:p>
          <a:p>
            <a:pPr marL="609600" lvl="1" indent="-266700" eaLnBrk="1" hangingPunct="1">
              <a:buFont typeface="Arial" charset="0"/>
              <a:buChar char="►"/>
            </a:pPr>
            <a:r>
              <a:rPr lang="en-US" altLang="en-US" dirty="0" smtClean="0"/>
              <a:t>Execution Mode-Test Runner Mode</a:t>
            </a:r>
          </a:p>
          <a:p>
            <a:pPr marL="609600" lvl="1" indent="-266700" eaLnBrk="1" hangingPunct="1">
              <a:buFontTx/>
              <a:buNone/>
            </a:pPr>
            <a:endParaRPr lang="en-US" altLang="en-US" dirty="0" smtClean="0"/>
          </a:p>
          <a:p>
            <a:pPr marL="609600" lvl="1" indent="-266700" eaLnBrk="1" hangingPunct="1">
              <a:buFont typeface="Arial" charset="0"/>
              <a:buChar char="►"/>
            </a:pPr>
            <a:endParaRPr lang="en-US" altLang="en-US" dirty="0" smtClean="0"/>
          </a:p>
          <a:p>
            <a:pPr marL="609600" lvl="1" indent="-266700" eaLnBrk="1" hangingPunct="1">
              <a:buFont typeface="Arial" charset="0"/>
              <a:buChar char="►"/>
            </a:pPr>
            <a:endParaRPr lang="en-US" altLang="en-US" sz="1800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10088" y="935038"/>
            <a:ext cx="3871912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lvl="1" indent="-266700">
              <a:spcBef>
                <a:spcPct val="20000"/>
              </a:spcBef>
              <a:buClr>
                <a:srgbClr val="00A1E4"/>
              </a:buClr>
              <a:buFont typeface="Arial" charset="0"/>
              <a:buChar char="►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Executing &amp; debugging the scripts</a:t>
            </a:r>
          </a:p>
          <a:p>
            <a:pPr marL="609600" lvl="1" indent="-266700">
              <a:spcBef>
                <a:spcPct val="20000"/>
              </a:spcBef>
              <a:buClr>
                <a:srgbClr val="00A1E4"/>
              </a:buClr>
              <a:buFont typeface="Arial" charset="0"/>
              <a:buChar char="►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Overview of Ruby</a:t>
            </a:r>
          </a:p>
          <a:p>
            <a:pPr marL="609600" lvl="1" indent="-266700">
              <a:spcBef>
                <a:spcPct val="20000"/>
              </a:spcBef>
              <a:buClr>
                <a:srgbClr val="00A1E4"/>
              </a:buClr>
              <a:buFont typeface="Arial" charset="0"/>
              <a:buChar char="►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Programming with Ruby</a:t>
            </a:r>
          </a:p>
          <a:p>
            <a:pPr marL="609600" lvl="1" indent="-266700">
              <a:spcBef>
                <a:spcPct val="20000"/>
              </a:spcBef>
              <a:buClr>
                <a:srgbClr val="00A1E4"/>
              </a:buClr>
              <a:buFont typeface="Arial" charset="0"/>
              <a:buChar char="►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Overview of Selenium RC</a:t>
            </a:r>
          </a:p>
          <a:p>
            <a:pPr marL="609600" lvl="1" indent="-266700">
              <a:spcBef>
                <a:spcPct val="20000"/>
              </a:spcBef>
              <a:buClr>
                <a:srgbClr val="00A1E4"/>
              </a:buClr>
              <a:buFont typeface="Arial" charset="0"/>
              <a:buChar char="►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Object Recognition</a:t>
            </a:r>
          </a:p>
          <a:p>
            <a:pPr marL="609600" lvl="1" indent="-266700">
              <a:spcBef>
                <a:spcPct val="20000"/>
              </a:spcBef>
              <a:buClr>
                <a:srgbClr val="00A1E4"/>
              </a:buClr>
              <a:buFont typeface="Arial" charset="0"/>
              <a:buChar char="►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Scripting and Execution using Selenium RC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</a:rPr>
              <a:t>Locating by name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317625"/>
            <a:ext cx="3643312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solidFill>
                  <a:srgbClr val="CC3300"/>
                </a:solidFill>
              </a:rPr>
              <a:t>name=username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 name=continue  value=Clear 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solidFill>
                  <a:schemeClr val="accent2"/>
                </a:solidFill>
              </a:rPr>
              <a:t>name=continue Clear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 name=continue  type=button </a:t>
            </a:r>
          </a:p>
        </p:txBody>
      </p:sp>
      <p:pic>
        <p:nvPicPr>
          <p:cNvPr id="23556" name="Picture 4" descr="New Picture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396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10088" y="4038600"/>
            <a:ext cx="3581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 b="0"/>
              <a:t>1 &lt;html&gt;</a:t>
            </a:r>
          </a:p>
          <a:p>
            <a:pPr eaLnBrk="1" hangingPunct="1"/>
            <a:r>
              <a:rPr lang="en-US" altLang="en-US" sz="1000" b="0"/>
              <a:t>2 &lt;body&gt;</a:t>
            </a:r>
          </a:p>
          <a:p>
            <a:pPr eaLnBrk="1" hangingPunct="1"/>
            <a:r>
              <a:rPr lang="en-US" altLang="en-US" sz="1000" b="0"/>
              <a:t>3 &lt;form id= "loginForm" &gt;</a:t>
            </a:r>
          </a:p>
          <a:p>
            <a:pPr eaLnBrk="1" hangingPunct="1"/>
            <a:r>
              <a:rPr lang="en-US" altLang="en-US" sz="1000" b="0"/>
              <a:t>4 &lt;input name= "username" type= "text" /&gt;</a:t>
            </a:r>
          </a:p>
          <a:p>
            <a:pPr eaLnBrk="1" hangingPunct="1"/>
            <a:r>
              <a:rPr lang="en-US" altLang="en-US" sz="1000" b="0"/>
              <a:t>5 &lt;input name= "password" type= "password" /&gt;</a:t>
            </a:r>
          </a:p>
          <a:p>
            <a:pPr eaLnBrk="1" hangingPunct="1"/>
            <a:r>
              <a:rPr lang="en-US" altLang="en-US" sz="1000" b="0"/>
              <a:t>6 &lt;input name= "continue" type= "submit" value= "Login" /&gt;</a:t>
            </a:r>
          </a:p>
          <a:p>
            <a:pPr eaLnBrk="1" hangingPunct="1"/>
            <a:r>
              <a:rPr lang="en-US" altLang="en-US" sz="1000" b="0"/>
              <a:t>7 &lt;input name= "continue" type= "button" value= "Clear" /&gt;</a:t>
            </a:r>
          </a:p>
          <a:p>
            <a:pPr eaLnBrk="1" hangingPunct="1"/>
            <a:r>
              <a:rPr lang="en-US" altLang="en-US" sz="1000" b="0"/>
              <a:t>8 &lt;/form&gt;</a:t>
            </a:r>
          </a:p>
          <a:p>
            <a:pPr eaLnBrk="1" hangingPunct="1"/>
            <a:r>
              <a:rPr lang="en-US" altLang="en-US" sz="1000" b="0"/>
              <a:t>9 &lt;/body&gt;</a:t>
            </a:r>
          </a:p>
          <a:p>
            <a:pPr eaLnBrk="1" hangingPunct="1"/>
            <a:r>
              <a:rPr lang="en-US" altLang="en-US" sz="1000" b="0"/>
              <a:t>10 &lt;html&gt;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6576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3962400" y="2286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962400" y="5105400"/>
            <a:ext cx="54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514600" y="1752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114800" y="4648200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41148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7162800" y="1752600"/>
            <a:ext cx="685800" cy="533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510088" y="1638300"/>
            <a:ext cx="1966912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8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</a:rPr>
              <a:t>Locating by X-path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317625"/>
            <a:ext cx="3719512" cy="50165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2E0EEC"/>
                </a:solidFill>
              </a:rPr>
              <a:t>xpath=//form[</a:t>
            </a:r>
            <a:r>
              <a:rPr lang="en-US" altLang="en-US" b="1" smtClean="0">
                <a:solidFill>
                  <a:srgbClr val="2E0EEC"/>
                </a:solidFill>
              </a:rPr>
              <a:t>@</a:t>
            </a:r>
            <a:r>
              <a:rPr lang="en-US" altLang="en-US" smtClean="0">
                <a:solidFill>
                  <a:srgbClr val="2E0EEC"/>
                </a:solidFill>
              </a:rPr>
              <a:t>id=’loginForm’]</a:t>
            </a:r>
          </a:p>
          <a:p>
            <a:pPr eaLnBrk="1" hangingPunct="1"/>
            <a:r>
              <a:rPr lang="en-US" altLang="en-US" smtClean="0">
                <a:solidFill>
                  <a:srgbClr val="F61908"/>
                </a:solidFill>
              </a:rPr>
              <a:t>//input[@name=’username’]</a:t>
            </a:r>
          </a:p>
          <a:p>
            <a:pPr eaLnBrk="1" hangingPunct="1">
              <a:buFontTx/>
              <a:buNone/>
            </a:pPr>
            <a:endParaRPr lang="en-US" altLang="en-US" sz="1200" smtClean="0">
              <a:latin typeface="Times New Roman" pitchFamily="18" charset="0"/>
            </a:endParaRPr>
          </a:p>
          <a:p>
            <a:pPr eaLnBrk="1" hangingPunct="1"/>
            <a:endParaRPr lang="en-US" altLang="en-US" sz="1200" smtClean="0">
              <a:latin typeface="Times New Roman" pitchFamily="18" charset="0"/>
            </a:endParaRPr>
          </a:p>
          <a:p>
            <a:pPr eaLnBrk="1" hangingPunct="1"/>
            <a:r>
              <a:rPr lang="en-US" altLang="en-US" sz="1200" smtClean="0">
                <a:latin typeface="Times New Roman" pitchFamily="18" charset="0"/>
              </a:rPr>
              <a:t>Since only xpath locators start with “//”, it is not necessary to include the xpath= label when specifying an X-path locator.</a:t>
            </a:r>
          </a:p>
          <a:p>
            <a:pPr eaLnBrk="1" hangingPunct="1"/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19600" y="4114800"/>
            <a:ext cx="487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/>
              <a:t> &lt;html&gt;</a:t>
            </a:r>
          </a:p>
          <a:p>
            <a:pPr eaLnBrk="1" hangingPunct="1"/>
            <a:r>
              <a:rPr lang="en-US" altLang="en-US" sz="1400" b="0"/>
              <a:t> &lt;body&gt;</a:t>
            </a:r>
          </a:p>
          <a:p>
            <a:pPr eaLnBrk="1" hangingPunct="1"/>
            <a:r>
              <a:rPr lang="en-US" altLang="en-US" sz="1400" b="0"/>
              <a:t> &lt;form id= "loginForm" &gt;</a:t>
            </a:r>
          </a:p>
          <a:p>
            <a:pPr eaLnBrk="1" hangingPunct="1"/>
            <a:r>
              <a:rPr lang="en-US" altLang="en-US" sz="1400" b="0"/>
              <a:t> &lt;input name= "username" type= "text" /&gt;</a:t>
            </a:r>
          </a:p>
          <a:p>
            <a:pPr eaLnBrk="1" hangingPunct="1"/>
            <a:r>
              <a:rPr lang="en-US" altLang="en-US" sz="1400" b="0"/>
              <a:t> &lt;input name= "password" type= "password" /&gt;</a:t>
            </a:r>
          </a:p>
          <a:p>
            <a:pPr eaLnBrk="1" hangingPunct="1"/>
            <a:r>
              <a:rPr lang="en-US" altLang="en-US" sz="1400" b="0"/>
              <a:t> &lt;input name= "continue" type= "submit" value= "Login" /&gt;</a:t>
            </a:r>
          </a:p>
          <a:p>
            <a:pPr eaLnBrk="1" hangingPunct="1"/>
            <a:r>
              <a:rPr lang="en-US" altLang="en-US" sz="1400" b="0"/>
              <a:t> &lt;input name= "continue" type= "button" value= "Clear" /&gt;</a:t>
            </a:r>
          </a:p>
          <a:p>
            <a:pPr eaLnBrk="1" hangingPunct="1"/>
            <a:r>
              <a:rPr lang="en-US" altLang="en-US" sz="1400" b="0"/>
              <a:t> &lt;/form&gt;</a:t>
            </a:r>
          </a:p>
          <a:p>
            <a:pPr eaLnBrk="1" hangingPunct="1"/>
            <a:r>
              <a:rPr lang="en-US" altLang="en-US" sz="1400" b="0"/>
              <a:t> &lt;/body&gt;</a:t>
            </a:r>
          </a:p>
          <a:p>
            <a:pPr eaLnBrk="1" hangingPunct="1"/>
            <a:r>
              <a:rPr lang="en-US" altLang="en-US" sz="1400" b="0"/>
              <a:t> &lt;html&gt;</a:t>
            </a:r>
          </a:p>
        </p:txBody>
      </p:sp>
      <p:pic>
        <p:nvPicPr>
          <p:cNvPr id="24581" name="Picture 5" descr="New Picture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17625"/>
            <a:ext cx="39624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038600" y="1752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2672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4267200" y="1752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4038600" y="175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6576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0386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038600" y="2286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AutoShape 13"/>
          <p:cNvSpPr>
            <a:spLocks noChangeArrowheads="1"/>
          </p:cNvSpPr>
          <p:nvPr/>
        </p:nvSpPr>
        <p:spPr bwMode="auto">
          <a:xfrm>
            <a:off x="4572000" y="1752600"/>
            <a:ext cx="1905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4419600" y="1752600"/>
            <a:ext cx="3581400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5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</a:rPr>
              <a:t>Locating by DOM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317625"/>
            <a:ext cx="4481512" cy="5540375"/>
          </a:xfrm>
        </p:spPr>
        <p:txBody>
          <a:bodyPr/>
          <a:lstStyle/>
          <a:p>
            <a:pPr eaLnBrk="1" hangingPunct="1"/>
            <a:r>
              <a:rPr lang="en-US" altLang="en-US" sz="1200" smtClean="0">
                <a:latin typeface="Times New Roman" pitchFamily="18" charset="0"/>
              </a:rPr>
              <a:t>The Document Object Model represents an HTML document and can be accessed using JavaScript.</a:t>
            </a:r>
          </a:p>
          <a:p>
            <a:pPr eaLnBrk="1" hangingPunct="1"/>
            <a:r>
              <a:rPr lang="en-US" altLang="en-US" sz="1200" smtClean="0">
                <a:latin typeface="Times New Roman" pitchFamily="18" charset="0"/>
              </a:rPr>
              <a:t>This location strategy takes JavaScript that evaluates to an element on the page.</a:t>
            </a:r>
          </a:p>
          <a:p>
            <a:pPr eaLnBrk="1" hangingPunct="1"/>
            <a:r>
              <a:rPr lang="en-US" altLang="en-US" sz="1200" smtClean="0">
                <a:latin typeface="Times New Roman" pitchFamily="18" charset="0"/>
              </a:rPr>
              <a:t>Since only dom locators start with “document”, it is not necessary to include the dom= label when</a:t>
            </a:r>
          </a:p>
          <a:p>
            <a:pPr eaLnBrk="1" hangingPunct="1"/>
            <a:endParaRPr lang="en-US" altLang="en-US" sz="14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Times New Roman" pitchFamily="18" charset="0"/>
              </a:rPr>
              <a:t> eg: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z="1200" smtClean="0">
                <a:latin typeface="Times New Roman" pitchFamily="18" charset="0"/>
              </a:rPr>
              <a:t>dom=document.getElementById(’loginForm’)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z="1200" smtClean="0">
                <a:latin typeface="Times New Roman" pitchFamily="18" charset="0"/>
              </a:rPr>
              <a:t>dom=document.forms[0]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z="1200" smtClean="0">
                <a:solidFill>
                  <a:srgbClr val="F5430B"/>
                </a:solidFill>
                <a:latin typeface="Times New Roman" pitchFamily="18" charset="0"/>
              </a:rPr>
              <a:t>document.forms[0].elements[0]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z="1200" smtClean="0">
                <a:latin typeface="Times New Roman" pitchFamily="18" charset="0"/>
              </a:rPr>
              <a:t>document.forms[0].elements[3]</a:t>
            </a:r>
          </a:p>
          <a:p>
            <a:pPr eaLnBrk="1" hangingPunct="1"/>
            <a:endParaRPr lang="en-US" altLang="en-US" sz="1200" smtClean="0">
              <a:latin typeface="Times New Roman" pitchFamily="18" charset="0"/>
            </a:endParaRPr>
          </a:p>
          <a:p>
            <a:pPr eaLnBrk="1" hangingPunct="1"/>
            <a:endParaRPr lang="en-US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762500" y="4322763"/>
            <a:ext cx="4495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/>
              <a:t> &lt;html&gt;</a:t>
            </a:r>
          </a:p>
          <a:p>
            <a:pPr eaLnBrk="1" hangingPunct="1"/>
            <a:r>
              <a:rPr lang="en-US" altLang="en-US" sz="1400" b="0"/>
              <a:t> &lt;body&gt;</a:t>
            </a:r>
          </a:p>
          <a:p>
            <a:pPr eaLnBrk="1" hangingPunct="1"/>
            <a:r>
              <a:rPr lang="en-US" altLang="en-US" sz="1400" b="0"/>
              <a:t> &lt;form id= "loginForm" &gt;</a:t>
            </a:r>
          </a:p>
          <a:p>
            <a:pPr eaLnBrk="1" hangingPunct="1"/>
            <a:r>
              <a:rPr lang="en-US" altLang="en-US" sz="1400" b="0"/>
              <a:t> &lt;input name= "username" type= "text" /&gt;</a:t>
            </a:r>
          </a:p>
          <a:p>
            <a:pPr eaLnBrk="1" hangingPunct="1"/>
            <a:r>
              <a:rPr lang="en-US" altLang="en-US" sz="1400" b="0"/>
              <a:t> &lt;input name= "password" type= "password" /&gt;</a:t>
            </a:r>
          </a:p>
          <a:p>
            <a:pPr eaLnBrk="1" hangingPunct="1"/>
            <a:r>
              <a:rPr lang="en-US" altLang="en-US" sz="1400" b="0"/>
              <a:t> &lt;input name= "continue" type= "submit" value= "Login" /&gt;</a:t>
            </a:r>
          </a:p>
          <a:p>
            <a:pPr eaLnBrk="1" hangingPunct="1"/>
            <a:r>
              <a:rPr lang="en-US" altLang="en-US" sz="1400" b="0"/>
              <a:t> &lt;input name= "continue" type= "button" value= "Clear" /&gt;</a:t>
            </a:r>
          </a:p>
          <a:p>
            <a:pPr eaLnBrk="1" hangingPunct="1"/>
            <a:r>
              <a:rPr lang="en-US" altLang="en-US" sz="1400" b="0"/>
              <a:t> &lt;/form&gt;</a:t>
            </a:r>
          </a:p>
          <a:p>
            <a:pPr eaLnBrk="1" hangingPunct="1"/>
            <a:r>
              <a:rPr lang="en-US" altLang="en-US" sz="1400" b="0"/>
              <a:t> &lt;/body&gt;</a:t>
            </a:r>
          </a:p>
          <a:p>
            <a:pPr eaLnBrk="1" hangingPunct="1"/>
            <a:r>
              <a:rPr lang="en-US" altLang="en-US" sz="1400" b="0"/>
              <a:t> &lt;html&gt;</a:t>
            </a:r>
          </a:p>
        </p:txBody>
      </p:sp>
      <p:pic>
        <p:nvPicPr>
          <p:cNvPr id="25605" name="Picture 5" descr="New Picture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17625"/>
            <a:ext cx="39624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105400" y="1752600"/>
            <a:ext cx="1905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419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5052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44196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20980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44196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667000" y="548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4572000" y="5181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667000" y="579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40005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Patterns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2286000"/>
            <a:ext cx="7772400" cy="4114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1600" smtClean="0"/>
              <a:t>glob:pattern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smtClean="0"/>
              <a:t>Match a string against a “glob”  pattern.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400" smtClean="0"/>
              <a:t>“*” represents any sequence of character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400" smtClean="0"/>
              <a:t>“?” represents any single character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smtClean="0"/>
              <a:t>Glob patterns match against the entire string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endParaRPr lang="en-US" altLang="en-US" sz="1400" smtClean="0"/>
          </a:p>
          <a:p>
            <a:pPr eaLnBrk="1" hangingPunct="1">
              <a:lnSpc>
                <a:spcPct val="100000"/>
              </a:lnSpc>
            </a:pPr>
            <a:r>
              <a:rPr lang="en-US" altLang="en-US" sz="1600" smtClean="0"/>
              <a:t>regexp:regexp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smtClean="0"/>
              <a:t>Match a string using a regular-expression.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smtClean="0"/>
              <a:t>The full power of JavaScript regular-expression is available.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1400" smtClean="0"/>
          </a:p>
          <a:p>
            <a:pPr eaLnBrk="1" hangingPunct="1">
              <a:lnSpc>
                <a:spcPct val="100000"/>
              </a:lnSpc>
            </a:pPr>
            <a:r>
              <a:rPr lang="en-US" altLang="en-US" sz="1600" smtClean="0"/>
              <a:t>exact:string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smtClean="0"/>
              <a:t>Match a string using a exact pattern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smtClean="0"/>
              <a:t>The full power of JavaScript regular expressions is available.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1400" smtClean="0"/>
          </a:p>
          <a:p>
            <a:pPr eaLnBrk="1" hangingPunct="1">
              <a:lnSpc>
                <a:spcPct val="100000"/>
              </a:lnSpc>
            </a:pPr>
            <a:r>
              <a:rPr lang="en-US" altLang="en-US" sz="1600" smtClean="0"/>
              <a:t>If no pattern prefix is specified, Selenium assumes it’s a “glob” pattern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1295400"/>
            <a:ext cx="800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rebuchet MS" pitchFamily="34" charset="0"/>
              </a:rPr>
              <a:t>Patterns: </a:t>
            </a:r>
            <a:r>
              <a:rPr lang="en-US" altLang="en-US" sz="1600" b="0">
                <a:latin typeface="Trebuchet MS" pitchFamily="34" charset="0"/>
              </a:rPr>
              <a:t>Patterns allow you to describe, via the use of special characters, what text is expected rather than having to specify that text exactly.</a:t>
            </a:r>
          </a:p>
        </p:txBody>
      </p:sp>
    </p:spTree>
    <p:extLst>
      <p:ext uri="{BB962C8B-B14F-4D97-AF65-F5344CB8AC3E}">
        <p14:creationId xmlns:p14="http://schemas.microsoft.com/office/powerpoint/2010/main" val="32397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Patterns (Contd..)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z="3600" smtClean="0"/>
          </a:p>
        </p:txBody>
      </p:sp>
      <p:graphicFrame>
        <p:nvGraphicFramePr>
          <p:cNvPr id="657594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1030288" y="2117725"/>
          <a:ext cx="6626225" cy="4114800"/>
        </p:xfrm>
        <a:graphic>
          <a:graphicData uri="http://schemas.openxmlformats.org/drawingml/2006/table">
            <a:tbl>
              <a:tblPr/>
              <a:tblGrid>
                <a:gridCol w="1825625"/>
                <a:gridCol w="4800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Any single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[ ] character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any single character that appears inside the brackets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* quantifier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0 or more of the preceding character(or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+ quantifier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1 or more 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? quantifier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0 or 1 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{1,5} quantifier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1 through 5 of the preceding character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rebuchet MS" pitchFamily="34" charset="0"/>
                        </a:rPr>
                        <a:t>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8" name="Text Box 185"/>
          <p:cNvSpPr txBox="1">
            <a:spLocks noChangeArrowheads="1"/>
          </p:cNvSpPr>
          <p:nvPr/>
        </p:nvSpPr>
        <p:spPr bwMode="auto">
          <a:xfrm>
            <a:off x="1030288" y="1317625"/>
            <a:ext cx="415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>
                <a:latin typeface="Trebuchet MS" pitchFamily="34" charset="0"/>
              </a:rPr>
              <a:t>Regular Expression:</a:t>
            </a:r>
          </a:p>
        </p:txBody>
      </p:sp>
    </p:spTree>
    <p:extLst>
      <p:ext uri="{BB962C8B-B14F-4D97-AF65-F5344CB8AC3E}">
        <p14:creationId xmlns:p14="http://schemas.microsoft.com/office/powerpoint/2010/main" val="2765691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Components of Selenium IDE</a:t>
            </a:r>
          </a:p>
        </p:txBody>
      </p:sp>
      <p:sp>
        <p:nvSpPr>
          <p:cNvPr id="28675" name="AutoShape 5"/>
          <p:cNvSpPr>
            <a:spLocks noChangeAspect="1" noChangeArrowheads="1" noTextEdit="1"/>
          </p:cNvSpPr>
          <p:nvPr/>
        </p:nvSpPr>
        <p:spPr bwMode="auto">
          <a:xfrm>
            <a:off x="1668463" y="1179513"/>
            <a:ext cx="507365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190625"/>
            <a:ext cx="38004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Oval 10"/>
          <p:cNvSpPr>
            <a:spLocks noChangeArrowheads="1"/>
          </p:cNvSpPr>
          <p:nvPr/>
        </p:nvSpPr>
        <p:spPr bwMode="auto">
          <a:xfrm>
            <a:off x="6172200" y="1752600"/>
            <a:ext cx="300038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7046913" y="1295400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Record Test Actions</a:t>
            </a:r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 flipH="1">
            <a:off x="6553200" y="1524000"/>
            <a:ext cx="417513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Oval 14"/>
          <p:cNvSpPr>
            <a:spLocks noChangeArrowheads="1"/>
          </p:cNvSpPr>
          <p:nvPr/>
        </p:nvSpPr>
        <p:spPr bwMode="auto">
          <a:xfrm>
            <a:off x="4800600" y="1828800"/>
            <a:ext cx="228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95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Try the test in the Web Based TestRunner</a:t>
            </a:r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auto">
          <a:xfrm flipH="1" flipV="1">
            <a:off x="5029200" y="2133600"/>
            <a:ext cx="1712913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Oval 18"/>
          <p:cNvSpPr>
            <a:spLocks noChangeArrowheads="1"/>
          </p:cNvSpPr>
          <p:nvPr/>
        </p:nvSpPr>
        <p:spPr bwMode="auto">
          <a:xfrm>
            <a:off x="2438400" y="3840163"/>
            <a:ext cx="4033838" cy="8842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Text Box 19"/>
          <p:cNvSpPr txBox="1">
            <a:spLocks noChangeArrowheads="1"/>
          </p:cNvSpPr>
          <p:nvPr/>
        </p:nvSpPr>
        <p:spPr bwMode="auto">
          <a:xfrm>
            <a:off x="6970713" y="4724400"/>
            <a:ext cx="1563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Specify commands, including Asserts</a:t>
            </a:r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 flipH="1" flipV="1">
            <a:off x="6472238" y="4495800"/>
            <a:ext cx="498475" cy="419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438400" y="4953000"/>
            <a:ext cx="4114800" cy="838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7" name="Text Box 22"/>
          <p:cNvSpPr txBox="1">
            <a:spLocks noChangeArrowheads="1"/>
          </p:cNvSpPr>
          <p:nvPr/>
        </p:nvSpPr>
        <p:spPr bwMode="auto">
          <a:xfrm>
            <a:off x="304800" y="4495800"/>
            <a:ext cx="1752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Reference of currently selected command</a:t>
            </a:r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>
            <a:off x="1668463" y="4953000"/>
            <a:ext cx="769937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Oval 24"/>
          <p:cNvSpPr>
            <a:spLocks noChangeArrowheads="1"/>
          </p:cNvSpPr>
          <p:nvPr/>
        </p:nvSpPr>
        <p:spPr bwMode="auto">
          <a:xfrm>
            <a:off x="2671763" y="1828800"/>
            <a:ext cx="2128837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0" name="Text Box 25"/>
          <p:cNvSpPr txBox="1">
            <a:spLocks noChangeArrowheads="1"/>
          </p:cNvSpPr>
          <p:nvPr/>
        </p:nvSpPr>
        <p:spPr bwMode="auto">
          <a:xfrm>
            <a:off x="914400" y="1828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Execution Commands</a:t>
            </a:r>
          </a:p>
        </p:txBody>
      </p:sp>
      <p:sp>
        <p:nvSpPr>
          <p:cNvPr id="28691" name="Line 26"/>
          <p:cNvSpPr>
            <a:spLocks noChangeShapeType="1"/>
          </p:cNvSpPr>
          <p:nvPr/>
        </p:nvSpPr>
        <p:spPr bwMode="auto">
          <a:xfrm flipV="1">
            <a:off x="1905000" y="1981200"/>
            <a:ext cx="609600" cy="38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Test Creation Demo with help of Selenium IDE</a:t>
            </a: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685800" y="4495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0">
                <a:latin typeface="Trebuchet MS" pitchFamily="34" charset="0"/>
              </a:rPr>
              <a:t>Go to the Web Page for which you want to carry out the test</a:t>
            </a: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4876800" y="4572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0">
                <a:latin typeface="Trebuchet MS" pitchFamily="34" charset="0"/>
              </a:rPr>
              <a:t>Hit the record button on IDE	</a:t>
            </a:r>
          </a:p>
        </p:txBody>
      </p:sp>
      <p:pic>
        <p:nvPicPr>
          <p:cNvPr id="2970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3025"/>
            <a:ext cx="3200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343025"/>
            <a:ext cx="2657475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3" name="Oval 12"/>
          <p:cNvSpPr>
            <a:spLocks noChangeArrowheads="1"/>
          </p:cNvSpPr>
          <p:nvPr/>
        </p:nvSpPr>
        <p:spPr bwMode="auto">
          <a:xfrm>
            <a:off x="7086600" y="1676400"/>
            <a:ext cx="228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2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Test Creation Demo with help of Selenium IDE (Contd..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838200" y="4724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0">
                <a:latin typeface="Trebuchet MS" pitchFamily="34" charset="0"/>
              </a:rPr>
              <a:t>Enter the text on Web Page and  submit</a:t>
            </a:r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4724400" y="4724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0">
                <a:latin typeface="Trebuchet MS" pitchFamily="34" charset="0"/>
              </a:rPr>
              <a:t>IDE should be updated, stop the recorder and add the assertions</a:t>
            </a:r>
          </a:p>
        </p:txBody>
      </p:sp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357313"/>
            <a:ext cx="3078162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347788"/>
            <a:ext cx="2660650" cy="299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9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Test Creation Demo with help of Selenium IDE (Contd..</a:t>
            </a:r>
          </a:p>
        </p:txBody>
      </p:sp>
      <p:sp>
        <p:nvSpPr>
          <p:cNvPr id="31747" name="Text Box 15"/>
          <p:cNvSpPr txBox="1">
            <a:spLocks noChangeArrowheads="1"/>
          </p:cNvSpPr>
          <p:nvPr/>
        </p:nvSpPr>
        <p:spPr bwMode="auto">
          <a:xfrm>
            <a:off x="4724400" y="4724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0">
                <a:latin typeface="Trebuchet MS" pitchFamily="34" charset="0"/>
              </a:rPr>
              <a:t>Hit the play button to play the recorded scripts</a:t>
            </a:r>
          </a:p>
        </p:txBody>
      </p:sp>
      <p:sp>
        <p:nvSpPr>
          <p:cNvPr id="31748" name="Oval 16"/>
          <p:cNvSpPr>
            <a:spLocks noChangeArrowheads="1"/>
          </p:cNvSpPr>
          <p:nvPr/>
        </p:nvSpPr>
        <p:spPr bwMode="auto">
          <a:xfrm>
            <a:off x="7772400" y="2362200"/>
            <a:ext cx="9906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Text Box 17"/>
          <p:cNvSpPr txBox="1">
            <a:spLocks noChangeArrowheads="1"/>
          </p:cNvSpPr>
          <p:nvPr/>
        </p:nvSpPr>
        <p:spPr bwMode="auto">
          <a:xfrm>
            <a:off x="7772400" y="2286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1750" name="Text Box 18"/>
          <p:cNvSpPr txBox="1">
            <a:spLocks noChangeArrowheads="1"/>
          </p:cNvSpPr>
          <p:nvPr/>
        </p:nvSpPr>
        <p:spPr bwMode="auto">
          <a:xfrm>
            <a:off x="7772400" y="2286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1751" name="Text Box 19"/>
          <p:cNvSpPr txBox="1">
            <a:spLocks noChangeArrowheads="1"/>
          </p:cNvSpPr>
          <p:nvPr/>
        </p:nvSpPr>
        <p:spPr bwMode="auto">
          <a:xfrm>
            <a:off x="7772400" y="2514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1752" name="Text Box 20"/>
          <p:cNvSpPr txBox="1">
            <a:spLocks noChangeArrowheads="1"/>
          </p:cNvSpPr>
          <p:nvPr/>
        </p:nvSpPr>
        <p:spPr bwMode="auto">
          <a:xfrm>
            <a:off x="78486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0">
                <a:latin typeface="Trebuchet MS" pitchFamily="34" charset="0"/>
              </a:rPr>
              <a:t>Play Button</a:t>
            </a:r>
          </a:p>
        </p:txBody>
      </p:sp>
      <p:pic>
        <p:nvPicPr>
          <p:cNvPr id="3175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657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270033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5" name="Line 21"/>
          <p:cNvSpPr>
            <a:spLocks noChangeShapeType="1"/>
          </p:cNvSpPr>
          <p:nvPr/>
        </p:nvSpPr>
        <p:spPr bwMode="auto">
          <a:xfrm flipH="1" flipV="1">
            <a:off x="5638800" y="1981200"/>
            <a:ext cx="22098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Test Runner mode of IDE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9050" y="1847850"/>
            <a:ext cx="5830888" cy="24003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What is Automation?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8139112" cy="4800600"/>
          </a:xfrm>
        </p:spPr>
        <p:txBody>
          <a:bodyPr/>
          <a:lstStyle/>
          <a:p>
            <a:pPr eaLnBrk="1" hangingPunct="1"/>
            <a:r>
              <a:rPr lang="en-US" altLang="en-US" sz="1600" smtClean="0"/>
              <a:t>It is process of writing computer program to do testing.</a:t>
            </a:r>
          </a:p>
          <a:p>
            <a:pPr eaLnBrk="1" hangingPunct="1"/>
            <a:r>
              <a:rPr lang="en-US" altLang="en-US" sz="1600" smtClean="0"/>
              <a:t>Once tests have been automated, it can be executed unattended</a:t>
            </a:r>
          </a:p>
          <a:p>
            <a:pPr eaLnBrk="1" hangingPunct="1"/>
            <a:r>
              <a:rPr lang="en-US" altLang="en-US" sz="1600" smtClean="0"/>
              <a:t>Cost effective method </a:t>
            </a:r>
          </a:p>
          <a:p>
            <a:pPr eaLnBrk="1" hangingPunct="1"/>
            <a:r>
              <a:rPr lang="en-US" altLang="en-US" sz="1600" smtClean="0"/>
              <a:t>Long maintenance life</a:t>
            </a:r>
          </a:p>
          <a:p>
            <a:pPr eaLnBrk="1" hangingPunct="1"/>
            <a:r>
              <a:rPr lang="en-US" altLang="en-US" sz="1600" smtClean="0"/>
              <a:t>Virtually unlimited iterations of test case execution</a:t>
            </a:r>
          </a:p>
          <a:p>
            <a:pPr eaLnBrk="1" hangingPunct="1"/>
            <a:r>
              <a:rPr lang="en-US" altLang="en-US" sz="1600" smtClean="0"/>
              <a:t>Finding defects missed by manual testing</a:t>
            </a:r>
          </a:p>
          <a:p>
            <a:pPr eaLnBrk="1" hangingPunct="1"/>
            <a:r>
              <a:rPr lang="en-US" altLang="en-US" sz="1600" smtClean="0"/>
              <a:t>Customized reporting of application defects</a:t>
            </a:r>
          </a:p>
        </p:txBody>
      </p:sp>
    </p:spTree>
    <p:extLst>
      <p:ext uri="{BB962C8B-B14F-4D97-AF65-F5344CB8AC3E}">
        <p14:creationId xmlns:p14="http://schemas.microsoft.com/office/powerpoint/2010/main" val="39163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Test Runner and It’s Control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990600"/>
            <a:ext cx="7086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4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How to execute the Test Case in Test Runner mode.</a:t>
            </a:r>
            <a:br>
              <a:rPr lang="en-US" altLang="en-US" sz="2200" smtClean="0"/>
            </a:br>
            <a:endParaRPr lang="en-US" altLang="en-US" sz="2200" smtClean="0"/>
          </a:p>
        </p:txBody>
      </p:sp>
      <p:sp>
        <p:nvSpPr>
          <p:cNvPr id="34819" name="Oval 5"/>
          <p:cNvSpPr>
            <a:spLocks noChangeArrowheads="1"/>
          </p:cNvSpPr>
          <p:nvPr/>
        </p:nvSpPr>
        <p:spPr bwMode="auto">
          <a:xfrm>
            <a:off x="5943600" y="2438400"/>
            <a:ext cx="1752600" cy="762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6096000" y="2514600"/>
            <a:ext cx="152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0">
                <a:latin typeface="Trebuchet MS" pitchFamily="34" charset="0"/>
              </a:rPr>
              <a:t>Hit the play button to play the test script</a:t>
            </a:r>
          </a:p>
        </p:txBody>
      </p:sp>
      <p:pic>
        <p:nvPicPr>
          <p:cNvPr id="348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457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Line 6"/>
          <p:cNvSpPr>
            <a:spLocks noChangeShapeType="1"/>
          </p:cNvSpPr>
          <p:nvPr/>
        </p:nvSpPr>
        <p:spPr bwMode="auto">
          <a:xfrm flipH="1" flipV="1">
            <a:off x="4343400" y="2133600"/>
            <a:ext cx="16002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95300" indent="-495300" eaLnBrk="1" hangingPunct="1"/>
            <a:r>
              <a:rPr lang="en-US" altLang="en-US" sz="2400" smtClean="0"/>
              <a:t>Execution &amp; Debugging the scripts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54113"/>
            <a:ext cx="4876800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160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Set Debug Point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133600" y="2133600"/>
            <a:ext cx="1752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Execution &amp; Debugging the scripts (Contd..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5740400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858000" y="236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Click on Run the Selected Test</a:t>
            </a:r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5181600" y="20574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 flipH="1" flipV="1">
            <a:off x="5486400" y="2362200"/>
            <a:ext cx="1371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Execution &amp; Debugging the scripts (Contd..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56816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5562600" y="2209800"/>
            <a:ext cx="250825" cy="209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858000" y="2144713"/>
            <a:ext cx="1519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Click on Steps</a:t>
            </a:r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 flipH="1">
            <a:off x="5854700" y="2286000"/>
            <a:ext cx="1003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Execution &amp; Debugging the scripts (Contd..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5088" y="1143000"/>
            <a:ext cx="5740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4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Overview of Ruby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en-US" sz="1300" smtClean="0">
                <a:solidFill>
                  <a:srgbClr val="000000"/>
                </a:solidFill>
                <a:cs typeface="Times New Roman" pitchFamily="18" charset="0"/>
              </a:rPr>
              <a:t>Ruby is "</a:t>
            </a:r>
            <a:r>
              <a:rPr lang="en-US" altLang="en-US" sz="1300" b="1" smtClean="0">
                <a:solidFill>
                  <a:srgbClr val="000000"/>
                </a:solidFill>
                <a:cs typeface="Times New Roman" pitchFamily="18" charset="0"/>
              </a:rPr>
              <a:t>an interpreted scripting language for quick and easy object-oriented programming</a:t>
            </a:r>
            <a:r>
              <a:rPr lang="en-US" altLang="en-US" sz="1300" smtClean="0">
                <a:solidFill>
                  <a:srgbClr val="000000"/>
                </a:solidFill>
                <a:cs typeface="Times New Roman" pitchFamily="18" charset="0"/>
              </a:rPr>
              <a:t>";</a:t>
            </a:r>
            <a:r>
              <a:rPr lang="en-US" altLang="en-US" sz="1300" smtClean="0"/>
              <a:t> 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200" b="1" smtClean="0"/>
              <a:t>interpreted scripting language: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200" smtClean="0"/>
              <a:t>ability to make operating system calls directly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200" smtClean="0"/>
              <a:t>powerful string operations and regular expressions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200" smtClean="0"/>
              <a:t>immediate feedback during development 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200" b="1" smtClean="0"/>
              <a:t>quick and easy: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1200" smtClean="0"/>
              <a:t>variable declarations are unnecessary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1200" smtClean="0"/>
              <a:t>variables are not typed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1200" smtClean="0"/>
              <a:t>syntax is simple and consistent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1200" smtClean="0"/>
              <a:t>memory management is automatic 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200" b="1" smtClean="0"/>
              <a:t>object oriented programming: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200" smtClean="0"/>
              <a:t>everything is an object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200" smtClean="0"/>
              <a:t>classes, inheritance, methods, etc.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200" smtClean="0"/>
              <a:t>singleton methods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200" smtClean="0"/>
              <a:t>mixing by module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200" smtClean="0"/>
              <a:t>iterators and closures 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300" smtClean="0"/>
              <a:t>Ruby file has </a:t>
            </a:r>
            <a:r>
              <a:rPr lang="en-US" altLang="en-US" sz="1300" b="1" smtClean="0"/>
              <a:t>.rb</a:t>
            </a:r>
            <a:r>
              <a:rPr lang="en-US" altLang="en-US" sz="1300" smtClean="0"/>
              <a:t> extension</a:t>
            </a:r>
          </a:p>
          <a:p>
            <a:pPr eaLnBrk="1" hangingPunct="1">
              <a:lnSpc>
                <a:spcPct val="190000"/>
              </a:lnSpc>
            </a:pPr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8257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Programming with Ruby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Functions/Methods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Output: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5181600" cy="2514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spcBef>
                <a:spcPts val="375"/>
              </a:spcBef>
              <a:spcAft>
                <a:spcPts val="375"/>
              </a:spcAft>
            </a:pPr>
            <a:r>
              <a:rPr lang="en-US" altLang="en-US" sz="1400" b="0">
                <a:latin typeface="Trebuchet MS" pitchFamily="34" charset="0"/>
              </a:rPr>
              <a:t>def sayGoodMorning(name)</a:t>
            </a:r>
          </a:p>
          <a:p>
            <a:pPr lvl="1" eaLnBrk="1" hangingPunct="1">
              <a:spcBef>
                <a:spcPts val="375"/>
              </a:spcBef>
              <a:spcAft>
                <a:spcPts val="375"/>
              </a:spcAft>
            </a:pPr>
            <a:r>
              <a:rPr lang="en-US" altLang="en-US" sz="1400" b="0">
                <a:latin typeface="Trebuchet MS" pitchFamily="34" charset="0"/>
              </a:rPr>
              <a:t>  result = "GoodMorning, " + name</a:t>
            </a:r>
          </a:p>
          <a:p>
            <a:pPr lvl="1" eaLnBrk="1" hangingPunct="1">
              <a:spcBef>
                <a:spcPts val="375"/>
              </a:spcBef>
              <a:spcAft>
                <a:spcPts val="375"/>
              </a:spcAft>
            </a:pPr>
            <a:r>
              <a:rPr lang="en-US" altLang="en-US" sz="1400" b="0">
                <a:latin typeface="Trebuchet MS" pitchFamily="34" charset="0"/>
              </a:rPr>
              <a:t>  return result</a:t>
            </a:r>
          </a:p>
          <a:p>
            <a:pPr lvl="1" eaLnBrk="1" hangingPunct="1">
              <a:spcBef>
                <a:spcPts val="375"/>
              </a:spcBef>
              <a:spcAft>
                <a:spcPts val="375"/>
              </a:spcAft>
            </a:pPr>
            <a:r>
              <a:rPr lang="en-US" altLang="en-US" sz="1400" b="0">
                <a:latin typeface="Trebuchet MS" pitchFamily="34" charset="0"/>
              </a:rPr>
              <a:t>end</a:t>
            </a:r>
          </a:p>
          <a:p>
            <a:pPr lvl="1" eaLnBrk="1" hangingPunct="1">
              <a:spcBef>
                <a:spcPts val="375"/>
              </a:spcBef>
              <a:spcAft>
                <a:spcPts val="375"/>
              </a:spcAft>
            </a:pPr>
            <a:endParaRPr lang="en-US" altLang="en-US" sz="1400" b="0">
              <a:latin typeface="Trebuchet MS" pitchFamily="34" charset="0"/>
            </a:endParaRPr>
          </a:p>
          <a:p>
            <a:pPr lvl="1" eaLnBrk="1" hangingPunct="1">
              <a:spcBef>
                <a:spcPts val="375"/>
              </a:spcBef>
              <a:spcAft>
                <a:spcPts val="375"/>
              </a:spcAft>
            </a:pPr>
            <a:r>
              <a:rPr lang="en-US" altLang="en-US" sz="1400" b="0">
                <a:latin typeface="Trebuchet MS" pitchFamily="34" charset="0"/>
              </a:rPr>
              <a:t># Time to say good morning</a:t>
            </a:r>
          </a:p>
          <a:p>
            <a:pPr lvl="1" eaLnBrk="1" hangingPunct="1">
              <a:spcBef>
                <a:spcPts val="375"/>
              </a:spcBef>
              <a:spcAft>
                <a:spcPts val="375"/>
              </a:spcAft>
            </a:pPr>
            <a:r>
              <a:rPr lang="en-US" altLang="en-US" sz="1400" b="0">
                <a:latin typeface="Trebuchet MS" pitchFamily="34" charset="0"/>
              </a:rPr>
              <a:t>puts sayGoodMorning("John")</a:t>
            </a:r>
          </a:p>
          <a:p>
            <a:pPr lvl="1" eaLnBrk="1" hangingPunct="1">
              <a:spcBef>
                <a:spcPts val="375"/>
              </a:spcBef>
              <a:spcAft>
                <a:spcPts val="375"/>
              </a:spcAft>
            </a:pPr>
            <a:r>
              <a:rPr lang="en-US" altLang="en-US" sz="1400" b="0">
                <a:latin typeface="Trebuchet MS" pitchFamily="34" charset="0"/>
              </a:rPr>
              <a:t>puts sayGoodMorning("Mary")</a:t>
            </a:r>
          </a:p>
          <a:p>
            <a:pPr eaLnBrk="1" hangingPunct="1"/>
            <a:endParaRPr lang="en-US" altLang="en-US" sz="140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5181600" cy="5715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375"/>
              </a:spcBef>
              <a:spcAft>
                <a:spcPts val="375"/>
              </a:spcAft>
            </a:pPr>
            <a:r>
              <a:rPr lang="en-US" altLang="en-US" sz="1400" b="0">
                <a:latin typeface="Trebuchet MS" pitchFamily="34" charset="0"/>
              </a:rPr>
              <a:t>GoodMorning, John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GoodMorning, Mary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367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Programming with Ruby (Contd..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8139112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Empty Array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5486400" cy="1676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>
                <a:latin typeface="Trebuchet MS" pitchFamily="34" charset="0"/>
              </a:rPr>
              <a:t>a = [ 1, 'cat', 3.14 ]   # array with three elements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# access the first element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a[0] » 1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# set the third element  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a[2] = nil  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# dump out the array  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a  » [1, "cat", nil]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09600" y="3886200"/>
            <a:ext cx="5486400" cy="609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>
                <a:latin typeface="Trebuchet MS" pitchFamily="34" charset="0"/>
              </a:rPr>
              <a:t>empty1 = []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empty2 = Array.new</a:t>
            </a:r>
          </a:p>
          <a:p>
            <a:pPr eaLnBrk="1" hangingPunct="1"/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85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Programming with Ruby (Contd..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8596312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If Statement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Output: poor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5486400" cy="18288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>
                <a:latin typeface="Trebuchet MS" pitchFamily="34" charset="0"/>
              </a:rPr>
              <a:t>x=2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if x==10 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puts("Good")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elsif x&gt;10 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puts("Very Good")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else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puts("Poor")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End</a:t>
            </a:r>
          </a:p>
          <a:p>
            <a:pPr eaLnBrk="1" hangingPunct="1"/>
            <a:endParaRPr lang="en-US" altLang="en-US" sz="1400" b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What is Selenium?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8139112" cy="51816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1600" smtClean="0"/>
              <a:t>A functional testing tool for web applications.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1600" smtClean="0"/>
              <a:t>It runs tests via a real browser that is driven by a JavaScript engine which is called "the BrowserBot".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1600" smtClean="0"/>
              <a:t>Works with any JavaScript-enabled browser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1600" smtClean="0"/>
              <a:t>It is Open Source and Freeware.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1600" smtClean="0"/>
              <a:t>Easy to Record Script and Play back of scripts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1600" smtClean="0"/>
              <a:t>Allow Cross browser testing (Record in Firefox, Execute in IE)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1600" smtClean="0"/>
              <a:t>No dedicated machine required for test execution( user can work in parallel) ( minimize browser.)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1600" smtClean="0"/>
              <a:t>Selenium uses JavaScript and IFrames to embed the BrowserBot in your browser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1600" smtClean="0"/>
              <a:t>The engine is tweaked to support wide range of browsers on Windows, Mac OS X and Linux</a:t>
            </a:r>
          </a:p>
          <a:p>
            <a:pPr eaLnBrk="1" hangingPunct="1">
              <a:lnSpc>
                <a:spcPct val="170000"/>
              </a:lnSpc>
            </a:pPr>
            <a:endParaRPr lang="en-US" altLang="en-US" sz="1600" smtClean="0"/>
          </a:p>
          <a:p>
            <a:pPr eaLnBrk="1" hangingPunct="1">
              <a:lnSpc>
                <a:spcPct val="170000"/>
              </a:lnSpc>
            </a:pPr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36670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Programming with Ruby (Contd..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8139112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While Statement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Output: 3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5486400" cy="1143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>
                <a:latin typeface="Trebuchet MS" pitchFamily="34" charset="0"/>
              </a:rPr>
              <a:t>x=1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while x&lt;2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x=x+1*2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end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puts x</a:t>
            </a:r>
          </a:p>
        </p:txBody>
      </p:sp>
    </p:spTree>
    <p:extLst>
      <p:ext uri="{BB962C8B-B14F-4D97-AF65-F5344CB8AC3E}">
        <p14:creationId xmlns:p14="http://schemas.microsoft.com/office/powerpoint/2010/main" val="39403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Programming with Ruby (Contd..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Regular Expression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Output: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6400800" cy="2133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>
                <a:latin typeface="Trebuchet MS" pitchFamily="34" charset="0"/>
              </a:rPr>
              <a:t>strtext="Hello, How are you?,Hello Good morning"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if strtext=~ /Hello|Hi/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puts "Text Matched,#{strtext}"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else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puts "No match found"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end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#Replace character matched with Regular Expression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puts strtext.sub(/Hello/,'Hi') #replace first 'Hello' with 'Hi' 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puts strtext.gsub(/Hello/,'Hi') #replace every 'Hello' with 'Hi'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4419600"/>
            <a:ext cx="6400800" cy="762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>
                <a:latin typeface="Trebuchet MS" pitchFamily="34" charset="0"/>
              </a:rPr>
              <a:t>Text Matched,Hello, How are you?,Hello Good morning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Hi, How are you?,Hello Good morning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Hi, How are you?,Hi Good morning</a:t>
            </a:r>
          </a:p>
        </p:txBody>
      </p:sp>
    </p:spTree>
    <p:extLst>
      <p:ext uri="{BB962C8B-B14F-4D97-AF65-F5344CB8AC3E}">
        <p14:creationId xmlns:p14="http://schemas.microsoft.com/office/powerpoint/2010/main" val="26591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Programming with Ruby (Contd..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9088" y="990600"/>
            <a:ext cx="5243512" cy="4114800"/>
          </a:xfrm>
        </p:spPr>
        <p:txBody>
          <a:bodyPr/>
          <a:lstStyle/>
          <a:p>
            <a:pPr eaLnBrk="1" hangingPunct="1"/>
            <a:r>
              <a:rPr lang="en-US" altLang="en-US" sz="1600" b="1" smtClean="0"/>
              <a:t>Class, object &amp; Attributes</a:t>
            </a:r>
          </a:p>
          <a:p>
            <a:pPr eaLnBrk="1" hangingPunct="1"/>
            <a:endParaRPr lang="en-US" altLang="en-US" sz="1600" b="1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990600"/>
            <a:ext cx="2514600" cy="4114800"/>
          </a:xfrm>
        </p:spPr>
        <p:txBody>
          <a:bodyPr/>
          <a:lstStyle/>
          <a:p>
            <a:pPr eaLnBrk="1" hangingPunct="1"/>
            <a:r>
              <a:rPr lang="en-US" altLang="en-US" sz="1600" b="1" smtClean="0"/>
              <a:t>Output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4343400" cy="4572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>
                <a:latin typeface="Trebuchet MS" pitchFamily="34" charset="0"/>
              </a:rPr>
              <a:t> class Newsong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def initialize(name,artist,duration)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  @name=name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@artist=artist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@duration=duration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  end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def name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  @name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end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def artist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  @artist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end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def duration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  @duration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  end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end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  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objsong=Newsong.new("Dilse","Rehman",260)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puts objsong.name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puts objsong.artist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    puts objsong.duration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791200" y="1676400"/>
            <a:ext cx="2514600" cy="762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b="0">
                <a:latin typeface="Trebuchet MS" pitchFamily="34" charset="0"/>
              </a:rPr>
              <a:t>Dilse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Rehman</a:t>
            </a:r>
          </a:p>
          <a:p>
            <a:pPr eaLnBrk="1" hangingPunct="1"/>
            <a:r>
              <a:rPr lang="en-US" altLang="en-US" sz="1400" b="0">
                <a:latin typeface="Trebuchet MS" pitchFamily="34" charset="0"/>
              </a:rPr>
              <a:t>260</a:t>
            </a:r>
          </a:p>
        </p:txBody>
      </p:sp>
    </p:spTree>
    <p:extLst>
      <p:ext uri="{BB962C8B-B14F-4D97-AF65-F5344CB8AC3E}">
        <p14:creationId xmlns:p14="http://schemas.microsoft.com/office/powerpoint/2010/main" val="31584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output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7108" name="Picture 4" descr="ru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935038"/>
            <a:ext cx="8062912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485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Overview of Selenium RC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22860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en-US" sz="1600" smtClean="0"/>
              <a:t>Consists of two parts:</a:t>
            </a: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en-US" altLang="en-US" sz="1600" smtClean="0"/>
              <a:t>		</a:t>
            </a:r>
            <a:r>
              <a:rPr lang="en-US" altLang="en-US" sz="1400" smtClean="0"/>
              <a:t>1. Selenium Server</a:t>
            </a: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en-US" altLang="en-US" sz="1400" smtClean="0"/>
              <a:t>		2. Selenium Client Drivers for Java, .Net, Perl, Ruby and Python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600" smtClean="0"/>
              <a:t>Allows you to write automated tests in any language against any HTTP website using any JavaScript-enabled browser.</a:t>
            </a:r>
          </a:p>
          <a:p>
            <a:pPr eaLnBrk="1" hangingPunct="1">
              <a:lnSpc>
                <a:spcPct val="190000"/>
              </a:lnSpc>
            </a:pPr>
            <a:endParaRPr lang="en-US" altLang="en-US" sz="1600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441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8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Selenium RC (Contd..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000" b="1" smtClean="0"/>
              <a:t>SELENIUM SERVER</a:t>
            </a:r>
          </a:p>
          <a:p>
            <a:pPr eaLnBrk="1" hangingPunct="1"/>
            <a:r>
              <a:rPr lang="en-US" altLang="en-US" sz="1600" smtClean="0"/>
              <a:t>Can automatically start/stop/control any browser.</a:t>
            </a:r>
          </a:p>
          <a:p>
            <a:pPr eaLnBrk="1" hangingPunct="1"/>
            <a:r>
              <a:rPr lang="en-US" altLang="en-US" sz="1600" smtClean="0"/>
              <a:t>Works by using Selenium Core.</a:t>
            </a:r>
            <a:endParaRPr lang="en-US" altLang="en-US" sz="1600" b="1" smtClean="0"/>
          </a:p>
          <a:p>
            <a:pPr eaLnBrk="1" hangingPunct="1"/>
            <a:r>
              <a:rPr lang="en-US" altLang="en-US" sz="1600" smtClean="0"/>
              <a:t>You can communicate with the server using HTTP GET/POST request.</a:t>
            </a:r>
            <a:endParaRPr lang="en-US" altLang="en-US" sz="1600" b="1" smtClean="0"/>
          </a:p>
          <a:p>
            <a:pPr eaLnBrk="1" hangingPunct="1"/>
            <a:r>
              <a:rPr lang="en-US" altLang="en-US" sz="1600" smtClean="0"/>
              <a:t>Communicates directly with the browser using XmlHttpRequest. </a:t>
            </a:r>
          </a:p>
          <a:p>
            <a:pPr eaLnBrk="1" hangingPunct="1"/>
            <a:r>
              <a:rPr lang="en-US" altLang="en-US" sz="1600" smtClean="0"/>
              <a:t>Selenium Server acts as a client-configured HTTP proxy to stand in between browser and web application.</a:t>
            </a:r>
          </a:p>
          <a:p>
            <a:pPr eaLnBrk="1" hangingPunct="1"/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13014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Selenium RC (Contd..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114800"/>
          </a:xfrm>
        </p:spPr>
        <p:txBody>
          <a:bodyPr/>
          <a:lstStyle/>
          <a:p>
            <a:pPr algn="ctr" eaLnBrk="1" hangingPunct="1">
              <a:lnSpc>
                <a:spcPct val="190000"/>
              </a:lnSpc>
              <a:buFontTx/>
              <a:buNone/>
            </a:pPr>
            <a:r>
              <a:rPr lang="en-US" altLang="en-US" sz="2000" b="1" smtClean="0"/>
              <a:t>SELENIUM CLIENT-DRIVER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600" smtClean="0"/>
              <a:t>To write automated scripts in any language.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600" smtClean="0"/>
              <a:t>Interaction with the Selenium RC Server.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600" smtClean="0"/>
              <a:t>Since it is open source you can create your own client driver.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600" smtClean="0"/>
              <a:t>Can create a selenium object in your automation script which can interact with the browser.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600" smtClean="0"/>
              <a:t>DefaultSelenium object has methods that handle Selenium commands.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600" smtClean="0"/>
              <a:t>Use Client-Driver with Testing Framework like JUnit.</a:t>
            </a:r>
          </a:p>
          <a:p>
            <a:pPr eaLnBrk="1" hangingPunct="1">
              <a:lnSpc>
                <a:spcPct val="190000"/>
              </a:lnSpc>
            </a:pPr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28023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How Selenium RC works</a:t>
            </a:r>
            <a:endParaRPr lang="en-US" altLang="en-US" smtClean="0"/>
          </a:p>
        </p:txBody>
      </p:sp>
      <p:pic>
        <p:nvPicPr>
          <p:cNvPr id="51203" name="Picture 3" descr="untitled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355725"/>
            <a:ext cx="5457825" cy="4038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How Selenium RC works (Contd..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en-US" sz="1600" smtClean="0"/>
              <a:t>Selenium gets an HTTP request from external framework like JUnit, nUnit, PerlUnit,etc</a:t>
            </a:r>
          </a:p>
          <a:p>
            <a:pPr algn="just" eaLnBrk="1" hangingPunct="1"/>
            <a:r>
              <a:rPr lang="en-US" altLang="en-US" sz="1600" smtClean="0"/>
              <a:t>Selenium Server creates a session id and launches browser with that id</a:t>
            </a:r>
          </a:p>
          <a:p>
            <a:pPr algn="just" eaLnBrk="1" hangingPunct="1"/>
            <a:r>
              <a:rPr lang="en-US" altLang="en-US" sz="1600" smtClean="0"/>
              <a:t>Browser sends the request/commands to the server with the help of the session id</a:t>
            </a:r>
          </a:p>
          <a:p>
            <a:pPr algn="just" eaLnBrk="1" hangingPunct="1"/>
            <a:r>
              <a:rPr lang="en-US" altLang="en-US" sz="1600" smtClean="0"/>
              <a:t>Request is proxied through the Internet and your Application Under Test is launched</a:t>
            </a:r>
          </a:p>
          <a:p>
            <a:pPr algn="just" eaLnBrk="1" hangingPunct="1"/>
            <a:r>
              <a:rPr lang="en-US" altLang="en-US" sz="1600" smtClean="0"/>
              <a:t>Selenium Remote Control can read the data from the external files.</a:t>
            </a:r>
          </a:p>
          <a:p>
            <a:pPr eaLnBrk="1" hangingPunct="1"/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18243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95300" indent="-495300" eaLnBrk="1" hangingPunct="1"/>
            <a:r>
              <a:rPr lang="en-US" altLang="en-US" sz="2400" smtClean="0"/>
              <a:t>Object Recognition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25316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1600" smtClean="0"/>
              <a:t>It is using Fire bug to recognize the objects.</a:t>
            </a:r>
          </a:p>
        </p:txBody>
      </p:sp>
    </p:spTree>
    <p:extLst>
      <p:ext uri="{BB962C8B-B14F-4D97-AF65-F5344CB8AC3E}">
        <p14:creationId xmlns:p14="http://schemas.microsoft.com/office/powerpoint/2010/main" val="4480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Modes of Selenium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191000"/>
          </a:xfrm>
          <a:noFill/>
        </p:spPr>
        <p:txBody>
          <a:bodyPr/>
          <a:lstStyle/>
          <a:p>
            <a:pPr marL="342900" indent="-342900" eaLnBrk="1" hangingPunct="1">
              <a:lnSpc>
                <a:spcPct val="180000"/>
              </a:lnSpc>
              <a:buFontTx/>
              <a:buNone/>
            </a:pPr>
            <a:r>
              <a:rPr lang="en-US" altLang="en-US" smtClean="0"/>
              <a:t>Selenium Runs in two modes:</a:t>
            </a:r>
          </a:p>
          <a:p>
            <a:pPr marL="342900" indent="-342900" eaLnBrk="1" hangingPunct="1">
              <a:lnSpc>
                <a:spcPct val="180000"/>
              </a:lnSpc>
              <a:buFontTx/>
              <a:buAutoNum type="arabicPeriod"/>
            </a:pPr>
            <a:r>
              <a:rPr lang="en-US" altLang="en-US" smtClean="0"/>
              <a:t>Test Runner Mode</a:t>
            </a:r>
          </a:p>
          <a:p>
            <a:pPr marL="342900" indent="-342900" eaLnBrk="1" hangingPunct="1">
              <a:lnSpc>
                <a:spcPct val="180000"/>
              </a:lnSpc>
              <a:buFontTx/>
              <a:buNone/>
            </a:pPr>
            <a:endParaRPr lang="en-US" altLang="en-US" sz="800" smtClean="0"/>
          </a:p>
          <a:p>
            <a:pPr marL="342900" indent="-342900" eaLnBrk="1" hangingPunct="1">
              <a:lnSpc>
                <a:spcPct val="100000"/>
              </a:lnSpc>
            </a:pPr>
            <a:r>
              <a:rPr lang="en-US" altLang="en-US" sz="1600" smtClean="0"/>
              <a:t>The framework and the tests themselves are deployed as Web pages inside the Web server under test. </a:t>
            </a:r>
          </a:p>
          <a:p>
            <a:pPr marL="342900" indent="-342900" eaLnBrk="1" hangingPunct="1">
              <a:lnSpc>
                <a:spcPct val="180000"/>
              </a:lnSpc>
            </a:pPr>
            <a:r>
              <a:rPr lang="en-US" altLang="en-US" sz="1600" smtClean="0"/>
              <a:t>It deploys a browser bot that runs alongside your application.</a:t>
            </a:r>
          </a:p>
          <a:p>
            <a:pPr marL="342900" indent="-342900" eaLnBrk="1" hangingPunct="1">
              <a:lnSpc>
                <a:spcPct val="180000"/>
              </a:lnSpc>
            </a:pPr>
            <a:r>
              <a:rPr lang="en-US" altLang="en-US" sz="1600" smtClean="0"/>
              <a:t>At that point, the BrowserBot engine is downloaded in your browser and is ready to process tests written as HTML tables. </a:t>
            </a:r>
          </a:p>
          <a:p>
            <a:pPr marL="342900" indent="-342900" eaLnBrk="1" hangingPunct="1">
              <a:lnSpc>
                <a:spcPct val="180000"/>
              </a:lnSpc>
            </a:pPr>
            <a:r>
              <a:rPr lang="en-US" altLang="en-US" sz="1600" smtClean="0"/>
              <a:t>Consequently, it will work with any javascript-enabled browser.</a:t>
            </a:r>
          </a:p>
          <a:p>
            <a:pPr marL="342900" indent="-342900" algn="just" eaLnBrk="1" hangingPunct="1">
              <a:lnSpc>
                <a:spcPct val="100000"/>
              </a:lnSpc>
            </a:pPr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6807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Object Recognition (Contd..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2286000"/>
          </a:xfrm>
        </p:spPr>
        <p:txBody>
          <a:bodyPr/>
          <a:lstStyle/>
          <a:p>
            <a:pPr marL="342900" indent="-342900" eaLnBrk="1" hangingPunct="1"/>
            <a:r>
              <a:rPr lang="en-US" altLang="en-US" sz="1600" smtClean="0"/>
              <a:t>Steps to Highlight the objects using Firebug</a:t>
            </a:r>
          </a:p>
          <a:p>
            <a:pPr marL="647700" lvl="1" indent="-304800" eaLnBrk="1" hangingPunct="1">
              <a:buFontTx/>
              <a:buAutoNum type="arabicParenR"/>
            </a:pPr>
            <a:r>
              <a:rPr lang="en-US" altLang="en-US" sz="1400" smtClean="0"/>
              <a:t>Open Mozilla Firefox.</a:t>
            </a:r>
          </a:p>
          <a:p>
            <a:pPr marL="647700" lvl="1" indent="-304800" eaLnBrk="1" hangingPunct="1">
              <a:buFontTx/>
              <a:buAutoNum type="arabicParenR"/>
            </a:pPr>
            <a:r>
              <a:rPr lang="en-US" altLang="en-US" sz="1400" smtClean="0"/>
              <a:t>Go to Tools </a:t>
            </a:r>
            <a:r>
              <a:rPr lang="en-US" altLang="en-US" sz="1400" smtClean="0">
                <a:sym typeface="Wingdings" pitchFamily="2" charset="2"/>
              </a:rPr>
              <a:t> Click on Firebug  Click on Inspect Element</a:t>
            </a:r>
          </a:p>
          <a:p>
            <a:pPr marL="647700" lvl="1" indent="-304800" eaLnBrk="1" hangingPunct="1">
              <a:buFontTx/>
              <a:buAutoNum type="arabicParenR"/>
            </a:pPr>
            <a:r>
              <a:rPr lang="en-US" altLang="en-US" sz="1400" smtClean="0">
                <a:sym typeface="Wingdings" pitchFamily="2" charset="2"/>
              </a:rPr>
              <a:t>Move mouse curser over the controls</a:t>
            </a:r>
          </a:p>
          <a:p>
            <a:pPr marL="647700" lvl="1" indent="-304800" eaLnBrk="1" hangingPunct="1">
              <a:buFontTx/>
              <a:buAutoNum type="arabicParenR"/>
            </a:pPr>
            <a:r>
              <a:rPr lang="en-US" altLang="en-US" sz="1400" smtClean="0">
                <a:sym typeface="Wingdings" pitchFamily="2" charset="2"/>
              </a:rPr>
              <a:t>You can see highlighted control in Firebug window.</a:t>
            </a:r>
          </a:p>
          <a:p>
            <a:pPr marL="647700" lvl="1" indent="-304800" eaLnBrk="1" hangingPunct="1"/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925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Object Recognition (Contd..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250" y="990600"/>
            <a:ext cx="7315200" cy="5257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418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Object Recognition (Contd..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92200"/>
            <a:ext cx="6253163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95300" indent="-495300" eaLnBrk="1" hangingPunct="1"/>
            <a:r>
              <a:rPr lang="en-US" altLang="en-US" sz="2400" smtClean="0"/>
              <a:t>Scripting and Execution using Selenium RC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5624512" cy="4953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b="1" u="sng" smtClean="0"/>
              <a:t>Scripting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smtClean="0"/>
              <a:t>Import  Required files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smtClean="0"/>
              <a:t>Create Class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smtClean="0"/>
              <a:t>Create three methods/functions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400" b="1" smtClean="0"/>
              <a:t>Setup()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400" smtClean="0"/>
              <a:t>Used to initialize the selenium object.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400" b="1" smtClean="0"/>
              <a:t>Teardown()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400" smtClean="0"/>
              <a:t>Used to cleanup the selenium object after each test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400" b="1" smtClean="0"/>
              <a:t>Test_filename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400" smtClean="0"/>
              <a:t>Used to write business logic.</a:t>
            </a:r>
          </a:p>
          <a:p>
            <a:pPr algn="ctr" eaLnBrk="1" hangingPunct="1">
              <a:lnSpc>
                <a:spcPct val="190000"/>
              </a:lnSpc>
              <a:buFontTx/>
              <a:buNone/>
            </a:pPr>
            <a:r>
              <a:rPr lang="en-US" altLang="en-US" b="1" u="sng" smtClean="0"/>
              <a:t>Execution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en-US" sz="1400" smtClean="0"/>
              <a:t>To execute ruby script, press F5 </a:t>
            </a:r>
          </a:p>
          <a:p>
            <a:pPr algn="ctr" eaLnBrk="1" hangingPunct="1">
              <a:lnSpc>
                <a:spcPct val="190000"/>
              </a:lnSpc>
              <a:buFontTx/>
              <a:buNone/>
            </a:pPr>
            <a:endParaRPr lang="en-US" altLang="en-US" b="1" u="sng" smtClean="0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6629400" y="3786188"/>
          <a:ext cx="12192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" showAsIcon="1" r:id="rId3" imgW="914400" imgH="714375" progId="Package">
                  <p:embed/>
                </p:oleObj>
              </mc:Choice>
              <mc:Fallback>
                <p:oleObj name="Package" showAsIcon="1" r:id="rId3" imgW="914400" imgH="714375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86188"/>
                        <a:ext cx="12192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6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Scripting and Execution using Selenium RC (Contd..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7525" y="1554163"/>
            <a:ext cx="1920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Import Required Files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127125" y="1828800"/>
            <a:ext cx="1235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Create Class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62000" y="2392363"/>
            <a:ext cx="1920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rebuchet MS" pitchFamily="34" charset="0"/>
              </a:rPr>
              <a:t>Teardown Method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062038"/>
            <a:ext cx="5408612" cy="541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17525" y="1554163"/>
            <a:ext cx="1920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rebuchet MS" pitchFamily="34" charset="0"/>
              </a:rPr>
              <a:t>Import Required Files</a:t>
            </a:r>
            <a:endParaRPr lang="en-US" alt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2209800" y="1676400"/>
            <a:ext cx="1066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2209800" y="1981200"/>
            <a:ext cx="1066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2209800" y="2133600"/>
            <a:ext cx="1066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2209800" y="2514600"/>
            <a:ext cx="1066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209800" y="2971800"/>
            <a:ext cx="1066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066800" y="1981200"/>
            <a:ext cx="1920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rebuchet MS" pitchFamily="34" charset="0"/>
              </a:rPr>
              <a:t>Setup Method</a:t>
            </a:r>
            <a:endParaRPr lang="en-US" altLang="en-US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762000" y="2392363"/>
            <a:ext cx="1920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rebuchet MS" pitchFamily="34" charset="0"/>
              </a:rPr>
              <a:t>Teardown Method</a:t>
            </a:r>
            <a:endParaRPr lang="en-US" alt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65125" y="2819400"/>
            <a:ext cx="1920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rebuchet MS" pitchFamily="34" charset="0"/>
              </a:rPr>
              <a:t>Test_Insurance Method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9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5"/>
          <p:cNvSpPr txBox="1">
            <a:spLocks noChangeArrowheads="1"/>
          </p:cNvSpPr>
          <p:nvPr/>
        </p:nvSpPr>
        <p:spPr bwMode="auto">
          <a:xfrm>
            <a:off x="2133600" y="2773363"/>
            <a:ext cx="6781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>
                <a:solidFill>
                  <a:srgbClr val="A60038"/>
                </a:solidFill>
                <a:latin typeface="Trebuchet MS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74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Modes of Selenium (Contd..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A60038"/>
                </a:solidFill>
              </a:rPr>
              <a:t>2</a:t>
            </a:r>
            <a:r>
              <a:rPr lang="en-US" altLang="en-US" b="1" smtClean="0"/>
              <a:t>. </a:t>
            </a:r>
            <a:r>
              <a:rPr lang="en-US" altLang="en-US" smtClean="0"/>
              <a:t>Driven</a:t>
            </a:r>
            <a:r>
              <a:rPr lang="en-US" altLang="en-US" b="1" smtClean="0"/>
              <a:t> </a:t>
            </a:r>
            <a:r>
              <a:rPr lang="en-US" altLang="en-US" smtClean="0"/>
              <a:t>Mode</a:t>
            </a:r>
          </a:p>
          <a:p>
            <a:pPr eaLnBrk="1" hangingPunct="1">
              <a:buFontTx/>
              <a:buNone/>
            </a:pPr>
            <a:endParaRPr lang="en-US" altLang="en-US" sz="800" smtClean="0"/>
          </a:p>
          <a:p>
            <a:pPr algn="just" eaLnBrk="1" hangingPunct="1">
              <a:lnSpc>
                <a:spcPct val="100000"/>
              </a:lnSpc>
            </a:pPr>
            <a:r>
              <a:rPr lang="en-US" altLang="en-US" sz="1600" smtClean="0"/>
              <a:t>It provides a way to automatically drive a browser from an application written in Python, Ruby, Java or .NET. 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1600" smtClean="0"/>
              <a:t>The Selenium framework provides "drivers" for these languages, which translate from a given   language into "Selenese" commands that get fed to the BrowserBot engine inside the browser. </a:t>
            </a:r>
          </a:p>
          <a:p>
            <a:pPr eaLnBrk="1" hangingPunct="1"/>
            <a:endParaRPr lang="en-US" altLang="en-US" sz="160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800"/>
            <a:ext cx="3276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9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Selenium Flavors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Selenium Core</a:t>
            </a:r>
          </a:p>
          <a:p>
            <a:pPr eaLnBrk="1" hangingPunct="1"/>
            <a:r>
              <a:rPr lang="en-US" altLang="en-US" smtClean="0"/>
              <a:t>Selenium IDE</a:t>
            </a:r>
          </a:p>
          <a:p>
            <a:pPr eaLnBrk="1" hangingPunct="1"/>
            <a:r>
              <a:rPr lang="en-US" altLang="en-US" smtClean="0"/>
              <a:t>Selenium Remote Control</a:t>
            </a:r>
          </a:p>
          <a:p>
            <a:pPr eaLnBrk="1" hangingPunct="1"/>
            <a:r>
              <a:rPr lang="en-US" altLang="en-US" smtClean="0"/>
              <a:t>Selenium Grid</a:t>
            </a:r>
          </a:p>
          <a:p>
            <a:pPr eaLnBrk="1" hangingPunct="1"/>
            <a:r>
              <a:rPr lang="en-US" altLang="en-US" smtClean="0"/>
              <a:t>Selenium WebDriver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71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Selenium Core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0600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Utility for running tests in web browser</a:t>
            </a:r>
          </a:p>
          <a:p>
            <a:pPr lvl="1" eaLnBrk="1" hangingPunct="1"/>
            <a:r>
              <a:rPr lang="en-US" altLang="en-US" smtClean="0"/>
              <a:t>Selenium HTML language is called Selenese</a:t>
            </a:r>
          </a:p>
          <a:p>
            <a:pPr lvl="1" eaLnBrk="1" hangingPunct="1"/>
            <a:r>
              <a:rPr lang="en-US" altLang="en-US" smtClean="0"/>
              <a:t>Implemented in 100% Java</a:t>
            </a:r>
          </a:p>
          <a:p>
            <a:pPr lvl="1" eaLnBrk="1" hangingPunct="1"/>
            <a:r>
              <a:rPr lang="en-US" altLang="en-US" smtClean="0"/>
              <a:t>Works on a large selection of browsers and operating systems</a:t>
            </a:r>
          </a:p>
          <a:p>
            <a:pPr lvl="1" eaLnBrk="1" hangingPunct="1"/>
            <a:r>
              <a:rPr lang="en-US" altLang="en-US" smtClean="0"/>
              <a:t>One of the best features of Selenium Core is the ability of testing for browser compatibility. </a:t>
            </a:r>
          </a:p>
        </p:txBody>
      </p:sp>
    </p:spTree>
    <p:extLst>
      <p:ext uri="{BB962C8B-B14F-4D97-AF65-F5344CB8AC3E}">
        <p14:creationId xmlns:p14="http://schemas.microsoft.com/office/powerpoint/2010/main" val="33615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Selenium IDE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180000"/>
              </a:lnSpc>
            </a:pPr>
            <a:r>
              <a:rPr lang="en-US" altLang="en-US" smtClean="0"/>
              <a:t>Selenium IDE is a Firefox plug in, allows you to record, play back, edit, and debug tests in browser. </a:t>
            </a:r>
          </a:p>
          <a:p>
            <a:pPr lvl="2" eaLnBrk="1" hangingPunct="1">
              <a:lnSpc>
                <a:spcPct val="180000"/>
              </a:lnSpc>
            </a:pPr>
            <a:r>
              <a:rPr lang="en-US" altLang="en-US" smtClean="0"/>
              <a:t>Selenium IDE is the only flavor of Selenium which allows you to record user actions on browser window. </a:t>
            </a:r>
          </a:p>
          <a:p>
            <a:pPr lvl="2" eaLnBrk="1" hangingPunct="1">
              <a:lnSpc>
                <a:spcPct val="180000"/>
              </a:lnSpc>
            </a:pPr>
            <a:r>
              <a:rPr lang="en-US" altLang="en-US" smtClean="0"/>
              <a:t>It can also record user actions in most of the popular languages like Java, C#, Perl, Ruby etc. This eliminates the need of learning new vendor scripting language. However to run them in an automated fashion you need to use Selenium Remote Control. </a:t>
            </a:r>
          </a:p>
          <a:p>
            <a:pPr lvl="2" eaLnBrk="1" hangingPunct="1">
              <a:lnSpc>
                <a:spcPct val="18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18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180000"/>
              </a:lnSpc>
              <a:buFontTx/>
              <a:buNone/>
            </a:pPr>
            <a:r>
              <a:rPr lang="en-US" altLang="en-US" sz="900" smtClean="0"/>
              <a:t> </a:t>
            </a:r>
          </a:p>
          <a:p>
            <a:pPr lvl="1" eaLnBrk="1" hangingPunct="1">
              <a:lnSpc>
                <a:spcPct val="180000"/>
              </a:lnSpc>
              <a:buFont typeface="Courier New" pitchFamily="49" charset="0"/>
              <a:buChar char="o"/>
            </a:pPr>
            <a:endParaRPr lang="en-US" altLang="en-US" sz="900" smtClean="0"/>
          </a:p>
          <a:p>
            <a:pPr eaLnBrk="1" hangingPunct="1">
              <a:lnSpc>
                <a:spcPct val="180000"/>
              </a:lnSpc>
            </a:pPr>
            <a:endParaRPr lang="en-US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9112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DA08114CFC342B437F87C450600C3" ma:contentTypeVersion="0" ma:contentTypeDescription="Create a new document." ma:contentTypeScope="" ma:versionID="4700b4d881f2830232ede50708e354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daa8068ee9eb49ca321f78f6dfb7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6B48B-3687-477F-B366-683B179EB1E9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74251D-7AD2-4E67-993C-BE639A2B0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BB7024-2693-4FDA-899E-E0B1E5F64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2642</Words>
  <Application>Microsoft Office PowerPoint</Application>
  <PresentationFormat>On-screen Show (4:3)</PresentationFormat>
  <Paragraphs>460</Paragraphs>
  <Slides>55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Package</vt:lpstr>
      <vt:lpstr>PowerPoint Presentation</vt:lpstr>
      <vt:lpstr>Selenium - Course Coverage</vt:lpstr>
      <vt:lpstr>What is Automation?</vt:lpstr>
      <vt:lpstr>What is Selenium?</vt:lpstr>
      <vt:lpstr>Modes of Selenium</vt:lpstr>
      <vt:lpstr>Modes of Selenium (Contd..</vt:lpstr>
      <vt:lpstr>Selenium Flavors</vt:lpstr>
      <vt:lpstr>Selenium Core</vt:lpstr>
      <vt:lpstr>Selenium IDE</vt:lpstr>
      <vt:lpstr>Selenium IDE (Contd…)</vt:lpstr>
      <vt:lpstr>Steps for Installation of Selenium IDE:</vt:lpstr>
      <vt:lpstr>Selenium IDE Concepts  </vt:lpstr>
      <vt:lpstr>Selenium IDE Concepts</vt:lpstr>
      <vt:lpstr>Actions</vt:lpstr>
      <vt:lpstr>Assertions</vt:lpstr>
      <vt:lpstr>Accessors</vt:lpstr>
      <vt:lpstr>Element Locators</vt:lpstr>
      <vt:lpstr>Locating by identifier</vt:lpstr>
      <vt:lpstr>Locating by id</vt:lpstr>
      <vt:lpstr>Locating by name</vt:lpstr>
      <vt:lpstr>Locating by X-path</vt:lpstr>
      <vt:lpstr>Locating by DOM</vt:lpstr>
      <vt:lpstr>Patterns</vt:lpstr>
      <vt:lpstr>Patterns (Contd..)</vt:lpstr>
      <vt:lpstr>Components of Selenium IDE</vt:lpstr>
      <vt:lpstr>Test Creation Demo with help of Selenium IDE</vt:lpstr>
      <vt:lpstr>Test Creation Demo with help of Selenium IDE (Contd..</vt:lpstr>
      <vt:lpstr>Test Creation Demo with help of Selenium IDE (Contd..</vt:lpstr>
      <vt:lpstr>Test Runner mode of IDE</vt:lpstr>
      <vt:lpstr>Test Runner and It’s Control</vt:lpstr>
      <vt:lpstr>How to execute the Test Case in Test Runner mode. </vt:lpstr>
      <vt:lpstr>Execution &amp; Debugging the scripts</vt:lpstr>
      <vt:lpstr>Execution &amp; Debugging the scripts (Contd..</vt:lpstr>
      <vt:lpstr>Execution &amp; Debugging the scripts (Contd..</vt:lpstr>
      <vt:lpstr>Execution &amp; Debugging the scripts (Contd..</vt:lpstr>
      <vt:lpstr>Overview of Ruby</vt:lpstr>
      <vt:lpstr>Programming with Ruby</vt:lpstr>
      <vt:lpstr>Programming with Ruby (Contd..</vt:lpstr>
      <vt:lpstr>Programming with Ruby (Contd..</vt:lpstr>
      <vt:lpstr>Programming with Ruby (Contd..</vt:lpstr>
      <vt:lpstr>Programming with Ruby (Contd..</vt:lpstr>
      <vt:lpstr>Programming with Ruby (Contd..</vt:lpstr>
      <vt:lpstr>Array output</vt:lpstr>
      <vt:lpstr>Overview of Selenium RC</vt:lpstr>
      <vt:lpstr>Selenium RC (Contd..</vt:lpstr>
      <vt:lpstr>Selenium RC (Contd..</vt:lpstr>
      <vt:lpstr>How Selenium RC works</vt:lpstr>
      <vt:lpstr>How Selenium RC works (Contd..</vt:lpstr>
      <vt:lpstr>Object Recognition</vt:lpstr>
      <vt:lpstr>Object Recognition (Contd..</vt:lpstr>
      <vt:lpstr>Object Recognition (Contd..</vt:lpstr>
      <vt:lpstr>Object Recognition (Contd..</vt:lpstr>
      <vt:lpstr>Scripting and Execution using Selenium RC</vt:lpstr>
      <vt:lpstr>Scripting and Execution using Selenium RC (Contd..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Harshvardhan Upadhyaya</cp:lastModifiedBy>
  <cp:revision>336</cp:revision>
  <dcterms:created xsi:type="dcterms:W3CDTF">2014-04-28T11:21:39Z</dcterms:created>
  <dcterms:modified xsi:type="dcterms:W3CDTF">2014-07-16T09:10:35Z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0x010100ABDDA08114CFC342B437F87C450600C3</vt:lpwstr>
  </property>
  <property fmtid="{D5CDD505-2E9C-101B-9397-08002B2CF9AE}" pid="3" name="FATIntVersion">
    <vt:i4>15</vt:i4>
  </property>
  <property fmtid="{D5CDD505-2E9C-101B-9397-08002B2CF9AE}" pid="4" name="FILEGUID">
    <vt:lpwstr>cf104787-c2ea-4e89-9829-92f4f4dd8946</vt:lpwstr>
  </property>
  <property fmtid="{D5CDD505-2E9C-101B-9397-08002B2CF9AE}" pid="5" name="MODFILEGUID">
    <vt:lpwstr>656c3a82-51ff-4ca9-95e5-d83658cb68b6</vt:lpwstr>
  </property>
  <property fmtid="{D5CDD505-2E9C-101B-9397-08002B2CF9AE}" pid="6" name="FILEOWNER">
    <vt:lpwstr>Nithin P Thulaseedharan</vt:lpwstr>
  </property>
  <property fmtid="{D5CDD505-2E9C-101B-9397-08002B2CF9AE}" pid="7" name="MODFILEOWNER">
    <vt:lpwstr>A80222</vt:lpwstr>
  </property>
  <property fmtid="{D5CDD505-2E9C-101B-9397-08002B2CF9AE}" pid="8" name="IPPCLASS">
    <vt:i4>1</vt:i4>
  </property>
  <property fmtid="{D5CDD505-2E9C-101B-9397-08002B2CF9AE}" pid="9" name="MODIPPCLASS">
    <vt:i4>1</vt:i4>
  </property>
  <property fmtid="{D5CDD505-2E9C-101B-9397-08002B2CF9AE}" pid="10" name="MACHINEID">
    <vt:lpwstr>A80222-1442</vt:lpwstr>
  </property>
  <property fmtid="{D5CDD505-2E9C-101B-9397-08002B2CF9AE}" pid="11" name="MODMACHINEID">
    <vt:lpwstr>A80222-1442</vt:lpwstr>
  </property>
  <property fmtid="{D5CDD505-2E9C-101B-9397-08002B2CF9AE}" pid="12" name="CURRENTCLASS">
    <vt:lpwstr>Classified - No Category</vt:lpwstr>
  </property>
</Properties>
</file>