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F8C62-F90F-4112-A50C-571C1E1609C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1461E29-6110-4CEB-B19D-BB466A43A457}" type="slidenum">
              <a:rPr lang="en-IN" smtClean="0"/>
              <a:t>‹#›</a:t>
            </a:fld>
            <a:endParaRPr lang="en-IN"/>
          </a:p>
        </p:txBody>
      </p:sp>
    </p:spTree>
    <p:extLst>
      <p:ext uri="{BB962C8B-B14F-4D97-AF65-F5344CB8AC3E}">
        <p14:creationId xmlns:p14="http://schemas.microsoft.com/office/powerpoint/2010/main" val="266030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8C62-F90F-4112-A50C-571C1E1609C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422105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8C62-F90F-4112-A50C-571C1E1609C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364900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8C62-F90F-4112-A50C-571C1E1609C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158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49F8C62-F90F-4112-A50C-571C1E1609C9}" type="datetimeFigureOut">
              <a:rPr lang="en-IN" smtClean="0"/>
              <a:t>30-06-2024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1461E29-6110-4CEB-B19D-BB466A43A457}" type="slidenum">
              <a:rPr lang="en-IN" smtClean="0"/>
              <a:t>‹#›</a:t>
            </a:fld>
            <a:endParaRPr lang="en-IN"/>
          </a:p>
        </p:txBody>
      </p:sp>
    </p:spTree>
    <p:extLst>
      <p:ext uri="{BB962C8B-B14F-4D97-AF65-F5344CB8AC3E}">
        <p14:creationId xmlns:p14="http://schemas.microsoft.com/office/powerpoint/2010/main" val="148229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F8C62-F90F-4112-A50C-571C1E1609C9}"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25898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F8C62-F90F-4112-A50C-571C1E1609C9}"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315364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F8C62-F90F-4112-A50C-571C1E1609C9}"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42859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F8C62-F90F-4112-A50C-571C1E1609C9}"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302474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F8C62-F90F-4112-A50C-571C1E1609C9}"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236442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F8C62-F90F-4112-A50C-571C1E1609C9}" type="datetimeFigureOut">
              <a:rPr lang="en-IN" smtClean="0"/>
              <a:t>30-06-2024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1461E29-6110-4CEB-B19D-BB466A43A457}" type="slidenum">
              <a:rPr lang="en-IN" smtClean="0"/>
              <a:t>‹#›</a:t>
            </a:fld>
            <a:endParaRPr lang="en-IN"/>
          </a:p>
        </p:txBody>
      </p:sp>
    </p:spTree>
    <p:extLst>
      <p:ext uri="{BB962C8B-B14F-4D97-AF65-F5344CB8AC3E}">
        <p14:creationId xmlns:p14="http://schemas.microsoft.com/office/powerpoint/2010/main" val="286777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49F8C62-F90F-4112-A50C-571C1E1609C9}" type="datetimeFigureOut">
              <a:rPr lang="en-IN" smtClean="0"/>
              <a:t>30-06-2024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1461E29-6110-4CEB-B19D-BB466A43A457}" type="slidenum">
              <a:rPr lang="en-IN" smtClean="0"/>
              <a:t>‹#›</a:t>
            </a:fld>
            <a:endParaRPr lang="en-IN"/>
          </a:p>
        </p:txBody>
      </p:sp>
    </p:spTree>
    <p:extLst>
      <p:ext uri="{BB962C8B-B14F-4D97-AF65-F5344CB8AC3E}">
        <p14:creationId xmlns:p14="http://schemas.microsoft.com/office/powerpoint/2010/main" val="3316115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37C4-0121-AC85-5D0B-A20214DC4B02}"/>
              </a:ext>
            </a:extLst>
          </p:cNvPr>
          <p:cNvSpPr>
            <a:spLocks noGrp="1"/>
          </p:cNvSpPr>
          <p:nvPr>
            <p:ph type="ctrTitle"/>
          </p:nvPr>
        </p:nvSpPr>
        <p:spPr>
          <a:xfrm>
            <a:off x="1524000" y="1122362"/>
            <a:ext cx="9144000" cy="2886045"/>
          </a:xfrm>
        </p:spPr>
        <p:txBody>
          <a:bodyPr/>
          <a:lstStyle/>
          <a:p>
            <a:r>
              <a:rPr lang="en-US" dirty="0"/>
              <a:t>Executive Summary</a:t>
            </a:r>
            <a:br>
              <a:rPr lang="en-US" dirty="0"/>
            </a:br>
            <a:r>
              <a:rPr lang="en-US" sz="5000" dirty="0"/>
              <a:t> - IMDB movies ratings dataset</a:t>
            </a:r>
            <a:endParaRPr lang="en-IN" sz="5000" dirty="0"/>
          </a:p>
        </p:txBody>
      </p:sp>
      <p:sp>
        <p:nvSpPr>
          <p:cNvPr id="3" name="Subtitle 2">
            <a:extLst>
              <a:ext uri="{FF2B5EF4-FFF2-40B4-BE49-F238E27FC236}">
                <a16:creationId xmlns:a16="http://schemas.microsoft.com/office/drawing/2014/main" id="{6FC1BBD8-0957-8E51-F265-A7299D651F35}"/>
              </a:ext>
            </a:extLst>
          </p:cNvPr>
          <p:cNvSpPr>
            <a:spLocks noGrp="1"/>
          </p:cNvSpPr>
          <p:nvPr>
            <p:ph type="subTitle" idx="1"/>
          </p:nvPr>
        </p:nvSpPr>
        <p:spPr>
          <a:xfrm>
            <a:off x="1069848" y="4389120"/>
            <a:ext cx="7891272" cy="2097944"/>
          </a:xfrm>
        </p:spPr>
        <p:txBody>
          <a:bodyPr>
            <a:noAutofit/>
          </a:bodyPr>
          <a:lstStyle/>
          <a:p>
            <a:pPr algn="l"/>
            <a:r>
              <a:rPr lang="en-US" sz="1500" dirty="0"/>
              <a:t>																					Team Members </a:t>
            </a:r>
          </a:p>
          <a:p>
            <a:pPr algn="l"/>
            <a:r>
              <a:rPr lang="en-US" sz="1500" dirty="0"/>
              <a:t>					  - S</a:t>
            </a:r>
            <a:r>
              <a:rPr lang="en-IN" sz="1500" b="0" i="0" dirty="0" err="1">
                <a:effectLst/>
                <a:highlight>
                  <a:srgbClr val="FFFFFF"/>
                </a:highlight>
              </a:rPr>
              <a:t>anyogita</a:t>
            </a:r>
            <a:r>
              <a:rPr lang="en-IN" sz="1500" b="0" i="0" dirty="0">
                <a:effectLst/>
                <a:highlight>
                  <a:srgbClr val="FFFFFF"/>
                </a:highlight>
              </a:rPr>
              <a:t> </a:t>
            </a:r>
            <a:r>
              <a:rPr lang="en-IN" sz="1500" b="0" i="0" dirty="0" err="1">
                <a:effectLst/>
                <a:highlight>
                  <a:srgbClr val="FFFFFF"/>
                </a:highlight>
              </a:rPr>
              <a:t>kharat</a:t>
            </a:r>
            <a:endParaRPr lang="en-IN" sz="1500" b="0" i="0" dirty="0">
              <a:effectLst/>
              <a:highlight>
                <a:srgbClr val="FFFFFF"/>
              </a:highlight>
            </a:endParaRPr>
          </a:p>
          <a:p>
            <a:pPr algn="l"/>
            <a:r>
              <a:rPr lang="en-US" sz="1500" dirty="0"/>
              <a:t>					  - Souvik Sarkar</a:t>
            </a:r>
          </a:p>
          <a:p>
            <a:pPr algn="l"/>
            <a:r>
              <a:rPr lang="en-US" sz="1500" dirty="0"/>
              <a:t>					  - </a:t>
            </a:r>
            <a:r>
              <a:rPr lang="en-IN" sz="1500" b="0" i="0" dirty="0" err="1">
                <a:effectLst/>
                <a:highlight>
                  <a:srgbClr val="FFFFFF"/>
                </a:highlight>
              </a:rPr>
              <a:t>Shaheb</a:t>
            </a:r>
            <a:r>
              <a:rPr lang="en-IN" sz="1500" b="0" i="0" dirty="0">
                <a:effectLst/>
                <a:highlight>
                  <a:srgbClr val="FFFFFF"/>
                </a:highlight>
              </a:rPr>
              <a:t> Ali</a:t>
            </a:r>
            <a:r>
              <a:rPr lang="en-US" sz="1500" dirty="0"/>
              <a:t>					</a:t>
            </a:r>
            <a:endParaRPr lang="en-IN" sz="1500" dirty="0"/>
          </a:p>
        </p:txBody>
      </p:sp>
    </p:spTree>
    <p:extLst>
      <p:ext uri="{BB962C8B-B14F-4D97-AF65-F5344CB8AC3E}">
        <p14:creationId xmlns:p14="http://schemas.microsoft.com/office/powerpoint/2010/main" val="380231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5BD6-D175-AFED-919B-A08C6B2B3957}"/>
              </a:ext>
            </a:extLst>
          </p:cNvPr>
          <p:cNvSpPr>
            <a:spLocks noGrp="1"/>
          </p:cNvSpPr>
          <p:nvPr>
            <p:ph type="title"/>
          </p:nvPr>
        </p:nvSpPr>
        <p:spPr/>
        <p:txBody>
          <a:bodyPr/>
          <a:lstStyle/>
          <a:p>
            <a:r>
              <a:rPr lang="en-US" dirty="0"/>
              <a:t>Insights</a:t>
            </a:r>
            <a:br>
              <a:rPr lang="en-US" dirty="0"/>
            </a:br>
            <a:r>
              <a:rPr lang="en-US" dirty="0"/>
              <a:t> </a:t>
            </a:r>
            <a:r>
              <a:rPr lang="en-US" sz="2400" dirty="0"/>
              <a:t>Based on the analysis done on IMDB dataset, we derive following insights</a:t>
            </a:r>
            <a:endParaRPr lang="en-IN" dirty="0"/>
          </a:p>
        </p:txBody>
      </p:sp>
      <p:sp>
        <p:nvSpPr>
          <p:cNvPr id="3" name="Content Placeholder 2">
            <a:extLst>
              <a:ext uri="{FF2B5EF4-FFF2-40B4-BE49-F238E27FC236}">
                <a16:creationId xmlns:a16="http://schemas.microsoft.com/office/drawing/2014/main" id="{2A5C4B72-5239-0029-394D-96F7727C14E0}"/>
              </a:ext>
            </a:extLst>
          </p:cNvPr>
          <p:cNvSpPr>
            <a:spLocks noGrp="1"/>
          </p:cNvSpPr>
          <p:nvPr>
            <p:ph idx="1"/>
          </p:nvPr>
        </p:nvSpPr>
        <p:spPr/>
        <p:txBody>
          <a:bodyPr>
            <a:normAutofit lnSpcReduction="10000"/>
          </a:bodyPr>
          <a:lstStyle/>
          <a:p>
            <a:r>
              <a:rPr lang="en-US" dirty="0"/>
              <a:t>Movies released on year on year basis has gone down. Around  3052 movies have been produced on year of 2017. Highest number of movies have been produced in the month of ‘MARCH’</a:t>
            </a:r>
          </a:p>
          <a:p>
            <a:r>
              <a:rPr lang="en-US" dirty="0"/>
              <a:t>Drama is the most popular genre amongst all 13 genre present in the dataset. 4285 movies have been produced in the ‘Drama’ genre with more that 106 mins of average duration. Whereas Action genre movies has the highest average duration of approx. 113 mins</a:t>
            </a:r>
          </a:p>
          <a:p>
            <a:r>
              <a:rPr lang="en-US" dirty="0"/>
              <a:t>‘Dream Warrior Pictures’ &amp; ‘National Theatre Live’ are the top ranked production companies which  have been produced highest numbers of hit movies.</a:t>
            </a:r>
          </a:p>
          <a:p>
            <a:r>
              <a:rPr lang="en-IN" dirty="0"/>
              <a:t>James Mangold can be hired as the director for RSVP’s future project as he is in the list of </a:t>
            </a:r>
            <a:r>
              <a:rPr lang="en-US" dirty="0"/>
              <a:t> top three directors in the top three genres whose movies have an average rating &gt; 8.</a:t>
            </a:r>
          </a:p>
          <a:p>
            <a:pPr marL="2271400" lvl="8" indent="0">
              <a:buNone/>
            </a:pPr>
            <a:r>
              <a:rPr lang="en-US" dirty="0"/>
              <a:t>                                                                                                                     (CONTD.)</a:t>
            </a:r>
          </a:p>
        </p:txBody>
      </p:sp>
    </p:spTree>
    <p:extLst>
      <p:ext uri="{BB962C8B-B14F-4D97-AF65-F5344CB8AC3E}">
        <p14:creationId xmlns:p14="http://schemas.microsoft.com/office/powerpoint/2010/main" val="157474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93CB0-98BD-EC78-6CFC-CCB5F3F47F69}"/>
              </a:ext>
            </a:extLst>
          </p:cNvPr>
          <p:cNvSpPr>
            <a:spLocks noGrp="1"/>
          </p:cNvSpPr>
          <p:nvPr>
            <p:ph idx="1"/>
          </p:nvPr>
        </p:nvSpPr>
        <p:spPr>
          <a:xfrm>
            <a:off x="1069848" y="143774"/>
            <a:ext cx="10058400" cy="6028426"/>
          </a:xfrm>
        </p:spPr>
        <p:txBody>
          <a:bodyPr>
            <a:normAutofit lnSpcReduction="10000"/>
          </a:bodyPr>
          <a:lstStyle/>
          <a:p>
            <a:r>
              <a:rPr lang="en-US" dirty="0"/>
              <a:t>The company may consider Mammootty and Mohanlal as the lead actors as their movies have the highest median ratings. </a:t>
            </a:r>
          </a:p>
          <a:p>
            <a:r>
              <a:rPr lang="en-US" dirty="0"/>
              <a:t>RSVP being the Indian company they may consider </a:t>
            </a:r>
            <a:r>
              <a:rPr lang="en-US" dirty="0" err="1"/>
              <a:t>Taapsee</a:t>
            </a:r>
            <a:r>
              <a:rPr lang="en-US" dirty="0"/>
              <a:t> Pannu as their lead actress as she got the highest ratings per votes considered. She got a rating of 7.74</a:t>
            </a:r>
          </a:p>
          <a:p>
            <a:r>
              <a:rPr lang="en-US" dirty="0"/>
              <a:t>Based on total votes and average rating Vijay  </a:t>
            </a:r>
            <a:r>
              <a:rPr lang="en-US" dirty="0" err="1"/>
              <a:t>Sethupathi</a:t>
            </a:r>
            <a:r>
              <a:rPr lang="en-US" dirty="0"/>
              <a:t> is the highest rated actor with rating of 8.42, he can definitely be considered in the upcoming project of RSVP.</a:t>
            </a:r>
          </a:p>
          <a:p>
            <a:r>
              <a:rPr lang="en-US" dirty="0"/>
              <a:t>In terms of world wide gross income, ‘The Fate of the Furious’, which belongs to Thriller genre, has topped the list. ‘Despicable Me 3’ and ‘Jumanji: Welcome to the Jungle’ in comedy genre are the 2</a:t>
            </a:r>
            <a:r>
              <a:rPr lang="en-US" baseline="30000" dirty="0"/>
              <a:t>nd</a:t>
            </a:r>
            <a:r>
              <a:rPr lang="en-US" dirty="0"/>
              <a:t> and 3</a:t>
            </a:r>
            <a:r>
              <a:rPr lang="en-US" baseline="30000" dirty="0"/>
              <a:t>rd</a:t>
            </a:r>
            <a:r>
              <a:rPr lang="en-US" dirty="0"/>
              <a:t> in the list consecutively. If RSVP is taking up any world wide project they might consider the ‘Comedy’ or ‘Thriller’.</a:t>
            </a:r>
          </a:p>
          <a:p>
            <a:r>
              <a:rPr lang="en-US" dirty="0"/>
              <a:t>For multilingual  projects RSVP  may think of partnering with ‘Star Cinema’ or ‘Twentieth Century Fox’ production companies.</a:t>
            </a:r>
          </a:p>
          <a:p>
            <a:r>
              <a:rPr lang="en-US" dirty="0"/>
              <a:t>Even though Andrew Jones is one of the most popular director from the perspective of making most number of movies with 190.75 as an average inter movie days have not done well if rating is considered [average rating of 3.2]. Where as if we consider top 9 directors in the list, ‘Steven Soderbergh’ has done a great job, 4 movies with an inter movie days average of 254.33, 6.34 avg rating, total votes received – 171684, can be considered as well.</a:t>
            </a:r>
          </a:p>
          <a:p>
            <a:endParaRPr lang="en-IN" dirty="0"/>
          </a:p>
        </p:txBody>
      </p:sp>
    </p:spTree>
    <p:extLst>
      <p:ext uri="{BB962C8B-B14F-4D97-AF65-F5344CB8AC3E}">
        <p14:creationId xmlns:p14="http://schemas.microsoft.com/office/powerpoint/2010/main" val="144707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500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Rockwell</vt:lpstr>
      <vt:lpstr>Rockwell Condensed</vt:lpstr>
      <vt:lpstr>Wingdings</vt:lpstr>
      <vt:lpstr>Wood Type</vt:lpstr>
      <vt:lpstr>Executive Summary  - IMDB movies ratings dataset</vt:lpstr>
      <vt:lpstr>Insights  Based on the analysis done on IMDB dataset, we derive following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Souvik Sarkar</dc:creator>
  <cp:lastModifiedBy>Souvik Sarkar</cp:lastModifiedBy>
  <cp:revision>3</cp:revision>
  <dcterms:created xsi:type="dcterms:W3CDTF">2024-06-30T15:37:39Z</dcterms:created>
  <dcterms:modified xsi:type="dcterms:W3CDTF">2024-06-30T17:43:19Z</dcterms:modified>
</cp:coreProperties>
</file>