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66" r:id="rId2"/>
    <p:sldId id="269" r:id="rId3"/>
    <p:sldId id="257" r:id="rId4"/>
    <p:sldId id="258" r:id="rId5"/>
    <p:sldId id="260" r:id="rId6"/>
    <p:sldId id="259" r:id="rId7"/>
    <p:sldId id="261" r:id="rId8"/>
    <p:sldId id="262" r:id="rId9"/>
    <p:sldId id="263" r:id="rId10"/>
    <p:sldId id="264"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1" d="100"/>
          <a:sy n="81" d="100"/>
        </p:scale>
        <p:origin x="72"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F6D76E-EC2C-446B-848C-91E04DC28BEF}" type="datetimeFigureOut">
              <a:rPr lang="en-IN" smtClean="0"/>
              <a:t>22-11-2022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FE37E2D-38D7-4CF4-9DEA-B6C4E993AD8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9116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F6D76E-EC2C-446B-848C-91E04DC28BEF}"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37E2D-38D7-4CF4-9DEA-B6C4E993AD8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3663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F6D76E-EC2C-446B-848C-91E04DC28BEF}"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37E2D-38D7-4CF4-9DEA-B6C4E993AD8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190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F6D76E-EC2C-446B-848C-91E04DC28BEF}"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37E2D-38D7-4CF4-9DEA-B6C4E993AD8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187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6D76E-EC2C-446B-848C-91E04DC28BEF}"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37E2D-38D7-4CF4-9DEA-B6C4E993AD8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192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F6D76E-EC2C-446B-848C-91E04DC28BEF}"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E37E2D-38D7-4CF4-9DEA-B6C4E993AD8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6402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F6D76E-EC2C-446B-848C-91E04DC28BEF}" type="datetimeFigureOut">
              <a:rPr lang="en-IN" smtClean="0"/>
              <a:t>22-11-2022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E37E2D-38D7-4CF4-9DEA-B6C4E993AD8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760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F6D76E-EC2C-446B-848C-91E04DC28BEF}" type="datetimeFigureOut">
              <a:rPr lang="en-IN" smtClean="0"/>
              <a:t>22-11-2022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E37E2D-38D7-4CF4-9DEA-B6C4E993AD8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595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F6D76E-EC2C-446B-848C-91E04DC28BEF}" type="datetimeFigureOut">
              <a:rPr lang="en-IN" smtClean="0"/>
              <a:t>22-11-2022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E37E2D-38D7-4CF4-9DEA-B6C4E993AD8C}" type="slidenum">
              <a:rPr lang="en-IN" smtClean="0"/>
              <a:t>‹#›</a:t>
            </a:fld>
            <a:endParaRPr lang="en-IN"/>
          </a:p>
        </p:txBody>
      </p:sp>
    </p:spTree>
    <p:extLst>
      <p:ext uri="{BB962C8B-B14F-4D97-AF65-F5344CB8AC3E}">
        <p14:creationId xmlns:p14="http://schemas.microsoft.com/office/powerpoint/2010/main" val="20065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F6D76E-EC2C-446B-848C-91E04DC28BEF}"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E37E2D-38D7-4CF4-9DEA-B6C4E993AD8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830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3F6D76E-EC2C-446B-848C-91E04DC28BEF}" type="datetimeFigureOut">
              <a:rPr lang="en-IN" smtClean="0"/>
              <a:t>22-11-2022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FE37E2D-38D7-4CF4-9DEA-B6C4E993AD8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2795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3F6D76E-EC2C-446B-848C-91E04DC28BEF}" type="datetimeFigureOut">
              <a:rPr lang="en-IN" smtClean="0"/>
              <a:t>22-11-2022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FE37E2D-38D7-4CF4-9DEA-B6C4E993AD8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00510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code/atchayvarma/loan-prediction-ml-project/data" TargetMode="External"/><Relationship Id="rId2" Type="http://schemas.openxmlformats.org/officeDocument/2006/relationships/hyperlink" Target="https://ijirt.org/master/publishedpaper/IJIRT151769_PAPER.pdf"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B294-C17E-F163-910D-37D14F1966C1}"/>
              </a:ext>
            </a:extLst>
          </p:cNvPr>
          <p:cNvSpPr>
            <a:spLocks noGrp="1"/>
          </p:cNvSpPr>
          <p:nvPr>
            <p:ph type="title"/>
          </p:nvPr>
        </p:nvSpPr>
        <p:spPr>
          <a:xfrm>
            <a:off x="78829" y="797909"/>
            <a:ext cx="4484462" cy="2407582"/>
          </a:xfrm>
        </p:spPr>
        <p:txBody>
          <a:bodyPr>
            <a:normAutofit/>
          </a:bodyPr>
          <a:lstStyle/>
          <a:p>
            <a:r>
              <a:rPr lang="en-IN" sz="3200" dirty="0"/>
              <a:t>Loan prediction</a:t>
            </a:r>
          </a:p>
        </p:txBody>
      </p:sp>
      <p:sp>
        <p:nvSpPr>
          <p:cNvPr id="4" name="Text Placeholder 3">
            <a:extLst>
              <a:ext uri="{FF2B5EF4-FFF2-40B4-BE49-F238E27FC236}">
                <a16:creationId xmlns:a16="http://schemas.microsoft.com/office/drawing/2014/main" id="{660ACB3E-636B-81D2-F4E8-0BE57C37BCFE}"/>
              </a:ext>
            </a:extLst>
          </p:cNvPr>
          <p:cNvSpPr>
            <a:spLocks noGrp="1"/>
          </p:cNvSpPr>
          <p:nvPr>
            <p:ph type="body" sz="half" idx="2"/>
          </p:nvPr>
        </p:nvSpPr>
        <p:spPr>
          <a:xfrm>
            <a:off x="775063" y="3205491"/>
            <a:ext cx="3944621" cy="2620543"/>
          </a:xfrm>
        </p:spPr>
        <p:txBody>
          <a:bodyPr>
            <a:noAutofit/>
          </a:bodyPr>
          <a:lstStyle/>
          <a:p>
            <a:r>
              <a:rPr lang="en-IN" dirty="0"/>
              <a:t>Ramesh Kumar </a:t>
            </a:r>
            <a:r>
              <a:rPr lang="en-IN" dirty="0" err="1"/>
              <a:t>Surapuredy</a:t>
            </a:r>
            <a:r>
              <a:rPr lang="en-IN" dirty="0"/>
              <a:t> (U00831213)</a:t>
            </a:r>
          </a:p>
          <a:p>
            <a:r>
              <a:rPr lang="en-IN" dirty="0"/>
              <a:t>Contact email: rsrprddy@memphis.edu </a:t>
            </a:r>
          </a:p>
          <a:p>
            <a:r>
              <a:rPr lang="en-IN" dirty="0"/>
              <a:t>AND </a:t>
            </a:r>
          </a:p>
          <a:p>
            <a:r>
              <a:rPr lang="en-IN" dirty="0"/>
              <a:t>Hemanth </a:t>
            </a:r>
            <a:r>
              <a:rPr lang="en-IN" dirty="0" err="1"/>
              <a:t>Venumbaka</a:t>
            </a:r>
            <a:r>
              <a:rPr lang="en-IN" dirty="0"/>
              <a:t> (U00870132)</a:t>
            </a:r>
          </a:p>
          <a:p>
            <a:r>
              <a:rPr lang="en-IN" dirty="0"/>
              <a:t>Contact email: hvnmbaka@memphis.edu</a:t>
            </a:r>
          </a:p>
          <a:p>
            <a:endParaRPr lang="en-IN" dirty="0"/>
          </a:p>
          <a:p>
            <a:endParaRPr lang="en-IN" dirty="0"/>
          </a:p>
        </p:txBody>
      </p:sp>
      <p:pic>
        <p:nvPicPr>
          <p:cNvPr id="3074" name="Picture 2" descr="Loan Prediction using Machine Learning Project Source Code">
            <a:extLst>
              <a:ext uri="{FF2B5EF4-FFF2-40B4-BE49-F238E27FC236}">
                <a16:creationId xmlns:a16="http://schemas.microsoft.com/office/drawing/2014/main" id="{34B5B2E5-5875-E1C6-3B3F-B63DB9F044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19684" y="749717"/>
            <a:ext cx="7472316" cy="4483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242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9E2659-8D9D-B701-2F9C-BCD8D9A3398D}"/>
              </a:ext>
            </a:extLst>
          </p:cNvPr>
          <p:cNvSpPr txBox="1"/>
          <p:nvPr/>
        </p:nvSpPr>
        <p:spPr>
          <a:xfrm>
            <a:off x="0" y="0"/>
            <a:ext cx="11177752" cy="830997"/>
          </a:xfrm>
          <a:prstGeom prst="rect">
            <a:avLst/>
          </a:prstGeom>
          <a:noFill/>
        </p:spPr>
        <p:txBody>
          <a:bodyPr wrap="square">
            <a:spAutoFit/>
          </a:bodyPr>
          <a:lstStyle/>
          <a:p>
            <a:r>
              <a:rPr lang="en-US" sz="2400" b="1" i="0" dirty="0">
                <a:solidFill>
                  <a:srgbClr val="2D3B45"/>
                </a:solidFill>
                <a:effectLst/>
                <a:latin typeface="LatoWeb"/>
              </a:rPr>
              <a:t>What are the preliminary results? What conclusion can be drawn from your observation? </a:t>
            </a:r>
            <a:endParaRPr lang="en-IN" sz="2400" b="1" dirty="0"/>
          </a:p>
        </p:txBody>
      </p:sp>
      <p:sp>
        <p:nvSpPr>
          <p:cNvPr id="4" name="TextBox 3">
            <a:extLst>
              <a:ext uri="{FF2B5EF4-FFF2-40B4-BE49-F238E27FC236}">
                <a16:creationId xmlns:a16="http://schemas.microsoft.com/office/drawing/2014/main" id="{63373489-D643-690D-E9D6-3FF5AFF228BE}"/>
              </a:ext>
            </a:extLst>
          </p:cNvPr>
          <p:cNvSpPr txBox="1"/>
          <p:nvPr/>
        </p:nvSpPr>
        <p:spPr>
          <a:xfrm>
            <a:off x="275897" y="1001109"/>
            <a:ext cx="6858000" cy="4154984"/>
          </a:xfrm>
          <a:prstGeom prst="rect">
            <a:avLst/>
          </a:prstGeom>
          <a:noFill/>
        </p:spPr>
        <p:txBody>
          <a:bodyPr wrap="square" rtlCol="0">
            <a:spAutoFit/>
          </a:bodyPr>
          <a:lstStyle/>
          <a:p>
            <a:pPr marL="285750" indent="-285750">
              <a:buFont typeface="Arial" panose="020B0604020202020204" pitchFamily="34" charset="0"/>
              <a:buChar char="•"/>
            </a:pPr>
            <a:r>
              <a:rPr lang="en-US" sz="2400" i="0" dirty="0">
                <a:effectLst/>
                <a:latin typeface="Inter"/>
              </a:rPr>
              <a:t>We constructed models taking different variables into account and found through odds ratio that credit </a:t>
            </a:r>
            <a:r>
              <a:rPr lang="en-US" sz="2400" i="0" dirty="0" err="1">
                <a:effectLst/>
                <a:latin typeface="Inter"/>
              </a:rPr>
              <a:t>credit</a:t>
            </a:r>
            <a:r>
              <a:rPr lang="en-US" sz="2400" i="0" dirty="0">
                <a:effectLst/>
                <a:latin typeface="Inter"/>
              </a:rPr>
              <a:t> history is creating the most impact on loan giving decision</a:t>
            </a:r>
          </a:p>
          <a:p>
            <a:pPr marL="285750" indent="-285750">
              <a:buFont typeface="Arial" panose="020B0604020202020204" pitchFamily="34" charset="0"/>
              <a:buChar char="•"/>
            </a:pPr>
            <a:r>
              <a:rPr lang="en-US" sz="2400" i="0" dirty="0">
                <a:effectLst/>
                <a:latin typeface="Inter"/>
              </a:rPr>
              <a:t>Finally, we got a model with </a:t>
            </a:r>
            <a:r>
              <a:rPr lang="en-US" sz="2400" i="0" dirty="0" err="1">
                <a:effectLst/>
                <a:latin typeface="Inter"/>
              </a:rPr>
              <a:t>coapplicant</a:t>
            </a:r>
            <a:r>
              <a:rPr lang="en-US" sz="2400" i="0" dirty="0">
                <a:effectLst/>
                <a:latin typeface="Inter"/>
              </a:rPr>
              <a:t> income and credit history as independent variable with highest accuracy.</a:t>
            </a:r>
          </a:p>
          <a:p>
            <a:pPr marL="285750" indent="-285750">
              <a:buFont typeface="Arial" panose="020B0604020202020204" pitchFamily="34" charset="0"/>
              <a:buChar char="•"/>
            </a:pPr>
            <a:r>
              <a:rPr lang="en-US" sz="2400" i="0" dirty="0">
                <a:effectLst/>
                <a:latin typeface="Inter"/>
              </a:rPr>
              <a:t>We tested the data and got the accuracy of 83 %.</a:t>
            </a:r>
          </a:p>
          <a:p>
            <a:pPr marL="285750" indent="-285750">
              <a:buFont typeface="Arial" panose="020B0604020202020204" pitchFamily="34" charset="0"/>
              <a:buChar char="•"/>
            </a:pPr>
            <a:r>
              <a:rPr lang="en-US" sz="2400" dirty="0">
                <a:latin typeface="Inter"/>
              </a:rPr>
              <a:t>Among all the models Logistic Regression gives maximum accuracy.</a:t>
            </a:r>
            <a:endParaRPr lang="en-US" sz="2400" i="0" dirty="0">
              <a:effectLst/>
              <a:latin typeface="Inter"/>
            </a:endParaRPr>
          </a:p>
          <a:p>
            <a:pPr marL="285750" indent="-285750">
              <a:buFont typeface="Arial" panose="020B0604020202020204" pitchFamily="34" charset="0"/>
              <a:buChar char="•"/>
            </a:pPr>
            <a:endParaRPr lang="en-IN" sz="2400" dirty="0"/>
          </a:p>
        </p:txBody>
      </p:sp>
      <p:pic>
        <p:nvPicPr>
          <p:cNvPr id="6" name="Picture 5">
            <a:extLst>
              <a:ext uri="{FF2B5EF4-FFF2-40B4-BE49-F238E27FC236}">
                <a16:creationId xmlns:a16="http://schemas.microsoft.com/office/drawing/2014/main" id="{3BA4CD6B-7E9C-6400-5787-1BEA76D885D9}"/>
              </a:ext>
            </a:extLst>
          </p:cNvPr>
          <p:cNvPicPr>
            <a:picLocks noChangeAspect="1"/>
          </p:cNvPicPr>
          <p:nvPr/>
        </p:nvPicPr>
        <p:blipFill>
          <a:blip r:embed="rId2"/>
          <a:stretch>
            <a:fillRect/>
          </a:stretch>
        </p:blipFill>
        <p:spPr>
          <a:xfrm>
            <a:off x="7328885" y="1064246"/>
            <a:ext cx="4863115" cy="2672181"/>
          </a:xfrm>
          <a:prstGeom prst="rect">
            <a:avLst/>
          </a:prstGeom>
        </p:spPr>
      </p:pic>
    </p:spTree>
    <p:extLst>
      <p:ext uri="{BB962C8B-B14F-4D97-AF65-F5344CB8AC3E}">
        <p14:creationId xmlns:p14="http://schemas.microsoft.com/office/powerpoint/2010/main" val="287387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6EDE72-AA99-5CE0-3428-002F2784AE71}"/>
              </a:ext>
            </a:extLst>
          </p:cNvPr>
          <p:cNvSpPr txBox="1"/>
          <p:nvPr/>
        </p:nvSpPr>
        <p:spPr>
          <a:xfrm>
            <a:off x="1387366" y="756744"/>
            <a:ext cx="9254358" cy="3354765"/>
          </a:xfrm>
          <a:prstGeom prst="rect">
            <a:avLst/>
          </a:prstGeom>
          <a:noFill/>
        </p:spPr>
        <p:txBody>
          <a:bodyPr wrap="square" rtlCol="0">
            <a:spAutoFit/>
          </a:bodyPr>
          <a:lstStyle/>
          <a:p>
            <a:r>
              <a:rPr lang="en-IN" sz="3600" dirty="0"/>
              <a:t>						References:</a:t>
            </a:r>
          </a:p>
          <a:p>
            <a:endParaRPr lang="en-IN" sz="3600" dirty="0"/>
          </a:p>
          <a:p>
            <a:r>
              <a:rPr lang="en-IN" sz="2800" dirty="0">
                <a:hlinkClick r:id="rId2"/>
              </a:rPr>
              <a:t>https://ijirt.org/master/publishedpaper/IJIRT151769_PAPER.pdf</a:t>
            </a:r>
            <a:endParaRPr lang="en-IN" sz="2800" dirty="0"/>
          </a:p>
          <a:p>
            <a:endParaRPr lang="en-IN" sz="2800" dirty="0"/>
          </a:p>
          <a:p>
            <a:r>
              <a:rPr lang="en-IN" sz="2800" dirty="0">
                <a:hlinkClick r:id="rId3"/>
              </a:rPr>
              <a:t>https://www.kaggle.com/code/atchayvarma/loan-prediction-ml-project/data</a:t>
            </a:r>
            <a:endParaRPr lang="en-IN" sz="2800" dirty="0"/>
          </a:p>
          <a:p>
            <a:endParaRPr lang="en-IN" sz="2800" dirty="0"/>
          </a:p>
        </p:txBody>
      </p:sp>
    </p:spTree>
    <p:extLst>
      <p:ext uri="{BB962C8B-B14F-4D97-AF65-F5344CB8AC3E}">
        <p14:creationId xmlns:p14="http://schemas.microsoft.com/office/powerpoint/2010/main" val="1232380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17FD08-2512-A180-94C9-475932017681}"/>
              </a:ext>
            </a:extLst>
          </p:cNvPr>
          <p:cNvSpPr txBox="1"/>
          <p:nvPr/>
        </p:nvSpPr>
        <p:spPr>
          <a:xfrm>
            <a:off x="3255579" y="110359"/>
            <a:ext cx="6235262" cy="2585323"/>
          </a:xfrm>
          <a:prstGeom prst="rect">
            <a:avLst/>
          </a:prstGeom>
          <a:noFill/>
        </p:spPr>
        <p:txBody>
          <a:bodyPr wrap="square" rtlCol="0">
            <a:spAutoFit/>
          </a:bodyPr>
          <a:lstStyle/>
          <a:p>
            <a:r>
              <a:rPr lang="en-IN" sz="5400" b="1" dirty="0"/>
              <a:t>			</a:t>
            </a:r>
          </a:p>
          <a:p>
            <a:endParaRPr lang="en-IN" sz="5400" b="1" dirty="0"/>
          </a:p>
          <a:p>
            <a:r>
              <a:rPr lang="en-IN" sz="5400" b="1" dirty="0"/>
              <a:t>THANK YOU</a:t>
            </a:r>
          </a:p>
        </p:txBody>
      </p:sp>
    </p:spTree>
    <p:extLst>
      <p:ext uri="{BB962C8B-B14F-4D97-AF65-F5344CB8AC3E}">
        <p14:creationId xmlns:p14="http://schemas.microsoft.com/office/powerpoint/2010/main" val="98547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2126C6-375C-5356-E98C-55042B61BBF8}"/>
              </a:ext>
            </a:extLst>
          </p:cNvPr>
          <p:cNvSpPr txBox="1"/>
          <p:nvPr/>
        </p:nvSpPr>
        <p:spPr>
          <a:xfrm>
            <a:off x="0" y="0"/>
            <a:ext cx="4920343" cy="646331"/>
          </a:xfrm>
          <a:prstGeom prst="rect">
            <a:avLst/>
          </a:prstGeom>
          <a:noFill/>
        </p:spPr>
        <p:txBody>
          <a:bodyPr wrap="square" rtlCol="0">
            <a:spAutoFit/>
          </a:bodyPr>
          <a:lstStyle/>
          <a:p>
            <a:r>
              <a:rPr lang="en-IN" sz="3600" b="1" dirty="0"/>
              <a:t>Introduction:</a:t>
            </a:r>
          </a:p>
        </p:txBody>
      </p:sp>
      <p:sp>
        <p:nvSpPr>
          <p:cNvPr id="4" name="TextBox 3">
            <a:extLst>
              <a:ext uri="{FF2B5EF4-FFF2-40B4-BE49-F238E27FC236}">
                <a16:creationId xmlns:a16="http://schemas.microsoft.com/office/drawing/2014/main" id="{276A076F-CF42-BF11-7406-206C3CD06641}"/>
              </a:ext>
            </a:extLst>
          </p:cNvPr>
          <p:cNvSpPr txBox="1"/>
          <p:nvPr/>
        </p:nvSpPr>
        <p:spPr>
          <a:xfrm>
            <a:off x="174172" y="905691"/>
            <a:ext cx="6296298" cy="4524315"/>
          </a:xfrm>
          <a:prstGeom prst="rect">
            <a:avLst/>
          </a:prstGeom>
          <a:noFill/>
        </p:spPr>
        <p:txBody>
          <a:bodyPr wrap="square">
            <a:spAutoFit/>
          </a:bodyPr>
          <a:lstStyle/>
          <a:p>
            <a:endParaRPr lang="en-US" sz="2400" b="0" i="0" dirty="0">
              <a:solidFill>
                <a:srgbClr val="292929"/>
              </a:solidFill>
              <a:effectLst/>
              <a:latin typeface="source-serif-pro"/>
            </a:endParaRPr>
          </a:p>
          <a:p>
            <a:pPr marL="285750" indent="-285750">
              <a:buFont typeface="Arial" panose="020B0604020202020204" pitchFamily="34" charset="0"/>
              <a:buChar char="•"/>
            </a:pPr>
            <a:r>
              <a:rPr lang="en-US" sz="2400" b="0" i="0" dirty="0">
                <a:solidFill>
                  <a:srgbClr val="292929"/>
                </a:solidFill>
                <a:effectLst/>
                <a:latin typeface="source-serif-pro"/>
              </a:rPr>
              <a:t>The major aim of this project is to predict which of the customers will have their loan paid or not.</a:t>
            </a:r>
          </a:p>
          <a:p>
            <a:pPr marL="285750" indent="-285750">
              <a:buFont typeface="Arial" panose="020B0604020202020204" pitchFamily="34" charset="0"/>
              <a:buChar char="•"/>
            </a:pPr>
            <a:r>
              <a:rPr lang="en-US" sz="2400" b="0" i="0" dirty="0">
                <a:solidFill>
                  <a:srgbClr val="333333"/>
                </a:solidFill>
                <a:effectLst/>
                <a:latin typeface="Roboto" panose="02000000000000000000" pitchFamily="2" charset="0"/>
              </a:rPr>
              <a:t>we are developing loan prediction system using machine learning, so the system automatically selects the eligible candidates.</a:t>
            </a:r>
          </a:p>
          <a:p>
            <a:pPr marL="285750" indent="-285750">
              <a:buFont typeface="Arial" panose="020B0604020202020204" pitchFamily="34" charset="0"/>
              <a:buChar char="•"/>
            </a:pPr>
            <a:r>
              <a:rPr lang="en-US" sz="2400" b="0" i="0" dirty="0">
                <a:solidFill>
                  <a:srgbClr val="333333"/>
                </a:solidFill>
                <a:effectLst/>
                <a:latin typeface="Roboto" panose="02000000000000000000" pitchFamily="2" charset="0"/>
              </a:rPr>
              <a:t>we are predicting the loan data by using some machine learning algorithms like Decision Tree, Logistic Regression, Random Forest, </a:t>
            </a:r>
            <a:r>
              <a:rPr lang="en-US" sz="2400" b="0" i="0" dirty="0" err="1">
                <a:solidFill>
                  <a:srgbClr val="333333"/>
                </a:solidFill>
                <a:effectLst/>
                <a:latin typeface="Roboto" panose="02000000000000000000" pitchFamily="2" charset="0"/>
              </a:rPr>
              <a:t>XGBoost</a:t>
            </a:r>
            <a:r>
              <a:rPr lang="en-US" sz="2400" b="0" i="0" dirty="0">
                <a:solidFill>
                  <a:srgbClr val="333333"/>
                </a:solidFill>
                <a:effectLst/>
                <a:latin typeface="Roboto" panose="02000000000000000000" pitchFamily="2" charset="0"/>
              </a:rPr>
              <a:t>.</a:t>
            </a:r>
            <a:endParaRPr lang="en-IN" sz="2400" dirty="0"/>
          </a:p>
        </p:txBody>
      </p:sp>
      <p:pic>
        <p:nvPicPr>
          <p:cNvPr id="6146" name="Picture 2" descr="Can you Predict Customer's Loan Default using Machine Learning? | by  Precious Kolawole | DataDrivenInvestor">
            <a:extLst>
              <a:ext uri="{FF2B5EF4-FFF2-40B4-BE49-F238E27FC236}">
                <a16:creationId xmlns:a16="http://schemas.microsoft.com/office/drawing/2014/main" id="{B670DC15-D103-2405-64C5-6274B5194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1063" y="646331"/>
            <a:ext cx="5251269" cy="3933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43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D91C323-A9DE-32B1-76EF-855BCC6E3A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517" y="0"/>
            <a:ext cx="9098511" cy="6061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139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E924B1-EBC0-E6F8-1429-FF062739F732}"/>
              </a:ext>
            </a:extLst>
          </p:cNvPr>
          <p:cNvSpPr txBox="1"/>
          <p:nvPr/>
        </p:nvSpPr>
        <p:spPr>
          <a:xfrm>
            <a:off x="0" y="0"/>
            <a:ext cx="12192000" cy="2308324"/>
          </a:xfrm>
          <a:prstGeom prst="rect">
            <a:avLst/>
          </a:prstGeom>
          <a:noFill/>
        </p:spPr>
        <p:txBody>
          <a:bodyPr wrap="square">
            <a:spAutoFit/>
          </a:bodyPr>
          <a:lstStyle/>
          <a:p>
            <a:pPr algn="l"/>
            <a:r>
              <a:rPr lang="en-US" sz="2400" b="1" i="0" dirty="0">
                <a:effectLst/>
                <a:latin typeface="Inter"/>
              </a:rPr>
              <a:t>Logistic Regression</a:t>
            </a:r>
          </a:p>
          <a:p>
            <a:pPr algn="l"/>
            <a:r>
              <a:rPr lang="en-US" sz="2400" b="0" i="0" dirty="0">
                <a:solidFill>
                  <a:srgbClr val="182431"/>
                </a:solidFill>
                <a:effectLst/>
                <a:latin typeface="Inter"/>
              </a:rPr>
              <a:t>This is a classification algorithm which uses a logistic function to predict binary outcome (True/False, 0/1, Yes/No) given an independent variable. The aim of this model is to find a relationship between features and probability of particular outcome. The logistic function used is a logit function which is a log of odds in the favor of the event. Logit function develops a s-shaped curve with the probability estimate similar to a step function</a:t>
            </a:r>
          </a:p>
        </p:txBody>
      </p:sp>
      <p:sp>
        <p:nvSpPr>
          <p:cNvPr id="5" name="TextBox 4">
            <a:extLst>
              <a:ext uri="{FF2B5EF4-FFF2-40B4-BE49-F238E27FC236}">
                <a16:creationId xmlns:a16="http://schemas.microsoft.com/office/drawing/2014/main" id="{2630A0BC-66CE-78D5-0500-6638044AA793}"/>
              </a:ext>
            </a:extLst>
          </p:cNvPr>
          <p:cNvSpPr txBox="1"/>
          <p:nvPr/>
        </p:nvSpPr>
        <p:spPr>
          <a:xfrm>
            <a:off x="0" y="2760617"/>
            <a:ext cx="12192000" cy="2308324"/>
          </a:xfrm>
          <a:prstGeom prst="rect">
            <a:avLst/>
          </a:prstGeom>
          <a:noFill/>
        </p:spPr>
        <p:txBody>
          <a:bodyPr wrap="square">
            <a:spAutoFit/>
          </a:bodyPr>
          <a:lstStyle/>
          <a:p>
            <a:pPr algn="l"/>
            <a:r>
              <a:rPr lang="en-US" sz="2400" b="1" i="0" dirty="0">
                <a:effectLst/>
                <a:latin typeface="Inter"/>
              </a:rPr>
              <a:t>Decision Trees</a:t>
            </a:r>
          </a:p>
          <a:p>
            <a:pPr algn="l"/>
            <a:r>
              <a:rPr lang="en-US" sz="2400" b="0" i="0" dirty="0">
                <a:solidFill>
                  <a:srgbClr val="182431"/>
                </a:solidFill>
                <a:effectLst/>
                <a:latin typeface="Inter"/>
              </a:rPr>
              <a:t>This is a supervised machine learning algorithm mostly used for classification problems. All features should be discretized in this model, so that the population can be split into two or more homogeneous sets or subsets. This model uses a different algorithm to split a node into two or more sub-nodes. With the creation of more sub-nodes, homogeneity and purity of the nodes increases with respect to the dependent variable.</a:t>
            </a:r>
          </a:p>
        </p:txBody>
      </p:sp>
    </p:spTree>
    <p:extLst>
      <p:ext uri="{BB962C8B-B14F-4D97-AF65-F5344CB8AC3E}">
        <p14:creationId xmlns:p14="http://schemas.microsoft.com/office/powerpoint/2010/main" val="51962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A5BA6D-1010-21B4-4519-DD3F4A016F4F}"/>
              </a:ext>
            </a:extLst>
          </p:cNvPr>
          <p:cNvSpPr txBox="1"/>
          <p:nvPr/>
        </p:nvSpPr>
        <p:spPr>
          <a:xfrm>
            <a:off x="0" y="1"/>
            <a:ext cx="11895908" cy="1938992"/>
          </a:xfrm>
          <a:prstGeom prst="rect">
            <a:avLst/>
          </a:prstGeom>
          <a:noFill/>
        </p:spPr>
        <p:txBody>
          <a:bodyPr wrap="square">
            <a:spAutoFit/>
          </a:bodyPr>
          <a:lstStyle/>
          <a:p>
            <a:pPr algn="l"/>
            <a:r>
              <a:rPr lang="en-US" sz="2400" b="1" i="0" dirty="0">
                <a:effectLst/>
                <a:latin typeface="Inter"/>
              </a:rPr>
              <a:t>Random Forest</a:t>
            </a:r>
          </a:p>
          <a:p>
            <a:pPr algn="l"/>
            <a:r>
              <a:rPr lang="en-US" sz="2400" b="0" i="0" dirty="0">
                <a:solidFill>
                  <a:srgbClr val="182431"/>
                </a:solidFill>
                <a:effectLst/>
                <a:latin typeface="Inter"/>
              </a:rPr>
              <a:t>This is a tree based ensemble model which helps in improving the accuracy of the model . It combines a large number of Decision trees to build a powerful predicting model. It takes a random sample of rows and features of each individual tree to prepare a decision tree model. Final prediction class is either the mode of all the predictors or the mean of all the predictors.</a:t>
            </a:r>
          </a:p>
        </p:txBody>
      </p:sp>
      <p:sp>
        <p:nvSpPr>
          <p:cNvPr id="5" name="TextBox 4">
            <a:extLst>
              <a:ext uri="{FF2B5EF4-FFF2-40B4-BE49-F238E27FC236}">
                <a16:creationId xmlns:a16="http://schemas.microsoft.com/office/drawing/2014/main" id="{967BB906-08B7-4E7D-8058-499200486DAE}"/>
              </a:ext>
            </a:extLst>
          </p:cNvPr>
          <p:cNvSpPr txBox="1"/>
          <p:nvPr/>
        </p:nvSpPr>
        <p:spPr>
          <a:xfrm>
            <a:off x="0" y="2786743"/>
            <a:ext cx="10789920" cy="1938992"/>
          </a:xfrm>
          <a:prstGeom prst="rect">
            <a:avLst/>
          </a:prstGeom>
          <a:noFill/>
        </p:spPr>
        <p:txBody>
          <a:bodyPr wrap="square">
            <a:spAutoFit/>
          </a:bodyPr>
          <a:lstStyle/>
          <a:p>
            <a:pPr algn="l"/>
            <a:r>
              <a:rPr lang="en-US" sz="2400" b="1" i="0" dirty="0" err="1">
                <a:effectLst/>
                <a:latin typeface="Inter"/>
              </a:rPr>
              <a:t>XGBoost</a:t>
            </a:r>
            <a:endParaRPr lang="en-US" sz="2400" b="1" i="0" dirty="0">
              <a:effectLst/>
              <a:latin typeface="Inter"/>
            </a:endParaRPr>
          </a:p>
          <a:p>
            <a:pPr algn="l"/>
            <a:r>
              <a:rPr lang="en-US" sz="2400" b="0" i="0" dirty="0">
                <a:solidFill>
                  <a:srgbClr val="182431"/>
                </a:solidFill>
                <a:effectLst/>
                <a:latin typeface="Inter"/>
              </a:rPr>
              <a:t>This algorithm only works with the quantitative variable. It is a gradient boosting algorithm which forms strong rules for the model by boosting weak learners to a strong learner. It is a fast and efficient algorithm which recently dominated machine learning because of its high performance and speed.</a:t>
            </a:r>
          </a:p>
        </p:txBody>
      </p:sp>
    </p:spTree>
    <p:extLst>
      <p:ext uri="{BB962C8B-B14F-4D97-AF65-F5344CB8AC3E}">
        <p14:creationId xmlns:p14="http://schemas.microsoft.com/office/powerpoint/2010/main" val="299572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386B7A-B968-5B7E-A319-A645A65BBB45}"/>
              </a:ext>
            </a:extLst>
          </p:cNvPr>
          <p:cNvSpPr txBox="1"/>
          <p:nvPr/>
        </p:nvSpPr>
        <p:spPr>
          <a:xfrm>
            <a:off x="156118" y="0"/>
            <a:ext cx="11652706" cy="4062651"/>
          </a:xfrm>
          <a:prstGeom prst="rect">
            <a:avLst/>
          </a:prstGeom>
          <a:noFill/>
        </p:spPr>
        <p:txBody>
          <a:bodyPr wrap="square">
            <a:spAutoFit/>
          </a:bodyPr>
          <a:lstStyle/>
          <a:p>
            <a:r>
              <a:rPr lang="en-US" sz="2400" b="1" i="0" dirty="0">
                <a:solidFill>
                  <a:srgbClr val="2D3B45"/>
                </a:solidFill>
                <a:effectLst/>
                <a:latin typeface="LatoWeb"/>
              </a:rPr>
              <a:t>What datasets are used for experiments? What are the features (e.g., statistics) of the dataset? Is any pre-processing required?</a:t>
            </a:r>
          </a:p>
          <a:p>
            <a:pPr algn="l"/>
            <a:endParaRPr lang="en-US" b="1" i="0" dirty="0">
              <a:effectLst/>
              <a:latin typeface="Inter"/>
            </a:endParaRPr>
          </a:p>
          <a:p>
            <a:pPr algn="l"/>
            <a:r>
              <a:rPr lang="en-US" sz="2400" b="1" i="0" dirty="0">
                <a:effectLst/>
                <a:latin typeface="Inter"/>
              </a:rPr>
              <a:t>Understanding the Dataset</a:t>
            </a:r>
          </a:p>
          <a:p>
            <a:pPr algn="l"/>
            <a:r>
              <a:rPr lang="en-US" sz="2400" b="0" i="0" dirty="0">
                <a:solidFill>
                  <a:srgbClr val="182431"/>
                </a:solidFill>
                <a:effectLst/>
                <a:latin typeface="Inter"/>
              </a:rPr>
              <a:t>The machine learning model is trained using the training data set. Every new applicant details filled at the time of application form acts as a test data set. On the basis of the training data sets, the model will predict whether a loan would be approved or not. We have 13 features in total out of which we have 12 independent variables and 1 dependent variable i.e. </a:t>
            </a:r>
            <a:r>
              <a:rPr lang="en-US" sz="2400" b="0" i="0" dirty="0" err="1">
                <a:solidFill>
                  <a:srgbClr val="182431"/>
                </a:solidFill>
                <a:effectLst/>
                <a:latin typeface="Inter"/>
              </a:rPr>
              <a:t>Loan_Status</a:t>
            </a:r>
            <a:r>
              <a:rPr lang="en-US" sz="2400" b="0" i="0" dirty="0">
                <a:solidFill>
                  <a:srgbClr val="182431"/>
                </a:solidFill>
                <a:effectLst/>
                <a:latin typeface="Inter"/>
              </a:rPr>
              <a:t> in train dataset and 12 independent variables in test dataset. The </a:t>
            </a:r>
            <a:r>
              <a:rPr lang="en-US" sz="2400" b="0" i="0" dirty="0" err="1">
                <a:solidFill>
                  <a:srgbClr val="182431"/>
                </a:solidFill>
                <a:effectLst/>
                <a:latin typeface="Inter"/>
              </a:rPr>
              <a:t>Loan_ID</a:t>
            </a:r>
            <a:r>
              <a:rPr lang="en-US" sz="2400" b="0" i="0" dirty="0">
                <a:solidFill>
                  <a:srgbClr val="182431"/>
                </a:solidFill>
                <a:effectLst/>
                <a:latin typeface="Inter"/>
              </a:rPr>
              <a:t>, Gender, Married, Dependents, Education, </a:t>
            </a:r>
            <a:r>
              <a:rPr lang="en-US" sz="2400" b="0" i="0" dirty="0" err="1">
                <a:solidFill>
                  <a:srgbClr val="182431"/>
                </a:solidFill>
                <a:effectLst/>
                <a:latin typeface="Inter"/>
              </a:rPr>
              <a:t>Self_Employed</a:t>
            </a:r>
            <a:r>
              <a:rPr lang="en-US" sz="2400" b="0" i="0" dirty="0">
                <a:solidFill>
                  <a:srgbClr val="182431"/>
                </a:solidFill>
                <a:effectLst/>
                <a:latin typeface="Inter"/>
              </a:rPr>
              <a:t>, </a:t>
            </a:r>
            <a:r>
              <a:rPr lang="en-US" sz="2400" b="0" i="0" dirty="0" err="1">
                <a:solidFill>
                  <a:srgbClr val="182431"/>
                </a:solidFill>
                <a:effectLst/>
                <a:latin typeface="Inter"/>
              </a:rPr>
              <a:t>Property_Area</a:t>
            </a:r>
            <a:r>
              <a:rPr lang="en-US" sz="2400" b="0" i="0" dirty="0">
                <a:solidFill>
                  <a:srgbClr val="182431"/>
                </a:solidFill>
                <a:effectLst/>
                <a:latin typeface="Inter"/>
              </a:rPr>
              <a:t>, </a:t>
            </a:r>
            <a:r>
              <a:rPr lang="en-US" sz="2400" b="0" i="0" dirty="0" err="1">
                <a:solidFill>
                  <a:srgbClr val="182431"/>
                </a:solidFill>
                <a:effectLst/>
                <a:latin typeface="Inter"/>
              </a:rPr>
              <a:t>Loan_Status</a:t>
            </a:r>
            <a:r>
              <a:rPr lang="en-US" sz="2400" b="0" i="0" dirty="0">
                <a:solidFill>
                  <a:srgbClr val="182431"/>
                </a:solidFill>
                <a:effectLst/>
                <a:latin typeface="Inter"/>
              </a:rPr>
              <a:t> are all categorical data.</a:t>
            </a:r>
          </a:p>
        </p:txBody>
      </p:sp>
    </p:spTree>
    <p:extLst>
      <p:ext uri="{BB962C8B-B14F-4D97-AF65-F5344CB8AC3E}">
        <p14:creationId xmlns:p14="http://schemas.microsoft.com/office/powerpoint/2010/main" val="3762034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E00B3C-2672-617B-9B9F-174FAB593594}"/>
              </a:ext>
            </a:extLst>
          </p:cNvPr>
          <p:cNvSpPr txBox="1"/>
          <p:nvPr/>
        </p:nvSpPr>
        <p:spPr>
          <a:xfrm>
            <a:off x="0" y="1936561"/>
            <a:ext cx="8575287" cy="3970318"/>
          </a:xfrm>
          <a:prstGeom prst="rect">
            <a:avLst/>
          </a:prstGeom>
          <a:noFill/>
        </p:spPr>
        <p:txBody>
          <a:bodyPr wrap="square" rtlCol="0">
            <a:spAutoFit/>
          </a:bodyPr>
          <a:lstStyle/>
          <a:p>
            <a:r>
              <a:rPr lang="en-US" b="0" i="0" dirty="0">
                <a:solidFill>
                  <a:srgbClr val="171616"/>
                </a:solidFill>
                <a:effectLst/>
                <a:latin typeface="SFMono-Regular"/>
              </a:rPr>
              <a:t>The Datatypes of features are as :</a:t>
            </a:r>
          </a:p>
          <a:p>
            <a:r>
              <a:rPr lang="en-US" b="0" i="0" dirty="0">
                <a:solidFill>
                  <a:srgbClr val="171616"/>
                </a:solidFill>
                <a:effectLst/>
                <a:latin typeface="SFMono-Regular"/>
              </a:rPr>
              <a:t> </a:t>
            </a:r>
            <a:r>
              <a:rPr lang="en-US" b="0" i="0" dirty="0" err="1">
                <a:solidFill>
                  <a:srgbClr val="171616"/>
                </a:solidFill>
                <a:effectLst/>
                <a:latin typeface="SFMono-Regular"/>
              </a:rPr>
              <a:t>Loan_ID</a:t>
            </a:r>
            <a:r>
              <a:rPr lang="en-US" b="0" i="0" dirty="0">
                <a:solidFill>
                  <a:srgbClr val="171616"/>
                </a:solidFill>
                <a:effectLst/>
                <a:latin typeface="SFMono-Regular"/>
              </a:rPr>
              <a:t>                          -object </a:t>
            </a:r>
          </a:p>
          <a:p>
            <a:r>
              <a:rPr lang="en-US" b="0" i="0" dirty="0">
                <a:solidFill>
                  <a:srgbClr val="171616"/>
                </a:solidFill>
                <a:effectLst/>
                <a:latin typeface="SFMono-Regular"/>
              </a:rPr>
              <a:t>Gender                            -object </a:t>
            </a:r>
          </a:p>
          <a:p>
            <a:r>
              <a:rPr lang="en-US" b="0" i="0" dirty="0">
                <a:solidFill>
                  <a:srgbClr val="171616"/>
                </a:solidFill>
                <a:effectLst/>
                <a:latin typeface="SFMono-Regular"/>
              </a:rPr>
              <a:t>Married                           -object </a:t>
            </a:r>
          </a:p>
          <a:p>
            <a:r>
              <a:rPr lang="en-US" b="0" i="0" dirty="0">
                <a:solidFill>
                  <a:srgbClr val="171616"/>
                </a:solidFill>
                <a:effectLst/>
                <a:latin typeface="SFMono-Regular"/>
              </a:rPr>
              <a:t>Dependents                    -object </a:t>
            </a:r>
          </a:p>
          <a:p>
            <a:r>
              <a:rPr lang="en-US" b="0" i="0" dirty="0">
                <a:solidFill>
                  <a:srgbClr val="171616"/>
                </a:solidFill>
                <a:effectLst/>
                <a:latin typeface="SFMono-Regular"/>
              </a:rPr>
              <a:t>Education                        -object </a:t>
            </a:r>
          </a:p>
          <a:p>
            <a:r>
              <a:rPr lang="en-US" b="0" i="0" dirty="0" err="1">
                <a:solidFill>
                  <a:srgbClr val="171616"/>
                </a:solidFill>
                <a:effectLst/>
                <a:latin typeface="SFMono-Regular"/>
              </a:rPr>
              <a:t>Self_Employed</a:t>
            </a:r>
            <a:r>
              <a:rPr lang="en-US" b="0" i="0" dirty="0">
                <a:solidFill>
                  <a:srgbClr val="171616"/>
                </a:solidFill>
                <a:effectLst/>
                <a:latin typeface="SFMono-Regular"/>
              </a:rPr>
              <a:t>                -object </a:t>
            </a:r>
          </a:p>
          <a:p>
            <a:r>
              <a:rPr lang="en-US" b="0" i="0" dirty="0" err="1">
                <a:solidFill>
                  <a:srgbClr val="171616"/>
                </a:solidFill>
                <a:effectLst/>
                <a:latin typeface="SFMono-Regular"/>
              </a:rPr>
              <a:t>ApplicantIncome</a:t>
            </a:r>
            <a:r>
              <a:rPr lang="en-US" b="0" i="0" dirty="0">
                <a:solidFill>
                  <a:srgbClr val="171616"/>
                </a:solidFill>
                <a:effectLst/>
                <a:latin typeface="SFMono-Regular"/>
              </a:rPr>
              <a:t>             -int64 </a:t>
            </a:r>
          </a:p>
          <a:p>
            <a:r>
              <a:rPr lang="en-US" b="0" i="0" dirty="0" err="1">
                <a:solidFill>
                  <a:srgbClr val="171616"/>
                </a:solidFill>
                <a:effectLst/>
                <a:latin typeface="SFMono-Regular"/>
              </a:rPr>
              <a:t>CoapplicantIncome</a:t>
            </a:r>
            <a:r>
              <a:rPr lang="en-US" b="0" i="0" dirty="0">
                <a:solidFill>
                  <a:srgbClr val="171616"/>
                </a:solidFill>
                <a:effectLst/>
                <a:latin typeface="SFMono-Regular"/>
              </a:rPr>
              <a:t>        -float64 </a:t>
            </a:r>
          </a:p>
          <a:p>
            <a:r>
              <a:rPr lang="en-US" b="0" i="0" dirty="0" err="1">
                <a:solidFill>
                  <a:srgbClr val="171616"/>
                </a:solidFill>
                <a:effectLst/>
                <a:latin typeface="SFMono-Regular"/>
              </a:rPr>
              <a:t>LoanAmount</a:t>
            </a:r>
            <a:r>
              <a:rPr lang="en-US" b="0" i="0" dirty="0">
                <a:solidFill>
                  <a:srgbClr val="171616"/>
                </a:solidFill>
                <a:effectLst/>
                <a:latin typeface="SFMono-Regular"/>
              </a:rPr>
              <a:t>                    -float64 </a:t>
            </a:r>
          </a:p>
          <a:p>
            <a:r>
              <a:rPr lang="en-US" b="0" i="0" dirty="0" err="1">
                <a:solidFill>
                  <a:srgbClr val="171616"/>
                </a:solidFill>
                <a:effectLst/>
                <a:latin typeface="SFMono-Regular"/>
              </a:rPr>
              <a:t>Loan_Amount_Term</a:t>
            </a:r>
            <a:r>
              <a:rPr lang="en-US" b="0" i="0" dirty="0">
                <a:solidFill>
                  <a:srgbClr val="171616"/>
                </a:solidFill>
                <a:effectLst/>
                <a:latin typeface="SFMono-Regular"/>
              </a:rPr>
              <a:t>       -float64 </a:t>
            </a:r>
          </a:p>
          <a:p>
            <a:r>
              <a:rPr lang="en-US" b="0" i="0" dirty="0" err="1">
                <a:solidFill>
                  <a:srgbClr val="171616"/>
                </a:solidFill>
                <a:effectLst/>
                <a:latin typeface="SFMono-Regular"/>
              </a:rPr>
              <a:t>Credit_History</a:t>
            </a:r>
            <a:r>
              <a:rPr lang="en-US" b="0" i="0" dirty="0">
                <a:solidFill>
                  <a:srgbClr val="171616"/>
                </a:solidFill>
                <a:effectLst/>
                <a:latin typeface="SFMono-Regular"/>
              </a:rPr>
              <a:t>                  -float64 </a:t>
            </a:r>
          </a:p>
          <a:p>
            <a:r>
              <a:rPr lang="en-US" b="0" i="0" dirty="0" err="1">
                <a:solidFill>
                  <a:srgbClr val="171616"/>
                </a:solidFill>
                <a:effectLst/>
                <a:latin typeface="SFMono-Regular"/>
              </a:rPr>
              <a:t>Property_Area</a:t>
            </a:r>
            <a:r>
              <a:rPr lang="en-US" b="0" i="0" dirty="0">
                <a:solidFill>
                  <a:srgbClr val="171616"/>
                </a:solidFill>
                <a:effectLst/>
                <a:latin typeface="SFMono-Regular"/>
              </a:rPr>
              <a:t>                 -object </a:t>
            </a:r>
          </a:p>
          <a:p>
            <a:r>
              <a:rPr lang="en-US" b="0" i="0" dirty="0" err="1">
                <a:solidFill>
                  <a:srgbClr val="171616"/>
                </a:solidFill>
                <a:effectLst/>
                <a:latin typeface="SFMono-Regular"/>
              </a:rPr>
              <a:t>Loan_Status</a:t>
            </a:r>
            <a:r>
              <a:rPr lang="en-US" b="0" i="0" dirty="0">
                <a:solidFill>
                  <a:srgbClr val="171616"/>
                </a:solidFill>
                <a:effectLst/>
                <a:latin typeface="SFMono-Regular"/>
              </a:rPr>
              <a:t>                      -object </a:t>
            </a:r>
          </a:p>
        </p:txBody>
      </p:sp>
      <p:sp>
        <p:nvSpPr>
          <p:cNvPr id="3" name="TextBox 2">
            <a:extLst>
              <a:ext uri="{FF2B5EF4-FFF2-40B4-BE49-F238E27FC236}">
                <a16:creationId xmlns:a16="http://schemas.microsoft.com/office/drawing/2014/main" id="{1E80E336-CB6F-4771-4D45-85E56802920C}"/>
              </a:ext>
            </a:extLst>
          </p:cNvPr>
          <p:cNvSpPr txBox="1"/>
          <p:nvPr/>
        </p:nvSpPr>
        <p:spPr>
          <a:xfrm>
            <a:off x="0" y="184666"/>
            <a:ext cx="4795024" cy="529012"/>
          </a:xfrm>
          <a:prstGeom prst="rect">
            <a:avLst/>
          </a:prstGeom>
          <a:noFill/>
        </p:spPr>
        <p:txBody>
          <a:bodyPr wrap="square" rtlCol="0">
            <a:spAutoFit/>
          </a:bodyPr>
          <a:lstStyle/>
          <a:p>
            <a:r>
              <a:rPr lang="en-IN" sz="2800" b="1" dirty="0"/>
              <a:t>Features</a:t>
            </a:r>
            <a:r>
              <a:rPr lang="en-IN" sz="2800" dirty="0"/>
              <a:t> </a:t>
            </a:r>
            <a:r>
              <a:rPr lang="en-IN" sz="2800" b="1" dirty="0"/>
              <a:t>of</a:t>
            </a:r>
            <a:r>
              <a:rPr lang="en-IN" sz="2800" dirty="0"/>
              <a:t> </a:t>
            </a:r>
            <a:r>
              <a:rPr lang="en-IN" sz="2800" b="1" dirty="0"/>
              <a:t>a</a:t>
            </a:r>
            <a:r>
              <a:rPr lang="en-IN" sz="2800" dirty="0"/>
              <a:t> </a:t>
            </a:r>
            <a:r>
              <a:rPr lang="en-IN" sz="2800" b="1" dirty="0"/>
              <a:t>Dataset</a:t>
            </a:r>
            <a:r>
              <a:rPr lang="en-IN" sz="2800" dirty="0"/>
              <a:t>:</a:t>
            </a:r>
          </a:p>
        </p:txBody>
      </p:sp>
      <p:sp>
        <p:nvSpPr>
          <p:cNvPr id="5" name="TextBox 4">
            <a:extLst>
              <a:ext uri="{FF2B5EF4-FFF2-40B4-BE49-F238E27FC236}">
                <a16:creationId xmlns:a16="http://schemas.microsoft.com/office/drawing/2014/main" id="{11D1E4B6-48E0-138D-0D27-0529D7578552}"/>
              </a:ext>
            </a:extLst>
          </p:cNvPr>
          <p:cNvSpPr txBox="1"/>
          <p:nvPr/>
        </p:nvSpPr>
        <p:spPr>
          <a:xfrm>
            <a:off x="0" y="959004"/>
            <a:ext cx="8776010" cy="369332"/>
          </a:xfrm>
          <a:prstGeom prst="rect">
            <a:avLst/>
          </a:prstGeom>
          <a:noFill/>
        </p:spPr>
        <p:txBody>
          <a:bodyPr wrap="square">
            <a:spAutoFit/>
          </a:bodyPr>
          <a:lstStyle/>
          <a:p>
            <a:r>
              <a:rPr lang="en-US" dirty="0">
                <a:solidFill>
                  <a:srgbClr val="171616"/>
                </a:solidFill>
                <a:latin typeface="SFMono-Regular"/>
              </a:rPr>
              <a:t>There are </a:t>
            </a:r>
            <a:r>
              <a:rPr lang="en-US" b="0" i="0" dirty="0">
                <a:solidFill>
                  <a:srgbClr val="171616"/>
                </a:solidFill>
                <a:effectLst/>
                <a:latin typeface="SFMono-Regular"/>
              </a:rPr>
              <a:t> 614 rows and 13 columns. 12 independent variable and target variable: (614, 13)</a:t>
            </a:r>
            <a:endParaRPr lang="en-IN" dirty="0"/>
          </a:p>
        </p:txBody>
      </p:sp>
    </p:spTree>
    <p:extLst>
      <p:ext uri="{BB962C8B-B14F-4D97-AF65-F5344CB8AC3E}">
        <p14:creationId xmlns:p14="http://schemas.microsoft.com/office/powerpoint/2010/main" val="1798010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BBD1BD-007F-17C2-D6F8-5E668E9A59FA}"/>
              </a:ext>
            </a:extLst>
          </p:cNvPr>
          <p:cNvSpPr txBox="1"/>
          <p:nvPr/>
        </p:nvSpPr>
        <p:spPr>
          <a:xfrm>
            <a:off x="70945" y="118241"/>
            <a:ext cx="9080937" cy="461665"/>
          </a:xfrm>
          <a:prstGeom prst="rect">
            <a:avLst/>
          </a:prstGeom>
          <a:noFill/>
        </p:spPr>
        <p:txBody>
          <a:bodyPr wrap="square">
            <a:spAutoFit/>
          </a:bodyPr>
          <a:lstStyle/>
          <a:p>
            <a:pPr algn="l">
              <a:buFont typeface="Arial" panose="020B0604020202020204" pitchFamily="34" charset="0"/>
              <a:buChar char="•"/>
            </a:pPr>
            <a:r>
              <a:rPr lang="en-US" sz="2400" b="1" i="0" dirty="0">
                <a:solidFill>
                  <a:srgbClr val="2D3B45"/>
                </a:solidFill>
                <a:effectLst/>
                <a:latin typeface="LatoWeb"/>
              </a:rPr>
              <a:t>What is the problem? Why is it important? How hard is it?</a:t>
            </a:r>
          </a:p>
        </p:txBody>
      </p:sp>
      <p:sp>
        <p:nvSpPr>
          <p:cNvPr id="4" name="TextBox 3">
            <a:extLst>
              <a:ext uri="{FF2B5EF4-FFF2-40B4-BE49-F238E27FC236}">
                <a16:creationId xmlns:a16="http://schemas.microsoft.com/office/drawing/2014/main" id="{8C4BF075-EF04-F484-A1FA-966DD6A2A9CF}"/>
              </a:ext>
            </a:extLst>
          </p:cNvPr>
          <p:cNvSpPr txBox="1"/>
          <p:nvPr/>
        </p:nvSpPr>
        <p:spPr>
          <a:xfrm>
            <a:off x="315311" y="740979"/>
            <a:ext cx="5699234" cy="3785652"/>
          </a:xfrm>
          <a:prstGeom prst="rect">
            <a:avLst/>
          </a:prstGeom>
          <a:noFill/>
        </p:spPr>
        <p:txBody>
          <a:bodyPr wrap="square" rtlCol="0">
            <a:spAutoFit/>
          </a:bodyPr>
          <a:lstStyle/>
          <a:p>
            <a:pPr marL="285750" indent="-285750">
              <a:buFont typeface="Arial" panose="020B0604020202020204" pitchFamily="34" charset="0"/>
              <a:buChar char="•"/>
            </a:pPr>
            <a:r>
              <a:rPr lang="en-IN" sz="2400" dirty="0"/>
              <a:t>The most challenging task is to finding the right features that influence the target feature.</a:t>
            </a:r>
          </a:p>
          <a:p>
            <a:pPr marL="285750" indent="-285750">
              <a:buFont typeface="Arial" panose="020B0604020202020204" pitchFamily="34" charset="0"/>
              <a:buChar char="•"/>
            </a:pPr>
            <a:r>
              <a:rPr lang="en-IN" sz="2400" dirty="0"/>
              <a:t>Finding the features that influencing the target feature is important because it gives the meaningful insights of the data.</a:t>
            </a:r>
          </a:p>
          <a:p>
            <a:pPr marL="285750" indent="-285750">
              <a:buFont typeface="Arial" panose="020B0604020202020204" pitchFamily="34" charset="0"/>
              <a:buChar char="•"/>
            </a:pPr>
            <a:r>
              <a:rPr lang="en-IN" sz="2400" dirty="0"/>
              <a:t>To find these features there will be lot of exploratory analysis and have to use right feature engineering technique.</a:t>
            </a:r>
          </a:p>
          <a:p>
            <a:endParaRPr lang="en-IN" sz="2400" dirty="0"/>
          </a:p>
        </p:txBody>
      </p:sp>
      <p:pic>
        <p:nvPicPr>
          <p:cNvPr id="4098" name="Picture 2" descr="Selecting the Right Features. Feature Selection is an important… | by  Mufaddal Haidermota | Let's Deploy Data. | Medium">
            <a:extLst>
              <a:ext uri="{FF2B5EF4-FFF2-40B4-BE49-F238E27FC236}">
                <a16:creationId xmlns:a16="http://schemas.microsoft.com/office/drawing/2014/main" id="{2EA35463-0F7E-6FF1-10C1-2C70B34BA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636" y="606972"/>
            <a:ext cx="5971040" cy="2885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366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E60C01-10B6-E368-12FB-77D1E284357D}"/>
              </a:ext>
            </a:extLst>
          </p:cNvPr>
          <p:cNvSpPr txBox="1"/>
          <p:nvPr/>
        </p:nvSpPr>
        <p:spPr>
          <a:xfrm>
            <a:off x="-110359" y="1"/>
            <a:ext cx="11762428" cy="461665"/>
          </a:xfrm>
          <a:prstGeom prst="rect">
            <a:avLst/>
          </a:prstGeom>
          <a:noFill/>
        </p:spPr>
        <p:txBody>
          <a:bodyPr wrap="square">
            <a:spAutoFit/>
          </a:bodyPr>
          <a:lstStyle/>
          <a:p>
            <a:pPr algn="l">
              <a:buFont typeface="Arial" panose="020B0604020202020204" pitchFamily="34" charset="0"/>
              <a:buChar char="•"/>
            </a:pPr>
            <a:r>
              <a:rPr lang="en-US" sz="2400" b="1" i="0" dirty="0">
                <a:solidFill>
                  <a:srgbClr val="2D3B45"/>
                </a:solidFill>
                <a:effectLst/>
                <a:latin typeface="LatoWeb"/>
              </a:rPr>
              <a:t>What are the solutions you implement/propose? Are there any assumptions?</a:t>
            </a:r>
          </a:p>
        </p:txBody>
      </p:sp>
      <p:sp>
        <p:nvSpPr>
          <p:cNvPr id="4" name="TextBox 3">
            <a:extLst>
              <a:ext uri="{FF2B5EF4-FFF2-40B4-BE49-F238E27FC236}">
                <a16:creationId xmlns:a16="http://schemas.microsoft.com/office/drawing/2014/main" id="{AE23FF00-0E46-21AF-BBBE-757F768E63D6}"/>
              </a:ext>
            </a:extLst>
          </p:cNvPr>
          <p:cNvSpPr txBox="1"/>
          <p:nvPr/>
        </p:nvSpPr>
        <p:spPr>
          <a:xfrm>
            <a:off x="126125" y="520265"/>
            <a:ext cx="6832024" cy="4524315"/>
          </a:xfrm>
          <a:prstGeom prst="rect">
            <a:avLst/>
          </a:prstGeom>
          <a:noFill/>
        </p:spPr>
        <p:txBody>
          <a:bodyPr wrap="square" rtlCol="0">
            <a:spAutoFit/>
          </a:bodyPr>
          <a:lstStyle/>
          <a:p>
            <a:r>
              <a:rPr lang="en-US" sz="2400" dirty="0"/>
              <a:t>By looking at the columns description we can make many assumptions like </a:t>
            </a:r>
          </a:p>
          <a:p>
            <a:pPr marL="342900" indent="-342900">
              <a:buAutoNum type="arabicPeriod"/>
            </a:pPr>
            <a:r>
              <a:rPr lang="en-US" sz="2400" dirty="0"/>
              <a:t>The one whose salary is more can have a greater chance of loan approval. </a:t>
            </a:r>
          </a:p>
          <a:p>
            <a:pPr marL="342900" indent="-342900">
              <a:buAutoNum type="arabicPeriod"/>
            </a:pPr>
            <a:r>
              <a:rPr lang="en-US" sz="2400" dirty="0"/>
              <a:t>The one who is graduate has a better chance of loan approval</a:t>
            </a:r>
          </a:p>
          <a:p>
            <a:pPr marL="342900" indent="-342900">
              <a:buAutoNum type="arabicPeriod"/>
            </a:pPr>
            <a:r>
              <a:rPr lang="en-US" sz="2400" dirty="0"/>
              <a:t>Married people would have a upper hand than unmarried people for loan approval . </a:t>
            </a:r>
          </a:p>
          <a:p>
            <a:pPr marL="342900" indent="-342900">
              <a:buAutoNum type="arabicPeriod"/>
            </a:pPr>
            <a:r>
              <a:rPr lang="en-US" sz="2400" dirty="0"/>
              <a:t>The applicant who has less number of dependents have a high probability for loan approval. </a:t>
            </a:r>
          </a:p>
          <a:p>
            <a:pPr marL="342900" indent="-342900">
              <a:buAutoNum type="arabicPeriod"/>
            </a:pPr>
            <a:r>
              <a:rPr lang="en-US" sz="2400" dirty="0"/>
              <a:t>The lesser the loan amount the higher the chance for getting loan.</a:t>
            </a:r>
            <a:endParaRPr lang="en-IN" sz="2400" dirty="0"/>
          </a:p>
        </p:txBody>
      </p:sp>
      <p:sp>
        <p:nvSpPr>
          <p:cNvPr id="5" name="TextBox 4">
            <a:extLst>
              <a:ext uri="{FF2B5EF4-FFF2-40B4-BE49-F238E27FC236}">
                <a16:creationId xmlns:a16="http://schemas.microsoft.com/office/drawing/2014/main" id="{5A4BA1B6-5B51-C24B-185B-F95B14DBC41B}"/>
              </a:ext>
            </a:extLst>
          </p:cNvPr>
          <p:cNvSpPr txBox="1"/>
          <p:nvPr/>
        </p:nvSpPr>
        <p:spPr>
          <a:xfrm>
            <a:off x="0" y="5103175"/>
            <a:ext cx="7985760" cy="830997"/>
          </a:xfrm>
          <a:prstGeom prst="rect">
            <a:avLst/>
          </a:prstGeom>
          <a:noFill/>
        </p:spPr>
        <p:txBody>
          <a:bodyPr wrap="square" rtlCol="0">
            <a:spAutoFit/>
          </a:bodyPr>
          <a:lstStyle/>
          <a:p>
            <a:r>
              <a:rPr lang="en-IN" sz="2400" dirty="0"/>
              <a:t>By using EDA and Feature Engineering techniques, we came to  tackle the challenges.</a:t>
            </a:r>
          </a:p>
        </p:txBody>
      </p:sp>
      <p:pic>
        <p:nvPicPr>
          <p:cNvPr id="5122" name="Picture 2" descr="Analyzing the Analyst: Assumptions and Data Context - Praescient Analytics">
            <a:extLst>
              <a:ext uri="{FF2B5EF4-FFF2-40B4-BE49-F238E27FC236}">
                <a16:creationId xmlns:a16="http://schemas.microsoft.com/office/drawing/2014/main" id="{DA5B26F7-71B4-87D6-51CB-3C6EAE941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1021" y="606973"/>
            <a:ext cx="4921327" cy="323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4208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413</TotalTime>
  <Words>923</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Gill Sans MT</vt:lpstr>
      <vt:lpstr>Inter</vt:lpstr>
      <vt:lpstr>LatoWeb</vt:lpstr>
      <vt:lpstr>Roboto</vt:lpstr>
      <vt:lpstr>SFMono-Regular</vt:lpstr>
      <vt:lpstr>source-serif-pro</vt:lpstr>
      <vt:lpstr>Gallery</vt:lpstr>
      <vt:lpstr>Loan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Lone Prediction </dc:title>
  <dc:creator>Ramesh kumar Surapureddy</dc:creator>
  <cp:lastModifiedBy>Ramesh kumar Surapureddy</cp:lastModifiedBy>
  <cp:revision>6</cp:revision>
  <dcterms:created xsi:type="dcterms:W3CDTF">2022-11-23T00:36:14Z</dcterms:created>
  <dcterms:modified xsi:type="dcterms:W3CDTF">2022-11-23T07:30:09Z</dcterms:modified>
</cp:coreProperties>
</file>