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1" r:id="rId6"/>
    <p:sldId id="302" r:id="rId7"/>
    <p:sldId id="303" r:id="rId8"/>
    <p:sldId id="304" r:id="rId9"/>
    <p:sldId id="305" r:id="rId10"/>
    <p:sldId id="307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3A150-3AE0-6581-9505-DEA1539A89E1}" v="40" dt="2025-03-22T15:38:43.005"/>
    <p1510:client id="{BCB31CDE-2B28-4F59-94A8-6107D30F00CA}" v="428" dt="2025-03-22T16:25:4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816" y="43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D2A7-5774-3279-1B61-454FCB40E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28697-F32F-80F6-B3E6-2FDB62755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C41D0-BBB9-3CA5-87BA-29C39838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8D18-E7F1-302C-1A1A-0C959D1DF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112" y="4860126"/>
            <a:ext cx="9144000" cy="110795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Global Weather and Air Quality Analysis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839" y="1972863"/>
            <a:ext cx="7953375" cy="4572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75" y="2516824"/>
            <a:ext cx="4297680" cy="914400"/>
          </a:xfrm>
        </p:spPr>
        <p:txBody>
          <a:bodyPr anchor="b" anchorCtr="0">
            <a:normAutofit fontScale="90000"/>
          </a:bodyPr>
          <a:lstStyle/>
          <a:p>
            <a:r>
              <a:rPr lang="en-ZA" dirty="0"/>
              <a:t>PM Accelerator</a:t>
            </a:r>
            <a:br>
              <a:rPr lang="en-ZA" dirty="0"/>
            </a:br>
            <a:r>
              <a:rPr lang="en-ZA" dirty="0"/>
              <a:t>Misson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0" y="3721608"/>
            <a:ext cx="4297680" cy="22860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solidFill>
                  <a:srgbClr val="595959"/>
                </a:solidFill>
                <a:latin typeface="Raleway"/>
                <a:ea typeface="Source Sans Pro"/>
              </a:rPr>
              <a:t>By making industry-leading tools and education available to individuals from all backgrounds,</a:t>
            </a:r>
            <a:r>
              <a:rPr lang="en-US" b="1" dirty="0">
                <a:solidFill>
                  <a:srgbClr val="595959"/>
                </a:solidFill>
                <a:latin typeface="Raleway"/>
                <a:ea typeface="Source Sans Pro"/>
              </a:rPr>
              <a:t> we level the playing field for future PM leaders.</a:t>
            </a:r>
            <a:r>
              <a:rPr lang="en-US" dirty="0">
                <a:solidFill>
                  <a:srgbClr val="595959"/>
                </a:solidFill>
                <a:latin typeface="Raleway"/>
                <a:ea typeface="Source Sans Pro"/>
              </a:rPr>
              <a:t> This is the PM Accelerator motto, as we grant aspiring and experienced PMs what they need most – Access. We introduce you to industry leaders, </a:t>
            </a:r>
            <a:r>
              <a:rPr lang="en-US" b="1" dirty="0">
                <a:solidFill>
                  <a:srgbClr val="595959"/>
                </a:solidFill>
                <a:latin typeface="Raleway"/>
                <a:ea typeface="Source Sans Pro"/>
              </a:rPr>
              <a:t>surround you with the right PM ecosystem</a:t>
            </a:r>
            <a:r>
              <a:rPr lang="en-US" dirty="0">
                <a:solidFill>
                  <a:srgbClr val="595959"/>
                </a:solidFill>
                <a:latin typeface="Raleway"/>
                <a:ea typeface="Source Sans Pro"/>
              </a:rPr>
              <a:t>, and discover the new world of AI product management skills.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Global Weather and Air Quality Analysis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 vert="horz" lIns="1005840" tIns="5029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</a:rPr>
              <a:t>Analyze global weather data.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4" y="3218688"/>
            <a:ext cx="7238875" cy="320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</a:rPr>
              <a:t>Study the impact of weather conditions on air quality.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F3428C-82C8-426A-8AA5-06D4123935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524" y="4709160"/>
            <a:ext cx="7474101" cy="320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</a:rPr>
              <a:t>Identify key weather parameters affecting pollution.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B76A604-CBAD-4494-A846-E4C833A6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801" y="1916113"/>
            <a:ext cx="38862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EEA5224-6F24-4134-84A4-4BB922BE1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57520" y="4478846"/>
            <a:ext cx="38862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0" name="Footer Placeholder 149">
            <a:extLst>
              <a:ext uri="{FF2B5EF4-FFF2-40B4-BE49-F238E27FC236}">
                <a16:creationId xmlns:a16="http://schemas.microsoft.com/office/drawing/2014/main" id="{BF3830E9-8071-46F4-9061-47A9D52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Global Weather and Air Quality Analysis</a:t>
            </a:r>
            <a:endParaRPr lang="en-US" dirty="0"/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444E-1469-284D-D3A5-07DD8DB56D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6FD73-5F7D-B8A2-5430-CF1857EB61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FA2BC1-2A92-EAAE-31DF-E799D50445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4CCB4F-617C-48B6-FBAE-C4F77EF2A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EFAA79-A901-DEDA-F430-1CE1F1DC5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45085" y="4868147"/>
            <a:ext cx="38862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7" name="Picture Placeholder 6" descr="Man working on laptop sitting by the window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3182" y="2093976"/>
            <a:ext cx="5120640" cy="430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Source: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78779" y="5669280"/>
            <a:ext cx="5120640" cy="6400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226724"/>
            <a:ext cx="5120640" cy="320040"/>
          </a:xfrm>
        </p:spPr>
        <p:txBody>
          <a:bodyPr/>
          <a:lstStyle/>
          <a:p>
            <a:r>
              <a:rPr lang="en-US" sz="2400" dirty="0"/>
              <a:t>Key Features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3AC016-5A46-4B6E-943F-B9F4648629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7899" y="5829300"/>
            <a:ext cx="512064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A43BEE-B04F-469B-9957-9AF5947E5A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7730" y="5182957"/>
            <a:ext cx="5120640" cy="6400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31719C-FC8F-4C94-8D70-74C636AC87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9292" y="5202936"/>
            <a:ext cx="512064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53182" y="2502457"/>
            <a:ext cx="5120640" cy="6400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Global Weather Repository</a:t>
            </a:r>
          </a:p>
          <a:p>
            <a:endParaRPr lang="en-US" sz="2000" dirty="0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9EF76BD2-EB69-4D45-9701-8A82B812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Global Weather and Air Quality Analysis</a:t>
            </a:r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785F9C-EEB5-C9ED-ED3F-B9454F756DC2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149292" y="3530778"/>
            <a:ext cx="545327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Temperature, humidity, wind speed, pressure, precipitation.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Quality Indicators: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PM2.5, PM10, Carbon Monoxide, Ozone, etc.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Latitude, longitude, country, location name.</a:t>
            </a:r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8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47" y="859630"/>
            <a:ext cx="420010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8800" y="1173329"/>
            <a:ext cx="2743200" cy="3657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ZA" dirty="0"/>
              <a:t>Random Forest Regressor: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1B0752-C624-457B-B12B-B88C90BBA8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8799" y="1522412"/>
            <a:ext cx="6337853" cy="756037"/>
          </a:xfrm>
        </p:spPr>
        <p:txBody>
          <a:bodyPr/>
          <a:lstStyle/>
          <a:p>
            <a:r>
              <a:rPr lang="en-ZA" dirty="0"/>
              <a:t>	For Air quality prediction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RFR Mean Squared Error: 0.0004540195995962292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RFR Mean Absolute Error: 0.007172863391678279</a:t>
            </a:r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0403" y="5263954"/>
            <a:ext cx="2743200" cy="365760"/>
          </a:xfrm>
        </p:spPr>
        <p:txBody>
          <a:bodyPr/>
          <a:lstStyle/>
          <a:p>
            <a:r>
              <a:rPr lang="en-ZA" dirty="0"/>
              <a:t>LSTM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60403" y="5606536"/>
            <a:ext cx="6356075" cy="365125"/>
          </a:xfrm>
        </p:spPr>
        <p:txBody>
          <a:bodyPr/>
          <a:lstStyle/>
          <a:p>
            <a:r>
              <a:rPr lang="en-ZA" dirty="0"/>
              <a:t>	For time-series analysis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LSTM MAE: 0.049800881138989624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856D9EA-5EA0-4EBE-B2BD-E08F18E8DB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00229" y="4068197"/>
            <a:ext cx="2743200" cy="365760"/>
          </a:xfrm>
        </p:spPr>
        <p:txBody>
          <a:bodyPr/>
          <a:lstStyle/>
          <a:p>
            <a:r>
              <a:rPr lang="en-ZA" dirty="0" err="1"/>
              <a:t>XGBoost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5D79B6A-A890-45AF-A99D-5F70F6C802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0229" y="4372615"/>
            <a:ext cx="6316249" cy="803130"/>
          </a:xfrm>
        </p:spPr>
        <p:txBody>
          <a:bodyPr/>
          <a:lstStyle/>
          <a:p>
            <a:r>
              <a:rPr lang="en-ZA" dirty="0"/>
              <a:t>	For improved accuracy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XGBR Mean Squared Error: 0.04306476385988554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XGBR Mean Absolute Error: 0.05648169740833954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8477383-390C-41CA-A296-5FBDFAD231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00229" y="2524731"/>
            <a:ext cx="2743200" cy="36576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77877" y="2890491"/>
            <a:ext cx="6059695" cy="914400"/>
          </a:xfrm>
        </p:spPr>
        <p:txBody>
          <a:bodyPr/>
          <a:lstStyle/>
          <a:p>
            <a:r>
              <a:rPr lang="en-US" dirty="0"/>
              <a:t>	For comparison</a:t>
            </a:r>
          </a:p>
          <a:p>
            <a:pPr algn="l">
              <a:buNone/>
            </a:pPr>
            <a:r>
              <a:rPr lang="en-US" b="0" i="0" dirty="0" err="1">
                <a:effectLst/>
                <a:latin typeface="var(--notebook-cell-output-font-family)"/>
              </a:rPr>
              <a:t>Linear_Regresssion</a:t>
            </a:r>
            <a:r>
              <a:rPr lang="en-US" b="0" i="0" dirty="0">
                <a:effectLst/>
                <a:latin typeface="var(--notebook-cell-output-font-family)"/>
              </a:rPr>
              <a:t> Mean Squared Error: 0.0005591886952374789 L</a:t>
            </a:r>
          </a:p>
          <a:p>
            <a:pPr algn="l">
              <a:buNone/>
            </a:pPr>
            <a:r>
              <a:rPr lang="en-US" b="0" i="0" dirty="0" err="1">
                <a:effectLst/>
                <a:latin typeface="var(--notebook-cell-output-font-family)"/>
              </a:rPr>
              <a:t>inear_Regresssion</a:t>
            </a:r>
            <a:r>
              <a:rPr lang="en-US" b="0" i="0" dirty="0">
                <a:effectLst/>
                <a:latin typeface="var(--notebook-cell-output-font-family)"/>
              </a:rPr>
              <a:t> Mean Absolute Error: 0.018902632587522197 </a:t>
            </a:r>
          </a:p>
          <a:p>
            <a:pPr>
              <a:buNone/>
            </a:pPr>
            <a:br>
              <a:rPr lang="en-US" b="0" i="0" dirty="0">
                <a:solidFill>
                  <a:srgbClr val="CCCCCC"/>
                </a:solidFill>
                <a:effectLst/>
                <a:latin typeface="var(--notebook-cell-output-font-family)"/>
              </a:rPr>
            </a:br>
            <a:endParaRPr lang="en-US" dirty="0"/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3065600-E909-4725-88CF-C309407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Global Weather and Air Quality Analysis</a:t>
            </a:r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a man in a meeting&#10;">
            <a:extLst>
              <a:ext uri="{FF2B5EF4-FFF2-40B4-BE49-F238E27FC236}">
                <a16:creationId xmlns:a16="http://schemas.microsoft.com/office/drawing/2014/main" id="{31EB3F7E-46D2-4030-923F-5B334198CA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432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569298"/>
            <a:ext cx="6400800" cy="1325563"/>
          </a:xfrm>
        </p:spPr>
        <p:txBody>
          <a:bodyPr/>
          <a:lstStyle/>
          <a:p>
            <a:r>
              <a:rPr lang="en-US" dirty="0"/>
              <a:t>Geographical 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83DE42-6E97-4DE6-8CAE-71A0C95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1" y="6349153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Global Weather and Air Quality Analysis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0243C5-63A8-41FD-AC5F-B82F3BE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BCD2D-8C5B-4AA6-9D92-91CEEB731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26E79-BB71-489A-B65B-6FB9A794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D40D44-B507-231D-6A07-48AB052CD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514" y="2054188"/>
            <a:ext cx="110857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Heatmaps (Folium):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Visualize pollution distribution across regions.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Windrose Diagrams: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wind direction’s role in dispersing pollutants.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Country-wise Comparison: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Industrial areas show higher pollution; coastal regions have better air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7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close up image of coins">
            <a:extLst>
              <a:ext uri="{FF2B5EF4-FFF2-40B4-BE49-F238E27FC236}">
                <a16:creationId xmlns:a16="http://schemas.microsoft.com/office/drawing/2014/main" id="{B91E178C-484E-43C6-93B4-4DF1D16460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Key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5232" y="2488554"/>
            <a:ext cx="2926080" cy="2714379"/>
          </a:xfrm>
        </p:spPr>
        <p:txBody>
          <a:bodyPr/>
          <a:lstStyle/>
          <a:p>
            <a:r>
              <a:rPr lang="en-US" sz="2400" dirty="0"/>
              <a:t>Factors affecting air quality</a:t>
            </a:r>
            <a:endParaRPr lang="en-ZA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972372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Temperature, humidity, wind, and pressure.</a:t>
            </a:r>
            <a:endParaRPr lang="en-ZA" sz="2000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36008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US" sz="2000" dirty="0"/>
              <a:t>Regional pollution differences</a:t>
            </a:r>
            <a:endParaRPr lang="en-ZA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61560" y="3972372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Industrial hubs have higher PM2.5 levels.</a:t>
            </a:r>
            <a:endParaRPr lang="en-ZA" sz="1600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90688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US" sz="2000" dirty="0"/>
              <a:t>Wind &amp; Humidity Impact</a:t>
            </a:r>
            <a:endParaRPr lang="en-ZA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972372"/>
            <a:ext cx="2468880" cy="1371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800" dirty="0"/>
              <a:t>High wind disperses pollutants; low humidity worsens air quality.</a:t>
            </a:r>
            <a:endParaRPr lang="en-ZA" sz="2000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Global Weather and Air Quality 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759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F7B98703-748F-4466-B210-C3632974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0487" y="640215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Global Weather and Air Quality Analysis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2B40CBE-DEC8-4A9F-AF68-3DABE42C7E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9391" y="3546349"/>
            <a:ext cx="5248656" cy="1920240"/>
          </a:xfrm>
        </p:spPr>
        <p:txBody>
          <a:bodyPr/>
          <a:lstStyle/>
          <a:p>
            <a:r>
              <a:rPr lang="en-US" dirty="0"/>
              <a:t>Our analysis identified key environmental factors influencing air pollution, with temperature, humidity, and wind speed playing a crucial role in PM2.5 levels. Industrial regions showed higher pollution levels, while coastal areas had better air quality due to wind dispersal. The study highlights a strong relationship between weather and air quality, emphasizing the need for sustainable urban planning.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8FA207-53D3-4237-A057-8F03251DD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9512" y="5503164"/>
            <a:ext cx="6958584" cy="1371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844C-3F00-E88B-D677-A142B07E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EF807B65-71F9-EC6E-13DF-E23DE34C56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C1467EE8-9660-8E07-37F8-998D633D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92386"/>
            <a:ext cx="45720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DF54865F-231B-A0F8-769B-E0AC712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0487" y="640215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Global Weather and Air Quality Analysis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05A4ADC-EF2A-ABC0-A2E7-DABB735228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3234" y="4374437"/>
            <a:ext cx="5248656" cy="1920240"/>
          </a:xfrm>
        </p:spPr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Rishi Kumar 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A22AA1-4965-8675-7730-B7AA62D83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0547" y="3688637"/>
            <a:ext cx="6958584" cy="1371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1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" id="{0A08F99B-73B1-4377-A04A-CCDBBDCD25D8}" vid="{5CED1285-8ECB-4128-A72E-4C5B72C5D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C3E0D1-381F-4FED-835E-9337ECD9B23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128202-8B3F-47B2-95DE-323A94AC4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C9C157-B2BF-48C0-AA17-2CECF9CDD0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440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Raleway</vt:lpstr>
      <vt:lpstr>Selawik Semibold</vt:lpstr>
      <vt:lpstr>Source Sans Pro</vt:lpstr>
      <vt:lpstr>Source Sans Pro ExtraLight</vt:lpstr>
      <vt:lpstr>var(--notebook-cell-output-font-family)</vt:lpstr>
      <vt:lpstr>Office Theme</vt:lpstr>
      <vt:lpstr>Global Weather and Air Quality Analysis</vt:lpstr>
      <vt:lpstr>PM Accelerator Misson</vt:lpstr>
      <vt:lpstr>OBJECTIVES</vt:lpstr>
      <vt:lpstr>Dataset Overview</vt:lpstr>
      <vt:lpstr>Machine Learning Models</vt:lpstr>
      <vt:lpstr>Geographical Analysis</vt:lpstr>
      <vt:lpstr>Key Findings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SRK</dc:creator>
  <cp:lastModifiedBy>Rishi Kumar</cp:lastModifiedBy>
  <cp:revision>21</cp:revision>
  <dcterms:created xsi:type="dcterms:W3CDTF">2025-03-22T11:11:21Z</dcterms:created>
  <dcterms:modified xsi:type="dcterms:W3CDTF">2025-03-22T16:37:08Z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