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2" r:id="rId5"/>
    <p:sldId id="265" r:id="rId6"/>
    <p:sldId id="266" r:id="rId7"/>
    <p:sldId id="267" r:id="rId8"/>
    <p:sldId id="268" r:id="rId9"/>
    <p:sldId id="269" r:id="rId10"/>
    <p:sldId id="276" r:id="rId11"/>
    <p:sldId id="264" r:id="rId12"/>
    <p:sldId id="277" r:id="rId13"/>
    <p:sldId id="278" r:id="rId14"/>
    <p:sldId id="279" r:id="rId15"/>
    <p:sldId id="280" r:id="rId16"/>
    <p:sldId id="281" r:id="rId17"/>
    <p:sldId id="282" r:id="rId18"/>
    <p:sldId id="283" r:id="rId19"/>
    <p:sldId id="273" r:id="rId20"/>
    <p:sldId id="284" r:id="rId21"/>
    <p:sldId id="271" r:id="rId22"/>
    <p:sldId id="272" r:id="rId23"/>
    <p:sldId id="286" r:id="rId24"/>
    <p:sldId id="285" r:id="rId25"/>
    <p:sldId id="287" r:id="rId26"/>
    <p:sldId id="288" r:id="rId27"/>
    <p:sldId id="289" r:id="rId28"/>
    <p:sldId id="275" r:id="rId29"/>
    <p:sldId id="290" r:id="rId30"/>
    <p:sldId id="293" r:id="rId31"/>
    <p:sldId id="291" r:id="rId32"/>
    <p:sldId id="294" r:id="rId33"/>
    <p:sldId id="292" r:id="rId34"/>
    <p:sldId id="295" r:id="rId35"/>
    <p:sldId id="296" r:id="rId36"/>
    <p:sldId id="299" r:id="rId37"/>
    <p:sldId id="297" r:id="rId38"/>
    <p:sldId id="298" r:id="rId39"/>
    <p:sldId id="302" r:id="rId40"/>
    <p:sldId id="300" r:id="rId41"/>
    <p:sldId id="301" r:id="rId42"/>
    <p:sldId id="303" r:id="rId43"/>
    <p:sldId id="304" r:id="rId44"/>
    <p:sldId id="305" r:id="rId45"/>
    <p:sldId id="307" r:id="rId46"/>
    <p:sldId id="310" r:id="rId47"/>
    <p:sldId id="308" r:id="rId48"/>
    <p:sldId id="309" r:id="rId49"/>
    <p:sldId id="259"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5E9E27-6A28-401B-98C0-FEDC1B22D406}" v="12" dt="2021-04-12T22:50:32.089"/>
    <p1510:client id="{82164B93-6CE4-4889-BECF-6BF5B9A186C2}" v="10266" dt="2021-04-14T14:48:23.972"/>
    <p1510:client id="{ECDDE000-5E09-4ACE-9BD6-08666265677C}" v="209" dt="2021-04-12T09:21:45.3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98" d="100"/>
          <a:sy n="98"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7810A5-1A13-4087-8DFA-155E6E5B5D73}" type="datetimeFigureOut">
              <a:rPr lang="tr-TR" smtClean="0"/>
              <a:t>14.04.2021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rIns="45720"/>
          <a:lstStyle/>
          <a:p>
            <a:fld id="{600CBFCC-E1FF-473E-BF42-70E7405CF173}" type="slidenum">
              <a:rPr lang="tr-TR" smtClean="0"/>
              <a:t>‹#›</a:t>
            </a:fld>
            <a:endParaRPr lang="tr-TR"/>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29878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tr-TR" smtClean="0"/>
              <a:t>14.04.2021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6178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tr-TR" smtClean="0"/>
              <a:t>14.04.2021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116423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tr-TR" smtClean="0"/>
              <a:t>14.04.2021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7202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7810A5-1A13-4087-8DFA-155E6E5B5D73}" type="datetimeFigureOut">
              <a:rPr lang="tr-TR" smtClean="0"/>
              <a:t>14.04.2021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363646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7810A5-1A13-4087-8DFA-155E6E5B5D73}" type="datetimeFigureOut">
              <a:rPr lang="tr-TR" smtClean="0"/>
              <a:t>14.04.2021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0CBFCC-E1FF-473E-BF42-70E7405CF173}" type="slidenum">
              <a:rPr lang="tr-TR" smtClean="0"/>
              <a:t>‹#›</a:t>
            </a:fld>
            <a:endParaRPr lang="tr-TR"/>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2605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7810A5-1A13-4087-8DFA-155E6E5B5D73}" type="datetimeFigureOut">
              <a:rPr lang="tr-TR" smtClean="0"/>
              <a:t>14.04.2021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422361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7810A5-1A13-4087-8DFA-155E6E5B5D73}" type="datetimeFigureOut">
              <a:rPr lang="tr-TR" smtClean="0"/>
              <a:t>14.04.2021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00CBFCC-E1FF-473E-BF42-70E7405CF173}" type="slidenum">
              <a:rPr lang="tr-TR" smtClean="0"/>
              <a:t>‹#›</a:t>
            </a:fld>
            <a:endParaRPr lang="tr-TR"/>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8666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B7810A5-1A13-4087-8DFA-155E6E5B5D73}" type="datetimeFigureOut">
              <a:rPr lang="tr-TR" smtClean="0"/>
              <a:t>14.04.2021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292467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7810A5-1A13-4087-8DFA-155E6E5B5D73}" type="datetimeFigureOut">
              <a:rPr lang="tr-TR" smtClean="0"/>
              <a:t>14.04.2021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1650365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7810A5-1A13-4087-8DFA-155E6E5B5D73}" type="datetimeFigureOut">
              <a:rPr lang="tr-TR" smtClean="0"/>
              <a:t>14.04.2021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74670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7B7810A5-1A13-4087-8DFA-155E6E5B5D73}" type="datetimeFigureOut">
              <a:rPr lang="tr-TR" smtClean="0"/>
              <a:t>14.04.2021</a:t>
            </a:fld>
            <a:endParaRPr lang="tr-TR"/>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00CBFCC-E1FF-473E-BF42-70E7405CF173}" type="slidenum">
              <a:rPr lang="tr-TR" smtClean="0"/>
              <a:t>‹#›</a:t>
            </a:fld>
            <a:endParaRPr lang="tr-TR"/>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1758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5.png"/><Relationship Id="rId7"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5.png"/><Relationship Id="rId7" Type="http://schemas.openxmlformats.org/officeDocument/2006/relationships/image" Target="../media/image4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 Id="rId9" Type="http://schemas.openxmlformats.org/officeDocument/2006/relationships/image" Target="../media/image48.png"/></Relationships>
</file>

<file path=ppt/slides/_rels/slide26.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5.png"/><Relationship Id="rId7" Type="http://schemas.openxmlformats.org/officeDocument/2006/relationships/image" Target="../media/image5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7.jpeg"/><Relationship Id="rId4" Type="http://schemas.openxmlformats.org/officeDocument/2006/relationships/image" Target="../media/image56.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5.png"/><Relationship Id="rId4" Type="http://schemas.openxmlformats.org/officeDocument/2006/relationships/image" Target="../media/image74.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7.jpeg"/></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2.png"/><Relationship Id="rId7" Type="http://schemas.openxmlformats.org/officeDocument/2006/relationships/image" Target="../media/image8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3.png"/><Relationship Id="rId9"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8.png"/><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9.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a:xfrm>
            <a:off x="933480" y="3428998"/>
            <a:ext cx="7939102" cy="2268559"/>
          </a:xfrm>
        </p:spPr>
        <p:txBody>
          <a:bodyPr>
            <a:normAutofit/>
          </a:bodyPr>
          <a:lstStyle/>
          <a:p>
            <a:r>
              <a:rPr lang="tr-TR" sz="3600" dirty="0" err="1">
                <a:cs typeface="Arial"/>
              </a:rPr>
              <a:t>Skladištenje</a:t>
            </a:r>
            <a:r>
              <a:rPr lang="tr-TR" sz="3600" dirty="0">
                <a:cs typeface="Arial"/>
              </a:rPr>
              <a:t> i </a:t>
            </a:r>
            <a:r>
              <a:rPr lang="tr-TR" sz="3600" dirty="0" err="1">
                <a:cs typeface="Arial"/>
              </a:rPr>
              <a:t>indeksiranje</a:t>
            </a:r>
            <a:r>
              <a:rPr lang="tr-TR" sz="3600" dirty="0">
                <a:cs typeface="Arial"/>
              </a:rPr>
              <a:t>;</a:t>
            </a:r>
            <a:br>
              <a:rPr lang="tr-TR" sz="3600" dirty="0">
                <a:cs typeface="Arial"/>
              </a:rPr>
            </a:br>
            <a:r>
              <a:rPr lang="tr-TR" sz="3600" dirty="0" err="1">
                <a:cs typeface="Arial"/>
              </a:rPr>
              <a:t>Procesiranje</a:t>
            </a:r>
            <a:r>
              <a:rPr lang="tr-TR" sz="3600" dirty="0">
                <a:cs typeface="Arial"/>
              </a:rPr>
              <a:t> </a:t>
            </a:r>
            <a:r>
              <a:rPr lang="tr-TR" sz="3600" dirty="0" err="1">
                <a:cs typeface="Arial"/>
              </a:rPr>
              <a:t>upita</a:t>
            </a:r>
            <a:r>
              <a:rPr lang="tr-TR" sz="3600" dirty="0">
                <a:cs typeface="Arial"/>
              </a:rPr>
              <a:t> i </a:t>
            </a:r>
            <a:r>
              <a:rPr lang="tr-TR" sz="3600" dirty="0" err="1">
                <a:cs typeface="Arial"/>
              </a:rPr>
              <a:t>optimizacija</a:t>
            </a:r>
            <a:r>
              <a:rPr lang="tr-TR" sz="3600" dirty="0">
                <a:cs typeface="Arial"/>
              </a:rPr>
              <a:t> kod </a:t>
            </a:r>
            <a:r>
              <a:rPr lang="tr-TR" sz="3600" dirty="0" err="1">
                <a:cs typeface="Arial"/>
              </a:rPr>
              <a:t>MongoDB</a:t>
            </a:r>
            <a:r>
              <a:rPr lang="tr-TR" sz="3600" dirty="0">
                <a:cs typeface="Arial"/>
              </a:rPr>
              <a:t>-a</a:t>
            </a:r>
            <a:endParaRPr lang="en-US" sz="3600">
              <a:cs typeface="Arial"/>
            </a:endParaRPr>
          </a:p>
        </p:txBody>
      </p:sp>
      <p:sp>
        <p:nvSpPr>
          <p:cNvPr id="3" name="Subtitle 2">
            <a:extLst>
              <a:ext uri="{FF2B5EF4-FFF2-40B4-BE49-F238E27FC236}">
                <a16:creationId xmlns:a16="http://schemas.microsoft.com/office/drawing/2014/main" id="{C4542EAC-8BF3-4BFD-9891-145BC49409C2}"/>
              </a:ext>
            </a:extLst>
          </p:cNvPr>
          <p:cNvSpPr>
            <a:spLocks noGrp="1"/>
          </p:cNvSpPr>
          <p:nvPr>
            <p:ph type="subTitle" idx="1"/>
          </p:nvPr>
        </p:nvSpPr>
        <p:spPr/>
        <p:txBody>
          <a:bodyPr/>
          <a:lstStyle/>
          <a:p>
            <a:r>
              <a:rPr lang="tr-TR" dirty="0" err="1">
                <a:cs typeface="Arial"/>
              </a:rPr>
              <a:t>Srđan</a:t>
            </a:r>
            <a:r>
              <a:rPr lang="tr-TR" dirty="0">
                <a:cs typeface="Arial"/>
              </a:rPr>
              <a:t> </a:t>
            </a:r>
            <a:r>
              <a:rPr lang="tr-TR" dirty="0" err="1">
                <a:cs typeface="Arial"/>
              </a:rPr>
              <a:t>Ognjanović</a:t>
            </a:r>
            <a:r>
              <a:rPr lang="tr-TR" dirty="0">
                <a:cs typeface="Arial"/>
              </a:rPr>
              <a:t> 847</a:t>
            </a:r>
            <a:endParaRPr lang="tr-TR" dirty="0"/>
          </a:p>
        </p:txBody>
      </p:sp>
      <p:pic>
        <p:nvPicPr>
          <p:cNvPr id="5" name="Picture 5" descr="Logo, company name&#10;&#10;Description automatically generated">
            <a:extLst>
              <a:ext uri="{FF2B5EF4-FFF2-40B4-BE49-F238E27FC236}">
                <a16:creationId xmlns:a16="http://schemas.microsoft.com/office/drawing/2014/main" id="{9592C317-5AC2-475C-A44A-6CACB84CC645}"/>
              </a:ext>
            </a:extLst>
          </p:cNvPr>
          <p:cNvPicPr>
            <a:picLocks noChangeAspect="1"/>
          </p:cNvPicPr>
          <p:nvPr/>
        </p:nvPicPr>
        <p:blipFill>
          <a:blip r:embed="rId2"/>
          <a:stretch>
            <a:fillRect/>
          </a:stretch>
        </p:blipFill>
        <p:spPr>
          <a:xfrm>
            <a:off x="9325337" y="3833150"/>
            <a:ext cx="2868592" cy="1419828"/>
          </a:xfrm>
          <a:prstGeom prst="rect">
            <a:avLst/>
          </a:prstGeom>
        </p:spPr>
      </p:pic>
    </p:spTree>
    <p:extLst>
      <p:ext uri="{BB962C8B-B14F-4D97-AF65-F5344CB8AC3E}">
        <p14:creationId xmlns:p14="http://schemas.microsoft.com/office/powerpoint/2010/main" val="553726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057DD-FBC4-4CE7-B1C2-367441A5A246}"/>
              </a:ext>
            </a:extLst>
          </p:cNvPr>
          <p:cNvSpPr>
            <a:spLocks noGrp="1"/>
          </p:cNvSpPr>
          <p:nvPr>
            <p:ph type="title"/>
          </p:nvPr>
        </p:nvSpPr>
        <p:spPr/>
        <p:txBody>
          <a:bodyPr/>
          <a:lstStyle/>
          <a:p>
            <a:r>
              <a:rPr lang="en-US">
                <a:cs typeface="Arial"/>
              </a:rPr>
              <a:t>Tehnologija</a:t>
            </a:r>
            <a:endParaRPr lang="en-US" dirty="0">
              <a:cs typeface="Arial"/>
            </a:endParaRPr>
          </a:p>
        </p:txBody>
      </p:sp>
      <p:sp>
        <p:nvSpPr>
          <p:cNvPr id="3" name="Content Placeholder 2">
            <a:extLst>
              <a:ext uri="{FF2B5EF4-FFF2-40B4-BE49-F238E27FC236}">
                <a16:creationId xmlns:a16="http://schemas.microsoft.com/office/drawing/2014/main" id="{71CCBB36-B60B-47AE-A1CA-F36E78499B66}"/>
              </a:ext>
            </a:extLst>
          </p:cNvPr>
          <p:cNvSpPr>
            <a:spLocks noGrp="1"/>
          </p:cNvSpPr>
          <p:nvPr>
            <p:ph idx="1"/>
          </p:nvPr>
        </p:nvSpPr>
        <p:spPr/>
        <p:txBody>
          <a:bodyPr/>
          <a:lstStyle/>
          <a:p>
            <a:pPr marL="344170" indent="-344170"/>
            <a:r>
              <a:rPr lang="sr-Latn-RS">
                <a:ea typeface="+mn-lt"/>
                <a:cs typeface="+mn-lt"/>
              </a:rPr>
              <a:t>MongoDB je baza podataka za opštu upotrebu</a:t>
            </a:r>
            <a:endParaRPr lang="en-US">
              <a:ea typeface="+mn-lt"/>
              <a:cs typeface="+mn-lt"/>
            </a:endParaRPr>
          </a:p>
          <a:p>
            <a:pPr marL="344170" indent="-344170"/>
            <a:r>
              <a:rPr lang="sr-Latn-RS">
                <a:ea typeface="+mn-lt"/>
                <a:cs typeface="+mn-lt"/>
              </a:rPr>
              <a:t>Dinamička šema i objektno-orijentisana struktura, čine je pravim izborom za analitiku u realnom vremenu, kao i za </a:t>
            </a:r>
            <a:r>
              <a:rPr lang="sr-Latn-RS" i="1">
                <a:ea typeface="+mn-lt"/>
                <a:cs typeface="+mn-lt"/>
              </a:rPr>
              <a:t>e-mailing</a:t>
            </a:r>
            <a:r>
              <a:rPr lang="sr-Latn-RS">
                <a:ea typeface="+mn-lt"/>
                <a:cs typeface="+mn-lt"/>
              </a:rPr>
              <a:t>, mobilne aplikacije, arhiviranje i slično</a:t>
            </a:r>
            <a:endParaRPr lang="en-US">
              <a:ea typeface="+mn-lt"/>
              <a:cs typeface="+mn-lt"/>
            </a:endParaRPr>
          </a:p>
          <a:p>
            <a:pPr marL="344170" indent="-344170"/>
            <a:r>
              <a:rPr lang="sr-Latn-RS">
                <a:ea typeface="+mn-lt"/>
                <a:cs typeface="+mn-lt"/>
              </a:rPr>
              <a:t>Poznati slučajevi korišćenja MongoDB-a obuhvataju “</a:t>
            </a:r>
            <a:r>
              <a:rPr lang="sr-Latn-RS" i="1">
                <a:ea typeface="+mn-lt"/>
                <a:cs typeface="+mn-lt"/>
              </a:rPr>
              <a:t>big data</a:t>
            </a:r>
            <a:r>
              <a:rPr lang="sr-Latn-RS">
                <a:ea typeface="+mn-lt"/>
                <a:cs typeface="+mn-lt"/>
              </a:rPr>
              <a:t>” podatke, upravljanje sadržajem, mobilnu i društvenu infrastrukturu kao i korišćenje MongoDB-a za </a:t>
            </a:r>
            <a:r>
              <a:rPr lang="sr-Latn-RS" i="1">
                <a:ea typeface="+mn-lt"/>
                <a:cs typeface="+mn-lt"/>
              </a:rPr>
              <a:t>Business Intelligence </a:t>
            </a:r>
            <a:r>
              <a:rPr lang="sr-Latn-RS">
                <a:ea typeface="+mn-lt"/>
                <a:cs typeface="+mn-lt"/>
              </a:rPr>
              <a:t>modele. </a:t>
            </a:r>
            <a:endParaRPr lang="en-US">
              <a:ea typeface="+mn-lt"/>
              <a:cs typeface="+mn-lt"/>
            </a:endParaRPr>
          </a:p>
          <a:p>
            <a:pPr marL="344170" indent="-344170"/>
            <a:endParaRPr lang="en-US" dirty="0">
              <a:cs typeface="Arial"/>
            </a:endParaRPr>
          </a:p>
        </p:txBody>
      </p:sp>
      <p:pic>
        <p:nvPicPr>
          <p:cNvPr id="5" name="Picture 5" descr="A picture containing icon&#10;&#10;Description automatically generated">
            <a:extLst>
              <a:ext uri="{FF2B5EF4-FFF2-40B4-BE49-F238E27FC236}">
                <a16:creationId xmlns:a16="http://schemas.microsoft.com/office/drawing/2014/main" id="{34F3C754-DE9D-4BAA-956C-93D231126D21}"/>
              </a:ext>
            </a:extLst>
          </p:cNvPr>
          <p:cNvPicPr>
            <a:picLocks noChangeAspect="1"/>
          </p:cNvPicPr>
          <p:nvPr/>
        </p:nvPicPr>
        <p:blipFill>
          <a:blip r:embed="rId2"/>
          <a:stretch>
            <a:fillRect/>
          </a:stretch>
        </p:blipFill>
        <p:spPr>
          <a:xfrm>
            <a:off x="11466653" y="244033"/>
            <a:ext cx="727277" cy="736922"/>
          </a:xfrm>
          <a:prstGeom prst="rect">
            <a:avLst/>
          </a:prstGeom>
        </p:spPr>
      </p:pic>
    </p:spTree>
    <p:extLst>
      <p:ext uri="{BB962C8B-B14F-4D97-AF65-F5344CB8AC3E}">
        <p14:creationId xmlns:p14="http://schemas.microsoft.com/office/powerpoint/2010/main" val="2330741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057DD-FBC4-4CE7-B1C2-367441A5A246}"/>
              </a:ext>
            </a:extLst>
          </p:cNvPr>
          <p:cNvSpPr>
            <a:spLocks noGrp="1"/>
          </p:cNvSpPr>
          <p:nvPr>
            <p:ph type="title"/>
          </p:nvPr>
        </p:nvSpPr>
        <p:spPr/>
        <p:txBody>
          <a:bodyPr/>
          <a:lstStyle/>
          <a:p>
            <a:r>
              <a:rPr lang="en-US">
                <a:cs typeface="Arial"/>
              </a:rPr>
              <a:t>Indeksiranje i vrste indeksa</a:t>
            </a:r>
            <a:endParaRPr lang="en-US"/>
          </a:p>
        </p:txBody>
      </p:sp>
      <p:sp>
        <p:nvSpPr>
          <p:cNvPr id="3" name="Content Placeholder 2">
            <a:extLst>
              <a:ext uri="{FF2B5EF4-FFF2-40B4-BE49-F238E27FC236}">
                <a16:creationId xmlns:a16="http://schemas.microsoft.com/office/drawing/2014/main" id="{71CCBB36-B60B-47AE-A1CA-F36E78499B66}"/>
              </a:ext>
            </a:extLst>
          </p:cNvPr>
          <p:cNvSpPr>
            <a:spLocks noGrp="1"/>
          </p:cNvSpPr>
          <p:nvPr>
            <p:ph idx="1"/>
          </p:nvPr>
        </p:nvSpPr>
        <p:spPr/>
        <p:txBody>
          <a:bodyPr/>
          <a:lstStyle/>
          <a:p>
            <a:pPr marL="344170" indent="-344170" algn="just"/>
            <a:r>
              <a:rPr lang="sr-Latn-RS">
                <a:ea typeface="+mn-lt"/>
                <a:cs typeface="+mn-lt"/>
              </a:rPr>
              <a:t>MongoDB podržava sledeće tipove indeksa za upite:</a:t>
            </a:r>
            <a:endParaRPr lang="en-US">
              <a:ea typeface="+mn-lt"/>
              <a:cs typeface="+mn-lt"/>
            </a:endParaRPr>
          </a:p>
          <a:p>
            <a:pPr marL="795020" lvl="1" indent="-337820" algn="just"/>
            <a:r>
              <a:rPr lang="sr-Latn-RS">
                <a:ea typeface="+mn-lt"/>
                <a:cs typeface="+mn-lt"/>
              </a:rPr>
              <a:t>Indeks podrazumevanog _id-ja (</a:t>
            </a:r>
            <a:r>
              <a:rPr lang="sr-Latn-RS" i="1">
                <a:ea typeface="+mn-lt"/>
                <a:cs typeface="+mn-lt"/>
              </a:rPr>
              <a:t>Default _id Index</a:t>
            </a:r>
            <a:r>
              <a:rPr lang="sr-Latn-RS">
                <a:ea typeface="+mn-lt"/>
                <a:cs typeface="+mn-lt"/>
              </a:rPr>
              <a:t>)</a:t>
            </a:r>
            <a:endParaRPr lang="en-US">
              <a:ea typeface="+mn-lt"/>
              <a:cs typeface="+mn-lt"/>
            </a:endParaRPr>
          </a:p>
          <a:p>
            <a:pPr marL="795020" lvl="1" indent="-337820" algn="just"/>
            <a:r>
              <a:rPr lang="sr-Latn-RS">
                <a:ea typeface="+mn-lt"/>
                <a:cs typeface="+mn-lt"/>
              </a:rPr>
              <a:t>Indeks jednog polja (</a:t>
            </a:r>
            <a:r>
              <a:rPr lang="sr-Latn-RS" i="1">
                <a:ea typeface="+mn-lt"/>
                <a:cs typeface="+mn-lt"/>
              </a:rPr>
              <a:t>Single Field Index</a:t>
            </a:r>
            <a:r>
              <a:rPr lang="sr-Latn-RS">
                <a:ea typeface="+mn-lt"/>
                <a:cs typeface="+mn-lt"/>
              </a:rPr>
              <a:t>)</a:t>
            </a:r>
            <a:endParaRPr lang="en-US">
              <a:ea typeface="+mn-lt"/>
              <a:cs typeface="+mn-lt"/>
            </a:endParaRPr>
          </a:p>
          <a:p>
            <a:pPr marL="795020" lvl="1" indent="-337820" algn="just"/>
            <a:r>
              <a:rPr lang="sr-Latn-RS">
                <a:ea typeface="+mn-lt"/>
                <a:cs typeface="+mn-lt"/>
              </a:rPr>
              <a:t>Složeni indeks</a:t>
            </a:r>
            <a:r>
              <a:rPr lang="sr-Latn-RS" dirty="0">
                <a:ea typeface="+mn-lt"/>
                <a:cs typeface="+mn-lt"/>
              </a:rPr>
              <a:t> </a:t>
            </a:r>
            <a:r>
              <a:rPr lang="sr-Latn-RS" i="1">
                <a:ea typeface="+mn-lt"/>
                <a:cs typeface="+mn-lt"/>
              </a:rPr>
              <a:t>(Compound Index</a:t>
            </a:r>
            <a:r>
              <a:rPr lang="sr-Latn-RS">
                <a:ea typeface="+mn-lt"/>
                <a:cs typeface="+mn-lt"/>
              </a:rPr>
              <a:t>)</a:t>
            </a:r>
            <a:endParaRPr lang="en-US">
              <a:ea typeface="+mn-lt"/>
              <a:cs typeface="+mn-lt"/>
            </a:endParaRPr>
          </a:p>
          <a:p>
            <a:pPr marL="795020" lvl="1" indent="-337820" algn="just"/>
            <a:r>
              <a:rPr lang="sr-Latn-RS">
                <a:ea typeface="+mn-lt"/>
                <a:cs typeface="+mn-lt"/>
              </a:rPr>
              <a:t>Višestruki-ključ indeks (</a:t>
            </a:r>
            <a:r>
              <a:rPr lang="sr-Latn-RS" i="1">
                <a:ea typeface="+mn-lt"/>
                <a:cs typeface="+mn-lt"/>
              </a:rPr>
              <a:t>Multikey Index</a:t>
            </a:r>
            <a:r>
              <a:rPr lang="sr-Latn-RS">
                <a:ea typeface="+mn-lt"/>
                <a:cs typeface="+mn-lt"/>
              </a:rPr>
              <a:t>)</a:t>
            </a:r>
            <a:endParaRPr lang="en-US">
              <a:ea typeface="+mn-lt"/>
              <a:cs typeface="+mn-lt"/>
            </a:endParaRPr>
          </a:p>
          <a:p>
            <a:pPr marL="795020" lvl="1" indent="-337820" algn="just"/>
            <a:r>
              <a:rPr lang="sr-Latn-RS">
                <a:ea typeface="+mn-lt"/>
                <a:cs typeface="+mn-lt"/>
              </a:rPr>
              <a:t>Geoprostorni indeks (</a:t>
            </a:r>
            <a:r>
              <a:rPr lang="sr-Latn-RS" i="1">
                <a:ea typeface="+mn-lt"/>
                <a:cs typeface="+mn-lt"/>
              </a:rPr>
              <a:t>Geospatial Index</a:t>
            </a:r>
            <a:r>
              <a:rPr lang="sr-Latn-RS">
                <a:ea typeface="+mn-lt"/>
                <a:cs typeface="+mn-lt"/>
              </a:rPr>
              <a:t>)</a:t>
            </a:r>
            <a:endParaRPr lang="en-US">
              <a:ea typeface="+mn-lt"/>
              <a:cs typeface="+mn-lt"/>
            </a:endParaRPr>
          </a:p>
          <a:p>
            <a:pPr marL="795020" lvl="1" indent="-337820" algn="just"/>
            <a:r>
              <a:rPr lang="sr-Latn-RS">
                <a:ea typeface="+mn-lt"/>
                <a:cs typeface="+mn-lt"/>
              </a:rPr>
              <a:t>Heširani indeks (</a:t>
            </a:r>
            <a:r>
              <a:rPr lang="sr-Latn-RS" i="1">
                <a:ea typeface="+mn-lt"/>
                <a:cs typeface="+mn-lt"/>
              </a:rPr>
              <a:t>Hashed Index</a:t>
            </a:r>
            <a:r>
              <a:rPr lang="sr-Latn-RS">
                <a:ea typeface="+mn-lt"/>
                <a:cs typeface="+mn-lt"/>
              </a:rPr>
              <a:t>)</a:t>
            </a:r>
            <a:endParaRPr lang="en-US">
              <a:ea typeface="+mn-lt"/>
              <a:cs typeface="+mn-lt"/>
            </a:endParaRPr>
          </a:p>
          <a:p>
            <a:pPr marL="344170" indent="-344170"/>
            <a:endParaRPr lang="en-US" dirty="0">
              <a:cs typeface="Arial"/>
            </a:endParaRPr>
          </a:p>
        </p:txBody>
      </p:sp>
      <p:pic>
        <p:nvPicPr>
          <p:cNvPr id="5" name="Picture 5" descr="A picture containing icon&#10;&#10;Description automatically generated">
            <a:extLst>
              <a:ext uri="{FF2B5EF4-FFF2-40B4-BE49-F238E27FC236}">
                <a16:creationId xmlns:a16="http://schemas.microsoft.com/office/drawing/2014/main" id="{34F3C754-DE9D-4BAA-956C-93D231126D21}"/>
              </a:ext>
            </a:extLst>
          </p:cNvPr>
          <p:cNvPicPr>
            <a:picLocks noChangeAspect="1"/>
          </p:cNvPicPr>
          <p:nvPr/>
        </p:nvPicPr>
        <p:blipFill>
          <a:blip r:embed="rId2"/>
          <a:stretch>
            <a:fillRect/>
          </a:stretch>
        </p:blipFill>
        <p:spPr>
          <a:xfrm>
            <a:off x="11466653" y="244033"/>
            <a:ext cx="727277" cy="736922"/>
          </a:xfrm>
          <a:prstGeom prst="rect">
            <a:avLst/>
          </a:prstGeom>
        </p:spPr>
      </p:pic>
      <p:pic>
        <p:nvPicPr>
          <p:cNvPr id="4" name="Picture 5" descr="Graphical user interface&#10;&#10;Description automatically generated">
            <a:extLst>
              <a:ext uri="{FF2B5EF4-FFF2-40B4-BE49-F238E27FC236}">
                <a16:creationId xmlns:a16="http://schemas.microsoft.com/office/drawing/2014/main" id="{BA9F6D2F-E12C-43BC-A131-02096832513F}"/>
              </a:ext>
            </a:extLst>
          </p:cNvPr>
          <p:cNvPicPr>
            <a:picLocks noChangeAspect="1"/>
          </p:cNvPicPr>
          <p:nvPr/>
        </p:nvPicPr>
        <p:blipFill>
          <a:blip r:embed="rId3"/>
          <a:stretch>
            <a:fillRect/>
          </a:stretch>
        </p:blipFill>
        <p:spPr>
          <a:xfrm>
            <a:off x="1061292" y="329989"/>
            <a:ext cx="2743200" cy="1552575"/>
          </a:xfrm>
          <a:prstGeom prst="rect">
            <a:avLst/>
          </a:prstGeom>
        </p:spPr>
      </p:pic>
    </p:spTree>
    <p:extLst>
      <p:ext uri="{BB962C8B-B14F-4D97-AF65-F5344CB8AC3E}">
        <p14:creationId xmlns:p14="http://schemas.microsoft.com/office/powerpoint/2010/main" val="2146382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useBgFill="1">
        <p:nvSpPr>
          <p:cNvPr id="10" name="Rectangle 9">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FCFF961-4E84-4FD1-859C-B7F410031C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793" y="0"/>
            <a:ext cx="4632503" cy="6858000"/>
          </a:xfrm>
          <a:prstGeom prst="rect">
            <a:avLst/>
          </a:prstGeom>
        </p:spPr>
      </p:pic>
      <p:sp>
        <p:nvSpPr>
          <p:cNvPr id="14" name="Rectangle 13">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F737BB4-6553-47A8-893F-178A10C6B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5" descr="A picture containing icon&#10;&#10;Description automatically generated">
            <a:extLst>
              <a:ext uri="{FF2B5EF4-FFF2-40B4-BE49-F238E27FC236}">
                <a16:creationId xmlns:a16="http://schemas.microsoft.com/office/drawing/2014/main" id="{E17B6BF5-5972-415E-B3FC-C6922AA0D479}"/>
              </a:ext>
            </a:extLst>
          </p:cNvPr>
          <p:cNvPicPr>
            <a:picLocks noChangeAspect="1"/>
          </p:cNvPicPr>
          <p:nvPr/>
        </p:nvPicPr>
        <p:blipFill>
          <a:blip r:embed="rId3"/>
          <a:stretch>
            <a:fillRect/>
          </a:stretch>
        </p:blipFill>
        <p:spPr>
          <a:xfrm>
            <a:off x="11466653" y="244033"/>
            <a:ext cx="727277" cy="736922"/>
          </a:xfrm>
          <a:prstGeom prst="rect">
            <a:avLst/>
          </a:prstGeom>
        </p:spPr>
      </p:pic>
      <p:sp>
        <p:nvSpPr>
          <p:cNvPr id="18" name="Content Placeholder 2">
            <a:extLst>
              <a:ext uri="{FF2B5EF4-FFF2-40B4-BE49-F238E27FC236}">
                <a16:creationId xmlns:a16="http://schemas.microsoft.com/office/drawing/2014/main" id="{C1ACAEB6-0215-4735-945F-A260945DE0D0}"/>
              </a:ext>
            </a:extLst>
          </p:cNvPr>
          <p:cNvSpPr txBox="1">
            <a:spLocks/>
          </p:cNvSpPr>
          <p:nvPr/>
        </p:nvSpPr>
        <p:spPr>
          <a:xfrm>
            <a:off x="647525" y="889567"/>
            <a:ext cx="4158367" cy="5971342"/>
          </a:xfrm>
          <a:prstGeom prst="rect">
            <a:avLst/>
          </a:prstGeom>
        </p:spPr>
        <p:txBody>
          <a:bodyPr vert="horz" lIns="91440" tIns="45720" rIns="91440" bIns="45720" rtlCol="0" anchor="ctr">
            <a:normAutofit fontScale="92500" lnSpcReduction="20000"/>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344170" indent="-344170"/>
            <a:r>
              <a:rPr lang="en-US" sz="1800">
                <a:cs typeface="Arial"/>
              </a:rPr>
              <a:t>Default _id Index</a:t>
            </a:r>
            <a:endParaRPr lang="en-US"/>
          </a:p>
          <a:p>
            <a:pPr marL="795020" lvl="1" indent="-337820"/>
            <a:r>
              <a:rPr lang="en-US" sz="1600">
                <a:cs typeface="Arial"/>
              </a:rPr>
              <a:t>Ako se ne navede vrednost za _id, mongod kreira _id polje i obezbeđuje ObjectId vrednost</a:t>
            </a:r>
            <a:endParaRPr lang="en-US" sz="1600" dirty="0">
              <a:cs typeface="Arial"/>
            </a:endParaRPr>
          </a:p>
          <a:p>
            <a:pPr marL="344170" indent="-344170"/>
            <a:r>
              <a:rPr lang="en-US" sz="1800">
                <a:cs typeface="Arial"/>
              </a:rPr>
              <a:t>Single Field Index</a:t>
            </a:r>
            <a:endParaRPr lang="en-US" sz="1800" dirty="0">
              <a:cs typeface="Arial"/>
            </a:endParaRPr>
          </a:p>
          <a:p>
            <a:pPr marL="795020" lvl="1" indent="-337820"/>
            <a:r>
              <a:rPr lang="en-US" sz="1600">
                <a:cs typeface="Arial"/>
              </a:rPr>
              <a:t>Redosled sortiranja indeksnih ključeva nije važan tako da je iteracija moguća u rastućem ili opadajućem </a:t>
            </a:r>
            <a:r>
              <a:rPr lang="en-US" sz="1600" dirty="0">
                <a:cs typeface="Arial"/>
              </a:rPr>
              <a:t>redosledu</a:t>
            </a:r>
          </a:p>
          <a:p>
            <a:pPr marL="795020" lvl="1" indent="-337820"/>
            <a:r>
              <a:rPr lang="sr-Latn-RS" sz="1600">
                <a:ea typeface="+mn-lt"/>
                <a:cs typeface="+mn-lt"/>
              </a:rPr>
              <a:t>Navedena naredba se koristi za kreiranje indeksa u polju stavke za zbirku stavki</a:t>
            </a:r>
            <a:endParaRPr lang="en-US" sz="1600" dirty="0">
              <a:ea typeface="+mn-lt"/>
              <a:cs typeface="+mn-lt"/>
            </a:endParaRPr>
          </a:p>
          <a:p>
            <a:pPr marL="795020" lvl="1" indent="-337820"/>
            <a:r>
              <a:rPr lang="sr-Latn-RS" sz="1600">
                <a:cs typeface="Arial"/>
              </a:rPr>
              <a:t>Pojedinačni indeks polja na ugrađenim dokumentima</a:t>
            </a:r>
            <a:endParaRPr lang="sr-Latn-RS" sz="1600" dirty="0">
              <a:cs typeface="Arial"/>
            </a:endParaRPr>
          </a:p>
          <a:p>
            <a:pPr marL="795020" lvl="1" indent="-337820"/>
            <a:r>
              <a:rPr lang="sr-Latn-RS" sz="1600">
                <a:ea typeface="+mn-lt"/>
                <a:cs typeface="+mn-lt"/>
              </a:rPr>
              <a:t>Polje sa detaljima u dokumentu prikazuje ugrađeni dokument koji ima dva ugrađena polja - ISDN i izdavač</a:t>
            </a:r>
            <a:endParaRPr lang="sr-Latn-RS" sz="1600" dirty="0">
              <a:cs typeface="Arial"/>
            </a:endParaRPr>
          </a:p>
          <a:p>
            <a:pPr marL="0" indent="0">
              <a:buNone/>
            </a:pPr>
            <a:endParaRPr lang="en-US" sz="1600" dirty="0">
              <a:cs typeface="Arial"/>
            </a:endParaRPr>
          </a:p>
          <a:p>
            <a:pPr marL="0" indent="0" algn="ctr">
              <a:buNone/>
            </a:pPr>
            <a:r>
              <a:rPr lang="en-US" sz="1300" i="1">
                <a:cs typeface="Arial"/>
              </a:rPr>
              <a:t>Vrste indeksa</a:t>
            </a:r>
            <a:endParaRPr lang="en-US" sz="1300" i="1" dirty="0">
              <a:cs typeface="Arial"/>
            </a:endParaRPr>
          </a:p>
          <a:p>
            <a:pPr marL="344170" indent="-344170"/>
            <a:endParaRPr lang="en-US" sz="1300" dirty="0">
              <a:cs typeface="Arial"/>
            </a:endParaRPr>
          </a:p>
          <a:p>
            <a:pPr marL="344170" indent="-344170"/>
            <a:endParaRPr lang="en-US" sz="1300" dirty="0">
              <a:cs typeface="Arial"/>
            </a:endParaRPr>
          </a:p>
        </p:txBody>
      </p:sp>
      <p:pic>
        <p:nvPicPr>
          <p:cNvPr id="4" name="Picture 4">
            <a:extLst>
              <a:ext uri="{FF2B5EF4-FFF2-40B4-BE49-F238E27FC236}">
                <a16:creationId xmlns:a16="http://schemas.microsoft.com/office/drawing/2014/main" id="{3247CAD6-A10A-4085-91BB-67C78890612B}"/>
              </a:ext>
            </a:extLst>
          </p:cNvPr>
          <p:cNvPicPr>
            <a:picLocks noGrp="1" noChangeAspect="1"/>
          </p:cNvPicPr>
          <p:nvPr>
            <p:ph idx="1"/>
          </p:nvPr>
        </p:nvPicPr>
        <p:blipFill>
          <a:blip r:embed="rId4"/>
          <a:stretch>
            <a:fillRect/>
          </a:stretch>
        </p:blipFill>
        <p:spPr>
          <a:xfrm>
            <a:off x="4687168" y="3727466"/>
            <a:ext cx="7458075" cy="885825"/>
          </a:xfrm>
        </p:spPr>
      </p:pic>
      <p:pic>
        <p:nvPicPr>
          <p:cNvPr id="5" name="Picture 14" descr="A picture containing shape&#10;&#10;Description automatically generated">
            <a:extLst>
              <a:ext uri="{FF2B5EF4-FFF2-40B4-BE49-F238E27FC236}">
                <a16:creationId xmlns:a16="http://schemas.microsoft.com/office/drawing/2014/main" id="{F35D518E-6623-4012-9AE2-49551B40DEA2}"/>
              </a:ext>
            </a:extLst>
          </p:cNvPr>
          <p:cNvPicPr>
            <a:picLocks noChangeAspect="1"/>
          </p:cNvPicPr>
          <p:nvPr/>
        </p:nvPicPr>
        <p:blipFill>
          <a:blip r:embed="rId5"/>
          <a:stretch>
            <a:fillRect/>
          </a:stretch>
        </p:blipFill>
        <p:spPr>
          <a:xfrm>
            <a:off x="5431316" y="1257948"/>
            <a:ext cx="5846283" cy="1385912"/>
          </a:xfrm>
          <a:prstGeom prst="rect">
            <a:avLst/>
          </a:prstGeom>
        </p:spPr>
      </p:pic>
      <p:pic>
        <p:nvPicPr>
          <p:cNvPr id="15" name="Picture 16" descr="Graphical user interface, text, application&#10;&#10;Description automatically generated">
            <a:extLst>
              <a:ext uri="{FF2B5EF4-FFF2-40B4-BE49-F238E27FC236}">
                <a16:creationId xmlns:a16="http://schemas.microsoft.com/office/drawing/2014/main" id="{30EFFE05-6653-4C03-969E-176A870ACF53}"/>
              </a:ext>
            </a:extLst>
          </p:cNvPr>
          <p:cNvPicPr>
            <a:picLocks noChangeAspect="1"/>
          </p:cNvPicPr>
          <p:nvPr/>
        </p:nvPicPr>
        <p:blipFill>
          <a:blip r:embed="rId6"/>
          <a:stretch>
            <a:fillRect/>
          </a:stretch>
        </p:blipFill>
        <p:spPr>
          <a:xfrm>
            <a:off x="4669316" y="4607700"/>
            <a:ext cx="7535536" cy="1085368"/>
          </a:xfrm>
          <a:prstGeom prst="rect">
            <a:avLst/>
          </a:prstGeom>
        </p:spPr>
      </p:pic>
      <p:pic>
        <p:nvPicPr>
          <p:cNvPr id="17" name="Picture 18" descr="Text&#10;&#10;Description automatically generated">
            <a:extLst>
              <a:ext uri="{FF2B5EF4-FFF2-40B4-BE49-F238E27FC236}">
                <a16:creationId xmlns:a16="http://schemas.microsoft.com/office/drawing/2014/main" id="{2AABAFB1-44F1-4556-8B78-9B752BB58779}"/>
              </a:ext>
            </a:extLst>
          </p:cNvPr>
          <p:cNvPicPr>
            <a:picLocks noChangeAspect="1"/>
          </p:cNvPicPr>
          <p:nvPr/>
        </p:nvPicPr>
        <p:blipFill>
          <a:blip r:embed="rId7"/>
          <a:stretch>
            <a:fillRect/>
          </a:stretch>
        </p:blipFill>
        <p:spPr>
          <a:xfrm>
            <a:off x="4660135" y="5664829"/>
            <a:ext cx="7517174" cy="880701"/>
          </a:xfrm>
          <a:prstGeom prst="rect">
            <a:avLst/>
          </a:prstGeom>
        </p:spPr>
      </p:pic>
      <p:sp>
        <p:nvSpPr>
          <p:cNvPr id="19" name="TextBox 18">
            <a:extLst>
              <a:ext uri="{FF2B5EF4-FFF2-40B4-BE49-F238E27FC236}">
                <a16:creationId xmlns:a16="http://schemas.microsoft.com/office/drawing/2014/main" id="{DE264B51-3414-4946-81A5-74255B6C059D}"/>
              </a:ext>
            </a:extLst>
          </p:cNvPr>
          <p:cNvSpPr txBox="1"/>
          <p:nvPr/>
        </p:nvSpPr>
        <p:spPr>
          <a:xfrm>
            <a:off x="4812978" y="6422530"/>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a:t>Single Field Index</a:t>
            </a:r>
            <a:endParaRPr lang="en-US">
              <a:cs typeface="Arial" panose="020B0604020202020204"/>
            </a:endParaRPr>
          </a:p>
        </p:txBody>
      </p:sp>
    </p:spTree>
    <p:extLst>
      <p:ext uri="{BB962C8B-B14F-4D97-AF65-F5344CB8AC3E}">
        <p14:creationId xmlns:p14="http://schemas.microsoft.com/office/powerpoint/2010/main" val="66888401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useBgFill="1">
        <p:nvSpPr>
          <p:cNvPr id="10" name="Rectangle 9">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FCFF961-4E84-4FD1-859C-B7F410031C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793" y="0"/>
            <a:ext cx="4632503" cy="6858000"/>
          </a:xfrm>
          <a:prstGeom prst="rect">
            <a:avLst/>
          </a:prstGeom>
        </p:spPr>
      </p:pic>
      <p:sp>
        <p:nvSpPr>
          <p:cNvPr id="14" name="Rectangle 13">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F737BB4-6553-47A8-893F-178A10C6B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5" descr="A picture containing icon&#10;&#10;Description automatically generated">
            <a:extLst>
              <a:ext uri="{FF2B5EF4-FFF2-40B4-BE49-F238E27FC236}">
                <a16:creationId xmlns:a16="http://schemas.microsoft.com/office/drawing/2014/main" id="{E17B6BF5-5972-415E-B3FC-C6922AA0D479}"/>
              </a:ext>
            </a:extLst>
          </p:cNvPr>
          <p:cNvPicPr>
            <a:picLocks noChangeAspect="1"/>
          </p:cNvPicPr>
          <p:nvPr/>
        </p:nvPicPr>
        <p:blipFill>
          <a:blip r:embed="rId3"/>
          <a:stretch>
            <a:fillRect/>
          </a:stretch>
        </p:blipFill>
        <p:spPr>
          <a:xfrm>
            <a:off x="11466653" y="244033"/>
            <a:ext cx="727277" cy="736922"/>
          </a:xfrm>
          <a:prstGeom prst="rect">
            <a:avLst/>
          </a:prstGeom>
        </p:spPr>
      </p:pic>
      <p:sp>
        <p:nvSpPr>
          <p:cNvPr id="18" name="Content Placeholder 2">
            <a:extLst>
              <a:ext uri="{FF2B5EF4-FFF2-40B4-BE49-F238E27FC236}">
                <a16:creationId xmlns:a16="http://schemas.microsoft.com/office/drawing/2014/main" id="{C1ACAEB6-0215-4735-945F-A260945DE0D0}"/>
              </a:ext>
            </a:extLst>
          </p:cNvPr>
          <p:cNvSpPr txBox="1">
            <a:spLocks/>
          </p:cNvSpPr>
          <p:nvPr/>
        </p:nvSpPr>
        <p:spPr>
          <a:xfrm>
            <a:off x="647525" y="889567"/>
            <a:ext cx="4094102" cy="5971342"/>
          </a:xfrm>
          <a:prstGeom prst="rect">
            <a:avLst/>
          </a:prstGeom>
        </p:spPr>
        <p:txBody>
          <a:bodyPr vert="horz" lIns="91440" tIns="45720" rIns="91440" bIns="45720" rtlCol="0" anchor="ctr">
            <a:normAutofit fontScale="85000" lnSpcReduction="10000"/>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344170" indent="-344170"/>
            <a:r>
              <a:rPr lang="en-US" sz="1800">
                <a:cs typeface="Arial"/>
              </a:rPr>
              <a:t>Compound Index</a:t>
            </a:r>
            <a:endParaRPr lang="en-US"/>
          </a:p>
          <a:p>
            <a:pPr marL="795020" lvl="1" indent="-337820"/>
            <a:r>
              <a:rPr lang="en-US" sz="1600">
                <a:cs typeface="Arial"/>
              </a:rPr>
              <a:t>Složeni indeks sadrži više više indeksa pojedinačnih polja odvojenih zapetom</a:t>
            </a:r>
            <a:endParaRPr lang="en-US" sz="1600" dirty="0">
              <a:cs typeface="Arial"/>
            </a:endParaRPr>
          </a:p>
          <a:p>
            <a:pPr marL="795020" lvl="1" indent="-337820"/>
            <a:r>
              <a:rPr lang="sr-Latn-RS" sz="1600">
                <a:ea typeface="+mn-lt"/>
                <a:cs typeface="+mn-lt"/>
              </a:rPr>
              <a:t>Prikazana naredba je primer složenog indeksa na dva polja</a:t>
            </a:r>
            <a:endParaRPr lang="en-US" sz="1600" dirty="0">
              <a:cs typeface="Arial"/>
            </a:endParaRPr>
          </a:p>
          <a:p>
            <a:pPr marL="795020" lvl="1" indent="-337820"/>
            <a:r>
              <a:rPr lang="sr-Latn-RS" sz="1600">
                <a:cs typeface="Arial"/>
              </a:rPr>
              <a:t>Dijagram prikazuje </a:t>
            </a:r>
            <a:r>
              <a:rPr lang="sr-Latn-RS" sz="1600">
                <a:ea typeface="+mn-lt"/>
                <a:cs typeface="+mn-lt"/>
              </a:rPr>
              <a:t>složeni indeks za polja, </a:t>
            </a:r>
            <a:r>
              <a:rPr lang="sr-Latn-RS" sz="1600" i="1">
                <a:ea typeface="+mn-lt"/>
                <a:cs typeface="+mn-lt"/>
              </a:rPr>
              <a:t>user id</a:t>
            </a:r>
            <a:r>
              <a:rPr lang="sr-Latn-RS" sz="1600">
                <a:ea typeface="+mn-lt"/>
                <a:cs typeface="+mn-lt"/>
              </a:rPr>
              <a:t> i </a:t>
            </a:r>
            <a:r>
              <a:rPr lang="sr-Latn-RS" sz="1600" i="1">
                <a:ea typeface="+mn-lt"/>
                <a:cs typeface="+mn-lt"/>
              </a:rPr>
              <a:t>score</a:t>
            </a:r>
            <a:endParaRPr lang="sr-Latn-RS" sz="1600" dirty="0">
              <a:ea typeface="+mn-lt"/>
              <a:cs typeface="+mn-lt"/>
            </a:endParaRPr>
          </a:p>
          <a:p>
            <a:pPr marL="795020" lvl="1" indent="-337820"/>
            <a:r>
              <a:rPr lang="sr-Latn-RS" sz="1600">
                <a:ea typeface="+mn-lt"/>
                <a:cs typeface="+mn-lt"/>
              </a:rPr>
              <a:t>Dokumenti su prvo organizovani od strane </a:t>
            </a:r>
            <a:r>
              <a:rPr lang="sr-Latn-RS" sz="1600" i="1">
                <a:ea typeface="+mn-lt"/>
                <a:cs typeface="+mn-lt"/>
              </a:rPr>
              <a:t>user id</a:t>
            </a:r>
            <a:r>
              <a:rPr lang="sr-Latn-RS" sz="1600">
                <a:ea typeface="+mn-lt"/>
                <a:cs typeface="+mn-lt"/>
              </a:rPr>
              <a:t>-a i unutar svakog </a:t>
            </a:r>
            <a:r>
              <a:rPr lang="sr-Latn-RS" sz="1600" i="1">
                <a:ea typeface="+mn-lt"/>
                <a:cs typeface="+mn-lt"/>
              </a:rPr>
              <a:t>user id</a:t>
            </a:r>
            <a:r>
              <a:rPr lang="sr-Latn-RS" sz="1600">
                <a:ea typeface="+mn-lt"/>
                <a:cs typeface="+mn-lt"/>
              </a:rPr>
              <a:t>-a, rezultati su organizovani po opadajućem redosledu</a:t>
            </a:r>
            <a:endParaRPr lang="sr-Latn-RS" sz="1600">
              <a:cs typeface="Arial"/>
            </a:endParaRPr>
          </a:p>
          <a:p>
            <a:pPr marL="795020" lvl="1" indent="-337820"/>
            <a:r>
              <a:rPr lang="sr-Latn-RS" sz="1600">
                <a:ea typeface="+mn-lt"/>
                <a:cs typeface="+mn-lt"/>
              </a:rPr>
              <a:t>Redosled sortiranja polja u složenom indeksu je presudan</a:t>
            </a:r>
            <a:endParaRPr lang="sr-Latn-RS" sz="1600" dirty="0">
              <a:cs typeface="Arial"/>
            </a:endParaRPr>
          </a:p>
          <a:p>
            <a:pPr marL="795020" lvl="1" indent="-337820"/>
            <a:r>
              <a:rPr lang="sr-Latn-RS" sz="1600">
                <a:ea typeface="+mn-lt"/>
                <a:cs typeface="+mn-lt"/>
              </a:rPr>
              <a:t>Dokumenti se prvo sortiraju po vrednosti polja stavke, a zatim, u okviru svake vrednosti polja stavke, dalje se sortiraju po vrednostima polja zaliha</a:t>
            </a:r>
            <a:endParaRPr lang="sr-Latn-RS" sz="1600" dirty="0">
              <a:cs typeface="Arial"/>
            </a:endParaRPr>
          </a:p>
          <a:p>
            <a:pPr marL="0" indent="0">
              <a:buNone/>
            </a:pPr>
            <a:endParaRPr lang="en-US" sz="1600" dirty="0">
              <a:cs typeface="Arial"/>
            </a:endParaRPr>
          </a:p>
          <a:p>
            <a:pPr marL="0" indent="0" algn="ctr">
              <a:buNone/>
            </a:pPr>
            <a:r>
              <a:rPr lang="en-US" sz="1300" i="1">
                <a:cs typeface="Arial"/>
              </a:rPr>
              <a:t>Vrste indeksa</a:t>
            </a:r>
            <a:endParaRPr lang="en-US" sz="1300" i="1" dirty="0">
              <a:cs typeface="Arial"/>
            </a:endParaRPr>
          </a:p>
          <a:p>
            <a:pPr marL="0" indent="0">
              <a:buNone/>
            </a:pPr>
            <a:endParaRPr lang="en-US" sz="1300" dirty="0">
              <a:cs typeface="Arial"/>
            </a:endParaRPr>
          </a:p>
          <a:p>
            <a:pPr marL="344170" indent="-344170"/>
            <a:endParaRPr lang="en-US" sz="1300" dirty="0">
              <a:cs typeface="Arial"/>
            </a:endParaRPr>
          </a:p>
        </p:txBody>
      </p:sp>
      <p:pic>
        <p:nvPicPr>
          <p:cNvPr id="5" name="Picture 14" descr="A picture containing shape&#10;&#10;Description automatically generated">
            <a:extLst>
              <a:ext uri="{FF2B5EF4-FFF2-40B4-BE49-F238E27FC236}">
                <a16:creationId xmlns:a16="http://schemas.microsoft.com/office/drawing/2014/main" id="{F35D518E-6623-4012-9AE2-49551B40DEA2}"/>
              </a:ext>
            </a:extLst>
          </p:cNvPr>
          <p:cNvPicPr>
            <a:picLocks noChangeAspect="1"/>
          </p:cNvPicPr>
          <p:nvPr/>
        </p:nvPicPr>
        <p:blipFill>
          <a:blip r:embed="rId4"/>
          <a:stretch>
            <a:fillRect/>
          </a:stretch>
        </p:blipFill>
        <p:spPr>
          <a:xfrm>
            <a:off x="5431316" y="1257948"/>
            <a:ext cx="5846283" cy="1385912"/>
          </a:xfrm>
          <a:prstGeom prst="rect">
            <a:avLst/>
          </a:prstGeom>
        </p:spPr>
      </p:pic>
      <p:pic>
        <p:nvPicPr>
          <p:cNvPr id="6" name="Picture 8" descr="Timeline&#10;&#10;Description automatically generated">
            <a:extLst>
              <a:ext uri="{FF2B5EF4-FFF2-40B4-BE49-F238E27FC236}">
                <a16:creationId xmlns:a16="http://schemas.microsoft.com/office/drawing/2014/main" id="{72AB8889-7EE8-4E5A-A013-0D1E3D7FE6EB}"/>
              </a:ext>
            </a:extLst>
          </p:cNvPr>
          <p:cNvPicPr>
            <a:picLocks noChangeAspect="1"/>
          </p:cNvPicPr>
          <p:nvPr/>
        </p:nvPicPr>
        <p:blipFill>
          <a:blip r:embed="rId5"/>
          <a:stretch>
            <a:fillRect/>
          </a:stretch>
        </p:blipFill>
        <p:spPr>
          <a:xfrm>
            <a:off x="5183437" y="4066909"/>
            <a:ext cx="6773536" cy="2442372"/>
          </a:xfrm>
          <a:prstGeom prst="rect">
            <a:avLst/>
          </a:prstGeom>
        </p:spPr>
      </p:pic>
      <p:pic>
        <p:nvPicPr>
          <p:cNvPr id="9" name="Picture 10" descr="Graphical user interface, text, application, Word&#10;&#10;Description automatically generated">
            <a:extLst>
              <a:ext uri="{FF2B5EF4-FFF2-40B4-BE49-F238E27FC236}">
                <a16:creationId xmlns:a16="http://schemas.microsoft.com/office/drawing/2014/main" id="{7E17FE2D-2507-4469-97AF-DCA5641B29CF}"/>
              </a:ext>
            </a:extLst>
          </p:cNvPr>
          <p:cNvPicPr>
            <a:picLocks noChangeAspect="1"/>
          </p:cNvPicPr>
          <p:nvPr/>
        </p:nvPicPr>
        <p:blipFill>
          <a:blip r:embed="rId6"/>
          <a:stretch>
            <a:fillRect/>
          </a:stretch>
        </p:blipFill>
        <p:spPr>
          <a:xfrm>
            <a:off x="4660135" y="3281127"/>
            <a:ext cx="7517174" cy="874130"/>
          </a:xfrm>
          <a:prstGeom prst="rect">
            <a:avLst/>
          </a:prstGeom>
        </p:spPr>
      </p:pic>
    </p:spTree>
    <p:extLst>
      <p:ext uri="{BB962C8B-B14F-4D97-AF65-F5344CB8AC3E}">
        <p14:creationId xmlns:p14="http://schemas.microsoft.com/office/powerpoint/2010/main" val="199548232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useBgFill="1">
        <p:nvSpPr>
          <p:cNvPr id="10" name="Rectangle 9">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FCFF961-4E84-4FD1-859C-B7F410031C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793" y="0"/>
            <a:ext cx="4632503" cy="6858000"/>
          </a:xfrm>
          <a:prstGeom prst="rect">
            <a:avLst/>
          </a:prstGeom>
        </p:spPr>
      </p:pic>
      <p:sp>
        <p:nvSpPr>
          <p:cNvPr id="14" name="Rectangle 13">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F737BB4-6553-47A8-893F-178A10C6B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5" descr="A picture containing icon&#10;&#10;Description automatically generated">
            <a:extLst>
              <a:ext uri="{FF2B5EF4-FFF2-40B4-BE49-F238E27FC236}">
                <a16:creationId xmlns:a16="http://schemas.microsoft.com/office/drawing/2014/main" id="{E17B6BF5-5972-415E-B3FC-C6922AA0D479}"/>
              </a:ext>
            </a:extLst>
          </p:cNvPr>
          <p:cNvPicPr>
            <a:picLocks noChangeAspect="1"/>
          </p:cNvPicPr>
          <p:nvPr/>
        </p:nvPicPr>
        <p:blipFill>
          <a:blip r:embed="rId3"/>
          <a:stretch>
            <a:fillRect/>
          </a:stretch>
        </p:blipFill>
        <p:spPr>
          <a:xfrm>
            <a:off x="11466653" y="244033"/>
            <a:ext cx="727277" cy="736922"/>
          </a:xfrm>
          <a:prstGeom prst="rect">
            <a:avLst/>
          </a:prstGeom>
        </p:spPr>
      </p:pic>
      <p:sp>
        <p:nvSpPr>
          <p:cNvPr id="18" name="Content Placeholder 2">
            <a:extLst>
              <a:ext uri="{FF2B5EF4-FFF2-40B4-BE49-F238E27FC236}">
                <a16:creationId xmlns:a16="http://schemas.microsoft.com/office/drawing/2014/main" id="{C1ACAEB6-0215-4735-945F-A260945DE0D0}"/>
              </a:ext>
            </a:extLst>
          </p:cNvPr>
          <p:cNvSpPr txBox="1">
            <a:spLocks/>
          </p:cNvSpPr>
          <p:nvPr/>
        </p:nvSpPr>
        <p:spPr>
          <a:xfrm>
            <a:off x="647525" y="889567"/>
            <a:ext cx="4094102" cy="5971342"/>
          </a:xfrm>
          <a:prstGeom prst="rect">
            <a:avLst/>
          </a:prstGeom>
        </p:spPr>
        <p:txBody>
          <a:bodyPr vert="horz" lIns="91440" tIns="45720" rIns="91440" bIns="45720" rtlCol="0" anchor="ctr">
            <a:normAutofit fontScale="92500" lnSpcReduction="10000"/>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344170" indent="-344170"/>
            <a:r>
              <a:rPr lang="en-US" sz="1800">
                <a:cs typeface="Arial"/>
              </a:rPr>
              <a:t>Multikey Index</a:t>
            </a:r>
            <a:endParaRPr lang="en-US"/>
          </a:p>
          <a:p>
            <a:pPr marL="795020" lvl="1" indent="-337820"/>
            <a:r>
              <a:rPr lang="en-US" sz="1600">
                <a:cs typeface="Arial"/>
              </a:rPr>
              <a:t>Koriste se za indeksiranje podataka iz niza</a:t>
            </a:r>
            <a:endParaRPr lang="en-US" sz="1600" dirty="0">
              <a:cs typeface="Arial"/>
            </a:endParaRPr>
          </a:p>
          <a:p>
            <a:pPr marL="795020" lvl="1" indent="-337820"/>
            <a:r>
              <a:rPr lang="sr-Latn-RS" sz="1600">
                <a:ea typeface="+mn-lt"/>
                <a:cs typeface="+mn-lt"/>
              </a:rPr>
              <a:t>Kada se vrši indeksiranje polje koje sadrži vrednost niza, MongoDB kreira odvojene unose indeksa za svaku komponentu niza</a:t>
            </a:r>
            <a:endParaRPr lang="en-US" sz="1600" dirty="0">
              <a:cs typeface="Arial"/>
            </a:endParaRPr>
          </a:p>
          <a:p>
            <a:pPr marL="795020" lvl="1" indent="-337820"/>
            <a:r>
              <a:rPr lang="sr-Latn-RS" sz="1600">
                <a:ea typeface="+mn-lt"/>
                <a:cs typeface="+mn-lt"/>
              </a:rPr>
              <a:t>Kreiranje indeksa je moguće i za nizove koji sadrže skalarne vrednosti, kao što su stringovi, brojevi i ugnežđeni dokumenti</a:t>
            </a:r>
            <a:endParaRPr lang="sr-Latn-RS" sz="1600" dirty="0">
              <a:cs typeface="Arial"/>
            </a:endParaRPr>
          </a:p>
          <a:p>
            <a:pPr marL="795020" lvl="1" indent="-337820"/>
            <a:r>
              <a:rPr lang="sr-Latn-RS" sz="1600">
                <a:ea typeface="+mn-lt"/>
                <a:cs typeface="+mn-lt"/>
              </a:rPr>
              <a:t>Ako indeksirano polje sadrži niz, MongoDB automatski odlučuje da li će kreirati </a:t>
            </a:r>
            <a:r>
              <a:rPr lang="sr-Latn-RS" sz="1600" i="1">
                <a:ea typeface="+mn-lt"/>
                <a:cs typeface="+mn-lt"/>
              </a:rPr>
              <a:t>multikey</a:t>
            </a:r>
            <a:r>
              <a:rPr lang="sr-Latn-RS" sz="1600">
                <a:ea typeface="+mn-lt"/>
                <a:cs typeface="+mn-lt"/>
              </a:rPr>
              <a:t> indeks ili ne. Nije potrebno eksplicitno navođenje tipa </a:t>
            </a:r>
            <a:r>
              <a:rPr lang="sr-Latn-RS" sz="1600" i="1">
                <a:ea typeface="+mn-lt"/>
                <a:cs typeface="+mn-lt"/>
              </a:rPr>
              <a:t>multikey</a:t>
            </a:r>
            <a:endParaRPr lang="sr-Latn-RS" sz="1600">
              <a:cs typeface="Arial"/>
            </a:endParaRPr>
          </a:p>
          <a:p>
            <a:pPr marL="0" indent="0">
              <a:buNone/>
            </a:pPr>
            <a:endParaRPr lang="en-US" sz="1600" dirty="0">
              <a:cs typeface="Arial"/>
            </a:endParaRPr>
          </a:p>
          <a:p>
            <a:pPr marL="0" indent="0" algn="ctr">
              <a:buNone/>
            </a:pPr>
            <a:r>
              <a:rPr lang="en-US" sz="1300" i="1">
                <a:cs typeface="Arial"/>
              </a:rPr>
              <a:t>Vrste indeksa</a:t>
            </a:r>
            <a:endParaRPr lang="en-US" sz="1300" i="1" dirty="0">
              <a:cs typeface="Arial"/>
            </a:endParaRPr>
          </a:p>
          <a:p>
            <a:pPr marL="0" indent="0">
              <a:buNone/>
            </a:pPr>
            <a:endParaRPr lang="en-US" sz="1300" dirty="0">
              <a:cs typeface="Arial"/>
            </a:endParaRPr>
          </a:p>
          <a:p>
            <a:pPr marL="344170" indent="-344170"/>
            <a:endParaRPr lang="en-US" sz="1300" dirty="0">
              <a:cs typeface="Arial"/>
            </a:endParaRPr>
          </a:p>
        </p:txBody>
      </p:sp>
      <p:pic>
        <p:nvPicPr>
          <p:cNvPr id="5" name="Picture 14" descr="A picture containing shape&#10;&#10;Description automatically generated">
            <a:extLst>
              <a:ext uri="{FF2B5EF4-FFF2-40B4-BE49-F238E27FC236}">
                <a16:creationId xmlns:a16="http://schemas.microsoft.com/office/drawing/2014/main" id="{F35D518E-6623-4012-9AE2-49551B40DEA2}"/>
              </a:ext>
            </a:extLst>
          </p:cNvPr>
          <p:cNvPicPr>
            <a:picLocks noChangeAspect="1"/>
          </p:cNvPicPr>
          <p:nvPr/>
        </p:nvPicPr>
        <p:blipFill>
          <a:blip r:embed="rId4"/>
          <a:stretch>
            <a:fillRect/>
          </a:stretch>
        </p:blipFill>
        <p:spPr>
          <a:xfrm>
            <a:off x="5431316" y="1257948"/>
            <a:ext cx="5846283" cy="1385912"/>
          </a:xfrm>
          <a:prstGeom prst="rect">
            <a:avLst/>
          </a:prstGeom>
        </p:spPr>
      </p:pic>
      <p:pic>
        <p:nvPicPr>
          <p:cNvPr id="2" name="Picture 2" descr="Graphical user interface, text, application&#10;&#10;Description automatically generated">
            <a:extLst>
              <a:ext uri="{FF2B5EF4-FFF2-40B4-BE49-F238E27FC236}">
                <a16:creationId xmlns:a16="http://schemas.microsoft.com/office/drawing/2014/main" id="{8A172F18-F8DB-41F5-81EF-AE94878BC499}"/>
              </a:ext>
            </a:extLst>
          </p:cNvPr>
          <p:cNvPicPr>
            <a:picLocks noChangeAspect="1"/>
          </p:cNvPicPr>
          <p:nvPr/>
        </p:nvPicPr>
        <p:blipFill>
          <a:blip r:embed="rId5"/>
          <a:stretch>
            <a:fillRect/>
          </a:stretch>
        </p:blipFill>
        <p:spPr>
          <a:xfrm>
            <a:off x="4650953" y="3588754"/>
            <a:ext cx="7544717" cy="901528"/>
          </a:xfrm>
          <a:prstGeom prst="rect">
            <a:avLst/>
          </a:prstGeom>
        </p:spPr>
      </p:pic>
    </p:spTree>
    <p:extLst>
      <p:ext uri="{BB962C8B-B14F-4D97-AF65-F5344CB8AC3E}">
        <p14:creationId xmlns:p14="http://schemas.microsoft.com/office/powerpoint/2010/main" val="4014918205"/>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useBgFill="1">
        <p:nvSpPr>
          <p:cNvPr id="10" name="Rectangle 9">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FCFF961-4E84-4FD1-859C-B7F410031C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793" y="0"/>
            <a:ext cx="4632503" cy="6858000"/>
          </a:xfrm>
          <a:prstGeom prst="rect">
            <a:avLst/>
          </a:prstGeom>
        </p:spPr>
      </p:pic>
      <p:sp>
        <p:nvSpPr>
          <p:cNvPr id="14" name="Rectangle 13">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F737BB4-6553-47A8-893F-178A10C6B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5" descr="A picture containing icon&#10;&#10;Description automatically generated">
            <a:extLst>
              <a:ext uri="{FF2B5EF4-FFF2-40B4-BE49-F238E27FC236}">
                <a16:creationId xmlns:a16="http://schemas.microsoft.com/office/drawing/2014/main" id="{E17B6BF5-5972-415E-B3FC-C6922AA0D479}"/>
              </a:ext>
            </a:extLst>
          </p:cNvPr>
          <p:cNvPicPr>
            <a:picLocks noChangeAspect="1"/>
          </p:cNvPicPr>
          <p:nvPr/>
        </p:nvPicPr>
        <p:blipFill>
          <a:blip r:embed="rId3"/>
          <a:stretch>
            <a:fillRect/>
          </a:stretch>
        </p:blipFill>
        <p:spPr>
          <a:xfrm>
            <a:off x="11466653" y="244033"/>
            <a:ext cx="727277" cy="736922"/>
          </a:xfrm>
          <a:prstGeom prst="rect">
            <a:avLst/>
          </a:prstGeom>
        </p:spPr>
      </p:pic>
      <p:sp>
        <p:nvSpPr>
          <p:cNvPr id="18" name="Content Placeholder 2">
            <a:extLst>
              <a:ext uri="{FF2B5EF4-FFF2-40B4-BE49-F238E27FC236}">
                <a16:creationId xmlns:a16="http://schemas.microsoft.com/office/drawing/2014/main" id="{C1ACAEB6-0215-4735-945F-A260945DE0D0}"/>
              </a:ext>
            </a:extLst>
          </p:cNvPr>
          <p:cNvSpPr txBox="1">
            <a:spLocks/>
          </p:cNvSpPr>
          <p:nvPr/>
        </p:nvSpPr>
        <p:spPr>
          <a:xfrm>
            <a:off x="638344" y="889567"/>
            <a:ext cx="4094102" cy="5971342"/>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344170" indent="-344170"/>
            <a:r>
              <a:rPr lang="en-US" sz="1800">
                <a:cs typeface="Arial"/>
              </a:rPr>
              <a:t>Compound Multikey Index</a:t>
            </a:r>
            <a:endParaRPr lang="en-US"/>
          </a:p>
          <a:p>
            <a:pPr marL="795020" lvl="1" indent="-337820"/>
            <a:r>
              <a:rPr lang="sr-Latn-RS" sz="1600">
                <a:ea typeface="+mn-lt"/>
                <a:cs typeface="+mn-lt"/>
              </a:rPr>
              <a:t>Svaki indeksirani dokument može imati maksimalno jedno indeksirano polje sa vrednošću niza. Ako više od jednog polja ima vrednost niza, ne može se kreirati složeni </a:t>
            </a:r>
            <a:r>
              <a:rPr lang="sr-Latn-RS" sz="1600" i="1">
                <a:ea typeface="+mn-lt"/>
                <a:cs typeface="+mn-lt"/>
              </a:rPr>
              <a:t>multikey</a:t>
            </a:r>
            <a:r>
              <a:rPr lang="sr-Latn-RS" sz="1600" dirty="0">
                <a:ea typeface="+mn-lt"/>
                <a:cs typeface="+mn-lt"/>
              </a:rPr>
              <a:t> indeks</a:t>
            </a:r>
            <a:endParaRPr lang="en-US" sz="1600" dirty="0">
              <a:cs typeface="Arial"/>
            </a:endParaRPr>
          </a:p>
          <a:p>
            <a:pPr marL="795020" lvl="1" indent="-337820"/>
            <a:r>
              <a:rPr lang="sr-Latn-RS" sz="1600">
                <a:ea typeface="+mn-lt"/>
                <a:cs typeface="+mn-lt"/>
              </a:rPr>
              <a:t>U ovoj kolekciji, polja </a:t>
            </a:r>
            <a:r>
              <a:rPr lang="sr-Latn-RS" sz="1600" i="1">
                <a:ea typeface="+mn-lt"/>
                <a:cs typeface="+mn-lt"/>
              </a:rPr>
              <a:t>product_id</a:t>
            </a:r>
            <a:r>
              <a:rPr lang="sr-Latn-RS" sz="1600">
                <a:ea typeface="+mn-lt"/>
                <a:cs typeface="+mn-lt"/>
              </a:rPr>
              <a:t>  i </a:t>
            </a:r>
            <a:r>
              <a:rPr lang="sr-Latn-RS" sz="1600" i="1">
                <a:ea typeface="+mn-lt"/>
                <a:cs typeface="+mn-lt"/>
              </a:rPr>
              <a:t>retail_id</a:t>
            </a:r>
            <a:r>
              <a:rPr lang="sr-Latn-RS" sz="1600">
                <a:ea typeface="+mn-lt"/>
                <a:cs typeface="+mn-lt"/>
              </a:rPr>
              <a:t> su nizovi. Prema tome, ne može se kreirati složeni </a:t>
            </a:r>
            <a:r>
              <a:rPr lang="sr-Latn-RS" sz="1600" i="1">
                <a:ea typeface="+mn-lt"/>
                <a:cs typeface="+mn-lt"/>
              </a:rPr>
              <a:t>multikey</a:t>
            </a:r>
            <a:r>
              <a:rPr lang="sr-Latn-RS" sz="1600">
                <a:ea typeface="+mn-lt"/>
                <a:cs typeface="+mn-lt"/>
              </a:rPr>
              <a:t> indeks</a:t>
            </a:r>
            <a:endParaRPr lang="sr-Latn-RS" sz="1600" dirty="0">
              <a:cs typeface="Arial"/>
            </a:endParaRPr>
          </a:p>
          <a:p>
            <a:pPr marL="0" indent="0">
              <a:buNone/>
            </a:pPr>
            <a:endParaRPr lang="en-US" sz="1600" dirty="0">
              <a:cs typeface="Arial"/>
            </a:endParaRPr>
          </a:p>
          <a:p>
            <a:pPr marL="0" indent="0" algn="ctr">
              <a:buNone/>
            </a:pPr>
            <a:r>
              <a:rPr lang="en-US" sz="1300" i="1">
                <a:cs typeface="Arial"/>
              </a:rPr>
              <a:t>Vrste indeksa</a:t>
            </a:r>
            <a:endParaRPr lang="en-US" sz="1300" i="1" dirty="0">
              <a:cs typeface="Arial"/>
            </a:endParaRPr>
          </a:p>
          <a:p>
            <a:pPr marL="0" indent="0">
              <a:buNone/>
            </a:pPr>
            <a:endParaRPr lang="en-US" sz="1300" dirty="0">
              <a:cs typeface="Arial"/>
            </a:endParaRPr>
          </a:p>
          <a:p>
            <a:pPr marL="344170" indent="-344170"/>
            <a:endParaRPr lang="en-US" sz="1300" dirty="0">
              <a:cs typeface="Arial"/>
            </a:endParaRPr>
          </a:p>
        </p:txBody>
      </p:sp>
      <p:pic>
        <p:nvPicPr>
          <p:cNvPr id="5" name="Picture 14" descr="A picture containing shape&#10;&#10;Description automatically generated">
            <a:extLst>
              <a:ext uri="{FF2B5EF4-FFF2-40B4-BE49-F238E27FC236}">
                <a16:creationId xmlns:a16="http://schemas.microsoft.com/office/drawing/2014/main" id="{F35D518E-6623-4012-9AE2-49551B40DEA2}"/>
              </a:ext>
            </a:extLst>
          </p:cNvPr>
          <p:cNvPicPr>
            <a:picLocks noChangeAspect="1"/>
          </p:cNvPicPr>
          <p:nvPr/>
        </p:nvPicPr>
        <p:blipFill>
          <a:blip r:embed="rId4"/>
          <a:stretch>
            <a:fillRect/>
          </a:stretch>
        </p:blipFill>
        <p:spPr>
          <a:xfrm>
            <a:off x="5431316" y="1257948"/>
            <a:ext cx="5846283" cy="1385912"/>
          </a:xfrm>
          <a:prstGeom prst="rect">
            <a:avLst/>
          </a:prstGeom>
        </p:spPr>
      </p:pic>
      <p:pic>
        <p:nvPicPr>
          <p:cNvPr id="3" name="Picture 3">
            <a:extLst>
              <a:ext uri="{FF2B5EF4-FFF2-40B4-BE49-F238E27FC236}">
                <a16:creationId xmlns:a16="http://schemas.microsoft.com/office/drawing/2014/main" id="{40BA354A-C232-4792-9F09-79C4A1580ACA}"/>
              </a:ext>
            </a:extLst>
          </p:cNvPr>
          <p:cNvPicPr>
            <a:picLocks noChangeAspect="1"/>
          </p:cNvPicPr>
          <p:nvPr/>
        </p:nvPicPr>
        <p:blipFill>
          <a:blip r:embed="rId5"/>
          <a:stretch>
            <a:fillRect/>
          </a:stretch>
        </p:blipFill>
        <p:spPr>
          <a:xfrm>
            <a:off x="4660135" y="3247179"/>
            <a:ext cx="7535537" cy="969568"/>
          </a:xfrm>
          <a:prstGeom prst="rect">
            <a:avLst/>
          </a:prstGeom>
        </p:spPr>
      </p:pic>
      <p:pic>
        <p:nvPicPr>
          <p:cNvPr id="4" name="Picture 5" descr="Graphical user interface, application, Word&#10;&#10;Description automatically generated">
            <a:extLst>
              <a:ext uri="{FF2B5EF4-FFF2-40B4-BE49-F238E27FC236}">
                <a16:creationId xmlns:a16="http://schemas.microsoft.com/office/drawing/2014/main" id="{6D4FAEE2-7F08-4C45-9F88-359919430B29}"/>
              </a:ext>
            </a:extLst>
          </p:cNvPr>
          <p:cNvPicPr>
            <a:picLocks noChangeAspect="1"/>
          </p:cNvPicPr>
          <p:nvPr/>
        </p:nvPicPr>
        <p:blipFill>
          <a:blip r:embed="rId6"/>
          <a:stretch>
            <a:fillRect/>
          </a:stretch>
        </p:blipFill>
        <p:spPr>
          <a:xfrm>
            <a:off x="4660136" y="4079244"/>
            <a:ext cx="7517174" cy="930426"/>
          </a:xfrm>
          <a:prstGeom prst="rect">
            <a:avLst/>
          </a:prstGeom>
        </p:spPr>
      </p:pic>
    </p:spTree>
    <p:extLst>
      <p:ext uri="{BB962C8B-B14F-4D97-AF65-F5344CB8AC3E}">
        <p14:creationId xmlns:p14="http://schemas.microsoft.com/office/powerpoint/2010/main" val="3289358382"/>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useBgFill="1">
        <p:nvSpPr>
          <p:cNvPr id="10" name="Rectangle 9">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FCFF961-4E84-4FD1-859C-B7F410031C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793" y="0"/>
            <a:ext cx="4632503" cy="6858000"/>
          </a:xfrm>
          <a:prstGeom prst="rect">
            <a:avLst/>
          </a:prstGeom>
        </p:spPr>
      </p:pic>
      <p:sp>
        <p:nvSpPr>
          <p:cNvPr id="14" name="Rectangle 13">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F737BB4-6553-47A8-893F-178A10C6B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5" descr="A picture containing icon&#10;&#10;Description automatically generated">
            <a:extLst>
              <a:ext uri="{FF2B5EF4-FFF2-40B4-BE49-F238E27FC236}">
                <a16:creationId xmlns:a16="http://schemas.microsoft.com/office/drawing/2014/main" id="{E17B6BF5-5972-415E-B3FC-C6922AA0D479}"/>
              </a:ext>
            </a:extLst>
          </p:cNvPr>
          <p:cNvPicPr>
            <a:picLocks noChangeAspect="1"/>
          </p:cNvPicPr>
          <p:nvPr/>
        </p:nvPicPr>
        <p:blipFill>
          <a:blip r:embed="rId3"/>
          <a:stretch>
            <a:fillRect/>
          </a:stretch>
        </p:blipFill>
        <p:spPr>
          <a:xfrm>
            <a:off x="11466653" y="244033"/>
            <a:ext cx="727277" cy="736922"/>
          </a:xfrm>
          <a:prstGeom prst="rect">
            <a:avLst/>
          </a:prstGeom>
        </p:spPr>
      </p:pic>
      <p:sp>
        <p:nvSpPr>
          <p:cNvPr id="18" name="Content Placeholder 2">
            <a:extLst>
              <a:ext uri="{FF2B5EF4-FFF2-40B4-BE49-F238E27FC236}">
                <a16:creationId xmlns:a16="http://schemas.microsoft.com/office/drawing/2014/main" id="{C1ACAEB6-0215-4735-945F-A260945DE0D0}"/>
              </a:ext>
            </a:extLst>
          </p:cNvPr>
          <p:cNvSpPr txBox="1">
            <a:spLocks/>
          </p:cNvSpPr>
          <p:nvPr/>
        </p:nvSpPr>
        <p:spPr>
          <a:xfrm>
            <a:off x="647525" y="889567"/>
            <a:ext cx="4094102" cy="5971342"/>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344170" indent="-344170"/>
            <a:r>
              <a:rPr lang="en-US" sz="1800">
                <a:cs typeface="Arial"/>
              </a:rPr>
              <a:t>Geospatial Index</a:t>
            </a:r>
            <a:endParaRPr lang="en-US"/>
          </a:p>
          <a:p>
            <a:pPr marL="795020" indent="-337820" algn="just"/>
            <a:r>
              <a:rPr lang="en-US" sz="1600">
                <a:cs typeface="Arial"/>
              </a:rPr>
              <a:t>Koristi </a:t>
            </a:r>
            <a:r>
              <a:rPr lang="sr-Latn-RS" sz="1600">
                <a:ea typeface="+mn-lt"/>
                <a:cs typeface="+mn-lt"/>
              </a:rPr>
              <a:t>dva tipa indeksa: </a:t>
            </a:r>
            <a:endParaRPr lang="en-US" sz="1600">
              <a:ea typeface="+mn-lt"/>
              <a:cs typeface="+mn-lt"/>
            </a:endParaRPr>
          </a:p>
          <a:p>
            <a:pPr marL="1258570" lvl="2" indent="-344170" algn="just"/>
            <a:r>
              <a:rPr lang="sr-Latn-RS" sz="1200">
                <a:ea typeface="+mn-lt"/>
                <a:cs typeface="+mn-lt"/>
              </a:rPr>
              <a:t>2d indekse i 2d sferu indeksa</a:t>
            </a:r>
            <a:endParaRPr lang="sr-Latn-RS" sz="1200" dirty="0">
              <a:ea typeface="+mn-lt"/>
              <a:cs typeface="+mn-lt"/>
            </a:endParaRPr>
          </a:p>
          <a:p>
            <a:pPr marL="1258570" lvl="2" indent="-344170" algn="just"/>
            <a:r>
              <a:rPr lang="sr-Latn-RS" sz="1200">
                <a:cs typeface="Arial"/>
              </a:rPr>
              <a:t>Tekstualni indeksi - pretražuju string podatak</a:t>
            </a:r>
            <a:endParaRPr lang="sr-Latn-RS" sz="1200" dirty="0">
              <a:cs typeface="Arial"/>
            </a:endParaRPr>
          </a:p>
          <a:p>
            <a:pPr marL="795020" lvl="1" indent="-337820" algn="just"/>
            <a:r>
              <a:rPr lang="sr-Latn-RS" sz="1400">
                <a:cs typeface="Arial"/>
              </a:rPr>
              <a:t>Da vi se tražili geoprostorni podaci kao što je npr lokacija kafića, potrebno je kreirati geoprostorni indeks</a:t>
            </a:r>
            <a:endParaRPr lang="sr-Latn-RS" sz="1400" dirty="0">
              <a:cs typeface="Arial"/>
            </a:endParaRPr>
          </a:p>
          <a:p>
            <a:pPr marL="795020" lvl="1" indent="-337820"/>
            <a:r>
              <a:rPr lang="sr-Latn-RS" sz="1600">
                <a:ea typeface="+mn-lt"/>
                <a:cs typeface="+mn-lt"/>
              </a:rPr>
              <a:t>Navedeno je polje za lokaciju kao ključ indeksa i naveden je </a:t>
            </a:r>
            <a:r>
              <a:rPr lang="sr-Latn-RS" sz="1600" i="1">
                <a:ea typeface="+mn-lt"/>
                <a:cs typeface="+mn-lt"/>
              </a:rPr>
              <a:t>string</a:t>
            </a:r>
            <a:r>
              <a:rPr lang="sr-Latn-RS" sz="1600" dirty="0">
                <a:ea typeface="+mn-lt"/>
                <a:cs typeface="+mn-lt"/>
              </a:rPr>
              <a:t> </a:t>
            </a:r>
            <a:r>
              <a:rPr lang="sr-Latn-RS" sz="1600">
                <a:ea typeface="+mn-lt"/>
                <a:cs typeface="+mn-lt"/>
              </a:rPr>
              <a:t>literal "</a:t>
            </a:r>
            <a:r>
              <a:rPr lang="sr-Latn-RS" sz="1600" i="1">
                <a:ea typeface="+mn-lt"/>
                <a:cs typeface="+mn-lt"/>
              </a:rPr>
              <a:t>2dsphere</a:t>
            </a:r>
            <a:r>
              <a:rPr lang="sr-Latn-RS" sz="1600">
                <a:ea typeface="+mn-lt"/>
                <a:cs typeface="+mn-lt"/>
              </a:rPr>
              <a:t>" kao vrednost</a:t>
            </a:r>
            <a:endParaRPr lang="en-US" sz="1600">
              <a:cs typeface="Arial"/>
            </a:endParaRPr>
          </a:p>
          <a:p>
            <a:pPr marL="0" indent="0">
              <a:buNone/>
            </a:pPr>
            <a:endParaRPr lang="en-US" sz="1600" dirty="0">
              <a:cs typeface="Arial"/>
            </a:endParaRPr>
          </a:p>
          <a:p>
            <a:pPr marL="0" indent="0" algn="ctr">
              <a:buNone/>
            </a:pPr>
            <a:r>
              <a:rPr lang="en-US" sz="1300" i="1">
                <a:cs typeface="Arial"/>
              </a:rPr>
              <a:t>Vrste indeksa</a:t>
            </a:r>
            <a:endParaRPr lang="en-US" sz="1300" i="1" dirty="0">
              <a:cs typeface="Arial"/>
            </a:endParaRPr>
          </a:p>
          <a:p>
            <a:pPr marL="0" indent="0">
              <a:buNone/>
            </a:pPr>
            <a:endParaRPr lang="en-US" sz="1300" dirty="0">
              <a:cs typeface="Arial"/>
            </a:endParaRPr>
          </a:p>
          <a:p>
            <a:pPr marL="344170" indent="-344170"/>
            <a:endParaRPr lang="en-US" sz="1300" dirty="0">
              <a:cs typeface="Arial"/>
            </a:endParaRPr>
          </a:p>
        </p:txBody>
      </p:sp>
      <p:pic>
        <p:nvPicPr>
          <p:cNvPr id="5" name="Picture 14" descr="A picture containing shape&#10;&#10;Description automatically generated">
            <a:extLst>
              <a:ext uri="{FF2B5EF4-FFF2-40B4-BE49-F238E27FC236}">
                <a16:creationId xmlns:a16="http://schemas.microsoft.com/office/drawing/2014/main" id="{F35D518E-6623-4012-9AE2-49551B40DEA2}"/>
              </a:ext>
            </a:extLst>
          </p:cNvPr>
          <p:cNvPicPr>
            <a:picLocks noChangeAspect="1"/>
          </p:cNvPicPr>
          <p:nvPr/>
        </p:nvPicPr>
        <p:blipFill>
          <a:blip r:embed="rId4"/>
          <a:stretch>
            <a:fillRect/>
          </a:stretch>
        </p:blipFill>
        <p:spPr>
          <a:xfrm>
            <a:off x="5431316" y="1257948"/>
            <a:ext cx="5846283" cy="1385912"/>
          </a:xfrm>
          <a:prstGeom prst="rect">
            <a:avLst/>
          </a:prstGeom>
        </p:spPr>
      </p:pic>
      <p:pic>
        <p:nvPicPr>
          <p:cNvPr id="3" name="Picture 3" descr="Text, letter&#10;&#10;Description automatically generated">
            <a:extLst>
              <a:ext uri="{FF2B5EF4-FFF2-40B4-BE49-F238E27FC236}">
                <a16:creationId xmlns:a16="http://schemas.microsoft.com/office/drawing/2014/main" id="{8F8CB078-33D6-4AF7-A273-5DE359E31F1C}"/>
              </a:ext>
            </a:extLst>
          </p:cNvPr>
          <p:cNvPicPr>
            <a:picLocks noChangeAspect="1"/>
          </p:cNvPicPr>
          <p:nvPr/>
        </p:nvPicPr>
        <p:blipFill>
          <a:blip r:embed="rId5"/>
          <a:stretch>
            <a:fillRect/>
          </a:stretch>
        </p:blipFill>
        <p:spPr>
          <a:xfrm>
            <a:off x="4660134" y="3617634"/>
            <a:ext cx="7544718" cy="981476"/>
          </a:xfrm>
          <a:prstGeom prst="rect">
            <a:avLst/>
          </a:prstGeom>
        </p:spPr>
      </p:pic>
    </p:spTree>
    <p:extLst>
      <p:ext uri="{BB962C8B-B14F-4D97-AF65-F5344CB8AC3E}">
        <p14:creationId xmlns:p14="http://schemas.microsoft.com/office/powerpoint/2010/main" val="342245206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useBgFill="1">
        <p:nvSpPr>
          <p:cNvPr id="10" name="Rectangle 9">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FCFF961-4E84-4FD1-859C-B7F410031C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793" y="0"/>
            <a:ext cx="4632503" cy="6858000"/>
          </a:xfrm>
          <a:prstGeom prst="rect">
            <a:avLst/>
          </a:prstGeom>
        </p:spPr>
      </p:pic>
      <p:sp>
        <p:nvSpPr>
          <p:cNvPr id="14" name="Rectangle 13">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F737BB4-6553-47A8-893F-178A10C6B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5" descr="A picture containing icon&#10;&#10;Description automatically generated">
            <a:extLst>
              <a:ext uri="{FF2B5EF4-FFF2-40B4-BE49-F238E27FC236}">
                <a16:creationId xmlns:a16="http://schemas.microsoft.com/office/drawing/2014/main" id="{E17B6BF5-5972-415E-B3FC-C6922AA0D479}"/>
              </a:ext>
            </a:extLst>
          </p:cNvPr>
          <p:cNvPicPr>
            <a:picLocks noChangeAspect="1"/>
          </p:cNvPicPr>
          <p:nvPr/>
        </p:nvPicPr>
        <p:blipFill>
          <a:blip r:embed="rId3"/>
          <a:stretch>
            <a:fillRect/>
          </a:stretch>
        </p:blipFill>
        <p:spPr>
          <a:xfrm>
            <a:off x="11466653" y="244033"/>
            <a:ext cx="727277" cy="736922"/>
          </a:xfrm>
          <a:prstGeom prst="rect">
            <a:avLst/>
          </a:prstGeom>
        </p:spPr>
      </p:pic>
      <p:sp>
        <p:nvSpPr>
          <p:cNvPr id="18" name="Content Placeholder 2">
            <a:extLst>
              <a:ext uri="{FF2B5EF4-FFF2-40B4-BE49-F238E27FC236}">
                <a16:creationId xmlns:a16="http://schemas.microsoft.com/office/drawing/2014/main" id="{C1ACAEB6-0215-4735-945F-A260945DE0D0}"/>
              </a:ext>
            </a:extLst>
          </p:cNvPr>
          <p:cNvSpPr txBox="1">
            <a:spLocks/>
          </p:cNvSpPr>
          <p:nvPr/>
        </p:nvSpPr>
        <p:spPr>
          <a:xfrm>
            <a:off x="647525" y="889567"/>
            <a:ext cx="4094102" cy="5971342"/>
          </a:xfrm>
          <a:prstGeom prst="rect">
            <a:avLst/>
          </a:prstGeom>
        </p:spPr>
        <p:txBody>
          <a:bodyPr vert="horz" lIns="91440" tIns="45720" rIns="91440" bIns="45720" rtlCol="0" anchor="ctr">
            <a:normAutofit fontScale="77500" lnSpcReduction="20000"/>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344170" indent="-344170"/>
            <a:r>
              <a:rPr lang="en-US" sz="1800">
                <a:cs typeface="Arial"/>
              </a:rPr>
              <a:t>Hashed Index</a:t>
            </a:r>
            <a:endParaRPr lang="en-US"/>
          </a:p>
          <a:p>
            <a:pPr marL="795020" lvl="1" indent="-337820"/>
            <a:r>
              <a:rPr lang="sr-Latn-RS" sz="1600">
                <a:ea typeface="+mn-lt"/>
                <a:cs typeface="+mn-lt"/>
              </a:rPr>
              <a:t>Indeksiranje zasnovano na heš funkcijama (</a:t>
            </a:r>
            <a:r>
              <a:rPr lang="sr-Latn-RS" sz="1600" i="1">
                <a:ea typeface="+mn-lt"/>
                <a:cs typeface="+mn-lt"/>
              </a:rPr>
              <a:t>hash-based sharding</a:t>
            </a:r>
            <a:r>
              <a:rPr lang="sr-Latn-RS" sz="1600">
                <a:ea typeface="+mn-lt"/>
                <a:cs typeface="+mn-lt"/>
              </a:rPr>
              <a:t>), koje daje heš indeks. Time se indeksiraju heš vrednosti polja</a:t>
            </a:r>
            <a:endParaRPr lang="en-US" sz="1600" dirty="0">
              <a:cs typeface="Arial"/>
            </a:endParaRPr>
          </a:p>
          <a:p>
            <a:pPr marL="795020" lvl="1" indent="-337820"/>
            <a:r>
              <a:rPr lang="sr-Latn-RS" sz="1600">
                <a:ea typeface="+mn-lt"/>
                <a:cs typeface="+mn-lt"/>
              </a:rPr>
              <a:t>Kombinuje sve ugrađene dokumente i izračunava heševe za sve vrednosti polja</a:t>
            </a:r>
            <a:endParaRPr lang="sr-Latn-RS" sz="1600" dirty="0">
              <a:ea typeface="+mn-lt"/>
              <a:cs typeface="+mn-lt"/>
            </a:endParaRPr>
          </a:p>
          <a:p>
            <a:pPr marL="795020" lvl="1" indent="-337820"/>
            <a:r>
              <a:rPr lang="sr-Latn-RS" sz="1600">
                <a:ea typeface="+mn-lt"/>
                <a:cs typeface="+mn-lt"/>
              </a:rPr>
              <a:t>Ne podržava više ključeva</a:t>
            </a:r>
            <a:endParaRPr lang="sr-Latn-RS" sz="1600" dirty="0">
              <a:ea typeface="+mn-lt"/>
              <a:cs typeface="+mn-lt"/>
            </a:endParaRPr>
          </a:p>
          <a:p>
            <a:pPr marL="795020" lvl="1" indent="-337820"/>
            <a:r>
              <a:rPr lang="sr-Latn-RS" sz="1600">
                <a:ea typeface="+mn-lt"/>
                <a:cs typeface="+mn-lt"/>
              </a:rPr>
              <a:t>Sharding - čime je omogućena ravnomerna distribucija podataka</a:t>
            </a:r>
            <a:endParaRPr lang="sr-Latn-RS" sz="1600" dirty="0">
              <a:ea typeface="+mn-lt"/>
              <a:cs typeface="+mn-lt"/>
            </a:endParaRPr>
          </a:p>
          <a:p>
            <a:pPr marL="795020" lvl="1" indent="-337820"/>
            <a:r>
              <a:rPr lang="sr-Latn-RS" sz="1600">
                <a:ea typeface="+mn-lt"/>
                <a:cs typeface="+mn-lt"/>
              </a:rPr>
              <a:t>Upiti jednakosti </a:t>
            </a:r>
            <a:endParaRPr lang="sr-Latn-RS" sz="1600" dirty="0">
              <a:ea typeface="+mn-lt"/>
              <a:cs typeface="+mn-lt"/>
            </a:endParaRPr>
          </a:p>
          <a:p>
            <a:pPr marL="795020" lvl="1" indent="-337820"/>
            <a:r>
              <a:rPr lang="sr-Latn-RS" sz="1600">
                <a:ea typeface="+mn-lt"/>
                <a:cs typeface="+mn-lt"/>
              </a:rPr>
              <a:t>Ne može se kreirati jedinstveni ili složeni indeks uzimajući polje čiji je tip heširan. Međutim, mogu se kreirati heširani i ne-heširani indeks za isto polje</a:t>
            </a:r>
            <a:endParaRPr lang="sr-Latn-RS" sz="1600" dirty="0">
              <a:ea typeface="+mn-lt"/>
              <a:cs typeface="+mn-lt"/>
            </a:endParaRPr>
          </a:p>
          <a:p>
            <a:pPr marL="795020" lvl="1" indent="-337820"/>
            <a:r>
              <a:rPr lang="sr-Latn-RS" sz="1600">
                <a:ea typeface="+mn-lt"/>
                <a:cs typeface="+mn-lt"/>
              </a:rPr>
              <a:t>MongoDB koristi skalarni indeks za opseg upita</a:t>
            </a:r>
            <a:endParaRPr lang="sr-Latn-RS" sz="1600">
              <a:cs typeface="Arial"/>
            </a:endParaRPr>
          </a:p>
          <a:p>
            <a:pPr marL="795020" lvl="1" indent="-337820"/>
            <a:endParaRPr lang="sr-Latn-RS" sz="1600" dirty="0">
              <a:cs typeface="Arial"/>
            </a:endParaRPr>
          </a:p>
          <a:p>
            <a:pPr marL="0" indent="0">
              <a:buNone/>
            </a:pPr>
            <a:endParaRPr lang="en-US" sz="1600" dirty="0">
              <a:cs typeface="Arial"/>
            </a:endParaRPr>
          </a:p>
          <a:p>
            <a:pPr marL="0" indent="0" algn="ctr">
              <a:buNone/>
            </a:pPr>
            <a:r>
              <a:rPr lang="en-US" sz="1300" i="1">
                <a:cs typeface="Arial"/>
              </a:rPr>
              <a:t>Vrste indeksa</a:t>
            </a:r>
            <a:endParaRPr lang="en-US" sz="1300" i="1" dirty="0">
              <a:cs typeface="Arial"/>
            </a:endParaRPr>
          </a:p>
          <a:p>
            <a:pPr marL="0" indent="0">
              <a:buNone/>
            </a:pPr>
            <a:endParaRPr lang="en-US" sz="1300" dirty="0">
              <a:cs typeface="Arial"/>
            </a:endParaRPr>
          </a:p>
          <a:p>
            <a:pPr marL="344170" indent="-344170"/>
            <a:endParaRPr lang="en-US" sz="1300" dirty="0">
              <a:cs typeface="Arial"/>
            </a:endParaRPr>
          </a:p>
        </p:txBody>
      </p:sp>
      <p:pic>
        <p:nvPicPr>
          <p:cNvPr id="5" name="Picture 14" descr="A picture containing shape&#10;&#10;Description automatically generated">
            <a:extLst>
              <a:ext uri="{FF2B5EF4-FFF2-40B4-BE49-F238E27FC236}">
                <a16:creationId xmlns:a16="http://schemas.microsoft.com/office/drawing/2014/main" id="{F35D518E-6623-4012-9AE2-49551B40DEA2}"/>
              </a:ext>
            </a:extLst>
          </p:cNvPr>
          <p:cNvPicPr>
            <a:picLocks noChangeAspect="1"/>
          </p:cNvPicPr>
          <p:nvPr/>
        </p:nvPicPr>
        <p:blipFill>
          <a:blip r:embed="rId4"/>
          <a:stretch>
            <a:fillRect/>
          </a:stretch>
        </p:blipFill>
        <p:spPr>
          <a:xfrm>
            <a:off x="5431316" y="1257948"/>
            <a:ext cx="5846283" cy="1385912"/>
          </a:xfrm>
          <a:prstGeom prst="rect">
            <a:avLst/>
          </a:prstGeom>
        </p:spPr>
      </p:pic>
      <p:pic>
        <p:nvPicPr>
          <p:cNvPr id="3" name="Picture 3" descr="Text, letter&#10;&#10;Description automatically generated">
            <a:extLst>
              <a:ext uri="{FF2B5EF4-FFF2-40B4-BE49-F238E27FC236}">
                <a16:creationId xmlns:a16="http://schemas.microsoft.com/office/drawing/2014/main" id="{E9AF7EB3-A31F-46B2-A969-25833CB79432}"/>
              </a:ext>
            </a:extLst>
          </p:cNvPr>
          <p:cNvPicPr>
            <a:picLocks noChangeAspect="1"/>
          </p:cNvPicPr>
          <p:nvPr/>
        </p:nvPicPr>
        <p:blipFill>
          <a:blip r:embed="rId5"/>
          <a:stretch>
            <a:fillRect/>
          </a:stretch>
        </p:blipFill>
        <p:spPr>
          <a:xfrm>
            <a:off x="4660134" y="3369902"/>
            <a:ext cx="7517175" cy="981184"/>
          </a:xfrm>
          <a:prstGeom prst="rect">
            <a:avLst/>
          </a:prstGeom>
        </p:spPr>
      </p:pic>
    </p:spTree>
    <p:extLst>
      <p:ext uri="{BB962C8B-B14F-4D97-AF65-F5344CB8AC3E}">
        <p14:creationId xmlns:p14="http://schemas.microsoft.com/office/powerpoint/2010/main" val="323708650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useBgFill="1">
        <p:nvSpPr>
          <p:cNvPr id="10" name="Rectangle 9">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FCFF961-4E84-4FD1-859C-B7F410031C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793" y="0"/>
            <a:ext cx="4632503" cy="6858000"/>
          </a:xfrm>
          <a:prstGeom prst="rect">
            <a:avLst/>
          </a:prstGeom>
        </p:spPr>
      </p:pic>
      <p:sp>
        <p:nvSpPr>
          <p:cNvPr id="14" name="Rectangle 13">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F737BB4-6553-47A8-893F-178A10C6B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5" descr="A picture containing icon&#10;&#10;Description automatically generated">
            <a:extLst>
              <a:ext uri="{FF2B5EF4-FFF2-40B4-BE49-F238E27FC236}">
                <a16:creationId xmlns:a16="http://schemas.microsoft.com/office/drawing/2014/main" id="{E17B6BF5-5972-415E-B3FC-C6922AA0D479}"/>
              </a:ext>
            </a:extLst>
          </p:cNvPr>
          <p:cNvPicPr>
            <a:picLocks noChangeAspect="1"/>
          </p:cNvPicPr>
          <p:nvPr/>
        </p:nvPicPr>
        <p:blipFill>
          <a:blip r:embed="rId3"/>
          <a:stretch>
            <a:fillRect/>
          </a:stretch>
        </p:blipFill>
        <p:spPr>
          <a:xfrm>
            <a:off x="11466653" y="244033"/>
            <a:ext cx="727277" cy="736922"/>
          </a:xfrm>
          <a:prstGeom prst="rect">
            <a:avLst/>
          </a:prstGeom>
        </p:spPr>
      </p:pic>
      <p:sp>
        <p:nvSpPr>
          <p:cNvPr id="18" name="Content Placeholder 2">
            <a:extLst>
              <a:ext uri="{FF2B5EF4-FFF2-40B4-BE49-F238E27FC236}">
                <a16:creationId xmlns:a16="http://schemas.microsoft.com/office/drawing/2014/main" id="{C1ACAEB6-0215-4735-945F-A260945DE0D0}"/>
              </a:ext>
            </a:extLst>
          </p:cNvPr>
          <p:cNvSpPr txBox="1">
            <a:spLocks/>
          </p:cNvSpPr>
          <p:nvPr/>
        </p:nvSpPr>
        <p:spPr>
          <a:xfrm>
            <a:off x="647525" y="889567"/>
            <a:ext cx="4094102" cy="5971342"/>
          </a:xfrm>
          <a:prstGeom prst="rect">
            <a:avLst/>
          </a:prstGeom>
        </p:spPr>
        <p:txBody>
          <a:bodyPr vert="horz" lIns="91440" tIns="45720" rIns="91440" bIns="45720" rtlCol="0" anchor="ctr">
            <a:normAutofit fontScale="85000" lnSpcReduction="10000"/>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344170" indent="-344170"/>
            <a:r>
              <a:rPr lang="sr-Latn-RS" sz="1800">
                <a:ea typeface="+mn-lt"/>
                <a:cs typeface="+mn-lt"/>
              </a:rPr>
              <a:t>Postoje sledeća svojstva indeksiranja:</a:t>
            </a:r>
            <a:endParaRPr lang="en-US" sz="1800">
              <a:ea typeface="+mn-lt"/>
              <a:cs typeface="+mn-lt"/>
            </a:endParaRPr>
          </a:p>
          <a:p>
            <a:pPr marL="795020" lvl="1" indent="-337820"/>
            <a:r>
              <a:rPr lang="sr-Latn-RS" sz="1600">
                <a:ea typeface="+mn-lt"/>
                <a:cs typeface="+mn-lt"/>
              </a:rPr>
              <a:t>Jedinstvo indeksiranje (</a:t>
            </a:r>
            <a:r>
              <a:rPr lang="sr-Latn-RS" sz="1600" i="1">
                <a:ea typeface="+mn-lt"/>
                <a:cs typeface="+mn-lt"/>
              </a:rPr>
              <a:t>Unique indexes</a:t>
            </a:r>
            <a:r>
              <a:rPr lang="sr-Latn-RS" sz="1600">
                <a:ea typeface="+mn-lt"/>
                <a:cs typeface="+mn-lt"/>
              </a:rPr>
              <a:t>) - osiguravaju da su duple vrednosti za indeksirano polje budu odbijene</a:t>
            </a:r>
            <a:endParaRPr lang="en-US" sz="1600">
              <a:ea typeface="+mn-lt"/>
              <a:cs typeface="+mn-lt"/>
            </a:endParaRPr>
          </a:p>
          <a:p>
            <a:pPr marL="795020" lvl="1" indent="-337820"/>
            <a:r>
              <a:rPr lang="sr-Latn-RS" sz="1600">
                <a:ea typeface="+mn-lt"/>
                <a:cs typeface="+mn-lt"/>
              </a:rPr>
              <a:t>Retko indeksiranje (</a:t>
            </a:r>
            <a:r>
              <a:rPr lang="sr-Latn-RS" sz="1600" i="1">
                <a:ea typeface="+mn-lt"/>
                <a:cs typeface="+mn-lt"/>
              </a:rPr>
              <a:t>Sparse indexes</a:t>
            </a:r>
            <a:r>
              <a:rPr lang="sr-Latn-RS" sz="1600">
                <a:ea typeface="+mn-lt"/>
                <a:cs typeface="+mn-lt"/>
              </a:rPr>
              <a:t>) - upravljaju samo onim dokumentima koji imaju indeksirana polja, čak i ako to polje sadrži </a:t>
            </a:r>
            <a:r>
              <a:rPr lang="sr-Latn-RS" sz="1600" i="1">
                <a:ea typeface="+mn-lt"/>
                <a:cs typeface="+mn-lt"/>
              </a:rPr>
              <a:t>null</a:t>
            </a:r>
            <a:r>
              <a:rPr lang="sr-Latn-RS" sz="1600">
                <a:ea typeface="+mn-lt"/>
                <a:cs typeface="+mn-lt"/>
              </a:rPr>
              <a:t> vrednosti</a:t>
            </a:r>
            <a:endParaRPr lang="en-US" sz="1600">
              <a:ea typeface="+mn-lt"/>
              <a:cs typeface="+mn-lt"/>
            </a:endParaRPr>
          </a:p>
          <a:p>
            <a:pPr marL="795020" lvl="1" indent="-337820"/>
            <a:r>
              <a:rPr lang="sr-Latn-RS" sz="1600">
                <a:cs typeface="Arial"/>
              </a:rPr>
              <a:t>Gusto indeksiranje </a:t>
            </a:r>
            <a:r>
              <a:rPr lang="sr-Latn-RS" sz="1600" i="1">
                <a:cs typeface="Arial"/>
              </a:rPr>
              <a:t>(Dense indexes)</a:t>
            </a:r>
            <a:endParaRPr lang="sr-Latn-RS" sz="1600" dirty="0">
              <a:cs typeface="Arial"/>
            </a:endParaRPr>
          </a:p>
          <a:p>
            <a:pPr marL="795020" lvl="1" indent="-337820"/>
            <a:r>
              <a:rPr lang="en-US" sz="1600">
                <a:cs typeface="Arial"/>
              </a:rPr>
              <a:t>Kao specijalan tip javlja se I </a:t>
            </a:r>
            <a:r>
              <a:rPr lang="sr-Latn-RS" sz="1600">
                <a:ea typeface="+mn-lt"/>
                <a:cs typeface="+mn-lt"/>
              </a:rPr>
              <a:t>“totalno vreme za život” odnosno </a:t>
            </a:r>
            <a:r>
              <a:rPr lang="sr-Latn-RS" sz="1600" i="1">
                <a:ea typeface="+mn-lt"/>
                <a:cs typeface="+mn-lt"/>
              </a:rPr>
              <a:t>TTL</a:t>
            </a:r>
            <a:r>
              <a:rPr lang="sr-Latn-RS" sz="1600" dirty="0">
                <a:ea typeface="+mn-lt"/>
                <a:cs typeface="+mn-lt"/>
              </a:rPr>
              <a:t> </a:t>
            </a:r>
            <a:r>
              <a:rPr lang="sr-Latn-RS" sz="1600">
                <a:ea typeface="+mn-lt"/>
                <a:cs typeface="+mn-lt"/>
              </a:rPr>
              <a:t>indeksiranje (</a:t>
            </a:r>
            <a:r>
              <a:rPr lang="sr-Latn-RS" sz="1600" i="1">
                <a:ea typeface="+mn-lt"/>
                <a:cs typeface="+mn-lt"/>
              </a:rPr>
              <a:t>Time-To-Live indexes</a:t>
            </a:r>
            <a:r>
              <a:rPr lang="sr-Latn-RS" sz="1600">
                <a:ea typeface="+mn-lt"/>
                <a:cs typeface="+mn-lt"/>
              </a:rPr>
              <a:t>) - koriste za automatsko brisanje dokumenata iz kolekcije nakon određenog vremenskog perioda, kao što su podaci generisani od strane mašina, evidencije događaja i podaci o sesiji koji moraju biti u bazi podataka za kraće trajanje</a:t>
            </a:r>
            <a:endParaRPr lang="en-US" sz="1600">
              <a:ea typeface="+mn-lt"/>
              <a:cs typeface="+mn-lt"/>
            </a:endParaRPr>
          </a:p>
          <a:p>
            <a:pPr marL="0" indent="0" algn="ctr">
              <a:buNone/>
            </a:pPr>
            <a:r>
              <a:rPr lang="en-US" sz="1300" i="1">
                <a:cs typeface="Arial"/>
              </a:rPr>
              <a:t>Svojstva indeksa</a:t>
            </a:r>
            <a:endParaRPr lang="en-US" sz="1300" i="1" dirty="0">
              <a:cs typeface="Arial"/>
            </a:endParaRPr>
          </a:p>
          <a:p>
            <a:pPr marL="0" indent="0">
              <a:buNone/>
            </a:pPr>
            <a:endParaRPr lang="en-US" sz="1300" dirty="0">
              <a:cs typeface="Arial"/>
            </a:endParaRPr>
          </a:p>
          <a:p>
            <a:pPr marL="344170" indent="-344170"/>
            <a:endParaRPr lang="en-US" sz="1300" dirty="0">
              <a:cs typeface="Arial"/>
            </a:endParaRPr>
          </a:p>
        </p:txBody>
      </p:sp>
      <p:pic>
        <p:nvPicPr>
          <p:cNvPr id="2" name="Picture 3" descr="A picture containing graphical user interface&#10;&#10;Description automatically generated">
            <a:extLst>
              <a:ext uri="{FF2B5EF4-FFF2-40B4-BE49-F238E27FC236}">
                <a16:creationId xmlns:a16="http://schemas.microsoft.com/office/drawing/2014/main" id="{BECA9C22-A1B5-4517-BC23-575CCA2B64C8}"/>
              </a:ext>
            </a:extLst>
          </p:cNvPr>
          <p:cNvPicPr>
            <a:picLocks noChangeAspect="1"/>
          </p:cNvPicPr>
          <p:nvPr/>
        </p:nvPicPr>
        <p:blipFill>
          <a:blip r:embed="rId4"/>
          <a:stretch>
            <a:fillRect/>
          </a:stretch>
        </p:blipFill>
        <p:spPr>
          <a:xfrm>
            <a:off x="6230038" y="890830"/>
            <a:ext cx="3450115" cy="1514220"/>
          </a:xfrm>
          <a:prstGeom prst="rect">
            <a:avLst/>
          </a:prstGeom>
        </p:spPr>
      </p:pic>
      <p:pic>
        <p:nvPicPr>
          <p:cNvPr id="4" name="Picture 5" descr="Graphical user interface, text, application, Word&#10;&#10;Description automatically generated">
            <a:extLst>
              <a:ext uri="{FF2B5EF4-FFF2-40B4-BE49-F238E27FC236}">
                <a16:creationId xmlns:a16="http://schemas.microsoft.com/office/drawing/2014/main" id="{C76ECA38-149F-45BC-9B63-EDDBD03E1C73}"/>
              </a:ext>
            </a:extLst>
          </p:cNvPr>
          <p:cNvPicPr>
            <a:picLocks noChangeAspect="1"/>
          </p:cNvPicPr>
          <p:nvPr/>
        </p:nvPicPr>
        <p:blipFill>
          <a:blip r:embed="rId5"/>
          <a:stretch>
            <a:fillRect/>
          </a:stretch>
        </p:blipFill>
        <p:spPr>
          <a:xfrm>
            <a:off x="4733580" y="2451576"/>
            <a:ext cx="7397826" cy="871522"/>
          </a:xfrm>
          <a:prstGeom prst="rect">
            <a:avLst/>
          </a:prstGeom>
        </p:spPr>
      </p:pic>
      <p:sp>
        <p:nvSpPr>
          <p:cNvPr id="6" name="TextBox 5">
            <a:extLst>
              <a:ext uri="{FF2B5EF4-FFF2-40B4-BE49-F238E27FC236}">
                <a16:creationId xmlns:a16="http://schemas.microsoft.com/office/drawing/2014/main" id="{E45EAAAF-D97F-40E4-A559-440578ED75B9}"/>
              </a:ext>
            </a:extLst>
          </p:cNvPr>
          <p:cNvSpPr txBox="1"/>
          <p:nvPr/>
        </p:nvSpPr>
        <p:spPr>
          <a:xfrm>
            <a:off x="4862111" y="3182038"/>
            <a:ext cx="274319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a:cs typeface="Arial"/>
              </a:rPr>
              <a:t>Unique index</a:t>
            </a:r>
            <a:endParaRPr lang="en-US" sz="1200" i="1" dirty="0">
              <a:cs typeface="Arial"/>
            </a:endParaRPr>
          </a:p>
        </p:txBody>
      </p:sp>
      <p:pic>
        <p:nvPicPr>
          <p:cNvPr id="9" name="Picture 10" descr="Graphical user interface, text, application, Word&#10;&#10;Description automatically generated">
            <a:extLst>
              <a:ext uri="{FF2B5EF4-FFF2-40B4-BE49-F238E27FC236}">
                <a16:creationId xmlns:a16="http://schemas.microsoft.com/office/drawing/2014/main" id="{AFF5E7D1-CC0F-490A-BE78-2FAF4B85B599}"/>
              </a:ext>
            </a:extLst>
          </p:cNvPr>
          <p:cNvPicPr>
            <a:picLocks noChangeAspect="1"/>
          </p:cNvPicPr>
          <p:nvPr/>
        </p:nvPicPr>
        <p:blipFill>
          <a:blip r:embed="rId6"/>
          <a:stretch>
            <a:fillRect/>
          </a:stretch>
        </p:blipFill>
        <p:spPr>
          <a:xfrm>
            <a:off x="4779484" y="3482489"/>
            <a:ext cx="7296837" cy="994708"/>
          </a:xfrm>
          <a:prstGeom prst="rect">
            <a:avLst/>
          </a:prstGeom>
        </p:spPr>
      </p:pic>
      <p:pic>
        <p:nvPicPr>
          <p:cNvPr id="11" name="Picture 12" descr="Rectangle&#10;&#10;Description automatically generated">
            <a:extLst>
              <a:ext uri="{FF2B5EF4-FFF2-40B4-BE49-F238E27FC236}">
                <a16:creationId xmlns:a16="http://schemas.microsoft.com/office/drawing/2014/main" id="{2902EBE6-7192-412F-AA8B-840676F53BCE}"/>
              </a:ext>
            </a:extLst>
          </p:cNvPr>
          <p:cNvPicPr>
            <a:picLocks noChangeAspect="1"/>
          </p:cNvPicPr>
          <p:nvPr/>
        </p:nvPicPr>
        <p:blipFill>
          <a:blip r:embed="rId7"/>
          <a:stretch>
            <a:fillRect/>
          </a:stretch>
        </p:blipFill>
        <p:spPr>
          <a:xfrm>
            <a:off x="4779485" y="4302494"/>
            <a:ext cx="7214212" cy="952146"/>
          </a:xfrm>
          <a:prstGeom prst="rect">
            <a:avLst/>
          </a:prstGeom>
        </p:spPr>
      </p:pic>
      <p:sp>
        <p:nvSpPr>
          <p:cNvPr id="17" name="TextBox 16">
            <a:extLst>
              <a:ext uri="{FF2B5EF4-FFF2-40B4-BE49-F238E27FC236}">
                <a16:creationId xmlns:a16="http://schemas.microsoft.com/office/drawing/2014/main" id="{ED5882BC-D376-433B-9EB2-639BFFDCBEA6}"/>
              </a:ext>
            </a:extLst>
          </p:cNvPr>
          <p:cNvSpPr txBox="1"/>
          <p:nvPr/>
        </p:nvSpPr>
        <p:spPr>
          <a:xfrm>
            <a:off x="4862110" y="5064086"/>
            <a:ext cx="274319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a:cs typeface="Arial"/>
              </a:rPr>
              <a:t>Sparse index</a:t>
            </a:r>
            <a:endParaRPr lang="en-US" sz="1200" i="1" dirty="0">
              <a:cs typeface="Arial"/>
            </a:endParaRPr>
          </a:p>
        </p:txBody>
      </p:sp>
      <p:pic>
        <p:nvPicPr>
          <p:cNvPr id="13" name="Picture 14" descr="Graphical user interface, application, Word&#10;&#10;Description automatically generated">
            <a:extLst>
              <a:ext uri="{FF2B5EF4-FFF2-40B4-BE49-F238E27FC236}">
                <a16:creationId xmlns:a16="http://schemas.microsoft.com/office/drawing/2014/main" id="{3035D275-8F71-42D4-BBD6-30CFD6604A7E}"/>
              </a:ext>
            </a:extLst>
          </p:cNvPr>
          <p:cNvPicPr>
            <a:picLocks noChangeAspect="1"/>
          </p:cNvPicPr>
          <p:nvPr/>
        </p:nvPicPr>
        <p:blipFill>
          <a:blip r:embed="rId8"/>
          <a:stretch>
            <a:fillRect/>
          </a:stretch>
        </p:blipFill>
        <p:spPr>
          <a:xfrm>
            <a:off x="4779484" y="5461035"/>
            <a:ext cx="7250934" cy="939426"/>
          </a:xfrm>
          <a:prstGeom prst="rect">
            <a:avLst/>
          </a:prstGeom>
        </p:spPr>
      </p:pic>
      <p:sp>
        <p:nvSpPr>
          <p:cNvPr id="19" name="TextBox 18">
            <a:extLst>
              <a:ext uri="{FF2B5EF4-FFF2-40B4-BE49-F238E27FC236}">
                <a16:creationId xmlns:a16="http://schemas.microsoft.com/office/drawing/2014/main" id="{031554C8-5B1F-4A33-8D65-00661F6FFA67}"/>
              </a:ext>
            </a:extLst>
          </p:cNvPr>
          <p:cNvSpPr txBox="1"/>
          <p:nvPr/>
        </p:nvSpPr>
        <p:spPr>
          <a:xfrm>
            <a:off x="4862109" y="6193314"/>
            <a:ext cx="274319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a:cs typeface="Arial"/>
              </a:rPr>
              <a:t>TTL index</a:t>
            </a:r>
            <a:endParaRPr lang="en-US" sz="1200" i="1" dirty="0">
              <a:cs typeface="Arial"/>
            </a:endParaRPr>
          </a:p>
        </p:txBody>
      </p:sp>
    </p:spTree>
    <p:extLst>
      <p:ext uri="{BB962C8B-B14F-4D97-AF65-F5344CB8AC3E}">
        <p14:creationId xmlns:p14="http://schemas.microsoft.com/office/powerpoint/2010/main" val="3356544381"/>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057DD-FBC4-4CE7-B1C2-367441A5A246}"/>
              </a:ext>
            </a:extLst>
          </p:cNvPr>
          <p:cNvSpPr>
            <a:spLocks noGrp="1"/>
          </p:cNvSpPr>
          <p:nvPr>
            <p:ph type="title"/>
          </p:nvPr>
        </p:nvSpPr>
        <p:spPr/>
        <p:txBody>
          <a:bodyPr/>
          <a:lstStyle/>
          <a:p>
            <a:r>
              <a:rPr lang="en-US">
                <a:cs typeface="Arial"/>
              </a:rPr>
              <a:t>Agregacija</a:t>
            </a:r>
            <a:endParaRPr lang="en-US"/>
          </a:p>
        </p:txBody>
      </p:sp>
      <p:sp>
        <p:nvSpPr>
          <p:cNvPr id="3" name="Content Placeholder 2">
            <a:extLst>
              <a:ext uri="{FF2B5EF4-FFF2-40B4-BE49-F238E27FC236}">
                <a16:creationId xmlns:a16="http://schemas.microsoft.com/office/drawing/2014/main" id="{71CCBB36-B60B-47AE-A1CA-F36E78499B66}"/>
              </a:ext>
            </a:extLst>
          </p:cNvPr>
          <p:cNvSpPr>
            <a:spLocks noGrp="1"/>
          </p:cNvSpPr>
          <p:nvPr>
            <p:ph idx="1"/>
          </p:nvPr>
        </p:nvSpPr>
        <p:spPr/>
        <p:txBody>
          <a:bodyPr/>
          <a:lstStyle/>
          <a:p>
            <a:pPr marL="344170" indent="-344170"/>
            <a:r>
              <a:rPr lang="sr-Latn-RS">
                <a:ea typeface="+mn-lt"/>
                <a:cs typeface="+mn-lt"/>
              </a:rPr>
              <a:t>Operacije koje obrađuju skupove podataka i povratne izračunate rezultate</a:t>
            </a:r>
            <a:endParaRPr lang="en-US">
              <a:ea typeface="+mn-lt"/>
              <a:cs typeface="+mn-lt"/>
            </a:endParaRPr>
          </a:p>
          <a:p>
            <a:pPr marL="344170" indent="-344170"/>
            <a:r>
              <a:rPr lang="sr-Latn-RS">
                <a:ea typeface="+mn-lt"/>
                <a:cs typeface="+mn-lt"/>
              </a:rPr>
              <a:t>Agregacija se izvodi na </a:t>
            </a:r>
            <a:r>
              <a:rPr lang="sr-Latn-RS" i="1">
                <a:ea typeface="+mn-lt"/>
                <a:cs typeface="+mn-lt"/>
              </a:rPr>
              <a:t>mongod</a:t>
            </a:r>
            <a:r>
              <a:rPr lang="sr-Latn-RS">
                <a:ea typeface="+mn-lt"/>
                <a:cs typeface="+mn-lt"/>
              </a:rPr>
              <a:t> instanci kako bi se pojednostavili kodovi aplikacija i ograničili zahtevi resursa</a:t>
            </a:r>
          </a:p>
          <a:p>
            <a:pPr marL="344170" indent="-344170"/>
            <a:r>
              <a:rPr lang="sr-Latn-RS">
                <a:ea typeface="+mn-lt"/>
                <a:cs typeface="+mn-lt"/>
              </a:rPr>
              <a:t>Operacije agregacije koriste kolekcije dokumenata kao ulazne podatke i vraćaju rezultate u obliku jednog ili više dokumenata</a:t>
            </a:r>
          </a:p>
          <a:p>
            <a:pPr marL="344170" indent="-344170"/>
            <a:r>
              <a:rPr lang="sr-Latn-RS">
                <a:ea typeface="+mn-lt"/>
                <a:cs typeface="+mn-lt"/>
              </a:rPr>
              <a:t>Prolaz kroz višefazne </a:t>
            </a:r>
            <a:r>
              <a:rPr lang="sr-Latn-RS" i="1">
                <a:ea typeface="+mn-lt"/>
                <a:cs typeface="+mn-lt"/>
              </a:rPr>
              <a:t>pipeline</a:t>
            </a:r>
            <a:r>
              <a:rPr lang="sr-Latn-RS">
                <a:ea typeface="+mn-lt"/>
                <a:cs typeface="+mn-lt"/>
              </a:rPr>
              <a:t>-ove i pretvaranje dokumenata u agregirani rezultat (filteri kao upit i transformacije u izlazni dokument)</a:t>
            </a:r>
          </a:p>
        </p:txBody>
      </p:sp>
      <p:pic>
        <p:nvPicPr>
          <p:cNvPr id="5" name="Picture 5" descr="A picture containing icon&#10;&#10;Description automatically generated">
            <a:extLst>
              <a:ext uri="{FF2B5EF4-FFF2-40B4-BE49-F238E27FC236}">
                <a16:creationId xmlns:a16="http://schemas.microsoft.com/office/drawing/2014/main" id="{34F3C754-DE9D-4BAA-956C-93D231126D21}"/>
              </a:ext>
            </a:extLst>
          </p:cNvPr>
          <p:cNvPicPr>
            <a:picLocks noChangeAspect="1"/>
          </p:cNvPicPr>
          <p:nvPr/>
        </p:nvPicPr>
        <p:blipFill>
          <a:blip r:embed="rId2"/>
          <a:stretch>
            <a:fillRect/>
          </a:stretch>
        </p:blipFill>
        <p:spPr>
          <a:xfrm>
            <a:off x="11466653" y="244033"/>
            <a:ext cx="727277" cy="736922"/>
          </a:xfrm>
          <a:prstGeom prst="rect">
            <a:avLst/>
          </a:prstGeom>
        </p:spPr>
      </p:pic>
      <p:pic>
        <p:nvPicPr>
          <p:cNvPr id="4" name="Picture 5" descr="Logo, company name&#10;&#10;Description automatically generated">
            <a:extLst>
              <a:ext uri="{FF2B5EF4-FFF2-40B4-BE49-F238E27FC236}">
                <a16:creationId xmlns:a16="http://schemas.microsoft.com/office/drawing/2014/main" id="{F188197C-198E-4461-BB82-6BEB4F1DDABA}"/>
              </a:ext>
            </a:extLst>
          </p:cNvPr>
          <p:cNvPicPr>
            <a:picLocks noChangeAspect="1"/>
          </p:cNvPicPr>
          <p:nvPr/>
        </p:nvPicPr>
        <p:blipFill>
          <a:blip r:embed="rId3"/>
          <a:stretch>
            <a:fillRect/>
          </a:stretch>
        </p:blipFill>
        <p:spPr>
          <a:xfrm>
            <a:off x="1281629" y="364512"/>
            <a:ext cx="2743200" cy="1465170"/>
          </a:xfrm>
          <a:prstGeom prst="rect">
            <a:avLst/>
          </a:prstGeom>
        </p:spPr>
      </p:pic>
    </p:spTree>
    <p:extLst>
      <p:ext uri="{BB962C8B-B14F-4D97-AF65-F5344CB8AC3E}">
        <p14:creationId xmlns:p14="http://schemas.microsoft.com/office/powerpoint/2010/main" val="1909154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CE404-2F1E-450C-A1EC-2FD1C18D30CA}"/>
              </a:ext>
            </a:extLst>
          </p:cNvPr>
          <p:cNvSpPr>
            <a:spLocks noGrp="1"/>
          </p:cNvSpPr>
          <p:nvPr>
            <p:ph type="title"/>
          </p:nvPr>
        </p:nvSpPr>
        <p:spPr/>
        <p:txBody>
          <a:bodyPr/>
          <a:lstStyle/>
          <a:p>
            <a:r>
              <a:rPr lang="en-US">
                <a:cs typeface="Arial"/>
              </a:rPr>
              <a:t>Sadržaj - Teorijski deo</a:t>
            </a:r>
            <a:endParaRPr lang="en-US"/>
          </a:p>
        </p:txBody>
      </p:sp>
      <p:sp>
        <p:nvSpPr>
          <p:cNvPr id="3" name="Content Placeholder 2">
            <a:extLst>
              <a:ext uri="{FF2B5EF4-FFF2-40B4-BE49-F238E27FC236}">
                <a16:creationId xmlns:a16="http://schemas.microsoft.com/office/drawing/2014/main" id="{EAEE39C2-D8F1-41CA-B329-D483C3E4E295}"/>
              </a:ext>
            </a:extLst>
          </p:cNvPr>
          <p:cNvSpPr>
            <a:spLocks noGrp="1"/>
          </p:cNvSpPr>
          <p:nvPr>
            <p:ph idx="1"/>
          </p:nvPr>
        </p:nvSpPr>
        <p:spPr>
          <a:xfrm>
            <a:off x="1955155" y="1497080"/>
            <a:ext cx="9160612" cy="5070271"/>
          </a:xfrm>
        </p:spPr>
        <p:txBody>
          <a:bodyPr>
            <a:normAutofit/>
          </a:bodyPr>
          <a:lstStyle/>
          <a:p>
            <a:pPr marL="344170" indent="-344170"/>
            <a:r>
              <a:rPr lang="en-US" err="1">
                <a:cs typeface="Arial"/>
              </a:rPr>
              <a:t>Struktura</a:t>
            </a:r>
            <a:r>
              <a:rPr lang="en-US" dirty="0">
                <a:cs typeface="Arial"/>
              </a:rPr>
              <a:t> </a:t>
            </a:r>
            <a:r>
              <a:rPr lang="en-US" err="1">
                <a:cs typeface="Arial"/>
              </a:rPr>
              <a:t>indeksa</a:t>
            </a:r>
            <a:endParaRPr lang="en-US" dirty="0">
              <a:cs typeface="Arial"/>
            </a:endParaRPr>
          </a:p>
          <a:p>
            <a:pPr marL="344170" indent="-344170"/>
            <a:r>
              <a:rPr lang="en-US" dirty="0" err="1">
                <a:cs typeface="Arial"/>
              </a:rPr>
              <a:t>Tipovi</a:t>
            </a:r>
            <a:r>
              <a:rPr lang="en-US" dirty="0">
                <a:cs typeface="Arial"/>
              </a:rPr>
              <a:t> </a:t>
            </a:r>
            <a:r>
              <a:rPr lang="en-US" dirty="0" err="1">
                <a:cs typeface="Arial"/>
              </a:rPr>
              <a:t>i</a:t>
            </a:r>
            <a:r>
              <a:rPr lang="en-US" dirty="0">
                <a:cs typeface="Arial"/>
              </a:rPr>
              <a:t> </a:t>
            </a:r>
            <a:r>
              <a:rPr lang="en-US" dirty="0" err="1">
                <a:cs typeface="Arial"/>
              </a:rPr>
              <a:t>metode</a:t>
            </a:r>
            <a:r>
              <a:rPr lang="en-US" dirty="0">
                <a:cs typeface="Arial"/>
              </a:rPr>
              <a:t> </a:t>
            </a:r>
            <a:r>
              <a:rPr lang="en-US" dirty="0" err="1">
                <a:cs typeface="Arial"/>
              </a:rPr>
              <a:t>indeksiranja</a:t>
            </a:r>
          </a:p>
          <a:p>
            <a:pPr marL="795020" lvl="1" indent="-337820"/>
            <a:r>
              <a:rPr lang="en-US">
                <a:cs typeface="Arial"/>
              </a:rPr>
              <a:t>Uređeni indeks (</a:t>
            </a:r>
            <a:r>
              <a:rPr lang="en-US" i="1">
                <a:cs typeface="Arial"/>
              </a:rPr>
              <a:t>Ordered Indices</a:t>
            </a:r>
            <a:r>
              <a:rPr lang="en-US">
                <a:cs typeface="Arial"/>
              </a:rPr>
              <a:t>)</a:t>
            </a:r>
            <a:endParaRPr lang="en-US" dirty="0">
              <a:cs typeface="Arial"/>
            </a:endParaRPr>
          </a:p>
          <a:p>
            <a:pPr marL="795020" lvl="1" indent="-337820"/>
            <a:r>
              <a:rPr lang="en-US">
                <a:cs typeface="Arial"/>
              </a:rPr>
              <a:t>Primarni indeks (</a:t>
            </a:r>
            <a:r>
              <a:rPr lang="en-US" i="1">
                <a:cs typeface="Arial"/>
              </a:rPr>
              <a:t>Primary Index</a:t>
            </a:r>
            <a:r>
              <a:rPr lang="en-US" dirty="0">
                <a:cs typeface="Arial"/>
              </a:rPr>
              <a:t>)</a:t>
            </a:r>
          </a:p>
          <a:p>
            <a:pPr marL="1258570" lvl="2" indent="-344170"/>
            <a:r>
              <a:rPr lang="en-US">
                <a:cs typeface="Arial"/>
              </a:rPr>
              <a:t>Gusto indeksiranje (</a:t>
            </a:r>
            <a:r>
              <a:rPr lang="en-US" i="1">
                <a:cs typeface="Arial"/>
              </a:rPr>
              <a:t>Dense Index</a:t>
            </a:r>
            <a:r>
              <a:rPr lang="en-US" dirty="0">
                <a:cs typeface="Arial"/>
              </a:rPr>
              <a:t>)</a:t>
            </a:r>
          </a:p>
          <a:p>
            <a:pPr marL="1258570" lvl="2" indent="-344170"/>
            <a:r>
              <a:rPr lang="en-US">
                <a:cs typeface="Arial"/>
              </a:rPr>
              <a:t>Retko indeksiranje (</a:t>
            </a:r>
            <a:r>
              <a:rPr lang="en-US" i="1">
                <a:cs typeface="Arial"/>
              </a:rPr>
              <a:t>Sparse Index</a:t>
            </a:r>
            <a:r>
              <a:rPr lang="en-US" dirty="0">
                <a:cs typeface="Arial"/>
              </a:rPr>
              <a:t>)</a:t>
            </a:r>
          </a:p>
          <a:p>
            <a:pPr marL="1258570" lvl="2" indent="-344170"/>
            <a:r>
              <a:rPr lang="en-US">
                <a:cs typeface="Arial"/>
              </a:rPr>
              <a:t>Indeksiranje u više nivoa (</a:t>
            </a:r>
            <a:r>
              <a:rPr lang="en-US" i="1">
                <a:cs typeface="Arial"/>
              </a:rPr>
              <a:t>Multilevel Index</a:t>
            </a:r>
            <a:r>
              <a:rPr lang="en-US" dirty="0">
                <a:cs typeface="Arial"/>
              </a:rPr>
              <a:t>)</a:t>
            </a:r>
          </a:p>
          <a:p>
            <a:pPr marL="795020" lvl="1" indent="-337820"/>
            <a:r>
              <a:rPr lang="en-US">
                <a:cs typeface="Arial"/>
              </a:rPr>
              <a:t>Sekundarni indeks (</a:t>
            </a:r>
            <a:r>
              <a:rPr lang="en-US" i="1">
                <a:cs typeface="Arial"/>
              </a:rPr>
              <a:t>Secondary Index</a:t>
            </a:r>
            <a:r>
              <a:rPr lang="en-US" dirty="0">
                <a:cs typeface="Arial"/>
              </a:rPr>
              <a:t>)</a:t>
            </a:r>
          </a:p>
          <a:p>
            <a:pPr marL="795020" lvl="1" indent="-337820"/>
            <a:r>
              <a:rPr lang="en-US">
                <a:cs typeface="Arial"/>
              </a:rPr>
              <a:t>Grupisani indeks (</a:t>
            </a:r>
            <a:r>
              <a:rPr lang="en-US" i="1">
                <a:cs typeface="Arial"/>
              </a:rPr>
              <a:t>Clustering Index</a:t>
            </a:r>
            <a:r>
              <a:rPr lang="en-US" dirty="0">
                <a:cs typeface="Arial"/>
              </a:rPr>
              <a:t>)</a:t>
            </a:r>
          </a:p>
          <a:p>
            <a:pPr marL="344170" indent="-344170"/>
            <a:r>
              <a:rPr lang="en-US">
                <a:cs typeface="Arial"/>
              </a:rPr>
              <a:t>B+ stabla (struktura, čvorovi, pretraga, dodavanje i uklanjanje elemenata)</a:t>
            </a:r>
          </a:p>
          <a:p>
            <a:pPr marL="344170" indent="-344170"/>
            <a:endParaRPr lang="en-US" dirty="0">
              <a:cs typeface="Arial"/>
            </a:endParaRPr>
          </a:p>
        </p:txBody>
      </p:sp>
      <p:pic>
        <p:nvPicPr>
          <p:cNvPr id="5" name="Picture 5" descr="A picture containing icon&#10;&#10;Description automatically generated">
            <a:extLst>
              <a:ext uri="{FF2B5EF4-FFF2-40B4-BE49-F238E27FC236}">
                <a16:creationId xmlns:a16="http://schemas.microsoft.com/office/drawing/2014/main" id="{FB44DD8C-2F7B-4D49-A98F-4234DDB9068E}"/>
              </a:ext>
            </a:extLst>
          </p:cNvPr>
          <p:cNvPicPr>
            <a:picLocks noChangeAspect="1"/>
          </p:cNvPicPr>
          <p:nvPr/>
        </p:nvPicPr>
        <p:blipFill>
          <a:blip r:embed="rId2"/>
          <a:stretch>
            <a:fillRect/>
          </a:stretch>
        </p:blipFill>
        <p:spPr>
          <a:xfrm>
            <a:off x="11466653" y="244033"/>
            <a:ext cx="727277" cy="736922"/>
          </a:xfrm>
          <a:prstGeom prst="rect">
            <a:avLst/>
          </a:prstGeom>
        </p:spPr>
      </p:pic>
    </p:spTree>
    <p:extLst>
      <p:ext uri="{BB962C8B-B14F-4D97-AF65-F5344CB8AC3E}">
        <p14:creationId xmlns:p14="http://schemas.microsoft.com/office/powerpoint/2010/main" val="2064650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useBgFill="1">
        <p:nvSpPr>
          <p:cNvPr id="10" name="Rectangle 9">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FCFF961-4E84-4FD1-859C-B7F410031C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793" y="0"/>
            <a:ext cx="4632503" cy="6858000"/>
          </a:xfrm>
          <a:prstGeom prst="rect">
            <a:avLst/>
          </a:prstGeom>
        </p:spPr>
      </p:pic>
      <p:sp>
        <p:nvSpPr>
          <p:cNvPr id="14" name="Rectangle 13">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F737BB4-6553-47A8-893F-178A10C6B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5" descr="A picture containing icon&#10;&#10;Description automatically generated">
            <a:extLst>
              <a:ext uri="{FF2B5EF4-FFF2-40B4-BE49-F238E27FC236}">
                <a16:creationId xmlns:a16="http://schemas.microsoft.com/office/drawing/2014/main" id="{E17B6BF5-5972-415E-B3FC-C6922AA0D479}"/>
              </a:ext>
            </a:extLst>
          </p:cNvPr>
          <p:cNvPicPr>
            <a:picLocks noChangeAspect="1"/>
          </p:cNvPicPr>
          <p:nvPr/>
        </p:nvPicPr>
        <p:blipFill>
          <a:blip r:embed="rId3"/>
          <a:stretch>
            <a:fillRect/>
          </a:stretch>
        </p:blipFill>
        <p:spPr>
          <a:xfrm>
            <a:off x="11466653" y="244033"/>
            <a:ext cx="727277" cy="736922"/>
          </a:xfrm>
          <a:prstGeom prst="rect">
            <a:avLst/>
          </a:prstGeom>
        </p:spPr>
      </p:pic>
      <p:sp>
        <p:nvSpPr>
          <p:cNvPr id="18" name="Content Placeholder 2">
            <a:extLst>
              <a:ext uri="{FF2B5EF4-FFF2-40B4-BE49-F238E27FC236}">
                <a16:creationId xmlns:a16="http://schemas.microsoft.com/office/drawing/2014/main" id="{C1ACAEB6-0215-4735-945F-A260945DE0D0}"/>
              </a:ext>
            </a:extLst>
          </p:cNvPr>
          <p:cNvSpPr txBox="1">
            <a:spLocks/>
          </p:cNvSpPr>
          <p:nvPr/>
        </p:nvSpPr>
        <p:spPr>
          <a:xfrm>
            <a:off x="647525" y="614145"/>
            <a:ext cx="4626583" cy="6246764"/>
          </a:xfrm>
          <a:prstGeom prst="rect">
            <a:avLst/>
          </a:prstGeom>
        </p:spPr>
        <p:txBody>
          <a:bodyPr vert="horz" lIns="91440" tIns="45720" rIns="91440" bIns="45720" rtlCol="0" anchor="ctr">
            <a:normAutofit fontScale="77500" lnSpcReduction="20000"/>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344170" indent="-344170"/>
            <a:r>
              <a:rPr lang="en-US" sz="1800">
                <a:cs typeface="Arial"/>
              </a:rPr>
              <a:t>Pipeline Operators and Indexes</a:t>
            </a:r>
            <a:endParaRPr lang="en-US"/>
          </a:p>
          <a:p>
            <a:pPr marL="795020" lvl="1" indent="-337820"/>
            <a:r>
              <a:rPr lang="sr-Latn-RS" sz="1600">
                <a:ea typeface="+mn-lt"/>
                <a:cs typeface="+mn-lt"/>
              </a:rPr>
              <a:t>Kombinacija agregata u MongoDB funkciji na jednoj kolekciji, logički prenosi kolekciju kroz </a:t>
            </a:r>
            <a:r>
              <a:rPr lang="sr-Latn-RS" sz="1600" i="1">
                <a:ea typeface="+mn-lt"/>
                <a:cs typeface="+mn-lt"/>
              </a:rPr>
              <a:t>pipeline</a:t>
            </a:r>
            <a:r>
              <a:rPr lang="sr-Latn-RS" sz="1600" dirty="0">
                <a:ea typeface="+mn-lt"/>
                <a:cs typeface="+mn-lt"/>
              </a:rPr>
              <a:t> </a:t>
            </a:r>
            <a:r>
              <a:rPr lang="sr-Latn-RS" sz="1600">
                <a:ea typeface="+mn-lt"/>
                <a:cs typeface="+mn-lt"/>
              </a:rPr>
              <a:t>agregacije</a:t>
            </a:r>
            <a:endParaRPr lang="sr-Latn-RS" sz="1600" dirty="0">
              <a:cs typeface="Arial"/>
            </a:endParaRPr>
          </a:p>
          <a:p>
            <a:pPr marL="795020" lvl="1" indent="-337820"/>
            <a:r>
              <a:rPr lang="sr-Latn-RS" sz="1600">
                <a:ea typeface="+mn-lt"/>
                <a:cs typeface="+mn-lt"/>
              </a:rPr>
              <a:t>Mogu se optimizovati operacije i izbegavati skeniranje cele kolekcije korišćenjem </a:t>
            </a:r>
            <a:r>
              <a:rPr lang="sr-Latn-RS" sz="1600" i="1">
                <a:ea typeface="+mn-lt"/>
                <a:cs typeface="+mn-lt"/>
              </a:rPr>
              <a:t>$match</a:t>
            </a:r>
            <a:r>
              <a:rPr lang="sr-Latn-RS" sz="1600">
                <a:ea typeface="+mn-lt"/>
                <a:cs typeface="+mn-lt"/>
              </a:rPr>
              <a:t>, </a:t>
            </a:r>
            <a:r>
              <a:rPr lang="sr-Latn-RS" sz="1600" i="1">
                <a:ea typeface="+mn-lt"/>
                <a:cs typeface="+mn-lt"/>
              </a:rPr>
              <a:t>$limit</a:t>
            </a:r>
            <a:r>
              <a:rPr lang="sr-Latn-RS" sz="1600">
                <a:ea typeface="+mn-lt"/>
                <a:cs typeface="+mn-lt"/>
              </a:rPr>
              <a:t> i </a:t>
            </a:r>
            <a:r>
              <a:rPr lang="sr-Latn-RS" sz="1600" i="1">
                <a:ea typeface="+mn-lt"/>
                <a:cs typeface="+mn-lt"/>
              </a:rPr>
              <a:t>$skip</a:t>
            </a:r>
            <a:r>
              <a:rPr lang="sr-Latn-RS" sz="1600">
                <a:ea typeface="+mn-lt"/>
                <a:cs typeface="+mn-lt"/>
              </a:rPr>
              <a:t> faza</a:t>
            </a:r>
            <a:endParaRPr lang="sr-Latn-RS" sz="1600" dirty="0">
              <a:ea typeface="+mn-lt"/>
              <a:cs typeface="+mn-lt"/>
            </a:endParaRPr>
          </a:p>
          <a:p>
            <a:pPr marL="795020" lvl="1" indent="-337820"/>
            <a:r>
              <a:rPr lang="sr-Latn-RS" sz="1600" i="1">
                <a:ea typeface="+mn-lt"/>
                <a:cs typeface="+mn-lt"/>
              </a:rPr>
              <a:t>Primer</a:t>
            </a:r>
            <a:r>
              <a:rPr lang="sr-Latn-RS" sz="1600">
                <a:ea typeface="+mn-lt"/>
                <a:cs typeface="+mn-lt"/>
              </a:rPr>
              <a:t>: Navedena operacija agregacije vraća sve države sa ukupnim brojem stanovnika većim od 10 miliona</a:t>
            </a:r>
            <a:endParaRPr lang="sr-Latn-RS" sz="1600" dirty="0">
              <a:cs typeface="Arial"/>
            </a:endParaRPr>
          </a:p>
          <a:p>
            <a:pPr marL="795020" indent="-337820" algn="just"/>
            <a:r>
              <a:rPr lang="sr-Latn-RS" sz="1600">
                <a:ea typeface="+mn-lt"/>
                <a:cs typeface="+mn-lt"/>
              </a:rPr>
              <a:t>Ovaj primer opisuje da </a:t>
            </a:r>
            <a:r>
              <a:rPr lang="sr-Latn-RS" sz="1600" i="1">
                <a:ea typeface="+mn-lt"/>
                <a:cs typeface="+mn-lt"/>
              </a:rPr>
              <a:t>pipeline</a:t>
            </a:r>
            <a:r>
              <a:rPr lang="sr-Latn-RS" sz="1600" dirty="0">
                <a:ea typeface="+mn-lt"/>
                <a:cs typeface="+mn-lt"/>
              </a:rPr>
              <a:t> </a:t>
            </a:r>
            <a:r>
              <a:rPr lang="sr-Latn-RS" sz="1600">
                <a:ea typeface="+mn-lt"/>
                <a:cs typeface="+mn-lt"/>
              </a:rPr>
              <a:t>agregacije sadrži </a:t>
            </a:r>
            <a:r>
              <a:rPr lang="sr-Latn-RS" sz="1600" i="1">
                <a:ea typeface="+mn-lt"/>
                <a:cs typeface="+mn-lt"/>
              </a:rPr>
              <a:t>$group</a:t>
            </a:r>
            <a:r>
              <a:rPr lang="sr-Latn-RS" sz="1600">
                <a:ea typeface="+mn-lt"/>
                <a:cs typeface="+mn-lt"/>
              </a:rPr>
              <a:t> fazu nakon čega sledi faza </a:t>
            </a:r>
            <a:r>
              <a:rPr lang="sr-Latn-RS" sz="1600" i="1">
                <a:ea typeface="+mn-lt"/>
                <a:cs typeface="+mn-lt"/>
              </a:rPr>
              <a:t>$match</a:t>
            </a:r>
            <a:r>
              <a:rPr lang="sr-Latn-RS" sz="1600">
                <a:ea typeface="+mn-lt"/>
                <a:cs typeface="+mn-lt"/>
              </a:rPr>
              <a:t>.</a:t>
            </a:r>
          </a:p>
          <a:p>
            <a:pPr marL="795020" lvl="1" indent="-337820" algn="just"/>
            <a:r>
              <a:rPr lang="sr-Latn-RS" sz="1600">
                <a:ea typeface="+mn-lt"/>
                <a:cs typeface="+mn-lt"/>
              </a:rPr>
              <a:t>U ovoj operaciji, </a:t>
            </a:r>
            <a:r>
              <a:rPr lang="sr-Latn-RS" sz="1600" i="1">
                <a:ea typeface="+mn-lt"/>
                <a:cs typeface="+mn-lt"/>
              </a:rPr>
              <a:t>$group</a:t>
            </a:r>
            <a:r>
              <a:rPr lang="sr-Latn-RS" sz="1600">
                <a:ea typeface="+mn-lt"/>
                <a:cs typeface="+mn-lt"/>
              </a:rPr>
              <a:t> faza odrađuje tri celine:     </a:t>
            </a:r>
          </a:p>
          <a:p>
            <a:pPr marL="1258570" lvl="2" indent="-344170" algn="just"/>
            <a:r>
              <a:rPr lang="sr-Latn-RS" sz="1200">
                <a:ea typeface="+mn-lt"/>
                <a:cs typeface="+mn-lt"/>
              </a:rPr>
              <a:t>Grupiše dokumente za zip kod u polje stanja</a:t>
            </a:r>
          </a:p>
          <a:p>
            <a:pPr marL="1258570" lvl="2" indent="-344170" algn="just"/>
            <a:r>
              <a:rPr lang="sr-Latn-RS" sz="1200">
                <a:ea typeface="+mn-lt"/>
                <a:cs typeface="+mn-lt"/>
              </a:rPr>
              <a:t> Izračunava polje </a:t>
            </a:r>
            <a:r>
              <a:rPr lang="sr-Latn-RS" sz="1200" i="1">
                <a:ea typeface="+mn-lt"/>
                <a:cs typeface="+mn-lt"/>
              </a:rPr>
              <a:t>TotalPop</a:t>
            </a:r>
            <a:r>
              <a:rPr lang="sr-Latn-RS" sz="1200">
                <a:ea typeface="+mn-lt"/>
                <a:cs typeface="+mn-lt"/>
              </a:rPr>
              <a:t> (ukupna populacija) za svaku državu  </a:t>
            </a:r>
          </a:p>
          <a:p>
            <a:pPr marL="1258570" lvl="2" indent="-344170" algn="just"/>
            <a:r>
              <a:rPr lang="sr-Latn-RS" sz="1200">
                <a:ea typeface="+mn-lt"/>
                <a:cs typeface="+mn-lt"/>
              </a:rPr>
              <a:t>Vraća izlazni dokument za svako jedinstveno stanje</a:t>
            </a:r>
          </a:p>
          <a:p>
            <a:pPr marL="795020" lvl="1" indent="-337820"/>
            <a:r>
              <a:rPr lang="sr-Latn-RS" sz="1600" i="1">
                <a:cs typeface="Arial"/>
              </a:rPr>
              <a:t>Primer: </a:t>
            </a:r>
            <a:r>
              <a:rPr lang="sr-Latn-RS" sz="1600">
                <a:ea typeface="+mn-lt"/>
                <a:cs typeface="+mn-lt"/>
              </a:rPr>
              <a:t>Druga operacija agregacije koja je prikazana iznad vraća korisnička imena sortirana prema mesecu njihovog pridruživanja</a:t>
            </a:r>
            <a:endParaRPr lang="sr-Latn-RS" sz="1600" dirty="0">
              <a:ea typeface="+mn-lt"/>
              <a:cs typeface="+mn-lt"/>
            </a:endParaRPr>
          </a:p>
          <a:p>
            <a:pPr marL="795020" lvl="1" indent="-337820"/>
            <a:r>
              <a:rPr lang="sr-Latn-RS" sz="1600">
                <a:ea typeface="+mn-lt"/>
                <a:cs typeface="+mn-lt"/>
              </a:rPr>
              <a:t>Ova vrsta agregacije može pomoći u generisanju obaveštenja o obnavljanju članstva</a:t>
            </a:r>
            <a:endParaRPr lang="sr-Latn-RS" sz="1600">
              <a:cs typeface="Arial"/>
            </a:endParaRPr>
          </a:p>
          <a:p>
            <a:pPr marL="0" indent="0">
              <a:buNone/>
            </a:pPr>
            <a:endParaRPr lang="en-US" sz="1600" dirty="0">
              <a:cs typeface="Arial"/>
            </a:endParaRPr>
          </a:p>
          <a:p>
            <a:pPr marL="0" indent="0" algn="ctr">
              <a:buNone/>
            </a:pPr>
            <a:r>
              <a:rPr lang="en-US" sz="1300" i="1">
                <a:cs typeface="Arial"/>
              </a:rPr>
              <a:t>Agregacija</a:t>
            </a:r>
            <a:endParaRPr lang="en-US" sz="1300" i="1" dirty="0">
              <a:cs typeface="Arial"/>
            </a:endParaRPr>
          </a:p>
          <a:p>
            <a:pPr marL="0" indent="0">
              <a:buNone/>
            </a:pPr>
            <a:endParaRPr lang="en-US" sz="1300" dirty="0">
              <a:cs typeface="Arial"/>
            </a:endParaRPr>
          </a:p>
          <a:p>
            <a:pPr marL="344170" indent="-344170"/>
            <a:endParaRPr lang="en-US" sz="1300" dirty="0">
              <a:cs typeface="Arial"/>
            </a:endParaRPr>
          </a:p>
        </p:txBody>
      </p:sp>
      <p:pic>
        <p:nvPicPr>
          <p:cNvPr id="2" name="Picture 3" descr="Graphical user interface, text, application&#10;&#10;Description automatically generated">
            <a:extLst>
              <a:ext uri="{FF2B5EF4-FFF2-40B4-BE49-F238E27FC236}">
                <a16:creationId xmlns:a16="http://schemas.microsoft.com/office/drawing/2014/main" id="{A8146CB8-F969-41A8-B75B-7D813D878643}"/>
              </a:ext>
            </a:extLst>
          </p:cNvPr>
          <p:cNvPicPr>
            <a:picLocks noChangeAspect="1"/>
          </p:cNvPicPr>
          <p:nvPr/>
        </p:nvPicPr>
        <p:blipFill>
          <a:blip r:embed="rId4"/>
          <a:stretch>
            <a:fillRect/>
          </a:stretch>
        </p:blipFill>
        <p:spPr>
          <a:xfrm>
            <a:off x="5403774" y="2315516"/>
            <a:ext cx="6516478" cy="1152826"/>
          </a:xfrm>
          <a:prstGeom prst="rect">
            <a:avLst/>
          </a:prstGeom>
        </p:spPr>
      </p:pic>
      <p:pic>
        <p:nvPicPr>
          <p:cNvPr id="4" name="Picture 5" descr="Graphical user interface, text, application&#10;&#10;Description automatically generated">
            <a:extLst>
              <a:ext uri="{FF2B5EF4-FFF2-40B4-BE49-F238E27FC236}">
                <a16:creationId xmlns:a16="http://schemas.microsoft.com/office/drawing/2014/main" id="{1F29FA8D-3913-471B-8034-E449B4A195AE}"/>
              </a:ext>
            </a:extLst>
          </p:cNvPr>
          <p:cNvPicPr>
            <a:picLocks noChangeAspect="1"/>
          </p:cNvPicPr>
          <p:nvPr/>
        </p:nvPicPr>
        <p:blipFill>
          <a:blip r:embed="rId5"/>
          <a:stretch>
            <a:fillRect/>
          </a:stretch>
        </p:blipFill>
        <p:spPr>
          <a:xfrm>
            <a:off x="5403772" y="4023856"/>
            <a:ext cx="6681730" cy="1059563"/>
          </a:xfrm>
          <a:prstGeom prst="rect">
            <a:avLst/>
          </a:prstGeom>
        </p:spPr>
      </p:pic>
    </p:spTree>
    <p:extLst>
      <p:ext uri="{BB962C8B-B14F-4D97-AF65-F5344CB8AC3E}">
        <p14:creationId xmlns:p14="http://schemas.microsoft.com/office/powerpoint/2010/main" val="2915097491"/>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057DD-FBC4-4CE7-B1C2-367441A5A246}"/>
              </a:ext>
            </a:extLst>
          </p:cNvPr>
          <p:cNvSpPr>
            <a:spLocks noGrp="1"/>
          </p:cNvSpPr>
          <p:nvPr>
            <p:ph type="title"/>
          </p:nvPr>
        </p:nvSpPr>
        <p:spPr/>
        <p:txBody>
          <a:bodyPr/>
          <a:lstStyle/>
          <a:p>
            <a:r>
              <a:rPr lang="en-US">
                <a:cs typeface="Arial"/>
              </a:rPr>
              <a:t>Optimizacija performansi</a:t>
            </a:r>
            <a:endParaRPr lang="en-US"/>
          </a:p>
        </p:txBody>
      </p:sp>
      <p:sp>
        <p:nvSpPr>
          <p:cNvPr id="3" name="Content Placeholder 2">
            <a:extLst>
              <a:ext uri="{FF2B5EF4-FFF2-40B4-BE49-F238E27FC236}">
                <a16:creationId xmlns:a16="http://schemas.microsoft.com/office/drawing/2014/main" id="{71CCBB36-B60B-47AE-A1CA-F36E78499B66}"/>
              </a:ext>
            </a:extLst>
          </p:cNvPr>
          <p:cNvSpPr>
            <a:spLocks noGrp="1"/>
          </p:cNvSpPr>
          <p:nvPr>
            <p:ph idx="1"/>
          </p:nvPr>
        </p:nvSpPr>
        <p:spPr>
          <a:xfrm>
            <a:off x="2048323" y="1914406"/>
            <a:ext cx="8494274" cy="4337514"/>
          </a:xfrm>
        </p:spPr>
        <p:txBody>
          <a:bodyPr>
            <a:normAutofit fontScale="70000" lnSpcReduction="20000"/>
          </a:bodyPr>
          <a:lstStyle/>
          <a:p>
            <a:pPr marL="344170" indent="-344170" algn="just"/>
            <a:r>
              <a:rPr lang="sr-Latn-RS">
                <a:ea typeface="+mn-lt"/>
                <a:cs typeface="+mn-lt"/>
              </a:rPr>
              <a:t>Odlične performanse baze podataka su važne</a:t>
            </a:r>
            <a:endParaRPr lang="en-US">
              <a:ea typeface="+mn-lt"/>
              <a:cs typeface="+mn-lt"/>
            </a:endParaRPr>
          </a:p>
          <a:p>
            <a:pPr marL="344170" indent="-344170" algn="just"/>
            <a:r>
              <a:rPr lang="sr-Latn-RS">
                <a:ea typeface="+mn-lt"/>
                <a:cs typeface="+mn-lt"/>
              </a:rPr>
              <a:t>Ponekad se celokupni proces posluživanja podataka može degradirati zbog niza razloga, od kojih neki uključuju:</a:t>
            </a:r>
            <a:endParaRPr lang="en-US">
              <a:ea typeface="+mn-lt"/>
              <a:cs typeface="+mn-lt"/>
            </a:endParaRPr>
          </a:p>
          <a:p>
            <a:pPr marL="795020" lvl="1" indent="-337820" algn="just"/>
            <a:r>
              <a:rPr lang="sr-Latn-RS">
                <a:ea typeface="+mn-lt"/>
                <a:cs typeface="+mn-lt"/>
              </a:rPr>
              <a:t>Neodgovarajući obrasci dizajna šeme</a:t>
            </a:r>
            <a:endParaRPr lang="en-US">
              <a:ea typeface="+mn-lt"/>
              <a:cs typeface="+mn-lt"/>
            </a:endParaRPr>
          </a:p>
          <a:p>
            <a:pPr marL="795020" lvl="1" indent="-337820" algn="just"/>
            <a:r>
              <a:rPr lang="sr-Latn-RS">
                <a:ea typeface="+mn-lt"/>
                <a:cs typeface="+mn-lt"/>
              </a:rPr>
              <a:t>Neodgovarajuća ili ne upotrebljena strategija indeksiranja</a:t>
            </a:r>
            <a:endParaRPr lang="en-US">
              <a:ea typeface="+mn-lt"/>
              <a:cs typeface="+mn-lt"/>
            </a:endParaRPr>
          </a:p>
          <a:p>
            <a:pPr marL="795020" lvl="1" indent="-337820" algn="just"/>
            <a:r>
              <a:rPr lang="sr-Latn-RS">
                <a:ea typeface="+mn-lt"/>
                <a:cs typeface="+mn-lt"/>
              </a:rPr>
              <a:t>Neodgovarajući hardver</a:t>
            </a:r>
            <a:endParaRPr lang="en-US">
              <a:ea typeface="+mn-lt"/>
              <a:cs typeface="+mn-lt"/>
            </a:endParaRPr>
          </a:p>
          <a:p>
            <a:pPr marL="795020" lvl="1" indent="-337820" algn="just"/>
            <a:r>
              <a:rPr lang="sr-Latn-RS">
                <a:ea typeface="+mn-lt"/>
                <a:cs typeface="+mn-lt"/>
              </a:rPr>
              <a:t>Kašnjenje replikacije</a:t>
            </a:r>
            <a:endParaRPr lang="en-US">
              <a:ea typeface="+mn-lt"/>
              <a:cs typeface="+mn-lt"/>
            </a:endParaRPr>
          </a:p>
          <a:p>
            <a:pPr marL="795020" lvl="1" indent="-337820" algn="just"/>
            <a:r>
              <a:rPr lang="sr-Latn-RS">
                <a:ea typeface="+mn-lt"/>
                <a:cs typeface="+mn-lt"/>
              </a:rPr>
              <a:t>Loše izvođenje tehnika upita</a:t>
            </a:r>
            <a:endParaRPr lang="en-US">
              <a:ea typeface="+mn-lt"/>
              <a:cs typeface="+mn-lt"/>
            </a:endParaRPr>
          </a:p>
          <a:p>
            <a:pPr marL="344170" indent="-344170" algn="just"/>
            <a:r>
              <a:rPr lang="sr-Latn-RS">
                <a:ea typeface="+mn-lt"/>
                <a:cs typeface="+mn-lt"/>
              </a:rPr>
              <a:t>Neke od ovih prepreka mogu primorati korisnike da povećaju hardverske resurse</a:t>
            </a:r>
            <a:endParaRPr lang="sr-Latn-RS" dirty="0">
              <a:cs typeface="Arial"/>
            </a:endParaRPr>
          </a:p>
          <a:p>
            <a:pPr marL="344170" indent="-344170" algn="just"/>
            <a:r>
              <a:rPr lang="sr-Latn-RS" i="1">
                <a:ea typeface="+mn-lt"/>
                <a:cs typeface="+mn-lt"/>
              </a:rPr>
              <a:t>Primer:</a:t>
            </a:r>
            <a:r>
              <a:rPr lang="sr-Latn-RS">
                <a:ea typeface="+mn-lt"/>
                <a:cs typeface="+mn-lt"/>
              </a:rPr>
              <a:t> loše strukture upita mogu dati rezultate u vidu dugog procesiranja upita, uzrokujući zaostajanje replike i možda čak i gubitak podataka. U ovom slučaju, može se pomisliti da memorija za skladištenje podataka možda nije dovoljna, i da je verovatno potrebno njeno proširenje</a:t>
            </a:r>
            <a:endParaRPr lang="sr-Latn-RS" dirty="0">
              <a:cs typeface="Arial"/>
            </a:endParaRPr>
          </a:p>
          <a:p>
            <a:pPr marL="344170" indent="-344170" algn="just"/>
            <a:endParaRPr lang="sr-Latn-RS" dirty="0">
              <a:cs typeface="Arial"/>
            </a:endParaRPr>
          </a:p>
          <a:p>
            <a:pPr marL="344170" indent="-344170"/>
            <a:endParaRPr lang="en-US" dirty="0">
              <a:cs typeface="Arial"/>
            </a:endParaRPr>
          </a:p>
        </p:txBody>
      </p:sp>
      <p:pic>
        <p:nvPicPr>
          <p:cNvPr id="5" name="Picture 5" descr="A picture containing icon&#10;&#10;Description automatically generated">
            <a:extLst>
              <a:ext uri="{FF2B5EF4-FFF2-40B4-BE49-F238E27FC236}">
                <a16:creationId xmlns:a16="http://schemas.microsoft.com/office/drawing/2014/main" id="{34F3C754-DE9D-4BAA-956C-93D231126D21}"/>
              </a:ext>
            </a:extLst>
          </p:cNvPr>
          <p:cNvPicPr>
            <a:picLocks noChangeAspect="1"/>
          </p:cNvPicPr>
          <p:nvPr/>
        </p:nvPicPr>
        <p:blipFill>
          <a:blip r:embed="rId2"/>
          <a:stretch>
            <a:fillRect/>
          </a:stretch>
        </p:blipFill>
        <p:spPr>
          <a:xfrm>
            <a:off x="11466653" y="244033"/>
            <a:ext cx="727277" cy="736922"/>
          </a:xfrm>
          <a:prstGeom prst="rect">
            <a:avLst/>
          </a:prstGeom>
        </p:spPr>
      </p:pic>
      <p:pic>
        <p:nvPicPr>
          <p:cNvPr id="4" name="Picture 5" descr="A picture containing text&#10;&#10;Description automatically generated">
            <a:extLst>
              <a:ext uri="{FF2B5EF4-FFF2-40B4-BE49-F238E27FC236}">
                <a16:creationId xmlns:a16="http://schemas.microsoft.com/office/drawing/2014/main" id="{71FFDE58-5BFA-4263-A766-A229CA5E9483}"/>
              </a:ext>
            </a:extLst>
          </p:cNvPr>
          <p:cNvPicPr>
            <a:picLocks noChangeAspect="1"/>
          </p:cNvPicPr>
          <p:nvPr/>
        </p:nvPicPr>
        <p:blipFill>
          <a:blip r:embed="rId3"/>
          <a:stretch>
            <a:fillRect/>
          </a:stretch>
        </p:blipFill>
        <p:spPr>
          <a:xfrm>
            <a:off x="987846" y="437925"/>
            <a:ext cx="2779923" cy="1006198"/>
          </a:xfrm>
          <a:prstGeom prst="rect">
            <a:avLst/>
          </a:prstGeom>
        </p:spPr>
      </p:pic>
    </p:spTree>
    <p:extLst>
      <p:ext uri="{BB962C8B-B14F-4D97-AF65-F5344CB8AC3E}">
        <p14:creationId xmlns:p14="http://schemas.microsoft.com/office/powerpoint/2010/main" val="882628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057DD-FBC4-4CE7-B1C2-367441A5A246}"/>
              </a:ext>
            </a:extLst>
          </p:cNvPr>
          <p:cNvSpPr>
            <a:spLocks noGrp="1"/>
          </p:cNvSpPr>
          <p:nvPr>
            <p:ph type="title"/>
          </p:nvPr>
        </p:nvSpPr>
        <p:spPr/>
        <p:txBody>
          <a:bodyPr/>
          <a:lstStyle/>
          <a:p>
            <a:r>
              <a:rPr lang="en-US">
                <a:cs typeface="Arial"/>
              </a:rPr>
              <a:t>Optimizacija performansi</a:t>
            </a:r>
            <a:endParaRPr lang="en-US"/>
          </a:p>
        </p:txBody>
      </p:sp>
      <p:sp>
        <p:nvSpPr>
          <p:cNvPr id="3" name="Content Placeholder 2">
            <a:extLst>
              <a:ext uri="{FF2B5EF4-FFF2-40B4-BE49-F238E27FC236}">
                <a16:creationId xmlns:a16="http://schemas.microsoft.com/office/drawing/2014/main" id="{71CCBB36-B60B-47AE-A1CA-F36E78499B66}"/>
              </a:ext>
            </a:extLst>
          </p:cNvPr>
          <p:cNvSpPr>
            <a:spLocks noGrp="1"/>
          </p:cNvSpPr>
          <p:nvPr>
            <p:ph idx="1"/>
          </p:nvPr>
        </p:nvSpPr>
        <p:spPr/>
        <p:txBody>
          <a:bodyPr>
            <a:normAutofit fontScale="92500" lnSpcReduction="20000"/>
          </a:bodyPr>
          <a:lstStyle/>
          <a:p>
            <a:pPr marL="344170" indent="-344170"/>
            <a:r>
              <a:rPr lang="en-US">
                <a:cs typeface="Arial"/>
              </a:rPr>
              <a:t>Dizajn šeme</a:t>
            </a:r>
          </a:p>
          <a:p>
            <a:pPr marL="795020" lvl="1" indent="-337820" algn="just"/>
            <a:r>
              <a:rPr lang="sr-Latn-RS">
                <a:ea typeface="+mn-lt"/>
                <a:cs typeface="+mn-lt"/>
              </a:rPr>
              <a:t>Jedan-na-nekoliko (</a:t>
            </a:r>
            <a:r>
              <a:rPr lang="sr-Latn-RS" i="1">
                <a:ea typeface="+mn-lt"/>
                <a:cs typeface="+mn-lt"/>
              </a:rPr>
              <a:t>One-to-few</a:t>
            </a:r>
            <a:r>
              <a:rPr lang="sr-Latn-RS">
                <a:ea typeface="+mn-lt"/>
                <a:cs typeface="+mn-lt"/>
              </a:rPr>
              <a:t>)  </a:t>
            </a:r>
            <a:endParaRPr lang="en-US">
              <a:ea typeface="+mn-lt"/>
              <a:cs typeface="+mn-lt"/>
            </a:endParaRPr>
          </a:p>
          <a:p>
            <a:pPr marL="795020" lvl="1" indent="-337820" algn="just"/>
            <a:r>
              <a:rPr lang="sr-Latn-RS">
                <a:ea typeface="+mn-lt"/>
                <a:cs typeface="+mn-lt"/>
              </a:rPr>
              <a:t>Jedan-na-više (</a:t>
            </a:r>
            <a:r>
              <a:rPr lang="sr-Latn-RS" i="1">
                <a:ea typeface="+mn-lt"/>
                <a:cs typeface="+mn-lt"/>
              </a:rPr>
              <a:t>One-to-many</a:t>
            </a:r>
            <a:r>
              <a:rPr lang="sr-Latn-RS">
                <a:ea typeface="+mn-lt"/>
                <a:cs typeface="+mn-lt"/>
              </a:rPr>
              <a:t>) </a:t>
            </a:r>
            <a:endParaRPr lang="en-US">
              <a:cs typeface="Arial"/>
            </a:endParaRPr>
          </a:p>
          <a:p>
            <a:pPr marL="344170" indent="-344170"/>
            <a:r>
              <a:rPr lang="en-US">
                <a:cs typeface="Arial"/>
              </a:rPr>
              <a:t>Pravilno indeksiranje</a:t>
            </a:r>
          </a:p>
          <a:p>
            <a:pPr marL="344170" indent="-344170"/>
            <a:r>
              <a:rPr lang="en-US">
                <a:cs typeface="Arial"/>
              </a:rPr>
              <a:t>Obezbeđivanje resursa</a:t>
            </a:r>
            <a:endParaRPr lang="en-US" dirty="0">
              <a:cs typeface="Arial"/>
            </a:endParaRPr>
          </a:p>
          <a:p>
            <a:pPr marL="344170" indent="-344170"/>
            <a:r>
              <a:rPr lang="en-US">
                <a:cs typeface="Arial"/>
              </a:rPr>
              <a:t>Efikasne tehnike upita</a:t>
            </a:r>
            <a:endParaRPr lang="en-US" dirty="0">
              <a:cs typeface="Arial"/>
            </a:endParaRPr>
          </a:p>
          <a:p>
            <a:pPr marL="795020" lvl="1" indent="-337820"/>
            <a:r>
              <a:rPr lang="en-US">
                <a:cs typeface="Arial"/>
              </a:rPr>
              <a:t>Korišćenje pokrivenog upita</a:t>
            </a:r>
            <a:endParaRPr lang="en-US" dirty="0">
              <a:cs typeface="Arial"/>
            </a:endParaRPr>
          </a:p>
          <a:p>
            <a:pPr marL="795020" lvl="1" indent="-337820"/>
            <a:r>
              <a:rPr lang="en-US">
                <a:cs typeface="Arial"/>
              </a:rPr>
              <a:t>Notacija tačaka</a:t>
            </a:r>
            <a:endParaRPr lang="en-US" dirty="0">
              <a:cs typeface="Arial"/>
            </a:endParaRPr>
          </a:p>
          <a:p>
            <a:pPr marL="795020" lvl="1" indent="-337820"/>
            <a:r>
              <a:rPr lang="en-US">
                <a:cs typeface="Arial"/>
              </a:rPr>
              <a:t>Provera pokrivenog upita</a:t>
            </a:r>
            <a:endParaRPr lang="en-US" dirty="0">
              <a:cs typeface="Arial"/>
            </a:endParaRPr>
          </a:p>
          <a:p>
            <a:pPr marL="344170" indent="-344170"/>
            <a:endParaRPr lang="en-US" dirty="0">
              <a:cs typeface="Arial"/>
            </a:endParaRPr>
          </a:p>
        </p:txBody>
      </p:sp>
      <p:pic>
        <p:nvPicPr>
          <p:cNvPr id="5" name="Picture 5" descr="A picture containing icon&#10;&#10;Description automatically generated">
            <a:extLst>
              <a:ext uri="{FF2B5EF4-FFF2-40B4-BE49-F238E27FC236}">
                <a16:creationId xmlns:a16="http://schemas.microsoft.com/office/drawing/2014/main" id="{34F3C754-DE9D-4BAA-956C-93D231126D21}"/>
              </a:ext>
            </a:extLst>
          </p:cNvPr>
          <p:cNvPicPr>
            <a:picLocks noChangeAspect="1"/>
          </p:cNvPicPr>
          <p:nvPr/>
        </p:nvPicPr>
        <p:blipFill>
          <a:blip r:embed="rId2"/>
          <a:stretch>
            <a:fillRect/>
          </a:stretch>
        </p:blipFill>
        <p:spPr>
          <a:xfrm>
            <a:off x="11466653" y="244033"/>
            <a:ext cx="727277" cy="736922"/>
          </a:xfrm>
          <a:prstGeom prst="rect">
            <a:avLst/>
          </a:prstGeom>
        </p:spPr>
      </p:pic>
    </p:spTree>
    <p:extLst>
      <p:ext uri="{BB962C8B-B14F-4D97-AF65-F5344CB8AC3E}">
        <p14:creationId xmlns:p14="http://schemas.microsoft.com/office/powerpoint/2010/main" val="150776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useBgFill="1">
        <p:nvSpPr>
          <p:cNvPr id="10" name="Rectangle 9">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FCFF961-4E84-4FD1-859C-B7F410031C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793" y="0"/>
            <a:ext cx="4632503" cy="6858000"/>
          </a:xfrm>
          <a:prstGeom prst="rect">
            <a:avLst/>
          </a:prstGeom>
        </p:spPr>
      </p:pic>
      <p:sp>
        <p:nvSpPr>
          <p:cNvPr id="14" name="Rectangle 13">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F737BB4-6553-47A8-893F-178A10C6B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5" descr="A picture containing icon&#10;&#10;Description automatically generated">
            <a:extLst>
              <a:ext uri="{FF2B5EF4-FFF2-40B4-BE49-F238E27FC236}">
                <a16:creationId xmlns:a16="http://schemas.microsoft.com/office/drawing/2014/main" id="{E17B6BF5-5972-415E-B3FC-C6922AA0D479}"/>
              </a:ext>
            </a:extLst>
          </p:cNvPr>
          <p:cNvPicPr>
            <a:picLocks noChangeAspect="1"/>
          </p:cNvPicPr>
          <p:nvPr/>
        </p:nvPicPr>
        <p:blipFill>
          <a:blip r:embed="rId3"/>
          <a:stretch>
            <a:fillRect/>
          </a:stretch>
        </p:blipFill>
        <p:spPr>
          <a:xfrm>
            <a:off x="11466653" y="244033"/>
            <a:ext cx="727277" cy="736922"/>
          </a:xfrm>
          <a:prstGeom prst="rect">
            <a:avLst/>
          </a:prstGeom>
        </p:spPr>
      </p:pic>
      <p:sp>
        <p:nvSpPr>
          <p:cNvPr id="18" name="Content Placeholder 2">
            <a:extLst>
              <a:ext uri="{FF2B5EF4-FFF2-40B4-BE49-F238E27FC236}">
                <a16:creationId xmlns:a16="http://schemas.microsoft.com/office/drawing/2014/main" id="{C1ACAEB6-0215-4735-945F-A260945DE0D0}"/>
              </a:ext>
            </a:extLst>
          </p:cNvPr>
          <p:cNvSpPr txBox="1">
            <a:spLocks/>
          </p:cNvSpPr>
          <p:nvPr/>
        </p:nvSpPr>
        <p:spPr>
          <a:xfrm>
            <a:off x="647525" y="614145"/>
            <a:ext cx="4020656" cy="6246764"/>
          </a:xfrm>
          <a:prstGeom prst="rect">
            <a:avLst/>
          </a:prstGeom>
        </p:spPr>
        <p:txBody>
          <a:bodyPr vert="horz" lIns="91440" tIns="45720" rIns="91440" bIns="45720" rtlCol="0" anchor="ctr">
            <a:normAutofit fontScale="92500" lnSpcReduction="10000"/>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344170" indent="-344170"/>
            <a:r>
              <a:rPr lang="sr-Latn-RS" sz="1800">
                <a:ea typeface="+mn-lt"/>
                <a:cs typeface="+mn-lt"/>
              </a:rPr>
              <a:t>Jedan-na-nekoliko (</a:t>
            </a:r>
            <a:r>
              <a:rPr lang="sr-Latn-RS" sz="1800" i="1">
                <a:ea typeface="+mn-lt"/>
                <a:cs typeface="+mn-lt"/>
              </a:rPr>
              <a:t>One-to-few</a:t>
            </a:r>
            <a:r>
              <a:rPr lang="sr-Latn-RS" sz="1800">
                <a:ea typeface="+mn-lt"/>
                <a:cs typeface="+mn-lt"/>
              </a:rPr>
              <a:t>)</a:t>
            </a:r>
            <a:endParaRPr lang="en-US" sz="1800">
              <a:ea typeface="+mn-lt"/>
              <a:cs typeface="+mn-lt"/>
            </a:endParaRPr>
          </a:p>
          <a:p>
            <a:pPr marL="795020" lvl="1" indent="-337820"/>
            <a:r>
              <a:rPr lang="sr-Latn-RS" sz="1600">
                <a:ea typeface="+mn-lt"/>
                <a:cs typeface="+mn-lt"/>
              </a:rPr>
              <a:t>Za dato polje postoje ugrađeni dokumenti, ali oni nisu indeksirani sa identitetom objekta</a:t>
            </a:r>
            <a:endParaRPr lang="en-US" sz="1600">
              <a:ea typeface="+mn-lt"/>
              <a:cs typeface="+mn-lt"/>
            </a:endParaRPr>
          </a:p>
          <a:p>
            <a:pPr marL="795020" lvl="1" indent="-337820"/>
            <a:r>
              <a:rPr lang="sr-Latn-RS" sz="1600">
                <a:ea typeface="+mn-lt"/>
                <a:cs typeface="+mn-lt"/>
              </a:rPr>
              <a:t>Prednost – dobijanje ugrađenih dokumenata jednim upitom, ali se ne može pristupiti jednom ugrađenom dokumentu</a:t>
            </a:r>
            <a:endParaRPr lang="sr-Latn-RS" sz="1600" dirty="0">
              <a:ea typeface="+mn-lt"/>
              <a:cs typeface="+mn-lt"/>
            </a:endParaRPr>
          </a:p>
          <a:p>
            <a:pPr marL="344170" indent="-344170"/>
            <a:r>
              <a:rPr lang="sr-Latn-RS" sz="1800">
                <a:ea typeface="+mn-lt"/>
                <a:cs typeface="+mn-lt"/>
              </a:rPr>
              <a:t>Jedan-na-više (</a:t>
            </a:r>
            <a:r>
              <a:rPr lang="sr-Latn-RS" sz="1800" i="1">
                <a:ea typeface="+mn-lt"/>
                <a:cs typeface="+mn-lt"/>
              </a:rPr>
              <a:t>One-to-many</a:t>
            </a:r>
            <a:r>
              <a:rPr lang="sr-Latn-RS" sz="1800">
                <a:ea typeface="+mn-lt"/>
                <a:cs typeface="+mn-lt"/>
              </a:rPr>
              <a:t>) </a:t>
            </a:r>
            <a:endParaRPr lang="en-US" sz="1800">
              <a:ea typeface="+mn-lt"/>
              <a:cs typeface="+mn-lt"/>
            </a:endParaRPr>
          </a:p>
          <a:p>
            <a:pPr marL="795020" lvl="1" indent="-337820"/>
            <a:r>
              <a:rPr lang="sr-Latn-RS" sz="1600">
                <a:cs typeface="Arial"/>
              </a:rPr>
              <a:t>Najefikasniji dizajn šeme</a:t>
            </a:r>
            <a:endParaRPr lang="sr-Latn-RS" sz="1600" dirty="0">
              <a:cs typeface="Arial"/>
            </a:endParaRPr>
          </a:p>
          <a:p>
            <a:pPr marL="795020" lvl="1" indent="-337820"/>
            <a:r>
              <a:rPr lang="sr-Latn-RS" sz="1600">
                <a:ea typeface="+mn-lt"/>
                <a:cs typeface="+mn-lt"/>
              </a:rPr>
              <a:t>Podaci u jednoj bazi podataka se odnose na podatke u drugoj bazi podataka</a:t>
            </a:r>
            <a:endParaRPr lang="sr-Latn-RS" sz="1600" dirty="0">
              <a:cs typeface="Arial"/>
            </a:endParaRPr>
          </a:p>
          <a:p>
            <a:pPr marL="795020" lvl="1" indent="-337820"/>
            <a:r>
              <a:rPr lang="sr-Latn-RS" sz="1600">
                <a:cs typeface="Arial"/>
              </a:rPr>
              <a:t>Prednost – dokumenti se smatraju samostalnim i mogućnost korisnicima različitih ID-jeva da dele informacije iz šeme</a:t>
            </a:r>
            <a:endParaRPr lang="sr-Latn-RS" sz="1600" dirty="0">
              <a:cs typeface="Arial"/>
            </a:endParaRPr>
          </a:p>
          <a:p>
            <a:pPr marL="795020" lvl="1" indent="-337820"/>
            <a:endParaRPr lang="sr-Latn-RS" sz="1600" dirty="0">
              <a:cs typeface="Arial"/>
            </a:endParaRPr>
          </a:p>
          <a:p>
            <a:pPr marL="0" indent="0" algn="ctr">
              <a:buNone/>
            </a:pPr>
            <a:r>
              <a:rPr lang="en-US" sz="1300" i="1">
                <a:cs typeface="Arial"/>
              </a:rPr>
              <a:t>Optimizacija performansi</a:t>
            </a:r>
            <a:endParaRPr lang="en-US" sz="1300" i="1" dirty="0">
              <a:cs typeface="Arial"/>
            </a:endParaRPr>
          </a:p>
          <a:p>
            <a:pPr marL="0" indent="0">
              <a:buNone/>
            </a:pPr>
            <a:endParaRPr lang="en-US" sz="1300" dirty="0">
              <a:cs typeface="Arial"/>
            </a:endParaRPr>
          </a:p>
          <a:p>
            <a:pPr marL="344170" indent="-344170"/>
            <a:endParaRPr lang="en-US" sz="1300" dirty="0">
              <a:cs typeface="Arial"/>
            </a:endParaRPr>
          </a:p>
        </p:txBody>
      </p:sp>
      <p:pic>
        <p:nvPicPr>
          <p:cNvPr id="3" name="Picture 4" descr="Text, letter&#10;&#10;Description automatically generated">
            <a:extLst>
              <a:ext uri="{FF2B5EF4-FFF2-40B4-BE49-F238E27FC236}">
                <a16:creationId xmlns:a16="http://schemas.microsoft.com/office/drawing/2014/main" id="{50A306DD-BBAD-48A0-852A-A0D5D1133EB2}"/>
              </a:ext>
            </a:extLst>
          </p:cNvPr>
          <p:cNvPicPr>
            <a:picLocks noChangeAspect="1"/>
          </p:cNvPicPr>
          <p:nvPr/>
        </p:nvPicPr>
        <p:blipFill>
          <a:blip r:embed="rId4"/>
          <a:stretch>
            <a:fillRect/>
          </a:stretch>
        </p:blipFill>
        <p:spPr>
          <a:xfrm>
            <a:off x="4696858" y="1372718"/>
            <a:ext cx="7379466" cy="1367527"/>
          </a:xfrm>
          <a:prstGeom prst="rect">
            <a:avLst/>
          </a:prstGeom>
        </p:spPr>
      </p:pic>
      <p:pic>
        <p:nvPicPr>
          <p:cNvPr id="5" name="Picture 5" descr="Shape, rectangle&#10;&#10;Description automatically generated">
            <a:extLst>
              <a:ext uri="{FF2B5EF4-FFF2-40B4-BE49-F238E27FC236}">
                <a16:creationId xmlns:a16="http://schemas.microsoft.com/office/drawing/2014/main" id="{543F718F-0F50-410B-95EB-713664B961E3}"/>
              </a:ext>
            </a:extLst>
          </p:cNvPr>
          <p:cNvPicPr>
            <a:picLocks noChangeAspect="1"/>
          </p:cNvPicPr>
          <p:nvPr/>
        </p:nvPicPr>
        <p:blipFill>
          <a:blip r:embed="rId5"/>
          <a:stretch>
            <a:fillRect/>
          </a:stretch>
        </p:blipFill>
        <p:spPr>
          <a:xfrm>
            <a:off x="4852930" y="3775159"/>
            <a:ext cx="7177488" cy="831683"/>
          </a:xfrm>
          <a:prstGeom prst="rect">
            <a:avLst/>
          </a:prstGeom>
        </p:spPr>
      </p:pic>
      <p:pic>
        <p:nvPicPr>
          <p:cNvPr id="6" name="Picture 8" descr="Graphical user interface, text, application&#10;&#10;Description automatically generated">
            <a:extLst>
              <a:ext uri="{FF2B5EF4-FFF2-40B4-BE49-F238E27FC236}">
                <a16:creationId xmlns:a16="http://schemas.microsoft.com/office/drawing/2014/main" id="{E08086CF-EA01-4116-BA9E-54336BF463F3}"/>
              </a:ext>
            </a:extLst>
          </p:cNvPr>
          <p:cNvPicPr>
            <a:picLocks noChangeAspect="1"/>
          </p:cNvPicPr>
          <p:nvPr/>
        </p:nvPicPr>
        <p:blipFill>
          <a:blip r:embed="rId6"/>
          <a:stretch>
            <a:fillRect/>
          </a:stretch>
        </p:blipFill>
        <p:spPr>
          <a:xfrm>
            <a:off x="4816207" y="4677587"/>
            <a:ext cx="7260115" cy="1395451"/>
          </a:xfrm>
          <a:prstGeom prst="rect">
            <a:avLst/>
          </a:prstGeom>
        </p:spPr>
      </p:pic>
      <p:sp>
        <p:nvSpPr>
          <p:cNvPr id="9" name="TextBox 8">
            <a:extLst>
              <a:ext uri="{FF2B5EF4-FFF2-40B4-BE49-F238E27FC236}">
                <a16:creationId xmlns:a16="http://schemas.microsoft.com/office/drawing/2014/main" id="{12937AA8-C494-4831-9B6E-6676292AF101}"/>
              </a:ext>
            </a:extLst>
          </p:cNvPr>
          <p:cNvSpPr txBox="1"/>
          <p:nvPr/>
        </p:nvSpPr>
        <p:spPr>
          <a:xfrm>
            <a:off x="4788665" y="2778086"/>
            <a:ext cx="274319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a:t>One-to-few</a:t>
            </a:r>
            <a:endParaRPr lang="en-US" sz="1200" i="1">
              <a:cs typeface="Arial"/>
            </a:endParaRPr>
          </a:p>
        </p:txBody>
      </p:sp>
      <p:sp>
        <p:nvSpPr>
          <p:cNvPr id="15" name="TextBox 14">
            <a:extLst>
              <a:ext uri="{FF2B5EF4-FFF2-40B4-BE49-F238E27FC236}">
                <a16:creationId xmlns:a16="http://schemas.microsoft.com/office/drawing/2014/main" id="{0C79D458-B91D-4C11-9CA8-B9F7DAF31763}"/>
              </a:ext>
            </a:extLst>
          </p:cNvPr>
          <p:cNvSpPr txBox="1"/>
          <p:nvPr/>
        </p:nvSpPr>
        <p:spPr>
          <a:xfrm>
            <a:off x="4852930" y="6092326"/>
            <a:ext cx="274319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a:t>One-to-many</a:t>
            </a:r>
            <a:endParaRPr lang="en-US" sz="1200" i="1">
              <a:cs typeface="Arial"/>
            </a:endParaRPr>
          </a:p>
        </p:txBody>
      </p:sp>
      <p:sp>
        <p:nvSpPr>
          <p:cNvPr id="13" name="TextBox 12">
            <a:extLst>
              <a:ext uri="{FF2B5EF4-FFF2-40B4-BE49-F238E27FC236}">
                <a16:creationId xmlns:a16="http://schemas.microsoft.com/office/drawing/2014/main" id="{51E1EE90-7D89-4DEF-AB82-20161F69DC06}"/>
              </a:ext>
            </a:extLst>
          </p:cNvPr>
          <p:cNvSpPr txBox="1"/>
          <p:nvPr/>
        </p:nvSpPr>
        <p:spPr>
          <a:xfrm>
            <a:off x="7680593" y="6064785"/>
            <a:ext cx="439573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r-Latn-RS" sz="1200" i="1" dirty="0">
                <a:cs typeface="Arial"/>
              </a:rPr>
              <a:t>Primer:</a:t>
            </a:r>
            <a:r>
              <a:rPr lang="sr-Latn-RS" sz="1200">
                <a:cs typeface="Arial"/>
              </a:rPr>
              <a:t> Može postojati baza podataka za korisnike, a druga za </a:t>
            </a:r>
            <a:r>
              <a:rPr lang="sr-Latn-RS" sz="1200" dirty="0">
                <a:cs typeface="Arial"/>
              </a:rPr>
              <a:t>postove. Dakle, ako korisnik napravi post, on se snima sa </a:t>
            </a:r>
            <a:r>
              <a:rPr lang="sr-Latn-RS" sz="1200" i="1" dirty="0">
                <a:cs typeface="Arial"/>
              </a:rPr>
              <a:t>ID</a:t>
            </a:r>
            <a:r>
              <a:rPr lang="sr-Latn-RS" sz="1200" dirty="0">
                <a:cs typeface="Arial"/>
              </a:rPr>
              <a:t>-jem korisnika</a:t>
            </a:r>
            <a:endParaRPr lang="en-US" sz="1200" dirty="0">
              <a:cs typeface="Arial"/>
            </a:endParaRPr>
          </a:p>
        </p:txBody>
      </p:sp>
      <p:sp>
        <p:nvSpPr>
          <p:cNvPr id="17" name="TextBox 16">
            <a:extLst>
              <a:ext uri="{FF2B5EF4-FFF2-40B4-BE49-F238E27FC236}">
                <a16:creationId xmlns:a16="http://schemas.microsoft.com/office/drawing/2014/main" id="{48EF7C21-4D1F-4678-AF38-9C0FFA3039E8}"/>
              </a:ext>
            </a:extLst>
          </p:cNvPr>
          <p:cNvSpPr txBox="1"/>
          <p:nvPr/>
        </p:nvSpPr>
        <p:spPr>
          <a:xfrm>
            <a:off x="7717316" y="2732183"/>
            <a:ext cx="422129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r-Latn-RS" sz="1200" i="1">
                <a:solidFill>
                  <a:srgbClr val="262626"/>
                </a:solidFill>
                <a:latin typeface="Arial"/>
                <a:cs typeface="Times New Roman"/>
              </a:rPr>
              <a:t>Primer</a:t>
            </a:r>
            <a:r>
              <a:rPr lang="sr-Latn-RS" sz="1200">
                <a:solidFill>
                  <a:srgbClr val="262626"/>
                </a:solidFill>
                <a:latin typeface="Arial"/>
                <a:cs typeface="Times New Roman"/>
              </a:rPr>
              <a:t>: Može postojati baza podataka za korisnike, a druga </a:t>
            </a:r>
            <a:r>
              <a:rPr lang="sr-Latn-RS" sz="1200" dirty="0">
                <a:solidFill>
                  <a:srgbClr val="262626"/>
                </a:solidFill>
                <a:latin typeface="Arial"/>
                <a:cs typeface="Times New Roman"/>
              </a:rPr>
              <a:t>za postove. Dakle, ako korisnik napravi post, on se snima sa </a:t>
            </a:r>
            <a:r>
              <a:rPr lang="sr-Latn-RS" sz="1200" i="1" dirty="0">
                <a:solidFill>
                  <a:srgbClr val="262626"/>
                </a:solidFill>
                <a:latin typeface="Arial"/>
                <a:cs typeface="Times New Roman"/>
              </a:rPr>
              <a:t>ID</a:t>
            </a:r>
            <a:r>
              <a:rPr lang="sr-Latn-RS" sz="1200" dirty="0">
                <a:solidFill>
                  <a:srgbClr val="262626"/>
                </a:solidFill>
                <a:latin typeface="Arial"/>
                <a:cs typeface="Times New Roman"/>
              </a:rPr>
              <a:t>-jem korisnika</a:t>
            </a:r>
            <a:endParaRPr lang="en-US" dirty="0">
              <a:latin typeface="Arial"/>
            </a:endParaRPr>
          </a:p>
        </p:txBody>
      </p:sp>
    </p:spTree>
    <p:extLst>
      <p:ext uri="{BB962C8B-B14F-4D97-AF65-F5344CB8AC3E}">
        <p14:creationId xmlns:p14="http://schemas.microsoft.com/office/powerpoint/2010/main" val="3122081464"/>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2DB76804-7F1D-459F-B0A5-D6E6382213CA}"/>
              </a:ext>
            </a:extLst>
          </p:cNvPr>
          <p:cNvSpPr>
            <a:spLocks noGrp="1"/>
          </p:cNvSpPr>
          <p:nvPr>
            <p:ph type="title"/>
          </p:nvPr>
        </p:nvSpPr>
        <p:spPr>
          <a:xfrm>
            <a:off x="2611808" y="1022548"/>
            <a:ext cx="7958331" cy="1308063"/>
          </a:xfrm>
        </p:spPr>
        <p:txBody>
          <a:bodyPr anchor="b">
            <a:normAutofit/>
          </a:bodyPr>
          <a:lstStyle/>
          <a:p>
            <a:r>
              <a:rPr lang="en-US" sz="3000">
                <a:ea typeface="+mj-lt"/>
                <a:cs typeface="+mj-lt"/>
              </a:rPr>
              <a:t>Tehnike optimizacije dizajna šeme</a:t>
            </a:r>
            <a:endParaRPr lang="en-US" sz="3000" dirty="0">
              <a:ea typeface="+mj-lt"/>
              <a:cs typeface="+mj-lt"/>
            </a:endParaRPr>
          </a:p>
          <a:p>
            <a:pPr algn="l"/>
            <a:endParaRPr lang="en-US" sz="3000" dirty="0">
              <a:solidFill>
                <a:srgbClr val="1F2D29"/>
              </a:solidFill>
              <a:cs typeface="Arial"/>
            </a:endParaRPr>
          </a:p>
        </p:txBody>
      </p:sp>
      <p:pic>
        <p:nvPicPr>
          <p:cNvPr id="29" name="Picture 5" descr="A picture containing icon&#10;&#10;Description automatically generated">
            <a:extLst>
              <a:ext uri="{FF2B5EF4-FFF2-40B4-BE49-F238E27FC236}">
                <a16:creationId xmlns:a16="http://schemas.microsoft.com/office/drawing/2014/main" id="{892758EE-21EB-49FF-9202-9BBB9531ED04}"/>
              </a:ext>
            </a:extLst>
          </p:cNvPr>
          <p:cNvPicPr>
            <a:picLocks noChangeAspect="1"/>
          </p:cNvPicPr>
          <p:nvPr/>
        </p:nvPicPr>
        <p:blipFill>
          <a:blip r:embed="rId3"/>
          <a:stretch>
            <a:fillRect/>
          </a:stretch>
        </p:blipFill>
        <p:spPr>
          <a:xfrm>
            <a:off x="11466653" y="244033"/>
            <a:ext cx="727277" cy="736922"/>
          </a:xfrm>
          <a:prstGeom prst="rect">
            <a:avLst/>
          </a:prstGeom>
        </p:spPr>
      </p:pic>
      <p:sp>
        <p:nvSpPr>
          <p:cNvPr id="5" name="Content Placeholder 4">
            <a:extLst>
              <a:ext uri="{FF2B5EF4-FFF2-40B4-BE49-F238E27FC236}">
                <a16:creationId xmlns:a16="http://schemas.microsoft.com/office/drawing/2014/main" id="{54DCF196-5FA1-48B0-A6B7-A953FC361ED7}"/>
              </a:ext>
            </a:extLst>
          </p:cNvPr>
          <p:cNvSpPr>
            <a:spLocks noGrp="1"/>
          </p:cNvSpPr>
          <p:nvPr>
            <p:ph idx="1"/>
          </p:nvPr>
        </p:nvSpPr>
        <p:spPr>
          <a:xfrm>
            <a:off x="2773599" y="2483610"/>
            <a:ext cx="8631985" cy="3997828"/>
          </a:xfrm>
        </p:spPr>
        <p:txBody>
          <a:bodyPr>
            <a:normAutofit fontScale="92500" lnSpcReduction="20000"/>
          </a:bodyPr>
          <a:lstStyle/>
          <a:p>
            <a:pPr marL="344170" indent="-344170" algn="just"/>
            <a:r>
              <a:rPr lang="sr-Latn-RS">
                <a:ea typeface="+mn-lt"/>
                <a:cs typeface="+mn-lt"/>
              </a:rPr>
              <a:t>Koristiti ugrađivanje dokumenata koliko god je to moguće jer smanjuje broj upita koji su potrebni za određeni skup podataka</a:t>
            </a:r>
          </a:p>
          <a:p>
            <a:pPr marL="344170" indent="-344170" algn="just"/>
            <a:r>
              <a:rPr lang="sr-Latn-RS">
                <a:ea typeface="+mn-lt"/>
                <a:cs typeface="+mn-lt"/>
              </a:rPr>
              <a:t>Ne koristite denormalizaciju za dokumente koji se često ažuriraju. Ako će se polje često ažurirati, onda je zadatak pronaći svie instance koje treba ažurirati. Ovo će dati spore rezultate prilikom obrade upita, pa će stoga biti nadjačane čak i zasluge povezane s denormalizacijom</a:t>
            </a:r>
          </a:p>
          <a:p>
            <a:pPr marL="344170" indent="-344170" algn="just"/>
            <a:r>
              <a:rPr lang="sr-Latn-RS">
                <a:ea typeface="+mn-lt"/>
                <a:cs typeface="+mn-lt"/>
              </a:rPr>
              <a:t>Ako postoji potreba da se dokument odvojeno pribavi, onda nema potrebe da se koristi ugrađivanje pošto kompleksni upiti, kao što je agregatni </a:t>
            </a:r>
            <a:r>
              <a:rPr lang="sr-Latn-RS" i="1">
                <a:ea typeface="+mn-lt"/>
                <a:cs typeface="+mn-lt"/>
              </a:rPr>
              <a:t>pipeline</a:t>
            </a:r>
            <a:r>
              <a:rPr lang="sr-Latn-RS">
                <a:ea typeface="+mn-lt"/>
                <a:cs typeface="+mn-lt"/>
              </a:rPr>
              <a:t>, zahtevaju više vremena za izvršenje</a:t>
            </a:r>
          </a:p>
          <a:p>
            <a:pPr marL="344170" indent="-344170" algn="just"/>
            <a:r>
              <a:rPr lang="sr-Latn-RS">
                <a:ea typeface="+mn-lt"/>
                <a:cs typeface="+mn-lt"/>
              </a:rPr>
              <a:t>Ako je niz dokumenata koje treba ugraditi dovoljno veliki, ne vršiti ugrađivanje istih. Rast polja trebalo bi da ima bar ograničenu granicu</a:t>
            </a:r>
          </a:p>
          <a:p>
            <a:pPr marL="344170" indent="-344170"/>
            <a:endParaRPr lang="sr-Latn-RS" dirty="0">
              <a:cs typeface="Arial"/>
            </a:endParaRPr>
          </a:p>
        </p:txBody>
      </p:sp>
    </p:spTree>
    <p:extLst>
      <p:ext uri="{BB962C8B-B14F-4D97-AF65-F5344CB8AC3E}">
        <p14:creationId xmlns:p14="http://schemas.microsoft.com/office/powerpoint/2010/main" val="1420857369"/>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useBgFill="1">
        <p:nvSpPr>
          <p:cNvPr id="10" name="Rectangle 9">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FCFF961-4E84-4FD1-859C-B7F410031C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793" y="0"/>
            <a:ext cx="4632503" cy="6858000"/>
          </a:xfrm>
          <a:prstGeom prst="rect">
            <a:avLst/>
          </a:prstGeom>
        </p:spPr>
      </p:pic>
      <p:sp>
        <p:nvSpPr>
          <p:cNvPr id="14" name="Rectangle 13">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F737BB4-6553-47A8-893F-178A10C6B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5" descr="A picture containing icon&#10;&#10;Description automatically generated">
            <a:extLst>
              <a:ext uri="{FF2B5EF4-FFF2-40B4-BE49-F238E27FC236}">
                <a16:creationId xmlns:a16="http://schemas.microsoft.com/office/drawing/2014/main" id="{E17B6BF5-5972-415E-B3FC-C6922AA0D479}"/>
              </a:ext>
            </a:extLst>
          </p:cNvPr>
          <p:cNvPicPr>
            <a:picLocks noChangeAspect="1"/>
          </p:cNvPicPr>
          <p:nvPr/>
        </p:nvPicPr>
        <p:blipFill>
          <a:blip r:embed="rId3"/>
          <a:stretch>
            <a:fillRect/>
          </a:stretch>
        </p:blipFill>
        <p:spPr>
          <a:xfrm>
            <a:off x="11466653" y="244033"/>
            <a:ext cx="727277" cy="736922"/>
          </a:xfrm>
          <a:prstGeom prst="rect">
            <a:avLst/>
          </a:prstGeom>
        </p:spPr>
      </p:pic>
      <p:sp>
        <p:nvSpPr>
          <p:cNvPr id="18" name="Content Placeholder 2">
            <a:extLst>
              <a:ext uri="{FF2B5EF4-FFF2-40B4-BE49-F238E27FC236}">
                <a16:creationId xmlns:a16="http://schemas.microsoft.com/office/drawing/2014/main" id="{C1ACAEB6-0215-4735-945F-A260945DE0D0}"/>
              </a:ext>
            </a:extLst>
          </p:cNvPr>
          <p:cNvSpPr txBox="1">
            <a:spLocks/>
          </p:cNvSpPr>
          <p:nvPr/>
        </p:nvSpPr>
        <p:spPr>
          <a:xfrm>
            <a:off x="647525" y="614145"/>
            <a:ext cx="4020656" cy="6246764"/>
          </a:xfrm>
          <a:prstGeom prst="rect">
            <a:avLst/>
          </a:prstGeom>
        </p:spPr>
        <p:txBody>
          <a:bodyPr vert="horz" lIns="91440" tIns="45720" rIns="91440" bIns="45720" rtlCol="0" anchor="ctr">
            <a:normAutofit fontScale="85000" lnSpcReduction="10000"/>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344170" indent="-344170"/>
            <a:r>
              <a:rPr lang="sr-Latn-RS" sz="1800">
                <a:ea typeface="+mn-lt"/>
                <a:cs typeface="+mn-lt"/>
              </a:rPr>
              <a:t>Pravilno indeksiranje (</a:t>
            </a:r>
            <a:r>
              <a:rPr lang="sr-Latn-RS" sz="1800" i="1">
                <a:ea typeface="+mn-lt"/>
                <a:cs typeface="+mn-lt"/>
              </a:rPr>
              <a:t>Proper Indexing</a:t>
            </a:r>
            <a:r>
              <a:rPr lang="sr-Latn-RS" sz="1800">
                <a:ea typeface="+mn-lt"/>
                <a:cs typeface="+mn-lt"/>
              </a:rPr>
              <a:t>)</a:t>
            </a:r>
          </a:p>
          <a:p>
            <a:pPr marL="344170" indent="-344170"/>
            <a:r>
              <a:rPr lang="sr-Latn-RS" sz="1800">
                <a:ea typeface="+mn-lt"/>
                <a:cs typeface="+mn-lt"/>
              </a:rPr>
              <a:t>Zahteva razumevanje upita za aplikacije, odnos čitanja sa zapisima kao i predstavu o količini slobodne memorije</a:t>
            </a:r>
            <a:endParaRPr lang="sr-Latn-RS" sz="1800" dirty="0">
              <a:cs typeface="Arial"/>
            </a:endParaRPr>
          </a:p>
          <a:p>
            <a:pPr marL="344170" indent="-344170"/>
            <a:r>
              <a:rPr lang="sr-Latn-RS" sz="1800">
                <a:ea typeface="+mn-lt"/>
                <a:cs typeface="+mn-lt"/>
              </a:rPr>
              <a:t>Odličan indeks je onaj koji uključuje sva polja skenirana upitom i naziva se složeni indeks</a:t>
            </a:r>
            <a:endParaRPr lang="sr-Latn-RS" sz="1800" dirty="0">
              <a:cs typeface="Arial"/>
            </a:endParaRPr>
          </a:p>
          <a:p>
            <a:pPr marL="344170" indent="-344170"/>
            <a:r>
              <a:rPr lang="sr-Latn-RS" sz="1800">
                <a:cs typeface="Arial"/>
              </a:rPr>
              <a:t>Čitanje podataka iz RAM-a je efikasnije od čitanja istih podataka sa diska. Iz tog razloga, uvek se savetuje da se obezbedi da se indeks u potpunosti uklapa u RAM</a:t>
            </a:r>
            <a:endParaRPr lang="sr-Latn-RS" sz="1800" dirty="0">
              <a:cs typeface="Arial"/>
            </a:endParaRPr>
          </a:p>
          <a:p>
            <a:pPr marL="344170" indent="-344170"/>
            <a:r>
              <a:rPr lang="sr-Latn-RS" sz="1800">
                <a:ea typeface="+mn-lt"/>
                <a:cs typeface="+mn-lt"/>
              </a:rPr>
              <a:t>Selektivnost se može definisati kao sposobnost upita da suzi rezultat koristeći indeks. Zbog sigurnosti, upiti bi trebali ograničiti broj mogućih dokumenata sa indeksiranim poljem</a:t>
            </a:r>
            <a:endParaRPr lang="sr-Latn-RS" sz="1800" dirty="0">
              <a:cs typeface="Arial"/>
            </a:endParaRPr>
          </a:p>
          <a:p>
            <a:pPr marL="795020" lvl="1" indent="-337820"/>
            <a:endParaRPr lang="sr-Latn-RS" sz="1600" dirty="0">
              <a:cs typeface="Arial"/>
            </a:endParaRPr>
          </a:p>
          <a:p>
            <a:pPr marL="0" indent="0" algn="ctr">
              <a:buNone/>
            </a:pPr>
            <a:r>
              <a:rPr lang="en-US" sz="1300" i="1">
                <a:cs typeface="Arial"/>
              </a:rPr>
              <a:t>Optimizacija performansi</a:t>
            </a:r>
            <a:endParaRPr lang="en-US" sz="1300" i="1" dirty="0">
              <a:cs typeface="Arial"/>
            </a:endParaRPr>
          </a:p>
          <a:p>
            <a:pPr marL="0" indent="0">
              <a:buNone/>
            </a:pPr>
            <a:endParaRPr lang="en-US" sz="1300" dirty="0">
              <a:cs typeface="Arial"/>
            </a:endParaRPr>
          </a:p>
          <a:p>
            <a:pPr marL="344170" indent="-344170"/>
            <a:endParaRPr lang="en-US" sz="1300" dirty="0">
              <a:cs typeface="Arial"/>
            </a:endParaRPr>
          </a:p>
        </p:txBody>
      </p:sp>
      <p:pic>
        <p:nvPicPr>
          <p:cNvPr id="2" name="Picture 3" descr="Graphical user interface, text, application&#10;&#10;Description automatically generated">
            <a:extLst>
              <a:ext uri="{FF2B5EF4-FFF2-40B4-BE49-F238E27FC236}">
                <a16:creationId xmlns:a16="http://schemas.microsoft.com/office/drawing/2014/main" id="{75CC7508-8316-4992-AD32-AEDC251929AB}"/>
              </a:ext>
            </a:extLst>
          </p:cNvPr>
          <p:cNvPicPr>
            <a:picLocks noChangeAspect="1"/>
          </p:cNvPicPr>
          <p:nvPr/>
        </p:nvPicPr>
        <p:blipFill>
          <a:blip r:embed="rId4"/>
          <a:stretch>
            <a:fillRect/>
          </a:stretch>
        </p:blipFill>
        <p:spPr>
          <a:xfrm>
            <a:off x="4715219" y="1011372"/>
            <a:ext cx="7443731" cy="474414"/>
          </a:xfrm>
          <a:prstGeom prst="rect">
            <a:avLst/>
          </a:prstGeom>
        </p:spPr>
      </p:pic>
      <p:pic>
        <p:nvPicPr>
          <p:cNvPr id="4" name="Picture 10" descr="A picture containing text&#10;&#10;Description automatically generated">
            <a:extLst>
              <a:ext uri="{FF2B5EF4-FFF2-40B4-BE49-F238E27FC236}">
                <a16:creationId xmlns:a16="http://schemas.microsoft.com/office/drawing/2014/main" id="{092E8B7D-EA87-47F4-9AB1-310BE2FBBEB1}"/>
              </a:ext>
            </a:extLst>
          </p:cNvPr>
          <p:cNvPicPr>
            <a:picLocks noChangeAspect="1"/>
          </p:cNvPicPr>
          <p:nvPr/>
        </p:nvPicPr>
        <p:blipFill>
          <a:blip r:embed="rId5"/>
          <a:stretch>
            <a:fillRect/>
          </a:stretch>
        </p:blipFill>
        <p:spPr>
          <a:xfrm>
            <a:off x="4678496" y="1437150"/>
            <a:ext cx="7517175" cy="485843"/>
          </a:xfrm>
          <a:prstGeom prst="rect">
            <a:avLst/>
          </a:prstGeom>
        </p:spPr>
      </p:pic>
      <p:sp>
        <p:nvSpPr>
          <p:cNvPr id="11" name="TextBox 10">
            <a:extLst>
              <a:ext uri="{FF2B5EF4-FFF2-40B4-BE49-F238E27FC236}">
                <a16:creationId xmlns:a16="http://schemas.microsoft.com/office/drawing/2014/main" id="{E92B8543-8FA3-4C05-9D07-978863854725}"/>
              </a:ext>
            </a:extLst>
          </p:cNvPr>
          <p:cNvSpPr txBox="1"/>
          <p:nvPr/>
        </p:nvSpPr>
        <p:spPr>
          <a:xfrm>
            <a:off x="4816207" y="3007605"/>
            <a:ext cx="702141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r-Latn-RS" sz="1200" i="1">
                <a:cs typeface="Arial"/>
              </a:rPr>
              <a:t>Primer: </a:t>
            </a:r>
            <a:r>
              <a:rPr lang="sr-Latn-RS" sz="1200">
                <a:cs typeface="Arial"/>
              </a:rPr>
              <a:t>Kreiranje jednog i složenog indeksa. Pored bržeg načina zadavanja upita korišćenjem indeksiranja, postoji i dodatna prednost drugih operacija kao što su sortiranje, uzorci i ograničenja. Na primer, ako je šema dizajnirana kao {f: 1, m: 1} može se napraviti dodatna operacija pored pretrage. </a:t>
            </a:r>
          </a:p>
        </p:txBody>
      </p:sp>
      <p:pic>
        <p:nvPicPr>
          <p:cNvPr id="19" name="Picture 19">
            <a:extLst>
              <a:ext uri="{FF2B5EF4-FFF2-40B4-BE49-F238E27FC236}">
                <a16:creationId xmlns:a16="http://schemas.microsoft.com/office/drawing/2014/main" id="{BBCBC98D-CA14-4748-A5F5-A4A7CF1EF4BA}"/>
              </a:ext>
            </a:extLst>
          </p:cNvPr>
          <p:cNvPicPr>
            <a:picLocks noChangeAspect="1"/>
          </p:cNvPicPr>
          <p:nvPr/>
        </p:nvPicPr>
        <p:blipFill>
          <a:blip r:embed="rId6"/>
          <a:stretch>
            <a:fillRect/>
          </a:stretch>
        </p:blipFill>
        <p:spPr>
          <a:xfrm>
            <a:off x="4742761" y="1918367"/>
            <a:ext cx="7370283" cy="469023"/>
          </a:xfrm>
          <a:prstGeom prst="rect">
            <a:avLst/>
          </a:prstGeom>
        </p:spPr>
      </p:pic>
      <p:pic>
        <p:nvPicPr>
          <p:cNvPr id="20" name="Picture 20" descr="Graphical user interface, application, Word&#10;&#10;Description automatically generated">
            <a:extLst>
              <a:ext uri="{FF2B5EF4-FFF2-40B4-BE49-F238E27FC236}">
                <a16:creationId xmlns:a16="http://schemas.microsoft.com/office/drawing/2014/main" id="{4EA7B84F-773B-412C-B991-688F87A8AEAA}"/>
              </a:ext>
            </a:extLst>
          </p:cNvPr>
          <p:cNvPicPr>
            <a:picLocks noChangeAspect="1"/>
          </p:cNvPicPr>
          <p:nvPr/>
        </p:nvPicPr>
        <p:blipFill>
          <a:blip r:embed="rId7"/>
          <a:stretch>
            <a:fillRect/>
          </a:stretch>
        </p:blipFill>
        <p:spPr>
          <a:xfrm>
            <a:off x="4715219" y="2416277"/>
            <a:ext cx="7489634" cy="528987"/>
          </a:xfrm>
          <a:prstGeom prst="rect">
            <a:avLst/>
          </a:prstGeom>
        </p:spPr>
      </p:pic>
      <p:pic>
        <p:nvPicPr>
          <p:cNvPr id="21" name="Picture 21">
            <a:extLst>
              <a:ext uri="{FF2B5EF4-FFF2-40B4-BE49-F238E27FC236}">
                <a16:creationId xmlns:a16="http://schemas.microsoft.com/office/drawing/2014/main" id="{446BF869-4EF8-4C15-BEAF-06468DC6694C}"/>
              </a:ext>
            </a:extLst>
          </p:cNvPr>
          <p:cNvPicPr>
            <a:picLocks noChangeAspect="1"/>
          </p:cNvPicPr>
          <p:nvPr/>
        </p:nvPicPr>
        <p:blipFill>
          <a:blip r:embed="rId8"/>
          <a:stretch>
            <a:fillRect/>
          </a:stretch>
        </p:blipFill>
        <p:spPr>
          <a:xfrm>
            <a:off x="4742761" y="3898946"/>
            <a:ext cx="7370283" cy="868709"/>
          </a:xfrm>
          <a:prstGeom prst="rect">
            <a:avLst/>
          </a:prstGeom>
        </p:spPr>
      </p:pic>
      <p:pic>
        <p:nvPicPr>
          <p:cNvPr id="22" name="Picture 22" descr="Text&#10;&#10;Description automatically generated">
            <a:extLst>
              <a:ext uri="{FF2B5EF4-FFF2-40B4-BE49-F238E27FC236}">
                <a16:creationId xmlns:a16="http://schemas.microsoft.com/office/drawing/2014/main" id="{853BC7DD-6C59-43E2-81E9-6EE6DC8D7A66}"/>
              </a:ext>
            </a:extLst>
          </p:cNvPr>
          <p:cNvPicPr>
            <a:picLocks noChangeAspect="1"/>
          </p:cNvPicPr>
          <p:nvPr/>
        </p:nvPicPr>
        <p:blipFill>
          <a:blip r:embed="rId9"/>
          <a:stretch>
            <a:fillRect/>
          </a:stretch>
        </p:blipFill>
        <p:spPr>
          <a:xfrm>
            <a:off x="4779485" y="4759254"/>
            <a:ext cx="7250934" cy="892431"/>
          </a:xfrm>
          <a:prstGeom prst="rect">
            <a:avLst/>
          </a:prstGeom>
        </p:spPr>
      </p:pic>
      <p:sp>
        <p:nvSpPr>
          <p:cNvPr id="23" name="TextBox 22">
            <a:extLst>
              <a:ext uri="{FF2B5EF4-FFF2-40B4-BE49-F238E27FC236}">
                <a16:creationId xmlns:a16="http://schemas.microsoft.com/office/drawing/2014/main" id="{167DE1BD-675B-4313-ADC2-CC9DBC4DBE75}"/>
              </a:ext>
            </a:extLst>
          </p:cNvPr>
          <p:cNvSpPr txBox="1"/>
          <p:nvPr/>
        </p:nvSpPr>
        <p:spPr>
          <a:xfrm>
            <a:off x="4852929" y="5660834"/>
            <a:ext cx="702141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r-Latn-RS" sz="1200" i="1">
                <a:cs typeface="Arial"/>
              </a:rPr>
              <a:t>Primer: </a:t>
            </a:r>
            <a:r>
              <a:rPr lang="sr-Latn-RS" sz="1200">
                <a:ea typeface="+mn-lt"/>
                <a:cs typeface="+mn-lt"/>
              </a:rPr>
              <a:t>Upit {a: 7, b: "cd"} će se skenirati kroz dva dokumenta da bi vratio jedan odgovarajući dokument. Naravno, u slučaju da su podaci za traženu vrednost ravnomerno raspoređeni. Upit {a: 7, b: "cd"} će se skenirati kroz jedan dokument i vratiti ovaj dokument. Stoga će za to biti potrebno kraće vreme od prve strukture podataka.</a:t>
            </a:r>
          </a:p>
          <a:p>
            <a:endParaRPr lang="sr-Latn-RS" sz="1200" dirty="0">
              <a:ea typeface="+mn-lt"/>
              <a:cs typeface="+mn-lt"/>
            </a:endParaRPr>
          </a:p>
          <a:p>
            <a:endParaRPr lang="sr-Latn-RS" sz="1200" i="1" dirty="0">
              <a:cs typeface="Arial"/>
            </a:endParaRPr>
          </a:p>
        </p:txBody>
      </p:sp>
    </p:spTree>
    <p:extLst>
      <p:ext uri="{BB962C8B-B14F-4D97-AF65-F5344CB8AC3E}">
        <p14:creationId xmlns:p14="http://schemas.microsoft.com/office/powerpoint/2010/main" val="796392790"/>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useBgFill="1">
        <p:nvSpPr>
          <p:cNvPr id="10" name="Rectangle 9">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FCFF961-4E84-4FD1-859C-B7F410031C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793" y="0"/>
            <a:ext cx="4632503" cy="6858000"/>
          </a:xfrm>
          <a:prstGeom prst="rect">
            <a:avLst/>
          </a:prstGeom>
        </p:spPr>
      </p:pic>
      <p:sp>
        <p:nvSpPr>
          <p:cNvPr id="14" name="Rectangle 13">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F737BB4-6553-47A8-893F-178A10C6B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5" descr="A picture containing icon&#10;&#10;Description automatically generated">
            <a:extLst>
              <a:ext uri="{FF2B5EF4-FFF2-40B4-BE49-F238E27FC236}">
                <a16:creationId xmlns:a16="http://schemas.microsoft.com/office/drawing/2014/main" id="{E17B6BF5-5972-415E-B3FC-C6922AA0D479}"/>
              </a:ext>
            </a:extLst>
          </p:cNvPr>
          <p:cNvPicPr>
            <a:picLocks noChangeAspect="1"/>
          </p:cNvPicPr>
          <p:nvPr/>
        </p:nvPicPr>
        <p:blipFill>
          <a:blip r:embed="rId3"/>
          <a:stretch>
            <a:fillRect/>
          </a:stretch>
        </p:blipFill>
        <p:spPr>
          <a:xfrm>
            <a:off x="11466653" y="244033"/>
            <a:ext cx="727277" cy="736922"/>
          </a:xfrm>
          <a:prstGeom prst="rect">
            <a:avLst/>
          </a:prstGeom>
        </p:spPr>
      </p:pic>
      <p:sp>
        <p:nvSpPr>
          <p:cNvPr id="18" name="Content Placeholder 2">
            <a:extLst>
              <a:ext uri="{FF2B5EF4-FFF2-40B4-BE49-F238E27FC236}">
                <a16:creationId xmlns:a16="http://schemas.microsoft.com/office/drawing/2014/main" id="{C1ACAEB6-0215-4735-945F-A260945DE0D0}"/>
              </a:ext>
            </a:extLst>
          </p:cNvPr>
          <p:cNvSpPr txBox="1">
            <a:spLocks/>
          </p:cNvSpPr>
          <p:nvPr/>
        </p:nvSpPr>
        <p:spPr>
          <a:xfrm>
            <a:off x="647525" y="614145"/>
            <a:ext cx="4020656" cy="6246764"/>
          </a:xfrm>
          <a:prstGeom prst="rect">
            <a:avLst/>
          </a:prstGeom>
        </p:spPr>
        <p:txBody>
          <a:bodyPr vert="horz" lIns="91440" tIns="45720" rIns="91440" bIns="45720" rtlCol="0" anchor="ctr">
            <a:normAutofit fontScale="85000" lnSpcReduction="20000"/>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344170" indent="-344170"/>
            <a:r>
              <a:rPr lang="sr-Latn-RS" sz="1800">
                <a:ea typeface="+mn-lt"/>
                <a:cs typeface="+mn-lt"/>
              </a:rPr>
              <a:t>Obezbeđivanje resursa (</a:t>
            </a:r>
            <a:r>
              <a:rPr lang="sr-Latn-RS" sz="1800" i="1">
                <a:ea typeface="+mn-lt"/>
                <a:cs typeface="+mn-lt"/>
              </a:rPr>
              <a:t>Resource Provisioning</a:t>
            </a:r>
            <a:r>
              <a:rPr lang="sr-Latn-RS" sz="1800">
                <a:ea typeface="+mn-lt"/>
                <a:cs typeface="+mn-lt"/>
              </a:rPr>
              <a:t>)</a:t>
            </a:r>
          </a:p>
          <a:p>
            <a:pPr marL="795020" lvl="1" indent="-337820"/>
            <a:r>
              <a:rPr lang="sr-Latn-RS" sz="1600">
                <a:ea typeface="+mn-lt"/>
                <a:cs typeface="+mn-lt"/>
              </a:rPr>
              <a:t>Neadekvatna memorija za skladištenje, RAM i drugi operativni parametri mogu drastično smanjiti performanse</a:t>
            </a:r>
            <a:endParaRPr lang="sr-Latn-RS" sz="1600" dirty="0">
              <a:ea typeface="+mn-lt"/>
              <a:cs typeface="+mn-lt"/>
            </a:endParaRPr>
          </a:p>
          <a:p>
            <a:pPr marL="344170" indent="-344170"/>
            <a:r>
              <a:rPr lang="sr-Latn-RS" sz="1800">
                <a:ea typeface="+mn-lt"/>
                <a:cs typeface="+mn-lt"/>
              </a:rPr>
              <a:t>Efikasne tehnike upita (</a:t>
            </a:r>
            <a:r>
              <a:rPr lang="sr-Latn-RS" sz="1800" i="1">
                <a:ea typeface="+mn-lt"/>
                <a:cs typeface="+mn-lt"/>
              </a:rPr>
              <a:t>Efficient Query Techniques</a:t>
            </a:r>
            <a:r>
              <a:rPr lang="sr-Latn-RS" sz="1800">
                <a:ea typeface="+mn-lt"/>
                <a:cs typeface="+mn-lt"/>
              </a:rPr>
              <a:t>)</a:t>
            </a:r>
            <a:endParaRPr lang="sr-Latn-RS" sz="1800">
              <a:cs typeface="Arial"/>
            </a:endParaRPr>
          </a:p>
          <a:p>
            <a:pPr marL="795020" lvl="1" indent="-337820"/>
            <a:r>
              <a:rPr lang="sr-Latn-RS" sz="1600">
                <a:cs typeface="Arial"/>
              </a:rPr>
              <a:t>Korišćenje pokrivenog upita -</a:t>
            </a:r>
            <a:r>
              <a:rPr lang="sr-Latn-RS" sz="1600" dirty="0">
                <a:cs typeface="Arial"/>
              </a:rPr>
              <a:t> </a:t>
            </a:r>
            <a:r>
              <a:rPr lang="sr-Latn-RS" sz="1600">
                <a:ea typeface="+mn-lt"/>
                <a:cs typeface="+mn-lt"/>
              </a:rPr>
              <a:t>upit koji je uvek potpuno zadovoljan indeksom, stoga ne treba ispitivati nijedan dokument</a:t>
            </a:r>
            <a:endParaRPr lang="sr-Latn-RS" sz="1600" dirty="0">
              <a:cs typeface="Arial"/>
            </a:endParaRPr>
          </a:p>
          <a:p>
            <a:pPr marL="795020" lvl="1" indent="-337820"/>
            <a:r>
              <a:rPr lang="sr-Latn-RS" sz="1600">
                <a:cs typeface="Arial"/>
              </a:rPr>
              <a:t>Notacija tačaka - </a:t>
            </a:r>
            <a:r>
              <a:rPr lang="sr-Latn-RS" sz="1600">
                <a:ea typeface="+mn-lt"/>
                <a:cs typeface="+mn-lt"/>
              </a:rPr>
              <a:t>pomaže u pristupu elementima niza i poljima ugrađenog dokumenta</a:t>
            </a:r>
            <a:endParaRPr lang="sr-Latn-RS" sz="1600" dirty="0">
              <a:ea typeface="+mn-lt"/>
              <a:cs typeface="+mn-lt"/>
            </a:endParaRPr>
          </a:p>
          <a:p>
            <a:pPr marL="344170" indent="-344170"/>
            <a:r>
              <a:rPr lang="sr-Latn-RS" sz="1800" i="1" u="sng">
                <a:ea typeface="+mn-lt"/>
                <a:cs typeface="+mn-lt"/>
              </a:rPr>
              <a:t>Zaključak</a:t>
            </a:r>
            <a:r>
              <a:rPr lang="sr-Latn-RS" sz="1800">
                <a:ea typeface="+mn-lt"/>
                <a:cs typeface="+mn-lt"/>
              </a:rPr>
              <a:t>: Uopšteno, vrhunska tehnika što se tiče upita je korišćenje indeksa. Upit samo indeksa je mnogo brži od upita dokumenata izvan indeksa. Oni se mogu uklopiti u memoriju, dakle u RAM, a ne u disku. To ih čini dovoljno lakim i brzim da se pribavljaju iz memorije.</a:t>
            </a:r>
          </a:p>
          <a:p>
            <a:pPr marL="0" indent="0" algn="ctr">
              <a:buNone/>
            </a:pPr>
            <a:r>
              <a:rPr lang="en-US" sz="1300" i="1">
                <a:cs typeface="Arial"/>
              </a:rPr>
              <a:t>Optimizacija performansi</a:t>
            </a:r>
            <a:endParaRPr lang="en-US" sz="1300" i="1" dirty="0">
              <a:cs typeface="Arial"/>
            </a:endParaRPr>
          </a:p>
          <a:p>
            <a:pPr marL="0" indent="0">
              <a:buNone/>
            </a:pPr>
            <a:endParaRPr lang="en-US" sz="1300" dirty="0">
              <a:cs typeface="Arial"/>
            </a:endParaRPr>
          </a:p>
          <a:p>
            <a:pPr marL="344170" indent="-344170"/>
            <a:endParaRPr lang="en-US" sz="1300" dirty="0">
              <a:cs typeface="Arial"/>
            </a:endParaRPr>
          </a:p>
        </p:txBody>
      </p:sp>
      <p:sp>
        <p:nvSpPr>
          <p:cNvPr id="11" name="TextBox 10">
            <a:extLst>
              <a:ext uri="{FF2B5EF4-FFF2-40B4-BE49-F238E27FC236}">
                <a16:creationId xmlns:a16="http://schemas.microsoft.com/office/drawing/2014/main" id="{E92B8543-8FA3-4C05-9D07-978863854725}"/>
              </a:ext>
            </a:extLst>
          </p:cNvPr>
          <p:cNvSpPr txBox="1"/>
          <p:nvPr/>
        </p:nvSpPr>
        <p:spPr>
          <a:xfrm>
            <a:off x="4726014" y="363557"/>
            <a:ext cx="620917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r-Latn-RS" sz="1200" i="1">
                <a:cs typeface="Arial"/>
              </a:rPr>
              <a:t>Primer - Obezbeđivanje resursa: </a:t>
            </a:r>
            <a:r>
              <a:rPr lang="sr-Latn-RS" sz="1200">
                <a:ea typeface="+mn-lt"/>
                <a:cs typeface="+mn-lt"/>
              </a:rPr>
              <a:t>Ako je broj korisničkih veza veoma veliki, to će ometati sposobnost serverske aplikacije da blagovremeno obradi zahteve. Jedna od ključnih stvari za nadgledanje u MongoDB-u, kojom se može dobiti pregled o tome koji ograničeni resursi su na raspolaganju i kako ih se mogu prilagoditi specifikacijama. Za veliki broj istovremenih zahteva za aplikacijama, sistem baze podataka će biti nadjačan u skladu sa zahtevima.</a:t>
            </a:r>
            <a:endParaRPr lang="sr-Latn-RS" sz="1200" i="1" dirty="0">
              <a:cs typeface="Arial"/>
            </a:endParaRPr>
          </a:p>
        </p:txBody>
      </p:sp>
      <p:pic>
        <p:nvPicPr>
          <p:cNvPr id="3" name="Picture 4">
            <a:extLst>
              <a:ext uri="{FF2B5EF4-FFF2-40B4-BE49-F238E27FC236}">
                <a16:creationId xmlns:a16="http://schemas.microsoft.com/office/drawing/2014/main" id="{10539DBC-0FF0-4C15-B36D-12799187AB96}"/>
              </a:ext>
            </a:extLst>
          </p:cNvPr>
          <p:cNvPicPr>
            <a:picLocks noChangeAspect="1"/>
          </p:cNvPicPr>
          <p:nvPr/>
        </p:nvPicPr>
        <p:blipFill>
          <a:blip r:embed="rId4"/>
          <a:stretch>
            <a:fillRect/>
          </a:stretch>
        </p:blipFill>
        <p:spPr>
          <a:xfrm>
            <a:off x="4669315" y="1748907"/>
            <a:ext cx="7278477" cy="449897"/>
          </a:xfrm>
          <a:prstGeom prst="rect">
            <a:avLst/>
          </a:prstGeom>
        </p:spPr>
      </p:pic>
      <p:pic>
        <p:nvPicPr>
          <p:cNvPr id="5" name="Picture 5">
            <a:extLst>
              <a:ext uri="{FF2B5EF4-FFF2-40B4-BE49-F238E27FC236}">
                <a16:creationId xmlns:a16="http://schemas.microsoft.com/office/drawing/2014/main" id="{456D5BA6-C39D-4A97-8539-DFE92F8D0B7C}"/>
              </a:ext>
            </a:extLst>
          </p:cNvPr>
          <p:cNvPicPr>
            <a:picLocks noChangeAspect="1"/>
          </p:cNvPicPr>
          <p:nvPr/>
        </p:nvPicPr>
        <p:blipFill>
          <a:blip r:embed="rId5"/>
          <a:stretch>
            <a:fillRect/>
          </a:stretch>
        </p:blipFill>
        <p:spPr>
          <a:xfrm>
            <a:off x="4724402" y="2205967"/>
            <a:ext cx="7278476" cy="463028"/>
          </a:xfrm>
          <a:prstGeom prst="rect">
            <a:avLst/>
          </a:prstGeom>
        </p:spPr>
      </p:pic>
      <p:pic>
        <p:nvPicPr>
          <p:cNvPr id="6" name="Picture 8">
            <a:extLst>
              <a:ext uri="{FF2B5EF4-FFF2-40B4-BE49-F238E27FC236}">
                <a16:creationId xmlns:a16="http://schemas.microsoft.com/office/drawing/2014/main" id="{0C714D1B-DFF7-440F-8AE3-4218BC4B6714}"/>
              </a:ext>
            </a:extLst>
          </p:cNvPr>
          <p:cNvPicPr>
            <a:picLocks noChangeAspect="1"/>
          </p:cNvPicPr>
          <p:nvPr/>
        </p:nvPicPr>
        <p:blipFill>
          <a:blip r:embed="rId6"/>
          <a:stretch>
            <a:fillRect/>
          </a:stretch>
        </p:blipFill>
        <p:spPr>
          <a:xfrm>
            <a:off x="4742762" y="2674309"/>
            <a:ext cx="7241754" cy="508682"/>
          </a:xfrm>
          <a:prstGeom prst="rect">
            <a:avLst/>
          </a:prstGeom>
        </p:spPr>
      </p:pic>
      <p:sp>
        <p:nvSpPr>
          <p:cNvPr id="24" name="TextBox 23">
            <a:extLst>
              <a:ext uri="{FF2B5EF4-FFF2-40B4-BE49-F238E27FC236}">
                <a16:creationId xmlns:a16="http://schemas.microsoft.com/office/drawing/2014/main" id="{E961C5DE-E5BA-4F36-91D3-EB48F3E44584}"/>
              </a:ext>
            </a:extLst>
          </p:cNvPr>
          <p:cNvSpPr txBox="1"/>
          <p:nvPr/>
        </p:nvSpPr>
        <p:spPr>
          <a:xfrm>
            <a:off x="4742761" y="3237123"/>
            <a:ext cx="702141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r-Latn-RS" sz="1200" i="1" dirty="0">
                <a:cs typeface="Arial"/>
              </a:rPr>
              <a:t>Primer – Pokriveni upit: </a:t>
            </a:r>
            <a:r>
              <a:rPr lang="sr-Latn-RS" sz="1200" dirty="0">
                <a:cs typeface="Arial"/>
              </a:rPr>
              <a:t>Ukoliko se kreira indeks za ovu kolekciju, </a:t>
            </a:r>
            <a:r>
              <a:rPr lang="sr-Latn-RS" sz="1200">
                <a:ea typeface="+mn-lt"/>
                <a:cs typeface="+mn-lt"/>
              </a:rPr>
              <a:t>imajući u vidu operaciju </a:t>
            </a:r>
            <a:r>
              <a:rPr lang="sr-Latn-RS" sz="1200" dirty="0">
                <a:ea typeface="+mn-lt"/>
                <a:cs typeface="+mn-lt"/>
              </a:rPr>
              <a:t>pronalaženja, ovaj indeks će pokriti ovaj upit i vratiti samo polje proizvoda i vrednosti.</a:t>
            </a:r>
          </a:p>
          <a:p>
            <a:endParaRPr lang="sr-Latn-RS" sz="1200" dirty="0">
              <a:cs typeface="Arial"/>
            </a:endParaRPr>
          </a:p>
        </p:txBody>
      </p:sp>
      <p:pic>
        <p:nvPicPr>
          <p:cNvPr id="9" name="Picture 12">
            <a:extLst>
              <a:ext uri="{FF2B5EF4-FFF2-40B4-BE49-F238E27FC236}">
                <a16:creationId xmlns:a16="http://schemas.microsoft.com/office/drawing/2014/main" id="{A229CD83-7B35-4471-A2BF-54AF1BA5CA67}"/>
              </a:ext>
            </a:extLst>
          </p:cNvPr>
          <p:cNvPicPr>
            <a:picLocks noChangeAspect="1"/>
          </p:cNvPicPr>
          <p:nvPr/>
        </p:nvPicPr>
        <p:blipFill>
          <a:blip r:embed="rId7"/>
          <a:stretch>
            <a:fillRect/>
          </a:stretch>
        </p:blipFill>
        <p:spPr>
          <a:xfrm>
            <a:off x="4706039" y="4039949"/>
            <a:ext cx="7241754" cy="797858"/>
          </a:xfrm>
          <a:prstGeom prst="rect">
            <a:avLst/>
          </a:prstGeom>
        </p:spPr>
      </p:pic>
      <p:pic>
        <p:nvPicPr>
          <p:cNvPr id="13" name="Picture 14" descr="Rectangle&#10;&#10;Description automatically generated">
            <a:extLst>
              <a:ext uri="{FF2B5EF4-FFF2-40B4-BE49-F238E27FC236}">
                <a16:creationId xmlns:a16="http://schemas.microsoft.com/office/drawing/2014/main" id="{89B44D0B-CCD2-489A-80D9-9BB3E5923A83}"/>
              </a:ext>
            </a:extLst>
          </p:cNvPr>
          <p:cNvPicPr>
            <a:picLocks noChangeAspect="1"/>
          </p:cNvPicPr>
          <p:nvPr/>
        </p:nvPicPr>
        <p:blipFill>
          <a:blip r:embed="rId8"/>
          <a:stretch>
            <a:fillRect/>
          </a:stretch>
        </p:blipFill>
        <p:spPr>
          <a:xfrm>
            <a:off x="4706040" y="4741360"/>
            <a:ext cx="6645007" cy="505905"/>
          </a:xfrm>
          <a:prstGeom prst="rect">
            <a:avLst/>
          </a:prstGeom>
        </p:spPr>
      </p:pic>
      <p:pic>
        <p:nvPicPr>
          <p:cNvPr id="15" name="Picture 16" descr="Text&#10;&#10;Description automatically generated">
            <a:extLst>
              <a:ext uri="{FF2B5EF4-FFF2-40B4-BE49-F238E27FC236}">
                <a16:creationId xmlns:a16="http://schemas.microsoft.com/office/drawing/2014/main" id="{79858938-37B7-439B-81A4-D8A1A384F14A}"/>
              </a:ext>
            </a:extLst>
          </p:cNvPr>
          <p:cNvPicPr>
            <a:picLocks noChangeAspect="1"/>
          </p:cNvPicPr>
          <p:nvPr/>
        </p:nvPicPr>
        <p:blipFill>
          <a:blip r:embed="rId9"/>
          <a:stretch>
            <a:fillRect/>
          </a:stretch>
        </p:blipFill>
        <p:spPr>
          <a:xfrm>
            <a:off x="4742761" y="5253593"/>
            <a:ext cx="5928910" cy="968717"/>
          </a:xfrm>
          <a:prstGeom prst="rect">
            <a:avLst/>
          </a:prstGeom>
        </p:spPr>
      </p:pic>
      <p:pic>
        <p:nvPicPr>
          <p:cNvPr id="17" name="Picture 24" descr="Graphical user interface, application&#10;&#10;Description automatically generated">
            <a:extLst>
              <a:ext uri="{FF2B5EF4-FFF2-40B4-BE49-F238E27FC236}">
                <a16:creationId xmlns:a16="http://schemas.microsoft.com/office/drawing/2014/main" id="{12075E57-611C-4680-84D8-6C05958BCE57}"/>
              </a:ext>
            </a:extLst>
          </p:cNvPr>
          <p:cNvPicPr>
            <a:picLocks noChangeAspect="1"/>
          </p:cNvPicPr>
          <p:nvPr/>
        </p:nvPicPr>
        <p:blipFill>
          <a:blip r:embed="rId10"/>
          <a:stretch>
            <a:fillRect/>
          </a:stretch>
        </p:blipFill>
        <p:spPr>
          <a:xfrm>
            <a:off x="4779484" y="6189611"/>
            <a:ext cx="5965633" cy="418704"/>
          </a:xfrm>
          <a:prstGeom prst="rect">
            <a:avLst/>
          </a:prstGeom>
        </p:spPr>
      </p:pic>
      <p:sp>
        <p:nvSpPr>
          <p:cNvPr id="25" name="TextBox 24">
            <a:extLst>
              <a:ext uri="{FF2B5EF4-FFF2-40B4-BE49-F238E27FC236}">
                <a16:creationId xmlns:a16="http://schemas.microsoft.com/office/drawing/2014/main" id="{8CA56A44-96BF-457C-83AA-8866E127B421}"/>
              </a:ext>
            </a:extLst>
          </p:cNvPr>
          <p:cNvSpPr txBox="1"/>
          <p:nvPr/>
        </p:nvSpPr>
        <p:spPr>
          <a:xfrm>
            <a:off x="4779483" y="6569725"/>
            <a:ext cx="70214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r-Latn-RS" sz="1200" i="1">
                <a:cs typeface="Arial"/>
              </a:rPr>
              <a:t>Primer – Notacija </a:t>
            </a:r>
            <a:r>
              <a:rPr lang="sr-Latn-RS" sz="1200" i="1">
                <a:ea typeface="+mn-lt"/>
                <a:cs typeface="+mn-lt"/>
              </a:rPr>
              <a:t>tačaka: </a:t>
            </a:r>
            <a:r>
              <a:rPr lang="sr-Latn-RS" sz="1200">
                <a:ea typeface="+mn-lt"/>
                <a:cs typeface="+mn-lt"/>
              </a:rPr>
              <a:t>Pristupanje elementima i objektima</a:t>
            </a:r>
            <a:r>
              <a:rPr lang="sr-Latn-RS" sz="1200" dirty="0">
                <a:ea typeface="+mn-lt"/>
                <a:cs typeface="+mn-lt"/>
              </a:rPr>
              <a:t>.</a:t>
            </a:r>
          </a:p>
          <a:p>
            <a:endParaRPr lang="sr-Latn-RS" sz="1200" dirty="0">
              <a:cs typeface="Arial"/>
            </a:endParaRPr>
          </a:p>
        </p:txBody>
      </p:sp>
    </p:spTree>
    <p:extLst>
      <p:ext uri="{BB962C8B-B14F-4D97-AF65-F5344CB8AC3E}">
        <p14:creationId xmlns:p14="http://schemas.microsoft.com/office/powerpoint/2010/main" val="1237356083"/>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useBgFill="1">
        <p:nvSpPr>
          <p:cNvPr id="10" name="Rectangle 9">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FCFF961-4E84-4FD1-859C-B7F410031C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793" y="0"/>
            <a:ext cx="4632503" cy="6858000"/>
          </a:xfrm>
          <a:prstGeom prst="rect">
            <a:avLst/>
          </a:prstGeom>
        </p:spPr>
      </p:pic>
      <p:sp>
        <p:nvSpPr>
          <p:cNvPr id="14" name="Rectangle 13">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F737BB4-6553-47A8-893F-178A10C6B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5" descr="A picture containing icon&#10;&#10;Description automatically generated">
            <a:extLst>
              <a:ext uri="{FF2B5EF4-FFF2-40B4-BE49-F238E27FC236}">
                <a16:creationId xmlns:a16="http://schemas.microsoft.com/office/drawing/2014/main" id="{E17B6BF5-5972-415E-B3FC-C6922AA0D479}"/>
              </a:ext>
            </a:extLst>
          </p:cNvPr>
          <p:cNvPicPr>
            <a:picLocks noChangeAspect="1"/>
          </p:cNvPicPr>
          <p:nvPr/>
        </p:nvPicPr>
        <p:blipFill>
          <a:blip r:embed="rId3"/>
          <a:stretch>
            <a:fillRect/>
          </a:stretch>
        </p:blipFill>
        <p:spPr>
          <a:xfrm>
            <a:off x="11466653" y="244033"/>
            <a:ext cx="727277" cy="736922"/>
          </a:xfrm>
          <a:prstGeom prst="rect">
            <a:avLst/>
          </a:prstGeom>
        </p:spPr>
      </p:pic>
      <p:sp>
        <p:nvSpPr>
          <p:cNvPr id="18" name="Content Placeholder 2">
            <a:extLst>
              <a:ext uri="{FF2B5EF4-FFF2-40B4-BE49-F238E27FC236}">
                <a16:creationId xmlns:a16="http://schemas.microsoft.com/office/drawing/2014/main" id="{C1ACAEB6-0215-4735-945F-A260945DE0D0}"/>
              </a:ext>
            </a:extLst>
          </p:cNvPr>
          <p:cNvSpPr txBox="1">
            <a:spLocks/>
          </p:cNvSpPr>
          <p:nvPr/>
        </p:nvSpPr>
        <p:spPr>
          <a:xfrm>
            <a:off x="647525" y="614145"/>
            <a:ext cx="4020656" cy="6246764"/>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344170" indent="-344170"/>
            <a:r>
              <a:rPr lang="sr-Latn-RS" sz="1800">
                <a:cs typeface="Arial"/>
              </a:rPr>
              <a:t>GridFS </a:t>
            </a:r>
            <a:r>
              <a:rPr lang="sr-Latn-RS" sz="1800">
                <a:ea typeface="+mn-lt"/>
                <a:cs typeface="+mn-lt"/>
              </a:rPr>
              <a:t>omogućava skladištenje više podataka u jednom MongoDB dokumentu nego što je dozvoljeno </a:t>
            </a:r>
            <a:r>
              <a:rPr lang="sr-Latn-RS" sz="1800" i="1">
                <a:ea typeface="+mn-lt"/>
                <a:cs typeface="+mn-lt"/>
              </a:rPr>
              <a:t>BSON</a:t>
            </a:r>
            <a:r>
              <a:rPr lang="sr-Latn-RS" sz="1800">
                <a:ea typeface="+mn-lt"/>
                <a:cs typeface="+mn-lt"/>
              </a:rPr>
              <a:t> specifikacijom od 16MB</a:t>
            </a:r>
            <a:endParaRPr lang="sr-Latn-RS" sz="1800" dirty="0">
              <a:cs typeface="Arial"/>
            </a:endParaRPr>
          </a:p>
          <a:p>
            <a:pPr marL="344170" indent="-344170"/>
            <a:r>
              <a:rPr lang="sr-Latn-RS" sz="1800">
                <a:cs typeface="Arial"/>
              </a:rPr>
              <a:t>Deljenje zapisa baze podataka na odvojene datoteke na disku</a:t>
            </a:r>
            <a:endParaRPr lang="sr-Latn-RS" sz="1800" dirty="0">
              <a:cs typeface="Arial"/>
            </a:endParaRPr>
          </a:p>
          <a:p>
            <a:pPr marL="344170" indent="-344170"/>
            <a:endParaRPr lang="sr-Latn-RS" sz="1800" dirty="0">
              <a:cs typeface="Arial"/>
            </a:endParaRPr>
          </a:p>
          <a:p>
            <a:pPr marL="0" indent="0" algn="ctr">
              <a:buNone/>
            </a:pPr>
            <a:r>
              <a:rPr lang="en-US" sz="1300" i="1">
                <a:cs typeface="Arial"/>
              </a:rPr>
              <a:t>Skladištenje</a:t>
            </a:r>
            <a:endParaRPr lang="en-US" sz="1300" i="1" dirty="0">
              <a:cs typeface="Arial"/>
            </a:endParaRPr>
          </a:p>
          <a:p>
            <a:pPr marL="0" indent="0">
              <a:buNone/>
            </a:pPr>
            <a:endParaRPr lang="en-US" sz="1300" dirty="0">
              <a:cs typeface="Arial"/>
            </a:endParaRPr>
          </a:p>
          <a:p>
            <a:pPr marL="344170" indent="-344170"/>
            <a:endParaRPr lang="en-US" sz="1300" dirty="0">
              <a:cs typeface="Arial"/>
            </a:endParaRPr>
          </a:p>
        </p:txBody>
      </p:sp>
      <p:sp>
        <p:nvSpPr>
          <p:cNvPr id="11" name="TextBox 10">
            <a:extLst>
              <a:ext uri="{FF2B5EF4-FFF2-40B4-BE49-F238E27FC236}">
                <a16:creationId xmlns:a16="http://schemas.microsoft.com/office/drawing/2014/main" id="{E92B8543-8FA3-4C05-9D07-978863854725}"/>
              </a:ext>
            </a:extLst>
          </p:cNvPr>
          <p:cNvSpPr txBox="1"/>
          <p:nvPr/>
        </p:nvSpPr>
        <p:spPr>
          <a:xfrm>
            <a:off x="5036545" y="2677099"/>
            <a:ext cx="70214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r-Latn-RS" sz="1200" i="1" dirty="0">
                <a:cs typeface="Arial"/>
              </a:rPr>
              <a:t>Primer: </a:t>
            </a:r>
            <a:r>
              <a:rPr lang="sr-Latn-RS" sz="1200">
                <a:cs typeface="Arial"/>
              </a:rPr>
              <a:t>S</a:t>
            </a:r>
            <a:r>
              <a:rPr lang="sr-Latn-RS" sz="1200" dirty="0">
                <a:ea typeface="+mn-lt"/>
                <a:cs typeface="+mn-lt"/>
              </a:rPr>
              <a:t>a replikacijom, moguće je da se datoteke razmeštaju na više objekata i da se koriste </a:t>
            </a:r>
            <a:r>
              <a:rPr lang="sr-Latn-RS" sz="1200">
                <a:ea typeface="+mn-lt"/>
                <a:cs typeface="+mn-lt"/>
              </a:rPr>
              <a:t>funkcije za sinhronizaciju MongoDB-a. Međutim, mnogi sistemi datoteka sami na sebe računaju.</a:t>
            </a:r>
            <a:endParaRPr lang="sr-Latn-RS" sz="1200" dirty="0">
              <a:cs typeface="Arial"/>
            </a:endParaRPr>
          </a:p>
        </p:txBody>
      </p:sp>
      <p:pic>
        <p:nvPicPr>
          <p:cNvPr id="2" name="Picture 3" descr="Diagram&#10;&#10;Description automatically generated">
            <a:extLst>
              <a:ext uri="{FF2B5EF4-FFF2-40B4-BE49-F238E27FC236}">
                <a16:creationId xmlns:a16="http://schemas.microsoft.com/office/drawing/2014/main" id="{EE551CE6-D0A0-44D7-A9AC-0ABBB8BEC540}"/>
              </a:ext>
            </a:extLst>
          </p:cNvPr>
          <p:cNvPicPr>
            <a:picLocks noChangeAspect="1"/>
          </p:cNvPicPr>
          <p:nvPr/>
        </p:nvPicPr>
        <p:blipFill>
          <a:blip r:embed="rId4"/>
          <a:stretch>
            <a:fillRect/>
          </a:stretch>
        </p:blipFill>
        <p:spPr>
          <a:xfrm>
            <a:off x="5917894" y="552606"/>
            <a:ext cx="4515079" cy="1970327"/>
          </a:xfrm>
          <a:prstGeom prst="rect">
            <a:avLst/>
          </a:prstGeom>
        </p:spPr>
      </p:pic>
      <p:pic>
        <p:nvPicPr>
          <p:cNvPr id="4" name="Picture 18" descr="Diagram&#10;&#10;Description automatically generated">
            <a:extLst>
              <a:ext uri="{FF2B5EF4-FFF2-40B4-BE49-F238E27FC236}">
                <a16:creationId xmlns:a16="http://schemas.microsoft.com/office/drawing/2014/main" id="{33803FB8-C450-40D7-B232-7304FC73629B}"/>
              </a:ext>
            </a:extLst>
          </p:cNvPr>
          <p:cNvPicPr>
            <a:picLocks noChangeAspect="1"/>
          </p:cNvPicPr>
          <p:nvPr/>
        </p:nvPicPr>
        <p:blipFill>
          <a:blip r:embed="rId5"/>
          <a:stretch>
            <a:fillRect/>
          </a:stretch>
        </p:blipFill>
        <p:spPr>
          <a:xfrm>
            <a:off x="6257581" y="3456083"/>
            <a:ext cx="4175392" cy="3140725"/>
          </a:xfrm>
          <a:prstGeom prst="rect">
            <a:avLst/>
          </a:prstGeom>
        </p:spPr>
      </p:pic>
    </p:spTree>
    <p:extLst>
      <p:ext uri="{BB962C8B-B14F-4D97-AF65-F5344CB8AC3E}">
        <p14:creationId xmlns:p14="http://schemas.microsoft.com/office/powerpoint/2010/main" val="2112437823"/>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057DD-FBC4-4CE7-B1C2-367441A5A246}"/>
              </a:ext>
            </a:extLst>
          </p:cNvPr>
          <p:cNvSpPr>
            <a:spLocks noGrp="1"/>
          </p:cNvSpPr>
          <p:nvPr>
            <p:ph type="title"/>
          </p:nvPr>
        </p:nvSpPr>
        <p:spPr/>
        <p:txBody>
          <a:bodyPr>
            <a:normAutofit/>
          </a:bodyPr>
          <a:lstStyle/>
          <a:p>
            <a:r>
              <a:rPr lang="en-US" sz="3000" i="1">
                <a:cs typeface="Arial"/>
              </a:rPr>
              <a:t>Postavljanje baze i pregled kolekcija</a:t>
            </a:r>
          </a:p>
        </p:txBody>
      </p:sp>
      <p:pic>
        <p:nvPicPr>
          <p:cNvPr id="4" name="Picture 5" descr="Text&#10;&#10;Description automatically generated">
            <a:extLst>
              <a:ext uri="{FF2B5EF4-FFF2-40B4-BE49-F238E27FC236}">
                <a16:creationId xmlns:a16="http://schemas.microsoft.com/office/drawing/2014/main" id="{8B4BD20D-F92D-4868-ACCE-4328601E89CC}"/>
              </a:ext>
            </a:extLst>
          </p:cNvPr>
          <p:cNvPicPr>
            <a:picLocks noGrp="1" noChangeAspect="1"/>
          </p:cNvPicPr>
          <p:nvPr>
            <p:ph idx="1"/>
          </p:nvPr>
        </p:nvPicPr>
        <p:blipFill>
          <a:blip r:embed="rId2"/>
          <a:stretch>
            <a:fillRect/>
          </a:stretch>
        </p:blipFill>
        <p:spPr>
          <a:xfrm>
            <a:off x="2472779" y="2434821"/>
            <a:ext cx="3027457" cy="2764200"/>
          </a:xfrm>
        </p:spPr>
      </p:pic>
      <p:pic>
        <p:nvPicPr>
          <p:cNvPr id="5" name="Picture 5" descr="A picture containing icon&#10;&#10;Description automatically generated">
            <a:extLst>
              <a:ext uri="{FF2B5EF4-FFF2-40B4-BE49-F238E27FC236}">
                <a16:creationId xmlns:a16="http://schemas.microsoft.com/office/drawing/2014/main" id="{34F3C754-DE9D-4BAA-956C-93D231126D21}"/>
              </a:ext>
            </a:extLst>
          </p:cNvPr>
          <p:cNvPicPr>
            <a:picLocks noChangeAspect="1"/>
          </p:cNvPicPr>
          <p:nvPr/>
        </p:nvPicPr>
        <p:blipFill>
          <a:blip r:embed="rId3"/>
          <a:stretch>
            <a:fillRect/>
          </a:stretch>
        </p:blipFill>
        <p:spPr>
          <a:xfrm>
            <a:off x="11466653" y="244033"/>
            <a:ext cx="727277" cy="736922"/>
          </a:xfrm>
          <a:prstGeom prst="rect">
            <a:avLst/>
          </a:prstGeom>
        </p:spPr>
      </p:pic>
      <p:pic>
        <p:nvPicPr>
          <p:cNvPr id="6" name="Picture 6" descr="Graphical user interface, text&#10;&#10;Description automatically generated">
            <a:extLst>
              <a:ext uri="{FF2B5EF4-FFF2-40B4-BE49-F238E27FC236}">
                <a16:creationId xmlns:a16="http://schemas.microsoft.com/office/drawing/2014/main" id="{A811E584-15A2-474A-8AEE-1B8EFB2E8E07}"/>
              </a:ext>
            </a:extLst>
          </p:cNvPr>
          <p:cNvPicPr>
            <a:picLocks noChangeAspect="1"/>
          </p:cNvPicPr>
          <p:nvPr/>
        </p:nvPicPr>
        <p:blipFill>
          <a:blip r:embed="rId4"/>
          <a:stretch>
            <a:fillRect/>
          </a:stretch>
        </p:blipFill>
        <p:spPr>
          <a:xfrm>
            <a:off x="6138232" y="1589022"/>
            <a:ext cx="3367489" cy="4882629"/>
          </a:xfrm>
          <a:prstGeom prst="rect">
            <a:avLst/>
          </a:prstGeom>
        </p:spPr>
      </p:pic>
    </p:spTree>
    <p:extLst>
      <p:ext uri="{BB962C8B-B14F-4D97-AF65-F5344CB8AC3E}">
        <p14:creationId xmlns:p14="http://schemas.microsoft.com/office/powerpoint/2010/main" val="262479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7F178-009E-4BD6-AB61-B472B45ED033}"/>
              </a:ext>
            </a:extLst>
          </p:cNvPr>
          <p:cNvSpPr>
            <a:spLocks noGrp="1"/>
          </p:cNvSpPr>
          <p:nvPr>
            <p:ph type="title"/>
          </p:nvPr>
        </p:nvSpPr>
        <p:spPr/>
        <p:txBody>
          <a:bodyPr>
            <a:normAutofit/>
          </a:bodyPr>
          <a:lstStyle/>
          <a:p>
            <a:r>
              <a:rPr lang="en-US" sz="3000" i="1">
                <a:cs typeface="Arial"/>
              </a:rPr>
              <a:t>Dodavanje dokumenta u kolekciju Wine</a:t>
            </a:r>
          </a:p>
        </p:txBody>
      </p:sp>
      <p:pic>
        <p:nvPicPr>
          <p:cNvPr id="4" name="Picture 4" descr="Graphical user interface, text&#10;&#10;Description automatically generated">
            <a:extLst>
              <a:ext uri="{FF2B5EF4-FFF2-40B4-BE49-F238E27FC236}">
                <a16:creationId xmlns:a16="http://schemas.microsoft.com/office/drawing/2014/main" id="{76504189-8E45-452C-A980-DDB43C00D585}"/>
              </a:ext>
            </a:extLst>
          </p:cNvPr>
          <p:cNvPicPr>
            <a:picLocks noGrp="1" noChangeAspect="1"/>
          </p:cNvPicPr>
          <p:nvPr>
            <p:ph idx="1"/>
          </p:nvPr>
        </p:nvPicPr>
        <p:blipFill>
          <a:blip r:embed="rId2"/>
          <a:stretch>
            <a:fillRect/>
          </a:stretch>
        </p:blipFill>
        <p:spPr>
          <a:xfrm>
            <a:off x="2427794" y="1345200"/>
            <a:ext cx="7156945" cy="5439201"/>
          </a:xfrm>
        </p:spPr>
      </p:pic>
      <p:pic>
        <p:nvPicPr>
          <p:cNvPr id="6" name="Picture 5" descr="A picture containing icon&#10;&#10;Description automatically generated">
            <a:extLst>
              <a:ext uri="{FF2B5EF4-FFF2-40B4-BE49-F238E27FC236}">
                <a16:creationId xmlns:a16="http://schemas.microsoft.com/office/drawing/2014/main" id="{38E25B39-40C4-41E2-8804-BBE2738C06EB}"/>
              </a:ext>
            </a:extLst>
          </p:cNvPr>
          <p:cNvPicPr>
            <a:picLocks noChangeAspect="1"/>
          </p:cNvPicPr>
          <p:nvPr/>
        </p:nvPicPr>
        <p:blipFill>
          <a:blip r:embed="rId3"/>
          <a:stretch>
            <a:fillRect/>
          </a:stretch>
        </p:blipFill>
        <p:spPr>
          <a:xfrm>
            <a:off x="11466653" y="244033"/>
            <a:ext cx="727277" cy="736922"/>
          </a:xfrm>
          <a:prstGeom prst="rect">
            <a:avLst/>
          </a:prstGeom>
        </p:spPr>
      </p:pic>
    </p:spTree>
    <p:extLst>
      <p:ext uri="{BB962C8B-B14F-4D97-AF65-F5344CB8AC3E}">
        <p14:creationId xmlns:p14="http://schemas.microsoft.com/office/powerpoint/2010/main" val="1913374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6EA2A-9C3D-4B36-8034-15CB87AE55E3}"/>
              </a:ext>
            </a:extLst>
          </p:cNvPr>
          <p:cNvSpPr>
            <a:spLocks noGrp="1"/>
          </p:cNvSpPr>
          <p:nvPr>
            <p:ph type="title"/>
          </p:nvPr>
        </p:nvSpPr>
        <p:spPr/>
        <p:txBody>
          <a:bodyPr/>
          <a:lstStyle/>
          <a:p>
            <a:r>
              <a:rPr lang="en-US">
                <a:ea typeface="+mj-lt"/>
                <a:cs typeface="+mj-lt"/>
              </a:rPr>
              <a:t>Sadržaj - MongoDB</a:t>
            </a:r>
          </a:p>
          <a:p>
            <a:endParaRPr lang="en-US" dirty="0">
              <a:cs typeface="Arial"/>
            </a:endParaRPr>
          </a:p>
        </p:txBody>
      </p:sp>
      <p:sp>
        <p:nvSpPr>
          <p:cNvPr id="3" name="Content Placeholder 2">
            <a:extLst>
              <a:ext uri="{FF2B5EF4-FFF2-40B4-BE49-F238E27FC236}">
                <a16:creationId xmlns:a16="http://schemas.microsoft.com/office/drawing/2014/main" id="{37732C34-CFE2-448F-B856-86E029F938CE}"/>
              </a:ext>
            </a:extLst>
          </p:cNvPr>
          <p:cNvSpPr>
            <a:spLocks noGrp="1"/>
          </p:cNvSpPr>
          <p:nvPr>
            <p:ph idx="1"/>
          </p:nvPr>
        </p:nvSpPr>
        <p:spPr>
          <a:xfrm>
            <a:off x="1955155" y="1261894"/>
            <a:ext cx="5980910" cy="5888716"/>
          </a:xfrm>
        </p:spPr>
        <p:txBody>
          <a:bodyPr>
            <a:normAutofit lnSpcReduction="10000"/>
          </a:bodyPr>
          <a:lstStyle/>
          <a:p>
            <a:pPr marL="344170" indent="-344170"/>
            <a:r>
              <a:rPr lang="en-US">
                <a:cs typeface="Arial"/>
              </a:rPr>
              <a:t>Tehnologija</a:t>
            </a:r>
            <a:endParaRPr lang="en-US"/>
          </a:p>
          <a:p>
            <a:pPr marL="344170" indent="-344170"/>
            <a:r>
              <a:rPr lang="en-US">
                <a:cs typeface="Arial"/>
              </a:rPr>
              <a:t>Indeksiranje</a:t>
            </a:r>
          </a:p>
          <a:p>
            <a:pPr marL="795020" lvl="1" indent="-337820"/>
            <a:r>
              <a:rPr lang="en-US">
                <a:cs typeface="Arial"/>
              </a:rPr>
              <a:t>Vrste</a:t>
            </a:r>
          </a:p>
          <a:p>
            <a:pPr marL="795020" lvl="1" indent="-337820"/>
            <a:r>
              <a:rPr lang="en-US">
                <a:cs typeface="Arial"/>
              </a:rPr>
              <a:t>Svojstva</a:t>
            </a:r>
            <a:endParaRPr lang="en-US"/>
          </a:p>
          <a:p>
            <a:pPr marL="344170" indent="-344170"/>
            <a:r>
              <a:rPr lang="en-US">
                <a:cs typeface="Arial"/>
              </a:rPr>
              <a:t>Agregacija</a:t>
            </a:r>
            <a:endParaRPr lang="en-US" dirty="0">
              <a:cs typeface="Arial"/>
            </a:endParaRPr>
          </a:p>
          <a:p>
            <a:pPr marL="795020" lvl="1" indent="-337820"/>
            <a:r>
              <a:rPr lang="en-US">
                <a:cs typeface="Arial"/>
              </a:rPr>
              <a:t>Pipeline operatori i indeksi</a:t>
            </a:r>
          </a:p>
          <a:p>
            <a:pPr marL="344170" indent="-344170"/>
            <a:r>
              <a:rPr lang="en-US">
                <a:cs typeface="Arial"/>
              </a:rPr>
              <a:t>Optimizacija performansi</a:t>
            </a:r>
            <a:endParaRPr lang="en-US" dirty="0">
              <a:cs typeface="Arial"/>
            </a:endParaRPr>
          </a:p>
          <a:p>
            <a:pPr marL="795020" lvl="1" indent="-337820"/>
            <a:r>
              <a:rPr lang="en-US">
                <a:cs typeface="Arial"/>
              </a:rPr>
              <a:t>Dizajn šeme</a:t>
            </a:r>
          </a:p>
          <a:p>
            <a:pPr marL="795020" lvl="1" indent="-337820"/>
            <a:r>
              <a:rPr lang="en-US">
                <a:cs typeface="Arial"/>
              </a:rPr>
              <a:t>Pravilno indeksiranje</a:t>
            </a:r>
          </a:p>
          <a:p>
            <a:pPr marL="795020" lvl="1" indent="-337820"/>
            <a:r>
              <a:rPr lang="en-US">
                <a:cs typeface="Arial"/>
              </a:rPr>
              <a:t>Obezbeđivanje resursa</a:t>
            </a:r>
          </a:p>
          <a:p>
            <a:pPr marL="795020" lvl="1" indent="-337820"/>
            <a:r>
              <a:rPr lang="en-US">
                <a:cs typeface="Arial"/>
              </a:rPr>
              <a:t>Efikasne tehnike upita</a:t>
            </a:r>
            <a:endParaRPr lang="en-US"/>
          </a:p>
          <a:p>
            <a:pPr marL="344170" indent="-344170"/>
            <a:r>
              <a:rPr lang="en-US">
                <a:cs typeface="Arial"/>
              </a:rPr>
              <a:t>Skladištenje (</a:t>
            </a:r>
            <a:r>
              <a:rPr lang="en-US" i="1">
                <a:cs typeface="Arial"/>
              </a:rPr>
              <a:t>GridFS</a:t>
            </a:r>
            <a:r>
              <a:rPr lang="en-US">
                <a:cs typeface="Arial"/>
              </a:rPr>
              <a:t>)</a:t>
            </a:r>
            <a:endParaRPr lang="en-US" dirty="0">
              <a:cs typeface="Arial"/>
            </a:endParaRPr>
          </a:p>
          <a:p>
            <a:pPr marL="344170" indent="-344170"/>
            <a:endParaRPr lang="en-US" dirty="0">
              <a:cs typeface="Arial"/>
            </a:endParaRPr>
          </a:p>
        </p:txBody>
      </p:sp>
      <p:pic>
        <p:nvPicPr>
          <p:cNvPr id="5" name="Picture 5" descr="A picture containing icon&#10;&#10;Description automatically generated">
            <a:extLst>
              <a:ext uri="{FF2B5EF4-FFF2-40B4-BE49-F238E27FC236}">
                <a16:creationId xmlns:a16="http://schemas.microsoft.com/office/drawing/2014/main" id="{97675260-5F03-4FD2-8B01-C03373611E37}"/>
              </a:ext>
            </a:extLst>
          </p:cNvPr>
          <p:cNvPicPr>
            <a:picLocks noChangeAspect="1"/>
          </p:cNvPicPr>
          <p:nvPr/>
        </p:nvPicPr>
        <p:blipFill>
          <a:blip r:embed="rId2"/>
          <a:stretch>
            <a:fillRect/>
          </a:stretch>
        </p:blipFill>
        <p:spPr>
          <a:xfrm>
            <a:off x="11466653" y="244033"/>
            <a:ext cx="727277" cy="736922"/>
          </a:xfrm>
          <a:prstGeom prst="rect">
            <a:avLst/>
          </a:prstGeom>
        </p:spPr>
      </p:pic>
    </p:spTree>
    <p:extLst>
      <p:ext uri="{BB962C8B-B14F-4D97-AF65-F5344CB8AC3E}">
        <p14:creationId xmlns:p14="http://schemas.microsoft.com/office/powerpoint/2010/main" val="3112520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A8AB2-0F92-48DF-BD11-C372104A6144}"/>
              </a:ext>
            </a:extLst>
          </p:cNvPr>
          <p:cNvSpPr>
            <a:spLocks noGrp="1"/>
          </p:cNvSpPr>
          <p:nvPr>
            <p:ph type="title"/>
          </p:nvPr>
        </p:nvSpPr>
        <p:spPr/>
        <p:txBody>
          <a:bodyPr>
            <a:normAutofit/>
          </a:bodyPr>
          <a:lstStyle/>
          <a:p>
            <a:r>
              <a:rPr lang="sr-Latn-RS" sz="3000" i="1">
                <a:ea typeface="+mj-lt"/>
                <a:cs typeface="+mj-lt"/>
              </a:rPr>
              <a:t>Ažuriranje dokumenta u kolekciji Wine</a:t>
            </a:r>
            <a:endParaRPr lang="en-US" sz="3000">
              <a:cs typeface="Arial"/>
            </a:endParaRPr>
          </a:p>
        </p:txBody>
      </p:sp>
      <p:pic>
        <p:nvPicPr>
          <p:cNvPr id="4" name="Picture 4" descr="Graphical user interface, text, application, email&#10;&#10;Description automatically generated">
            <a:extLst>
              <a:ext uri="{FF2B5EF4-FFF2-40B4-BE49-F238E27FC236}">
                <a16:creationId xmlns:a16="http://schemas.microsoft.com/office/drawing/2014/main" id="{8F6C4BE3-0F28-4A76-A82E-045EC37D8EC9}"/>
              </a:ext>
            </a:extLst>
          </p:cNvPr>
          <p:cNvPicPr>
            <a:picLocks noGrp="1" noChangeAspect="1"/>
          </p:cNvPicPr>
          <p:nvPr>
            <p:ph idx="1"/>
          </p:nvPr>
        </p:nvPicPr>
        <p:blipFill>
          <a:blip r:embed="rId2"/>
          <a:stretch>
            <a:fillRect/>
          </a:stretch>
        </p:blipFill>
        <p:spPr>
          <a:xfrm>
            <a:off x="1350587" y="2213883"/>
            <a:ext cx="9449069" cy="3720196"/>
          </a:xfrm>
        </p:spPr>
      </p:pic>
      <p:pic>
        <p:nvPicPr>
          <p:cNvPr id="6" name="Picture 5" descr="A picture containing icon&#10;&#10;Description automatically generated">
            <a:extLst>
              <a:ext uri="{FF2B5EF4-FFF2-40B4-BE49-F238E27FC236}">
                <a16:creationId xmlns:a16="http://schemas.microsoft.com/office/drawing/2014/main" id="{FF8721F0-C5F4-438A-9655-3BADBD09A6CE}"/>
              </a:ext>
            </a:extLst>
          </p:cNvPr>
          <p:cNvPicPr>
            <a:picLocks noChangeAspect="1"/>
          </p:cNvPicPr>
          <p:nvPr/>
        </p:nvPicPr>
        <p:blipFill>
          <a:blip r:embed="rId3"/>
          <a:stretch>
            <a:fillRect/>
          </a:stretch>
        </p:blipFill>
        <p:spPr>
          <a:xfrm>
            <a:off x="11466653" y="244033"/>
            <a:ext cx="727277" cy="736922"/>
          </a:xfrm>
          <a:prstGeom prst="rect">
            <a:avLst/>
          </a:prstGeom>
        </p:spPr>
      </p:pic>
    </p:spTree>
    <p:extLst>
      <p:ext uri="{BB962C8B-B14F-4D97-AF65-F5344CB8AC3E}">
        <p14:creationId xmlns:p14="http://schemas.microsoft.com/office/powerpoint/2010/main" val="684398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62D1C-7A2C-4A74-957A-3709075A3241}"/>
              </a:ext>
            </a:extLst>
          </p:cNvPr>
          <p:cNvSpPr>
            <a:spLocks noGrp="1"/>
          </p:cNvSpPr>
          <p:nvPr>
            <p:ph type="title"/>
          </p:nvPr>
        </p:nvSpPr>
        <p:spPr>
          <a:xfrm>
            <a:off x="6274916" y="808056"/>
            <a:ext cx="4295223" cy="1077229"/>
          </a:xfrm>
        </p:spPr>
        <p:txBody>
          <a:bodyPr>
            <a:normAutofit fontScale="90000"/>
          </a:bodyPr>
          <a:lstStyle/>
          <a:p>
            <a:r>
              <a:rPr lang="sr-Latn-RS" sz="3000" i="1">
                <a:ea typeface="+mj-lt"/>
                <a:cs typeface="+mj-lt"/>
              </a:rPr>
              <a:t>Jednostavan upit primenom filter opcije nad kolekcijom Wine</a:t>
            </a:r>
            <a:endParaRPr lang="en-US" sz="3000">
              <a:cs typeface="Arial"/>
            </a:endParaRPr>
          </a:p>
        </p:txBody>
      </p:sp>
      <p:pic>
        <p:nvPicPr>
          <p:cNvPr id="4" name="Picture 4" descr="Graphical user interface, text, application, email&#10;&#10;Description automatically generated">
            <a:extLst>
              <a:ext uri="{FF2B5EF4-FFF2-40B4-BE49-F238E27FC236}">
                <a16:creationId xmlns:a16="http://schemas.microsoft.com/office/drawing/2014/main" id="{D7E18808-C1EF-45FB-BF0B-68479B2F947C}"/>
              </a:ext>
            </a:extLst>
          </p:cNvPr>
          <p:cNvPicPr>
            <a:picLocks noGrp="1" noChangeAspect="1"/>
          </p:cNvPicPr>
          <p:nvPr>
            <p:ph idx="1"/>
          </p:nvPr>
        </p:nvPicPr>
        <p:blipFill>
          <a:blip r:embed="rId2"/>
          <a:stretch>
            <a:fillRect/>
          </a:stretch>
        </p:blipFill>
        <p:spPr>
          <a:xfrm>
            <a:off x="1044173" y="50719"/>
            <a:ext cx="5232837" cy="6770404"/>
          </a:xfrm>
        </p:spPr>
      </p:pic>
      <p:pic>
        <p:nvPicPr>
          <p:cNvPr id="6" name="Picture 5" descr="A picture containing icon&#10;&#10;Description automatically generated">
            <a:extLst>
              <a:ext uri="{FF2B5EF4-FFF2-40B4-BE49-F238E27FC236}">
                <a16:creationId xmlns:a16="http://schemas.microsoft.com/office/drawing/2014/main" id="{CC549B42-5509-4790-9CF5-20D6FF0E6D1D}"/>
              </a:ext>
            </a:extLst>
          </p:cNvPr>
          <p:cNvPicPr>
            <a:picLocks noChangeAspect="1"/>
          </p:cNvPicPr>
          <p:nvPr/>
        </p:nvPicPr>
        <p:blipFill>
          <a:blip r:embed="rId3"/>
          <a:stretch>
            <a:fillRect/>
          </a:stretch>
        </p:blipFill>
        <p:spPr>
          <a:xfrm>
            <a:off x="11466653" y="244033"/>
            <a:ext cx="727277" cy="736922"/>
          </a:xfrm>
          <a:prstGeom prst="rect">
            <a:avLst/>
          </a:prstGeom>
        </p:spPr>
      </p:pic>
    </p:spTree>
    <p:extLst>
      <p:ext uri="{BB962C8B-B14F-4D97-AF65-F5344CB8AC3E}">
        <p14:creationId xmlns:p14="http://schemas.microsoft.com/office/powerpoint/2010/main" val="8406089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A87CB-7BDA-43C4-869A-BE741E3ADADA}"/>
              </a:ext>
            </a:extLst>
          </p:cNvPr>
          <p:cNvSpPr>
            <a:spLocks noGrp="1"/>
          </p:cNvSpPr>
          <p:nvPr>
            <p:ph type="title"/>
          </p:nvPr>
        </p:nvSpPr>
        <p:spPr>
          <a:xfrm>
            <a:off x="7440868" y="808056"/>
            <a:ext cx="3129271" cy="2481879"/>
          </a:xfrm>
        </p:spPr>
        <p:txBody>
          <a:bodyPr>
            <a:noAutofit/>
          </a:bodyPr>
          <a:lstStyle/>
          <a:p>
            <a:r>
              <a:rPr lang="sr-Latn-RS" sz="3000" i="1">
                <a:ea typeface="+mj-lt"/>
                <a:cs typeface="+mj-lt"/>
              </a:rPr>
              <a:t>Složeni upit primenom filter, project i sort opcija nad kolekcijom Wine</a:t>
            </a:r>
            <a:endParaRPr lang="en-US" sz="3000">
              <a:cs typeface="Arial"/>
            </a:endParaRPr>
          </a:p>
        </p:txBody>
      </p:sp>
      <p:pic>
        <p:nvPicPr>
          <p:cNvPr id="4" name="Picture 4" descr="Graphical user interface, text, application, email&#10;&#10;Description automatically generated">
            <a:extLst>
              <a:ext uri="{FF2B5EF4-FFF2-40B4-BE49-F238E27FC236}">
                <a16:creationId xmlns:a16="http://schemas.microsoft.com/office/drawing/2014/main" id="{ABE23237-AD35-47FD-92C5-B3878B7BB14C}"/>
              </a:ext>
            </a:extLst>
          </p:cNvPr>
          <p:cNvPicPr>
            <a:picLocks noGrp="1" noChangeAspect="1"/>
          </p:cNvPicPr>
          <p:nvPr>
            <p:ph idx="1"/>
          </p:nvPr>
        </p:nvPicPr>
        <p:blipFill>
          <a:blip r:embed="rId2"/>
          <a:stretch>
            <a:fillRect/>
          </a:stretch>
        </p:blipFill>
        <p:spPr>
          <a:xfrm>
            <a:off x="1071593" y="831080"/>
            <a:ext cx="5976721" cy="5466743"/>
          </a:xfrm>
        </p:spPr>
      </p:pic>
      <p:pic>
        <p:nvPicPr>
          <p:cNvPr id="6" name="Picture 5" descr="A picture containing icon&#10;&#10;Description automatically generated">
            <a:extLst>
              <a:ext uri="{FF2B5EF4-FFF2-40B4-BE49-F238E27FC236}">
                <a16:creationId xmlns:a16="http://schemas.microsoft.com/office/drawing/2014/main" id="{4F23CCDA-F48B-4EDD-A863-6BB484959620}"/>
              </a:ext>
            </a:extLst>
          </p:cNvPr>
          <p:cNvPicPr>
            <a:picLocks noChangeAspect="1"/>
          </p:cNvPicPr>
          <p:nvPr/>
        </p:nvPicPr>
        <p:blipFill>
          <a:blip r:embed="rId3"/>
          <a:stretch>
            <a:fillRect/>
          </a:stretch>
        </p:blipFill>
        <p:spPr>
          <a:xfrm>
            <a:off x="11466653" y="244033"/>
            <a:ext cx="727277" cy="736922"/>
          </a:xfrm>
          <a:prstGeom prst="rect">
            <a:avLst/>
          </a:prstGeom>
        </p:spPr>
      </p:pic>
    </p:spTree>
    <p:extLst>
      <p:ext uri="{BB962C8B-B14F-4D97-AF65-F5344CB8AC3E}">
        <p14:creationId xmlns:p14="http://schemas.microsoft.com/office/powerpoint/2010/main" val="2815777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1CA53-0694-4FE3-81AB-04278F36E4FC}"/>
              </a:ext>
            </a:extLst>
          </p:cNvPr>
          <p:cNvSpPr>
            <a:spLocks noGrp="1"/>
          </p:cNvSpPr>
          <p:nvPr>
            <p:ph type="title"/>
          </p:nvPr>
        </p:nvSpPr>
        <p:spPr/>
        <p:txBody>
          <a:bodyPr>
            <a:normAutofit/>
          </a:bodyPr>
          <a:lstStyle/>
          <a:p>
            <a:r>
              <a:rPr lang="sr-Latn-RS" sz="3000" i="1">
                <a:ea typeface="+mj-lt"/>
                <a:cs typeface="+mj-lt"/>
              </a:rPr>
              <a:t>Pregled kolekcije WineType</a:t>
            </a:r>
            <a:endParaRPr lang="en-US" sz="3000">
              <a:cs typeface="Arial"/>
            </a:endParaRPr>
          </a:p>
        </p:txBody>
      </p:sp>
      <p:pic>
        <p:nvPicPr>
          <p:cNvPr id="4" name="Picture 4" descr="Table&#10;&#10;Description automatically generated">
            <a:extLst>
              <a:ext uri="{FF2B5EF4-FFF2-40B4-BE49-F238E27FC236}">
                <a16:creationId xmlns:a16="http://schemas.microsoft.com/office/drawing/2014/main" id="{A762460A-8C64-4A47-9466-CAE2ECB63DAF}"/>
              </a:ext>
            </a:extLst>
          </p:cNvPr>
          <p:cNvPicPr>
            <a:picLocks noGrp="1" noChangeAspect="1"/>
          </p:cNvPicPr>
          <p:nvPr>
            <p:ph idx="1"/>
          </p:nvPr>
        </p:nvPicPr>
        <p:blipFill>
          <a:blip r:embed="rId2"/>
          <a:stretch>
            <a:fillRect/>
          </a:stretch>
        </p:blipFill>
        <p:spPr>
          <a:xfrm>
            <a:off x="1100259" y="1847713"/>
            <a:ext cx="5818397" cy="3809885"/>
          </a:xfrm>
        </p:spPr>
      </p:pic>
      <p:pic>
        <p:nvPicPr>
          <p:cNvPr id="6" name="Picture 5" descr="A picture containing icon&#10;&#10;Description automatically generated">
            <a:extLst>
              <a:ext uri="{FF2B5EF4-FFF2-40B4-BE49-F238E27FC236}">
                <a16:creationId xmlns:a16="http://schemas.microsoft.com/office/drawing/2014/main" id="{80C28E89-1E9C-4324-838F-99AE1971F426}"/>
              </a:ext>
            </a:extLst>
          </p:cNvPr>
          <p:cNvPicPr>
            <a:picLocks noChangeAspect="1"/>
          </p:cNvPicPr>
          <p:nvPr/>
        </p:nvPicPr>
        <p:blipFill>
          <a:blip r:embed="rId3"/>
          <a:stretch>
            <a:fillRect/>
          </a:stretch>
        </p:blipFill>
        <p:spPr>
          <a:xfrm>
            <a:off x="11466653" y="244033"/>
            <a:ext cx="727277" cy="736922"/>
          </a:xfrm>
          <a:prstGeom prst="rect">
            <a:avLst/>
          </a:prstGeom>
        </p:spPr>
      </p:pic>
    </p:spTree>
    <p:extLst>
      <p:ext uri="{BB962C8B-B14F-4D97-AF65-F5344CB8AC3E}">
        <p14:creationId xmlns:p14="http://schemas.microsoft.com/office/powerpoint/2010/main" val="4032248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D5375-5BF5-4012-AD3E-DB3D686846FF}"/>
              </a:ext>
            </a:extLst>
          </p:cNvPr>
          <p:cNvSpPr>
            <a:spLocks noGrp="1"/>
          </p:cNvSpPr>
          <p:nvPr>
            <p:ph type="title"/>
          </p:nvPr>
        </p:nvSpPr>
        <p:spPr>
          <a:xfrm>
            <a:off x="5889326" y="808056"/>
            <a:ext cx="4680813" cy="1077229"/>
          </a:xfrm>
        </p:spPr>
        <p:txBody>
          <a:bodyPr>
            <a:normAutofit fontScale="90000"/>
          </a:bodyPr>
          <a:lstStyle/>
          <a:p>
            <a:r>
              <a:rPr lang="sr-Latn-RS" sz="3000" i="1">
                <a:ea typeface="+mj-lt"/>
                <a:cs typeface="+mj-lt"/>
              </a:rPr>
              <a:t>Dodavanje </a:t>
            </a:r>
            <a:r>
              <a:rPr lang="sr-Latn-RS" sz="3000" b="1" i="1">
                <a:ea typeface="+mj-lt"/>
                <a:cs typeface="+mj-lt"/>
              </a:rPr>
              <a:t>unique</a:t>
            </a:r>
            <a:r>
              <a:rPr lang="sr-Latn-RS" sz="3000" i="1">
                <a:ea typeface="+mj-lt"/>
                <a:cs typeface="+mj-lt"/>
              </a:rPr>
              <a:t> indeksa u kolekciju WineType</a:t>
            </a:r>
            <a:endParaRPr lang="en-US" sz="3000">
              <a:cs typeface="Arial"/>
            </a:endParaRPr>
          </a:p>
        </p:txBody>
      </p:sp>
      <p:pic>
        <p:nvPicPr>
          <p:cNvPr id="4" name="Picture 4" descr="Graphical user interface, text, application&#10;&#10;Description automatically generated">
            <a:extLst>
              <a:ext uri="{FF2B5EF4-FFF2-40B4-BE49-F238E27FC236}">
                <a16:creationId xmlns:a16="http://schemas.microsoft.com/office/drawing/2014/main" id="{FD30B7D4-C63E-4BF7-ABBB-8956004AE641}"/>
              </a:ext>
            </a:extLst>
          </p:cNvPr>
          <p:cNvPicPr>
            <a:picLocks noGrp="1" noChangeAspect="1"/>
          </p:cNvPicPr>
          <p:nvPr>
            <p:ph idx="1"/>
          </p:nvPr>
        </p:nvPicPr>
        <p:blipFill>
          <a:blip r:embed="rId2"/>
          <a:stretch>
            <a:fillRect/>
          </a:stretch>
        </p:blipFill>
        <p:spPr>
          <a:xfrm>
            <a:off x="1104119" y="665827"/>
            <a:ext cx="4681449" cy="6026767"/>
          </a:xfrm>
        </p:spPr>
      </p:pic>
      <p:pic>
        <p:nvPicPr>
          <p:cNvPr id="6" name="Picture 5" descr="A picture containing icon&#10;&#10;Description automatically generated">
            <a:extLst>
              <a:ext uri="{FF2B5EF4-FFF2-40B4-BE49-F238E27FC236}">
                <a16:creationId xmlns:a16="http://schemas.microsoft.com/office/drawing/2014/main" id="{F54953D1-5D8C-4609-9710-E7C560DB18B1}"/>
              </a:ext>
            </a:extLst>
          </p:cNvPr>
          <p:cNvPicPr>
            <a:picLocks noChangeAspect="1"/>
          </p:cNvPicPr>
          <p:nvPr/>
        </p:nvPicPr>
        <p:blipFill>
          <a:blip r:embed="rId3"/>
          <a:stretch>
            <a:fillRect/>
          </a:stretch>
        </p:blipFill>
        <p:spPr>
          <a:xfrm>
            <a:off x="11466653" y="244033"/>
            <a:ext cx="727277" cy="736922"/>
          </a:xfrm>
          <a:prstGeom prst="rect">
            <a:avLst/>
          </a:prstGeom>
        </p:spPr>
      </p:pic>
    </p:spTree>
    <p:extLst>
      <p:ext uri="{BB962C8B-B14F-4D97-AF65-F5344CB8AC3E}">
        <p14:creationId xmlns:p14="http://schemas.microsoft.com/office/powerpoint/2010/main" val="1187848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454E9-90D4-431D-A013-89C788EA846B}"/>
              </a:ext>
            </a:extLst>
          </p:cNvPr>
          <p:cNvSpPr>
            <a:spLocks noGrp="1"/>
          </p:cNvSpPr>
          <p:nvPr>
            <p:ph type="title"/>
          </p:nvPr>
        </p:nvSpPr>
        <p:spPr>
          <a:xfrm>
            <a:off x="950098" y="808056"/>
            <a:ext cx="9620041" cy="1077229"/>
          </a:xfrm>
        </p:spPr>
        <p:txBody>
          <a:bodyPr>
            <a:normAutofit fontScale="90000"/>
          </a:bodyPr>
          <a:lstStyle/>
          <a:p>
            <a:r>
              <a:rPr lang="sr-Latn-RS" sz="3000" i="1">
                <a:ea typeface="+mj-lt"/>
                <a:cs typeface="+mj-lt"/>
              </a:rPr>
              <a:t>Izlistinani indeksi u kolekciji WineType (levo)</a:t>
            </a:r>
            <a:br>
              <a:rPr lang="sr-Latn-RS" sz="3000" i="1" dirty="0">
                <a:ea typeface="+mj-lt"/>
                <a:cs typeface="+mj-lt"/>
              </a:rPr>
            </a:br>
            <a:r>
              <a:rPr lang="sr-Latn-RS" sz="3000" i="1">
                <a:ea typeface="+mj-lt"/>
                <a:cs typeface="+mj-lt"/>
              </a:rPr>
              <a:t>Indeksi u kolekciji Wine pre dodavanja novog indeksa (desno)</a:t>
            </a:r>
            <a:endParaRPr lang="en-US" sz="3000">
              <a:cs typeface="Arial"/>
            </a:endParaRPr>
          </a:p>
        </p:txBody>
      </p:sp>
      <p:pic>
        <p:nvPicPr>
          <p:cNvPr id="4" name="Picture 4" descr="Text&#10;&#10;Description automatically generated">
            <a:extLst>
              <a:ext uri="{FF2B5EF4-FFF2-40B4-BE49-F238E27FC236}">
                <a16:creationId xmlns:a16="http://schemas.microsoft.com/office/drawing/2014/main" id="{8A8A9F93-94C0-46EB-878A-CE5B7ADFB10D}"/>
              </a:ext>
            </a:extLst>
          </p:cNvPr>
          <p:cNvPicPr>
            <a:picLocks noGrp="1" noChangeAspect="1"/>
          </p:cNvPicPr>
          <p:nvPr>
            <p:ph idx="1"/>
          </p:nvPr>
        </p:nvPicPr>
        <p:blipFill>
          <a:blip r:embed="rId2"/>
          <a:stretch>
            <a:fillRect/>
          </a:stretch>
        </p:blipFill>
        <p:spPr>
          <a:xfrm>
            <a:off x="1081727" y="2356325"/>
            <a:ext cx="4588524" cy="4059600"/>
          </a:xfrm>
        </p:spPr>
      </p:pic>
      <p:pic>
        <p:nvPicPr>
          <p:cNvPr id="5" name="Picture 5" descr="Text&#10;&#10;Description automatically generated">
            <a:extLst>
              <a:ext uri="{FF2B5EF4-FFF2-40B4-BE49-F238E27FC236}">
                <a16:creationId xmlns:a16="http://schemas.microsoft.com/office/drawing/2014/main" id="{B391AF46-3B61-441E-B155-228D3561F5BF}"/>
              </a:ext>
            </a:extLst>
          </p:cNvPr>
          <p:cNvPicPr>
            <a:picLocks noChangeAspect="1"/>
          </p:cNvPicPr>
          <p:nvPr/>
        </p:nvPicPr>
        <p:blipFill>
          <a:blip r:embed="rId3"/>
          <a:stretch>
            <a:fillRect/>
          </a:stretch>
        </p:blipFill>
        <p:spPr>
          <a:xfrm>
            <a:off x="5761822" y="2359966"/>
            <a:ext cx="4790500" cy="2643005"/>
          </a:xfrm>
          <a:prstGeom prst="rect">
            <a:avLst/>
          </a:prstGeom>
        </p:spPr>
      </p:pic>
      <p:pic>
        <p:nvPicPr>
          <p:cNvPr id="7" name="Picture 5" descr="A picture containing icon&#10;&#10;Description automatically generated">
            <a:extLst>
              <a:ext uri="{FF2B5EF4-FFF2-40B4-BE49-F238E27FC236}">
                <a16:creationId xmlns:a16="http://schemas.microsoft.com/office/drawing/2014/main" id="{C5FAAEF1-56D5-4582-9003-44C3FA27B321}"/>
              </a:ext>
            </a:extLst>
          </p:cNvPr>
          <p:cNvPicPr>
            <a:picLocks noChangeAspect="1"/>
          </p:cNvPicPr>
          <p:nvPr/>
        </p:nvPicPr>
        <p:blipFill>
          <a:blip r:embed="rId4"/>
          <a:stretch>
            <a:fillRect/>
          </a:stretch>
        </p:blipFill>
        <p:spPr>
          <a:xfrm>
            <a:off x="11466653" y="244033"/>
            <a:ext cx="727277" cy="736922"/>
          </a:xfrm>
          <a:prstGeom prst="rect">
            <a:avLst/>
          </a:prstGeom>
        </p:spPr>
      </p:pic>
    </p:spTree>
    <p:extLst>
      <p:ext uri="{BB962C8B-B14F-4D97-AF65-F5344CB8AC3E}">
        <p14:creationId xmlns:p14="http://schemas.microsoft.com/office/powerpoint/2010/main" val="1957025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E5888-6AC8-4E34-B001-0675A457E9D8}"/>
              </a:ext>
            </a:extLst>
          </p:cNvPr>
          <p:cNvSpPr>
            <a:spLocks noGrp="1"/>
          </p:cNvSpPr>
          <p:nvPr>
            <p:ph type="title"/>
          </p:nvPr>
        </p:nvSpPr>
        <p:spPr>
          <a:xfrm>
            <a:off x="986821" y="808056"/>
            <a:ext cx="9583318" cy="1077229"/>
          </a:xfrm>
        </p:spPr>
        <p:txBody>
          <a:bodyPr>
            <a:normAutofit/>
          </a:bodyPr>
          <a:lstStyle/>
          <a:p>
            <a:r>
              <a:rPr lang="sr-Latn-RS" sz="3000" i="1">
                <a:ea typeface="+mj-lt"/>
                <a:cs typeface="+mj-lt"/>
              </a:rPr>
              <a:t>Indeksi u kolekciji Wine pre dodavanja novog indeksa</a:t>
            </a:r>
            <a:endParaRPr lang="en-US" sz="3000">
              <a:cs typeface="Arial"/>
            </a:endParaRPr>
          </a:p>
        </p:txBody>
      </p:sp>
      <p:pic>
        <p:nvPicPr>
          <p:cNvPr id="4" name="Picture 4">
            <a:extLst>
              <a:ext uri="{FF2B5EF4-FFF2-40B4-BE49-F238E27FC236}">
                <a16:creationId xmlns:a16="http://schemas.microsoft.com/office/drawing/2014/main" id="{3623440F-470F-4F16-B815-BD946360432D}"/>
              </a:ext>
            </a:extLst>
          </p:cNvPr>
          <p:cNvPicPr>
            <a:picLocks noGrp="1" noChangeAspect="1"/>
          </p:cNvPicPr>
          <p:nvPr>
            <p:ph idx="1"/>
          </p:nvPr>
        </p:nvPicPr>
        <p:blipFill>
          <a:blip r:embed="rId2"/>
          <a:stretch>
            <a:fillRect/>
          </a:stretch>
        </p:blipFill>
        <p:spPr>
          <a:xfrm>
            <a:off x="2564127" y="2209033"/>
            <a:ext cx="6214086" cy="2848548"/>
          </a:xfrm>
        </p:spPr>
      </p:pic>
      <p:pic>
        <p:nvPicPr>
          <p:cNvPr id="7" name="Picture 5" descr="A picture containing icon&#10;&#10;Description automatically generated">
            <a:extLst>
              <a:ext uri="{FF2B5EF4-FFF2-40B4-BE49-F238E27FC236}">
                <a16:creationId xmlns:a16="http://schemas.microsoft.com/office/drawing/2014/main" id="{583D87BE-03A1-46D2-9BA9-BFC82F438559}"/>
              </a:ext>
            </a:extLst>
          </p:cNvPr>
          <p:cNvPicPr>
            <a:picLocks noChangeAspect="1"/>
          </p:cNvPicPr>
          <p:nvPr/>
        </p:nvPicPr>
        <p:blipFill>
          <a:blip r:embed="rId3"/>
          <a:stretch>
            <a:fillRect/>
          </a:stretch>
        </p:blipFill>
        <p:spPr>
          <a:xfrm>
            <a:off x="11466653" y="244033"/>
            <a:ext cx="727277" cy="736922"/>
          </a:xfrm>
          <a:prstGeom prst="rect">
            <a:avLst/>
          </a:prstGeom>
        </p:spPr>
      </p:pic>
    </p:spTree>
    <p:extLst>
      <p:ext uri="{BB962C8B-B14F-4D97-AF65-F5344CB8AC3E}">
        <p14:creationId xmlns:p14="http://schemas.microsoft.com/office/powerpoint/2010/main" val="7702078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DF4FF-A384-4680-AE0F-3E64480E9842}"/>
              </a:ext>
            </a:extLst>
          </p:cNvPr>
          <p:cNvSpPr>
            <a:spLocks noGrp="1"/>
          </p:cNvSpPr>
          <p:nvPr>
            <p:ph type="title"/>
          </p:nvPr>
        </p:nvSpPr>
        <p:spPr>
          <a:xfrm>
            <a:off x="977639" y="789695"/>
            <a:ext cx="10097439" cy="1077229"/>
          </a:xfrm>
        </p:spPr>
        <p:txBody>
          <a:bodyPr>
            <a:normAutofit fontScale="90000"/>
          </a:bodyPr>
          <a:lstStyle/>
          <a:p>
            <a:r>
              <a:rPr lang="sr-Latn-RS" sz="3000" i="1">
                <a:ea typeface="+mj-lt"/>
                <a:cs typeface="+mj-lt"/>
              </a:rPr>
              <a:t>Dodavanje </a:t>
            </a:r>
            <a:r>
              <a:rPr lang="sr-Latn-RS" sz="3000" b="1" i="1">
                <a:ea typeface="+mj-lt"/>
                <a:cs typeface="+mj-lt"/>
              </a:rPr>
              <a:t>compound</a:t>
            </a:r>
            <a:r>
              <a:rPr lang="sr-Latn-RS" sz="3000" i="1">
                <a:ea typeface="+mj-lt"/>
                <a:cs typeface="+mj-lt"/>
              </a:rPr>
              <a:t> indeksa u kolekciji Wine (levo)</a:t>
            </a:r>
            <a:br>
              <a:rPr lang="sr-Latn-RS" sz="3000" i="1" dirty="0">
                <a:ea typeface="+mj-lt"/>
                <a:cs typeface="+mj-lt"/>
              </a:rPr>
            </a:br>
            <a:r>
              <a:rPr lang="sr-Latn-RS" sz="3000" i="1">
                <a:ea typeface="+mj-lt"/>
                <a:cs typeface="+mj-lt"/>
              </a:rPr>
              <a:t>Indeksi u kolekciji Wine nakon dodavanja novog indeksa (desno)</a:t>
            </a:r>
          </a:p>
        </p:txBody>
      </p:sp>
      <p:pic>
        <p:nvPicPr>
          <p:cNvPr id="4" name="Picture 4" descr="Graphical user interface, application&#10;&#10;Description automatically generated">
            <a:extLst>
              <a:ext uri="{FF2B5EF4-FFF2-40B4-BE49-F238E27FC236}">
                <a16:creationId xmlns:a16="http://schemas.microsoft.com/office/drawing/2014/main" id="{C9ABAB04-F55D-44B5-B7B7-A256C36936B0}"/>
              </a:ext>
            </a:extLst>
          </p:cNvPr>
          <p:cNvPicPr>
            <a:picLocks noGrp="1" noChangeAspect="1"/>
          </p:cNvPicPr>
          <p:nvPr>
            <p:ph idx="1"/>
          </p:nvPr>
        </p:nvPicPr>
        <p:blipFill>
          <a:blip r:embed="rId2"/>
          <a:stretch>
            <a:fillRect/>
          </a:stretch>
        </p:blipFill>
        <p:spPr>
          <a:xfrm>
            <a:off x="1215478" y="2110626"/>
            <a:ext cx="4568901" cy="4064421"/>
          </a:xfrm>
        </p:spPr>
      </p:pic>
      <p:pic>
        <p:nvPicPr>
          <p:cNvPr id="5" name="Picture 5" descr="Text&#10;&#10;Description automatically generated">
            <a:extLst>
              <a:ext uri="{FF2B5EF4-FFF2-40B4-BE49-F238E27FC236}">
                <a16:creationId xmlns:a16="http://schemas.microsoft.com/office/drawing/2014/main" id="{B09F8AC0-5F30-4CA0-909E-030CC6905BB8}"/>
              </a:ext>
            </a:extLst>
          </p:cNvPr>
          <p:cNvPicPr>
            <a:picLocks noChangeAspect="1"/>
          </p:cNvPicPr>
          <p:nvPr/>
        </p:nvPicPr>
        <p:blipFill>
          <a:blip r:embed="rId3"/>
          <a:stretch>
            <a:fillRect/>
          </a:stretch>
        </p:blipFill>
        <p:spPr>
          <a:xfrm>
            <a:off x="5899533" y="2151688"/>
            <a:ext cx="4680331" cy="4060258"/>
          </a:xfrm>
          <a:prstGeom prst="rect">
            <a:avLst/>
          </a:prstGeom>
        </p:spPr>
      </p:pic>
      <p:sp>
        <p:nvSpPr>
          <p:cNvPr id="6" name="TextBox 5">
            <a:extLst>
              <a:ext uri="{FF2B5EF4-FFF2-40B4-BE49-F238E27FC236}">
                <a16:creationId xmlns:a16="http://schemas.microsoft.com/office/drawing/2014/main" id="{26423F79-A67E-4D30-9C5D-C980BE77E6A2}"/>
              </a:ext>
            </a:extLst>
          </p:cNvPr>
          <p:cNvSpPr txBox="1"/>
          <p:nvPr/>
        </p:nvSpPr>
        <p:spPr>
          <a:xfrm>
            <a:off x="2704642" y="6248399"/>
            <a:ext cx="646139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sr-Latn-RS" sz="1200">
                <a:latin typeface="Times New Roman"/>
                <a:cs typeface="Times New Roman"/>
              </a:rPr>
              <a:t>Vrednost 1 označava da se sortiranje vrši u rastućem redosledu, dok vrednost -1 ukazuje na obrnuto odnosno na opadajući redosled</a:t>
            </a:r>
            <a:endParaRPr lang="en-US">
              <a:cs typeface="Arial"/>
            </a:endParaRPr>
          </a:p>
        </p:txBody>
      </p:sp>
      <p:pic>
        <p:nvPicPr>
          <p:cNvPr id="8" name="Picture 5" descr="A picture containing icon&#10;&#10;Description automatically generated">
            <a:extLst>
              <a:ext uri="{FF2B5EF4-FFF2-40B4-BE49-F238E27FC236}">
                <a16:creationId xmlns:a16="http://schemas.microsoft.com/office/drawing/2014/main" id="{2CBAD547-769F-4B06-AF07-8E09099812CF}"/>
              </a:ext>
            </a:extLst>
          </p:cNvPr>
          <p:cNvPicPr>
            <a:picLocks noChangeAspect="1"/>
          </p:cNvPicPr>
          <p:nvPr/>
        </p:nvPicPr>
        <p:blipFill>
          <a:blip r:embed="rId4"/>
          <a:stretch>
            <a:fillRect/>
          </a:stretch>
        </p:blipFill>
        <p:spPr>
          <a:xfrm>
            <a:off x="11466653" y="244033"/>
            <a:ext cx="727277" cy="736922"/>
          </a:xfrm>
          <a:prstGeom prst="rect">
            <a:avLst/>
          </a:prstGeom>
        </p:spPr>
      </p:pic>
    </p:spTree>
    <p:extLst>
      <p:ext uri="{BB962C8B-B14F-4D97-AF65-F5344CB8AC3E}">
        <p14:creationId xmlns:p14="http://schemas.microsoft.com/office/powerpoint/2010/main" val="7021837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6621D-9BE3-44D4-8C20-19D449356131}"/>
              </a:ext>
            </a:extLst>
          </p:cNvPr>
          <p:cNvSpPr>
            <a:spLocks noGrp="1"/>
          </p:cNvSpPr>
          <p:nvPr>
            <p:ph type="title"/>
          </p:nvPr>
        </p:nvSpPr>
        <p:spPr>
          <a:xfrm>
            <a:off x="683858" y="780514"/>
            <a:ext cx="10134161" cy="1077229"/>
          </a:xfrm>
        </p:spPr>
        <p:txBody>
          <a:bodyPr>
            <a:normAutofit/>
          </a:bodyPr>
          <a:lstStyle/>
          <a:p>
            <a:r>
              <a:rPr lang="sr-Latn-RS" sz="3000" i="1">
                <a:ea typeface="+mj-lt"/>
                <a:cs typeface="+mj-lt"/>
              </a:rPr>
              <a:t>Indeksi u kolekciji Wine nakon dodavanja novog indeksa</a:t>
            </a:r>
            <a:endParaRPr lang="en-US" sz="3000">
              <a:cs typeface="Arial"/>
            </a:endParaRPr>
          </a:p>
        </p:txBody>
      </p:sp>
      <p:pic>
        <p:nvPicPr>
          <p:cNvPr id="4" name="Picture 4" descr="Graphical user interface, text, application&#10;&#10;Description automatically generated">
            <a:extLst>
              <a:ext uri="{FF2B5EF4-FFF2-40B4-BE49-F238E27FC236}">
                <a16:creationId xmlns:a16="http://schemas.microsoft.com/office/drawing/2014/main" id="{3B92ECB4-2ACA-41BB-83BC-657B04AB3B6F}"/>
              </a:ext>
            </a:extLst>
          </p:cNvPr>
          <p:cNvPicPr>
            <a:picLocks noGrp="1" noChangeAspect="1"/>
          </p:cNvPicPr>
          <p:nvPr>
            <p:ph idx="1"/>
          </p:nvPr>
        </p:nvPicPr>
        <p:blipFill>
          <a:blip r:embed="rId2"/>
          <a:stretch>
            <a:fillRect/>
          </a:stretch>
        </p:blipFill>
        <p:spPr>
          <a:xfrm>
            <a:off x="2869444" y="2022549"/>
            <a:ext cx="6135935" cy="3717274"/>
          </a:xfrm>
        </p:spPr>
      </p:pic>
    </p:spTree>
    <p:extLst>
      <p:ext uri="{BB962C8B-B14F-4D97-AF65-F5344CB8AC3E}">
        <p14:creationId xmlns:p14="http://schemas.microsoft.com/office/powerpoint/2010/main" val="41576168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0D2B5-1EFA-4DC8-AE77-7209C805A88D}"/>
              </a:ext>
            </a:extLst>
          </p:cNvPr>
          <p:cNvSpPr>
            <a:spLocks noGrp="1"/>
          </p:cNvSpPr>
          <p:nvPr>
            <p:ph type="title"/>
          </p:nvPr>
        </p:nvSpPr>
        <p:spPr>
          <a:xfrm>
            <a:off x="1060267" y="743791"/>
            <a:ext cx="9803655" cy="1077229"/>
          </a:xfrm>
        </p:spPr>
        <p:txBody>
          <a:bodyPr>
            <a:normAutofit/>
          </a:bodyPr>
          <a:lstStyle/>
          <a:p>
            <a:r>
              <a:rPr lang="sr-Latn-RS" sz="3000" i="1">
                <a:ea typeface="+mj-lt"/>
                <a:cs typeface="+mj-lt"/>
              </a:rPr>
              <a:t>Operacija kojom se izlistavaju svi indeksi u bazi i rezultati</a:t>
            </a:r>
            <a:endParaRPr lang="en-US" sz="3000">
              <a:cs typeface="Arial"/>
            </a:endParaRPr>
          </a:p>
        </p:txBody>
      </p:sp>
      <p:pic>
        <p:nvPicPr>
          <p:cNvPr id="4" name="Picture 4" descr="Text&#10;&#10;Description automatically generated">
            <a:extLst>
              <a:ext uri="{FF2B5EF4-FFF2-40B4-BE49-F238E27FC236}">
                <a16:creationId xmlns:a16="http://schemas.microsoft.com/office/drawing/2014/main" id="{09167699-4BF7-46AC-AFA5-753FD9F1A399}"/>
              </a:ext>
            </a:extLst>
          </p:cNvPr>
          <p:cNvPicPr>
            <a:picLocks noGrp="1" noChangeAspect="1"/>
          </p:cNvPicPr>
          <p:nvPr>
            <p:ph idx="1"/>
          </p:nvPr>
        </p:nvPicPr>
        <p:blipFill>
          <a:blip r:embed="rId2"/>
          <a:stretch>
            <a:fillRect/>
          </a:stretch>
        </p:blipFill>
        <p:spPr>
          <a:xfrm>
            <a:off x="1057054" y="1346963"/>
            <a:ext cx="4362450" cy="781050"/>
          </a:xfrm>
        </p:spPr>
      </p:pic>
      <p:pic>
        <p:nvPicPr>
          <p:cNvPr id="5" name="Picture 5" descr="Text&#10;&#10;Description automatically generated">
            <a:extLst>
              <a:ext uri="{FF2B5EF4-FFF2-40B4-BE49-F238E27FC236}">
                <a16:creationId xmlns:a16="http://schemas.microsoft.com/office/drawing/2014/main" id="{E0036BFD-5122-4F30-B8CD-437DFEA9B88E}"/>
              </a:ext>
            </a:extLst>
          </p:cNvPr>
          <p:cNvPicPr>
            <a:picLocks noChangeAspect="1"/>
          </p:cNvPicPr>
          <p:nvPr/>
        </p:nvPicPr>
        <p:blipFill>
          <a:blip r:embed="rId3"/>
          <a:stretch>
            <a:fillRect/>
          </a:stretch>
        </p:blipFill>
        <p:spPr>
          <a:xfrm>
            <a:off x="5477617" y="1344058"/>
            <a:ext cx="3054551" cy="5271571"/>
          </a:xfrm>
          <a:prstGeom prst="rect">
            <a:avLst/>
          </a:prstGeom>
        </p:spPr>
      </p:pic>
      <p:pic>
        <p:nvPicPr>
          <p:cNvPr id="6" name="Picture 6" descr="Text&#10;&#10;Description automatically generated">
            <a:extLst>
              <a:ext uri="{FF2B5EF4-FFF2-40B4-BE49-F238E27FC236}">
                <a16:creationId xmlns:a16="http://schemas.microsoft.com/office/drawing/2014/main" id="{342B6E00-B75D-4FBF-A68C-A2F792FAAEA3}"/>
              </a:ext>
            </a:extLst>
          </p:cNvPr>
          <p:cNvPicPr>
            <a:picLocks noChangeAspect="1"/>
          </p:cNvPicPr>
          <p:nvPr/>
        </p:nvPicPr>
        <p:blipFill>
          <a:blip r:embed="rId4"/>
          <a:stretch>
            <a:fillRect/>
          </a:stretch>
        </p:blipFill>
        <p:spPr>
          <a:xfrm>
            <a:off x="8559163" y="1344058"/>
            <a:ext cx="2666130" cy="5271571"/>
          </a:xfrm>
          <a:prstGeom prst="rect">
            <a:avLst/>
          </a:prstGeom>
        </p:spPr>
      </p:pic>
      <p:pic>
        <p:nvPicPr>
          <p:cNvPr id="7" name="Picture 7" descr="Text&#10;&#10;Description automatically generated">
            <a:extLst>
              <a:ext uri="{FF2B5EF4-FFF2-40B4-BE49-F238E27FC236}">
                <a16:creationId xmlns:a16="http://schemas.microsoft.com/office/drawing/2014/main" id="{249CECE6-0FC5-484C-9746-564F676895AB}"/>
              </a:ext>
            </a:extLst>
          </p:cNvPr>
          <p:cNvPicPr>
            <a:picLocks noChangeAspect="1"/>
          </p:cNvPicPr>
          <p:nvPr/>
        </p:nvPicPr>
        <p:blipFill>
          <a:blip r:embed="rId5"/>
          <a:stretch>
            <a:fillRect/>
          </a:stretch>
        </p:blipFill>
        <p:spPr>
          <a:xfrm>
            <a:off x="2703606" y="2161142"/>
            <a:ext cx="2708548" cy="4454486"/>
          </a:xfrm>
          <a:prstGeom prst="rect">
            <a:avLst/>
          </a:prstGeom>
        </p:spPr>
      </p:pic>
      <p:pic>
        <p:nvPicPr>
          <p:cNvPr id="9" name="Picture 5" descr="A picture containing icon&#10;&#10;Description automatically generated">
            <a:extLst>
              <a:ext uri="{FF2B5EF4-FFF2-40B4-BE49-F238E27FC236}">
                <a16:creationId xmlns:a16="http://schemas.microsoft.com/office/drawing/2014/main" id="{A04588BA-5929-40FB-86DF-E1B56F6E2080}"/>
              </a:ext>
            </a:extLst>
          </p:cNvPr>
          <p:cNvPicPr>
            <a:picLocks noChangeAspect="1"/>
          </p:cNvPicPr>
          <p:nvPr/>
        </p:nvPicPr>
        <p:blipFill>
          <a:blip r:embed="rId6"/>
          <a:stretch>
            <a:fillRect/>
          </a:stretch>
        </p:blipFill>
        <p:spPr>
          <a:xfrm>
            <a:off x="11466653" y="244033"/>
            <a:ext cx="727277" cy="736922"/>
          </a:xfrm>
          <a:prstGeom prst="rect">
            <a:avLst/>
          </a:prstGeom>
        </p:spPr>
      </p:pic>
    </p:spTree>
    <p:extLst>
      <p:ext uri="{BB962C8B-B14F-4D97-AF65-F5344CB8AC3E}">
        <p14:creationId xmlns:p14="http://schemas.microsoft.com/office/powerpoint/2010/main" val="1356202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2DB76804-7F1D-459F-B0A5-D6E6382213CA}"/>
              </a:ext>
            </a:extLst>
          </p:cNvPr>
          <p:cNvSpPr>
            <a:spLocks noGrp="1"/>
          </p:cNvSpPr>
          <p:nvPr>
            <p:ph type="title"/>
          </p:nvPr>
        </p:nvSpPr>
        <p:spPr>
          <a:xfrm>
            <a:off x="2611808" y="1022548"/>
            <a:ext cx="7958331" cy="1308063"/>
          </a:xfrm>
        </p:spPr>
        <p:txBody>
          <a:bodyPr anchor="b">
            <a:normAutofit/>
          </a:bodyPr>
          <a:lstStyle/>
          <a:p>
            <a:r>
              <a:rPr lang="en-US" sz="3000">
                <a:ea typeface="+mj-lt"/>
                <a:cs typeface="+mj-lt"/>
              </a:rPr>
              <a:t>Struktura indeksa i metode indeksiranja</a:t>
            </a:r>
          </a:p>
          <a:p>
            <a:pPr algn="l"/>
            <a:endParaRPr lang="en-US" sz="3000" dirty="0">
              <a:solidFill>
                <a:srgbClr val="1F2D29"/>
              </a:solidFill>
              <a:cs typeface="Arial"/>
            </a:endParaRPr>
          </a:p>
        </p:txBody>
      </p:sp>
      <p:pic>
        <p:nvPicPr>
          <p:cNvPr id="4" name="Picture 26" descr="Diagram&#10;&#10;Description automatically generated">
            <a:extLst>
              <a:ext uri="{FF2B5EF4-FFF2-40B4-BE49-F238E27FC236}">
                <a16:creationId xmlns:a16="http://schemas.microsoft.com/office/drawing/2014/main" id="{57BD1D39-DBE0-47D3-8B50-027795F8A65C}"/>
              </a:ext>
            </a:extLst>
          </p:cNvPr>
          <p:cNvPicPr>
            <a:picLocks noGrp="1" noChangeAspect="1"/>
          </p:cNvPicPr>
          <p:nvPr>
            <p:ph idx="1"/>
          </p:nvPr>
        </p:nvPicPr>
        <p:blipFill>
          <a:blip r:embed="rId3"/>
          <a:stretch>
            <a:fillRect/>
          </a:stretch>
        </p:blipFill>
        <p:spPr>
          <a:xfrm>
            <a:off x="5815110" y="3224275"/>
            <a:ext cx="6316955" cy="3067990"/>
          </a:xfrm>
        </p:spPr>
      </p:pic>
      <p:pic>
        <p:nvPicPr>
          <p:cNvPr id="27" name="Picture 27" descr="Table&#10;&#10;Description automatically generated">
            <a:extLst>
              <a:ext uri="{FF2B5EF4-FFF2-40B4-BE49-F238E27FC236}">
                <a16:creationId xmlns:a16="http://schemas.microsoft.com/office/drawing/2014/main" id="{E4A270EF-0A8C-433F-85A1-1195DEBCDF77}"/>
              </a:ext>
            </a:extLst>
          </p:cNvPr>
          <p:cNvPicPr>
            <a:picLocks noChangeAspect="1"/>
          </p:cNvPicPr>
          <p:nvPr/>
        </p:nvPicPr>
        <p:blipFill>
          <a:blip r:embed="rId4"/>
          <a:stretch>
            <a:fillRect/>
          </a:stretch>
        </p:blipFill>
        <p:spPr>
          <a:xfrm>
            <a:off x="3492030" y="5089116"/>
            <a:ext cx="2263422" cy="640284"/>
          </a:xfrm>
          <a:prstGeom prst="rect">
            <a:avLst/>
          </a:prstGeom>
        </p:spPr>
      </p:pic>
      <p:pic>
        <p:nvPicPr>
          <p:cNvPr id="29" name="Picture 5" descr="A picture containing icon&#10;&#10;Description automatically generated">
            <a:extLst>
              <a:ext uri="{FF2B5EF4-FFF2-40B4-BE49-F238E27FC236}">
                <a16:creationId xmlns:a16="http://schemas.microsoft.com/office/drawing/2014/main" id="{892758EE-21EB-49FF-9202-9BBB9531ED04}"/>
              </a:ext>
            </a:extLst>
          </p:cNvPr>
          <p:cNvPicPr>
            <a:picLocks noChangeAspect="1"/>
          </p:cNvPicPr>
          <p:nvPr/>
        </p:nvPicPr>
        <p:blipFill>
          <a:blip r:embed="rId5"/>
          <a:stretch>
            <a:fillRect/>
          </a:stretch>
        </p:blipFill>
        <p:spPr>
          <a:xfrm>
            <a:off x="11466653" y="244033"/>
            <a:ext cx="727277" cy="736922"/>
          </a:xfrm>
          <a:prstGeom prst="rect">
            <a:avLst/>
          </a:prstGeom>
        </p:spPr>
      </p:pic>
      <p:sp>
        <p:nvSpPr>
          <p:cNvPr id="3" name="Content Placeholder 2">
            <a:extLst>
              <a:ext uri="{FF2B5EF4-FFF2-40B4-BE49-F238E27FC236}">
                <a16:creationId xmlns:a16="http://schemas.microsoft.com/office/drawing/2014/main" id="{CB3DFDBE-6846-4EF7-AA7E-FCED8774D587}"/>
              </a:ext>
            </a:extLst>
          </p:cNvPr>
          <p:cNvSpPr txBox="1">
            <a:spLocks/>
          </p:cNvSpPr>
          <p:nvPr/>
        </p:nvSpPr>
        <p:spPr>
          <a:xfrm>
            <a:off x="656932" y="3312709"/>
            <a:ext cx="4287577" cy="3828494"/>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344170" indent="-344170"/>
            <a:r>
              <a:rPr lang="en-US" sz="1800">
                <a:cs typeface="Arial"/>
              </a:rPr>
              <a:t>Podaci se čuvaju u obliku zapisa</a:t>
            </a:r>
            <a:endParaRPr lang="en-US" sz="1800" dirty="0">
              <a:cs typeface="Arial"/>
            </a:endParaRPr>
          </a:p>
          <a:p>
            <a:pPr marL="344170" indent="-344170"/>
            <a:r>
              <a:rPr lang="en-US" sz="1800">
                <a:cs typeface="Arial"/>
              </a:rPr>
              <a:t>Svaki zapis ima ključno polje</a:t>
            </a:r>
            <a:endParaRPr lang="en-US" sz="1800" dirty="0">
              <a:cs typeface="Arial"/>
            </a:endParaRPr>
          </a:p>
          <a:p>
            <a:pPr marL="344170" indent="-344170"/>
            <a:r>
              <a:rPr lang="en-US" sz="1800">
                <a:cs typeface="Arial"/>
              </a:rPr>
              <a:t>Indeksiranje je tehnika koja preuzima zapise na osnovu nekih atributa nad kojima je izvršeno indeksiranje</a:t>
            </a:r>
            <a:endParaRPr lang="en-US" sz="1800" dirty="0">
              <a:cs typeface="Arial"/>
            </a:endParaRPr>
          </a:p>
          <a:p>
            <a:pPr marL="344170" indent="-344170"/>
            <a:r>
              <a:rPr lang="en-US" sz="1800">
                <a:cs typeface="Arial"/>
              </a:rPr>
              <a:t>Struktura indeksa</a:t>
            </a:r>
            <a:endParaRPr lang="en-US" sz="1800" dirty="0">
              <a:cs typeface="Arial"/>
            </a:endParaRPr>
          </a:p>
          <a:p>
            <a:pPr marL="795020" lvl="1" indent="-337820"/>
            <a:r>
              <a:rPr lang="en-US" sz="1600">
                <a:cs typeface="Arial"/>
              </a:rPr>
              <a:t>Prva kolona - ključ za pretraživanje</a:t>
            </a:r>
          </a:p>
          <a:p>
            <a:pPr marL="795020" lvl="1" indent="-337820"/>
            <a:r>
              <a:rPr lang="en-US" sz="1600">
                <a:cs typeface="Arial"/>
              </a:rPr>
              <a:t>Druga kolona – referenca podataka</a:t>
            </a:r>
            <a:endParaRPr lang="en-US" sz="1600" dirty="0">
              <a:cs typeface="Arial"/>
            </a:endParaRPr>
          </a:p>
          <a:p>
            <a:pPr marL="795020" lvl="1" indent="-337820"/>
            <a:endParaRPr lang="en-US" sz="1800" dirty="0">
              <a:cs typeface="Arial"/>
            </a:endParaRPr>
          </a:p>
          <a:p>
            <a:pPr marL="344170" indent="-344170"/>
            <a:endParaRPr lang="en-US" sz="1800" dirty="0">
              <a:cs typeface="Arial"/>
            </a:endParaRPr>
          </a:p>
        </p:txBody>
      </p:sp>
    </p:spTree>
    <p:extLst>
      <p:ext uri="{BB962C8B-B14F-4D97-AF65-F5344CB8AC3E}">
        <p14:creationId xmlns:p14="http://schemas.microsoft.com/office/powerpoint/2010/main" val="696227264"/>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AE7FE-F892-4B1E-BA3A-A88A050549E1}"/>
              </a:ext>
            </a:extLst>
          </p:cNvPr>
          <p:cNvSpPr>
            <a:spLocks noGrp="1"/>
          </p:cNvSpPr>
          <p:nvPr>
            <p:ph type="title"/>
          </p:nvPr>
        </p:nvSpPr>
        <p:spPr/>
        <p:txBody>
          <a:bodyPr>
            <a:normAutofit/>
          </a:bodyPr>
          <a:lstStyle/>
          <a:p>
            <a:r>
              <a:rPr lang="sr-Latn-RS" sz="3000" i="1">
                <a:ea typeface="+mj-lt"/>
                <a:cs typeface="+mj-lt"/>
              </a:rPr>
              <a:t>Pretraživanje pomoću find funkcije</a:t>
            </a:r>
            <a:endParaRPr lang="en-US" sz="3000">
              <a:cs typeface="Arial"/>
            </a:endParaRPr>
          </a:p>
        </p:txBody>
      </p:sp>
      <p:sp>
        <p:nvSpPr>
          <p:cNvPr id="3" name="Content Placeholder 2">
            <a:extLst>
              <a:ext uri="{FF2B5EF4-FFF2-40B4-BE49-F238E27FC236}">
                <a16:creationId xmlns:a16="http://schemas.microsoft.com/office/drawing/2014/main" id="{E3A7DD1D-E8D2-4934-AB01-E4F839FE5058}"/>
              </a:ext>
            </a:extLst>
          </p:cNvPr>
          <p:cNvSpPr>
            <a:spLocks noGrp="1"/>
          </p:cNvSpPr>
          <p:nvPr>
            <p:ph idx="1"/>
          </p:nvPr>
        </p:nvSpPr>
        <p:spPr>
          <a:xfrm>
            <a:off x="1295503" y="2052117"/>
            <a:ext cx="4298685" cy="3997828"/>
          </a:xfrm>
        </p:spPr>
        <p:txBody>
          <a:bodyPr>
            <a:normAutofit fontScale="85000" lnSpcReduction="20000"/>
          </a:bodyPr>
          <a:lstStyle/>
          <a:p>
            <a:pPr marL="344170" indent="-344170"/>
            <a:r>
              <a:rPr lang="sr-Latn-RS">
                <a:ea typeface="+mn-lt"/>
                <a:cs typeface="+mn-lt"/>
              </a:rPr>
              <a:t>Sledi primer pretraživanja kolekcije </a:t>
            </a:r>
            <a:r>
              <a:rPr lang="sr-Latn-RS" i="1">
                <a:ea typeface="+mn-lt"/>
                <a:cs typeface="+mn-lt"/>
              </a:rPr>
              <a:t>Wine </a:t>
            </a:r>
            <a:r>
              <a:rPr lang="sr-Latn-RS">
                <a:ea typeface="+mn-lt"/>
                <a:cs typeface="+mn-lt"/>
              </a:rPr>
              <a:t>korišćenjem polja </a:t>
            </a:r>
            <a:r>
              <a:rPr lang="sr-Latn-RS" i="1">
                <a:ea typeface="+mn-lt"/>
                <a:cs typeface="+mn-lt"/>
              </a:rPr>
              <a:t>vintage</a:t>
            </a:r>
            <a:r>
              <a:rPr lang="sr-Latn-RS">
                <a:ea typeface="+mn-lt"/>
                <a:cs typeface="+mn-lt"/>
              </a:rPr>
              <a:t> zadavanjem konkretne vrednosti. Retultat upita je jedan dokument prikazan na slici. Nakon toga je odrađen isti upit zadavanjem </a:t>
            </a:r>
            <a:r>
              <a:rPr lang="sr-Latn-RS" i="1">
                <a:ea typeface="+mn-lt"/>
                <a:cs typeface="+mn-lt"/>
              </a:rPr>
              <a:t>explain </a:t>
            </a:r>
            <a:r>
              <a:rPr lang="sr-Latn-RS">
                <a:ea typeface="+mn-lt"/>
                <a:cs typeface="+mn-lt"/>
              </a:rPr>
              <a:t>funkcije, koja prikazuje dodatnu statistiku, gde je važna stavka </a:t>
            </a:r>
            <a:r>
              <a:rPr lang="sr-Latn-RS" i="1">
                <a:ea typeface="+mn-lt"/>
                <a:cs typeface="+mn-lt"/>
              </a:rPr>
              <a:t>executionTimeMills</a:t>
            </a:r>
            <a:r>
              <a:rPr lang="sr-Latn-RS">
                <a:ea typeface="+mn-lt"/>
                <a:cs typeface="+mn-lt"/>
              </a:rPr>
              <a:t>. Bitno je obratiti pažnju na sledeći faktor, a to je da u ovom slučaju za pretragu nije korišćen indeks, kao i to da kolekcija sadrži samo tri dokumenta. Vreme za izvršenje ovog upita je 1ms.</a:t>
            </a:r>
            <a:endParaRPr lang="en-US">
              <a:ea typeface="+mn-lt"/>
              <a:cs typeface="+mn-lt"/>
            </a:endParaRPr>
          </a:p>
          <a:p>
            <a:pPr marL="344170" indent="-344170"/>
            <a:endParaRPr lang="en-US" dirty="0">
              <a:cs typeface="Arial"/>
            </a:endParaRPr>
          </a:p>
        </p:txBody>
      </p:sp>
      <p:pic>
        <p:nvPicPr>
          <p:cNvPr id="4" name="Picture 4" descr="Text&#10;&#10;Description automatically generated">
            <a:extLst>
              <a:ext uri="{FF2B5EF4-FFF2-40B4-BE49-F238E27FC236}">
                <a16:creationId xmlns:a16="http://schemas.microsoft.com/office/drawing/2014/main" id="{ED02B1BB-4CEE-4E48-9C52-B59676D5B387}"/>
              </a:ext>
            </a:extLst>
          </p:cNvPr>
          <p:cNvPicPr>
            <a:picLocks noChangeAspect="1"/>
          </p:cNvPicPr>
          <p:nvPr/>
        </p:nvPicPr>
        <p:blipFill>
          <a:blip r:embed="rId2"/>
          <a:stretch>
            <a:fillRect/>
          </a:stretch>
        </p:blipFill>
        <p:spPr>
          <a:xfrm>
            <a:off x="6092327" y="1606083"/>
            <a:ext cx="4377368" cy="4977041"/>
          </a:xfrm>
          <a:prstGeom prst="rect">
            <a:avLst/>
          </a:prstGeom>
        </p:spPr>
      </p:pic>
      <p:pic>
        <p:nvPicPr>
          <p:cNvPr id="6" name="Picture 5" descr="A picture containing icon&#10;&#10;Description automatically generated">
            <a:extLst>
              <a:ext uri="{FF2B5EF4-FFF2-40B4-BE49-F238E27FC236}">
                <a16:creationId xmlns:a16="http://schemas.microsoft.com/office/drawing/2014/main" id="{64338716-8E99-4765-AFDB-13D2FCD00B88}"/>
              </a:ext>
            </a:extLst>
          </p:cNvPr>
          <p:cNvPicPr>
            <a:picLocks noChangeAspect="1"/>
          </p:cNvPicPr>
          <p:nvPr/>
        </p:nvPicPr>
        <p:blipFill>
          <a:blip r:embed="rId3"/>
          <a:stretch>
            <a:fillRect/>
          </a:stretch>
        </p:blipFill>
        <p:spPr>
          <a:xfrm>
            <a:off x="11466653" y="244033"/>
            <a:ext cx="727277" cy="736922"/>
          </a:xfrm>
          <a:prstGeom prst="rect">
            <a:avLst/>
          </a:prstGeom>
        </p:spPr>
      </p:pic>
    </p:spTree>
    <p:extLst>
      <p:ext uri="{BB962C8B-B14F-4D97-AF65-F5344CB8AC3E}">
        <p14:creationId xmlns:p14="http://schemas.microsoft.com/office/powerpoint/2010/main" val="17064997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8E71A-9623-4B1E-9111-0628662B99E7}"/>
              </a:ext>
            </a:extLst>
          </p:cNvPr>
          <p:cNvSpPr>
            <a:spLocks noGrp="1"/>
          </p:cNvSpPr>
          <p:nvPr>
            <p:ph type="title"/>
          </p:nvPr>
        </p:nvSpPr>
        <p:spPr>
          <a:xfrm>
            <a:off x="7165446" y="808056"/>
            <a:ext cx="3404693" cy="1077229"/>
          </a:xfrm>
        </p:spPr>
        <p:txBody>
          <a:bodyPr>
            <a:normAutofit fontScale="90000"/>
          </a:bodyPr>
          <a:lstStyle/>
          <a:p>
            <a:r>
              <a:rPr lang="sr-Latn-RS" sz="3000" i="1">
                <a:ea typeface="+mj-lt"/>
                <a:cs typeface="+mj-lt"/>
              </a:rPr>
              <a:t>Pretraživanje pomoću find funkcije uz dodatni prikaz statistika performansi</a:t>
            </a:r>
            <a:endParaRPr lang="en-US" sz="3000">
              <a:cs typeface="Arial"/>
            </a:endParaRPr>
          </a:p>
        </p:txBody>
      </p:sp>
      <p:pic>
        <p:nvPicPr>
          <p:cNvPr id="7" name="Picture 7" descr="Text&#10;&#10;Description automatically generated">
            <a:extLst>
              <a:ext uri="{FF2B5EF4-FFF2-40B4-BE49-F238E27FC236}">
                <a16:creationId xmlns:a16="http://schemas.microsoft.com/office/drawing/2014/main" id="{3676A19A-399A-4228-ACC6-C8CBD25FA54D}"/>
              </a:ext>
            </a:extLst>
          </p:cNvPr>
          <p:cNvPicPr>
            <a:picLocks noGrp="1" noChangeAspect="1"/>
          </p:cNvPicPr>
          <p:nvPr>
            <p:ph idx="1"/>
          </p:nvPr>
        </p:nvPicPr>
        <p:blipFill>
          <a:blip r:embed="rId2"/>
          <a:stretch>
            <a:fillRect/>
          </a:stretch>
        </p:blipFill>
        <p:spPr>
          <a:xfrm>
            <a:off x="2230498" y="78261"/>
            <a:ext cx="4292379" cy="6641876"/>
          </a:xfrm>
        </p:spPr>
      </p:pic>
      <p:pic>
        <p:nvPicPr>
          <p:cNvPr id="9" name="Picture 5" descr="A picture containing icon&#10;&#10;Description automatically generated">
            <a:extLst>
              <a:ext uri="{FF2B5EF4-FFF2-40B4-BE49-F238E27FC236}">
                <a16:creationId xmlns:a16="http://schemas.microsoft.com/office/drawing/2014/main" id="{73BF2B96-FE47-4C20-ABC0-73059F214538}"/>
              </a:ext>
            </a:extLst>
          </p:cNvPr>
          <p:cNvPicPr>
            <a:picLocks noChangeAspect="1"/>
          </p:cNvPicPr>
          <p:nvPr/>
        </p:nvPicPr>
        <p:blipFill>
          <a:blip r:embed="rId3"/>
          <a:stretch>
            <a:fillRect/>
          </a:stretch>
        </p:blipFill>
        <p:spPr>
          <a:xfrm>
            <a:off x="11466653" y="244033"/>
            <a:ext cx="727277" cy="736922"/>
          </a:xfrm>
          <a:prstGeom prst="rect">
            <a:avLst/>
          </a:prstGeom>
        </p:spPr>
      </p:pic>
    </p:spTree>
    <p:extLst>
      <p:ext uri="{BB962C8B-B14F-4D97-AF65-F5344CB8AC3E}">
        <p14:creationId xmlns:p14="http://schemas.microsoft.com/office/powerpoint/2010/main" val="32813384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8E71A-9623-4B1E-9111-0628662B99E7}"/>
              </a:ext>
            </a:extLst>
          </p:cNvPr>
          <p:cNvSpPr>
            <a:spLocks noGrp="1"/>
          </p:cNvSpPr>
          <p:nvPr>
            <p:ph type="title"/>
          </p:nvPr>
        </p:nvSpPr>
        <p:spPr>
          <a:xfrm>
            <a:off x="2253760" y="808056"/>
            <a:ext cx="8316379" cy="1077229"/>
          </a:xfrm>
        </p:spPr>
        <p:txBody>
          <a:bodyPr>
            <a:normAutofit/>
          </a:bodyPr>
          <a:lstStyle/>
          <a:p>
            <a:r>
              <a:rPr lang="sr-Latn-RS" sz="3000" i="1">
                <a:ea typeface="+mj-lt"/>
                <a:cs typeface="+mj-lt"/>
              </a:rPr>
              <a:t>Dodavanje se vrši izvršavanjem datog dela koda</a:t>
            </a:r>
            <a:endParaRPr lang="en-US" sz="3000">
              <a:cs typeface="Arial"/>
            </a:endParaRPr>
          </a:p>
        </p:txBody>
      </p:sp>
      <p:sp>
        <p:nvSpPr>
          <p:cNvPr id="6" name="Content Placeholder 5">
            <a:extLst>
              <a:ext uri="{FF2B5EF4-FFF2-40B4-BE49-F238E27FC236}">
                <a16:creationId xmlns:a16="http://schemas.microsoft.com/office/drawing/2014/main" id="{949E564D-C1FB-4E10-9F9A-58F17FED9F38}"/>
              </a:ext>
            </a:extLst>
          </p:cNvPr>
          <p:cNvSpPr>
            <a:spLocks noGrp="1"/>
          </p:cNvSpPr>
          <p:nvPr>
            <p:ph idx="1"/>
          </p:nvPr>
        </p:nvSpPr>
        <p:spPr>
          <a:xfrm>
            <a:off x="1460756" y="2061297"/>
            <a:ext cx="3389794" cy="3997828"/>
          </a:xfrm>
        </p:spPr>
        <p:txBody>
          <a:bodyPr/>
          <a:lstStyle/>
          <a:p>
            <a:pPr marL="344170" indent="-344170"/>
            <a:r>
              <a:rPr lang="sr-Latn-RS">
                <a:ea typeface="+mn-lt"/>
                <a:cs typeface="+mn-lt"/>
              </a:rPr>
              <a:t>Obzirom da u prethodnom primeru postoje samo tri dokumenta, poređenja radi, u kolekciju </a:t>
            </a:r>
            <a:r>
              <a:rPr lang="sr-Latn-RS" i="1">
                <a:ea typeface="+mn-lt"/>
                <a:cs typeface="+mn-lt"/>
              </a:rPr>
              <a:t>Review </a:t>
            </a:r>
            <a:r>
              <a:rPr lang="sr-Latn-RS">
                <a:ea typeface="+mn-lt"/>
                <a:cs typeface="+mn-lt"/>
              </a:rPr>
              <a:t>biće uneto 3 miliona dokumenata. Kreirana je skripta kojom se popunjavaju dokumenti.</a:t>
            </a:r>
            <a:endParaRPr lang="en-US">
              <a:cs typeface="Arial" panose="020B0604020202020204"/>
            </a:endParaRPr>
          </a:p>
        </p:txBody>
      </p:sp>
      <p:pic>
        <p:nvPicPr>
          <p:cNvPr id="3" name="Picture 3" descr="Text&#10;&#10;Description automatically generated">
            <a:extLst>
              <a:ext uri="{FF2B5EF4-FFF2-40B4-BE49-F238E27FC236}">
                <a16:creationId xmlns:a16="http://schemas.microsoft.com/office/drawing/2014/main" id="{E83B4C21-67CD-4447-B4F4-C07AB905F7D5}"/>
              </a:ext>
            </a:extLst>
          </p:cNvPr>
          <p:cNvPicPr>
            <a:picLocks noChangeAspect="1"/>
          </p:cNvPicPr>
          <p:nvPr/>
        </p:nvPicPr>
        <p:blipFill>
          <a:blip r:embed="rId2"/>
          <a:stretch>
            <a:fillRect/>
          </a:stretch>
        </p:blipFill>
        <p:spPr>
          <a:xfrm>
            <a:off x="5146713" y="2170466"/>
            <a:ext cx="5488236" cy="3949260"/>
          </a:xfrm>
          <a:prstGeom prst="rect">
            <a:avLst/>
          </a:prstGeom>
        </p:spPr>
      </p:pic>
      <p:pic>
        <p:nvPicPr>
          <p:cNvPr id="4" name="Picture 5" descr="A picture containing icon&#10;&#10;Description automatically generated">
            <a:extLst>
              <a:ext uri="{FF2B5EF4-FFF2-40B4-BE49-F238E27FC236}">
                <a16:creationId xmlns:a16="http://schemas.microsoft.com/office/drawing/2014/main" id="{7F61D8DF-10AC-4753-BB57-9C4A8101A014}"/>
              </a:ext>
            </a:extLst>
          </p:cNvPr>
          <p:cNvPicPr>
            <a:picLocks noChangeAspect="1"/>
          </p:cNvPicPr>
          <p:nvPr/>
        </p:nvPicPr>
        <p:blipFill>
          <a:blip r:embed="rId3"/>
          <a:stretch>
            <a:fillRect/>
          </a:stretch>
        </p:blipFill>
        <p:spPr>
          <a:xfrm>
            <a:off x="11466653" y="244033"/>
            <a:ext cx="727277" cy="736922"/>
          </a:xfrm>
          <a:prstGeom prst="rect">
            <a:avLst/>
          </a:prstGeom>
        </p:spPr>
      </p:pic>
    </p:spTree>
    <p:extLst>
      <p:ext uri="{BB962C8B-B14F-4D97-AF65-F5344CB8AC3E}">
        <p14:creationId xmlns:p14="http://schemas.microsoft.com/office/powerpoint/2010/main" val="16627714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1F2AF-6EF9-465C-A56B-7823E73CD876}"/>
              </a:ext>
            </a:extLst>
          </p:cNvPr>
          <p:cNvSpPr>
            <a:spLocks noGrp="1"/>
          </p:cNvSpPr>
          <p:nvPr>
            <p:ph type="title"/>
          </p:nvPr>
        </p:nvSpPr>
        <p:spPr>
          <a:xfrm>
            <a:off x="2455736" y="808056"/>
            <a:ext cx="8114403" cy="1077229"/>
          </a:xfrm>
        </p:spPr>
        <p:txBody>
          <a:bodyPr>
            <a:normAutofit/>
          </a:bodyPr>
          <a:lstStyle/>
          <a:p>
            <a:r>
              <a:rPr lang="sr-Latn-RS" sz="3000" i="1">
                <a:ea typeface="+mj-lt"/>
                <a:cs typeface="+mj-lt"/>
              </a:rPr>
              <a:t>Izgled kolekcije Review nakon dodatih tri miliona dokumenata</a:t>
            </a:r>
            <a:endParaRPr lang="en-US" sz="3000">
              <a:cs typeface="Arial"/>
            </a:endParaRPr>
          </a:p>
        </p:txBody>
      </p:sp>
      <p:pic>
        <p:nvPicPr>
          <p:cNvPr id="4" name="Picture 4" descr="Table&#10;&#10;Description automatically generated">
            <a:extLst>
              <a:ext uri="{FF2B5EF4-FFF2-40B4-BE49-F238E27FC236}">
                <a16:creationId xmlns:a16="http://schemas.microsoft.com/office/drawing/2014/main" id="{4E503BFE-5308-42BC-AA44-3A244338F031}"/>
              </a:ext>
            </a:extLst>
          </p:cNvPr>
          <p:cNvPicPr>
            <a:picLocks noGrp="1" noChangeAspect="1"/>
          </p:cNvPicPr>
          <p:nvPr>
            <p:ph idx="1"/>
          </p:nvPr>
        </p:nvPicPr>
        <p:blipFill>
          <a:blip r:embed="rId2"/>
          <a:stretch>
            <a:fillRect/>
          </a:stretch>
        </p:blipFill>
        <p:spPr>
          <a:xfrm>
            <a:off x="2416200" y="1712430"/>
            <a:ext cx="7308662" cy="4658840"/>
          </a:xfrm>
        </p:spPr>
      </p:pic>
      <p:pic>
        <p:nvPicPr>
          <p:cNvPr id="6" name="Picture 5" descr="A picture containing icon&#10;&#10;Description automatically generated">
            <a:extLst>
              <a:ext uri="{FF2B5EF4-FFF2-40B4-BE49-F238E27FC236}">
                <a16:creationId xmlns:a16="http://schemas.microsoft.com/office/drawing/2014/main" id="{0F4AEABA-926B-4DBE-BC81-4017FBB2C289}"/>
              </a:ext>
            </a:extLst>
          </p:cNvPr>
          <p:cNvPicPr>
            <a:picLocks noChangeAspect="1"/>
          </p:cNvPicPr>
          <p:nvPr/>
        </p:nvPicPr>
        <p:blipFill>
          <a:blip r:embed="rId3"/>
          <a:stretch>
            <a:fillRect/>
          </a:stretch>
        </p:blipFill>
        <p:spPr>
          <a:xfrm>
            <a:off x="11466653" y="244033"/>
            <a:ext cx="727277" cy="736922"/>
          </a:xfrm>
          <a:prstGeom prst="rect">
            <a:avLst/>
          </a:prstGeom>
        </p:spPr>
      </p:pic>
    </p:spTree>
    <p:extLst>
      <p:ext uri="{BB962C8B-B14F-4D97-AF65-F5344CB8AC3E}">
        <p14:creationId xmlns:p14="http://schemas.microsoft.com/office/powerpoint/2010/main" val="25275185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81B39-96DE-4D19-84BF-906E492B6091}"/>
              </a:ext>
            </a:extLst>
          </p:cNvPr>
          <p:cNvSpPr>
            <a:spLocks noGrp="1"/>
          </p:cNvSpPr>
          <p:nvPr>
            <p:ph type="title"/>
          </p:nvPr>
        </p:nvSpPr>
        <p:spPr>
          <a:xfrm>
            <a:off x="1941614" y="27695"/>
            <a:ext cx="9142645" cy="1077229"/>
          </a:xfrm>
        </p:spPr>
        <p:txBody>
          <a:bodyPr>
            <a:normAutofit/>
          </a:bodyPr>
          <a:lstStyle/>
          <a:p>
            <a:r>
              <a:rPr lang="sr-Latn-RS" sz="2600" i="1">
                <a:ea typeface="+mj-lt"/>
                <a:cs typeface="+mj-lt"/>
              </a:rPr>
              <a:t>Pretraga izvršavanjem upita pomoću find i pretty (desno), find i pretty metoda (levo)</a:t>
            </a:r>
            <a:endParaRPr lang="en-US" sz="2600">
              <a:cs typeface="Arial"/>
            </a:endParaRPr>
          </a:p>
        </p:txBody>
      </p:sp>
      <p:pic>
        <p:nvPicPr>
          <p:cNvPr id="4" name="Picture 4" descr="Text&#10;&#10;Description automatically generated">
            <a:extLst>
              <a:ext uri="{FF2B5EF4-FFF2-40B4-BE49-F238E27FC236}">
                <a16:creationId xmlns:a16="http://schemas.microsoft.com/office/drawing/2014/main" id="{8E73EDB5-B160-460D-8AF6-F6A238AFBBD4}"/>
              </a:ext>
            </a:extLst>
          </p:cNvPr>
          <p:cNvPicPr>
            <a:picLocks noGrp="1" noChangeAspect="1"/>
          </p:cNvPicPr>
          <p:nvPr>
            <p:ph idx="1"/>
          </p:nvPr>
        </p:nvPicPr>
        <p:blipFill>
          <a:blip r:embed="rId2"/>
          <a:stretch>
            <a:fillRect/>
          </a:stretch>
        </p:blipFill>
        <p:spPr>
          <a:xfrm>
            <a:off x="1107299" y="796279"/>
            <a:ext cx="3409113" cy="5961541"/>
          </a:xfrm>
        </p:spPr>
      </p:pic>
      <p:pic>
        <p:nvPicPr>
          <p:cNvPr id="5" name="Picture 5" descr="Text&#10;&#10;Description automatically generated">
            <a:extLst>
              <a:ext uri="{FF2B5EF4-FFF2-40B4-BE49-F238E27FC236}">
                <a16:creationId xmlns:a16="http://schemas.microsoft.com/office/drawing/2014/main" id="{1B3B2A3A-5C4E-4BA5-9224-AAFC45C7794A}"/>
              </a:ext>
            </a:extLst>
          </p:cNvPr>
          <p:cNvPicPr>
            <a:picLocks noChangeAspect="1"/>
          </p:cNvPicPr>
          <p:nvPr/>
        </p:nvPicPr>
        <p:blipFill>
          <a:blip r:embed="rId3"/>
          <a:stretch>
            <a:fillRect/>
          </a:stretch>
        </p:blipFill>
        <p:spPr>
          <a:xfrm>
            <a:off x="4560836" y="802395"/>
            <a:ext cx="3887413" cy="5969306"/>
          </a:xfrm>
          <a:prstGeom prst="rect">
            <a:avLst/>
          </a:prstGeom>
        </p:spPr>
      </p:pic>
      <p:pic>
        <p:nvPicPr>
          <p:cNvPr id="7" name="Picture 5" descr="A picture containing icon&#10;&#10;Description automatically generated">
            <a:extLst>
              <a:ext uri="{FF2B5EF4-FFF2-40B4-BE49-F238E27FC236}">
                <a16:creationId xmlns:a16="http://schemas.microsoft.com/office/drawing/2014/main" id="{EC8FCBE9-7283-448D-B3BD-B03187F5328F}"/>
              </a:ext>
            </a:extLst>
          </p:cNvPr>
          <p:cNvPicPr>
            <a:picLocks noChangeAspect="1"/>
          </p:cNvPicPr>
          <p:nvPr/>
        </p:nvPicPr>
        <p:blipFill>
          <a:blip r:embed="rId4"/>
          <a:stretch>
            <a:fillRect/>
          </a:stretch>
        </p:blipFill>
        <p:spPr>
          <a:xfrm>
            <a:off x="11466653" y="244033"/>
            <a:ext cx="727277" cy="736922"/>
          </a:xfrm>
          <a:prstGeom prst="rect">
            <a:avLst/>
          </a:prstGeom>
        </p:spPr>
      </p:pic>
    </p:spTree>
    <p:extLst>
      <p:ext uri="{BB962C8B-B14F-4D97-AF65-F5344CB8AC3E}">
        <p14:creationId xmlns:p14="http://schemas.microsoft.com/office/powerpoint/2010/main" val="22803386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AF12C9A2-12F3-489A-8898-714DDAF4A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E2457104-E371-4193-92E9-56875C696A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9" name="Picture 48">
            <a:extLst>
              <a:ext uri="{FF2B5EF4-FFF2-40B4-BE49-F238E27FC236}">
                <a16:creationId xmlns:a16="http://schemas.microsoft.com/office/drawing/2014/main" id="{9B7510C7-4655-4B62-97DC-F4571EA203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1" name="Rectangle 50">
            <a:extLst>
              <a:ext uri="{FF2B5EF4-FFF2-40B4-BE49-F238E27FC236}">
                <a16:creationId xmlns:a16="http://schemas.microsoft.com/office/drawing/2014/main" id="{D943188D-609C-4873-87AF-58D69C99C5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A5C24B77-65C3-4206-B68F-037C8F50C6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7B571378-29A1-464D-AA65-9D7EBB941D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54D162-8B84-4685-BE60-CB49B500F1C0}"/>
              </a:ext>
            </a:extLst>
          </p:cNvPr>
          <p:cNvSpPr>
            <a:spLocks noGrp="1"/>
          </p:cNvSpPr>
          <p:nvPr>
            <p:ph type="title"/>
          </p:nvPr>
        </p:nvSpPr>
        <p:spPr>
          <a:xfrm>
            <a:off x="1964445" y="808056"/>
            <a:ext cx="2668106" cy="1077229"/>
          </a:xfrm>
        </p:spPr>
        <p:txBody>
          <a:bodyPr vert="horz" lIns="91440" tIns="45720" rIns="91440" bIns="45720" rtlCol="0">
            <a:normAutofit/>
          </a:bodyPr>
          <a:lstStyle/>
          <a:p>
            <a:pPr algn="l"/>
            <a:r>
              <a:rPr lang="en-US" sz="2800" i="1">
                <a:cs typeface="Arial"/>
              </a:rPr>
              <a:t>Vremena</a:t>
            </a:r>
          </a:p>
        </p:txBody>
      </p:sp>
      <p:sp>
        <p:nvSpPr>
          <p:cNvPr id="42" name="Content Placeholder 41">
            <a:extLst>
              <a:ext uri="{FF2B5EF4-FFF2-40B4-BE49-F238E27FC236}">
                <a16:creationId xmlns:a16="http://schemas.microsoft.com/office/drawing/2014/main" id="{F8AC1F97-AB6F-4906-9249-DCC62DDF2FF4}"/>
              </a:ext>
            </a:extLst>
          </p:cNvPr>
          <p:cNvSpPr>
            <a:spLocks noGrp="1"/>
          </p:cNvSpPr>
          <p:nvPr>
            <p:ph idx="1"/>
          </p:nvPr>
        </p:nvSpPr>
        <p:spPr>
          <a:xfrm>
            <a:off x="1964444" y="2052116"/>
            <a:ext cx="2664217" cy="3997828"/>
          </a:xfrm>
        </p:spPr>
        <p:txBody>
          <a:bodyPr>
            <a:normAutofit/>
          </a:bodyPr>
          <a:lstStyle/>
          <a:p>
            <a:pPr marL="344170" indent="-344170"/>
            <a:r>
              <a:rPr lang="sr-Latn-RS" sz="1600">
                <a:ea typeface="+mn-lt"/>
                <a:cs typeface="+mn-lt"/>
              </a:rPr>
              <a:t>Na sledećim slikama, poređenja radi, dati su rezultati izvršavanja istog upita. Ono što je uočljivo i bitno jeste da se vreme za obilazak 3 miliona dokumenata u kolekciji </a:t>
            </a:r>
            <a:r>
              <a:rPr lang="sr-Latn-RS" sz="1600" i="1">
                <a:ea typeface="+mn-lt"/>
                <a:cs typeface="+mn-lt"/>
              </a:rPr>
              <a:t>Review </a:t>
            </a:r>
            <a:r>
              <a:rPr lang="sr-Latn-RS" sz="1600">
                <a:ea typeface="+mn-lt"/>
                <a:cs typeface="+mn-lt"/>
              </a:rPr>
              <a:t>razlikuje prilikom svakog izvršenja istog upita.</a:t>
            </a:r>
            <a:endParaRPr lang="en-US" sz="1600" dirty="0">
              <a:ea typeface="+mn-lt"/>
              <a:cs typeface="+mn-lt"/>
            </a:endParaRPr>
          </a:p>
          <a:p>
            <a:pPr marL="344170" indent="-344170"/>
            <a:endParaRPr lang="en-US" sz="1600" dirty="0">
              <a:ea typeface="+mn-lt"/>
              <a:cs typeface="+mn-lt"/>
            </a:endParaRPr>
          </a:p>
          <a:p>
            <a:pPr marL="344170" indent="-344170"/>
            <a:endParaRPr lang="en-US" sz="1600" dirty="0">
              <a:ea typeface="+mn-lt"/>
              <a:cs typeface="+mn-lt"/>
            </a:endParaRPr>
          </a:p>
          <a:p>
            <a:pPr marL="344170" indent="-344170"/>
            <a:endParaRPr lang="en-US" sz="1600" dirty="0">
              <a:cs typeface="Arial"/>
            </a:endParaRPr>
          </a:p>
        </p:txBody>
      </p:sp>
      <p:pic>
        <p:nvPicPr>
          <p:cNvPr id="6" name="Picture 6" descr="Text&#10;&#10;Description automatically generated">
            <a:extLst>
              <a:ext uri="{FF2B5EF4-FFF2-40B4-BE49-F238E27FC236}">
                <a16:creationId xmlns:a16="http://schemas.microsoft.com/office/drawing/2014/main" id="{6A764CAA-BD96-4B19-B310-8F2EFB2FEFC3}"/>
              </a:ext>
            </a:extLst>
          </p:cNvPr>
          <p:cNvPicPr>
            <a:picLocks noChangeAspect="1"/>
          </p:cNvPicPr>
          <p:nvPr/>
        </p:nvPicPr>
        <p:blipFill rotWithShape="1">
          <a:blip r:embed="rId5"/>
          <a:srcRect l="7468" r="9934" b="1"/>
          <a:stretch/>
        </p:blipFill>
        <p:spPr>
          <a:xfrm>
            <a:off x="8403690" y="10"/>
            <a:ext cx="2984495" cy="3405413"/>
          </a:xfrm>
          <a:prstGeom prst="rect">
            <a:avLst/>
          </a:prstGeom>
          <a:ln w="12700">
            <a:solidFill>
              <a:schemeClr val="tx1"/>
            </a:solidFill>
          </a:ln>
        </p:spPr>
      </p:pic>
      <p:pic>
        <p:nvPicPr>
          <p:cNvPr id="7" name="Picture 7" descr="Text&#10;&#10;Description automatically generated">
            <a:extLst>
              <a:ext uri="{FF2B5EF4-FFF2-40B4-BE49-F238E27FC236}">
                <a16:creationId xmlns:a16="http://schemas.microsoft.com/office/drawing/2014/main" id="{E69BADE4-4B4A-4B43-B204-946DEB9219B5}"/>
              </a:ext>
            </a:extLst>
          </p:cNvPr>
          <p:cNvPicPr>
            <a:picLocks noChangeAspect="1"/>
          </p:cNvPicPr>
          <p:nvPr/>
        </p:nvPicPr>
        <p:blipFill rotWithShape="1">
          <a:blip r:embed="rId6"/>
          <a:srcRect l="8286" r="8870" b="-5"/>
          <a:stretch/>
        </p:blipFill>
        <p:spPr>
          <a:xfrm>
            <a:off x="5434203" y="10"/>
            <a:ext cx="2957322" cy="3409137"/>
          </a:xfrm>
          <a:prstGeom prst="rect">
            <a:avLst/>
          </a:prstGeom>
          <a:ln w="12700">
            <a:solidFill>
              <a:schemeClr val="tx1"/>
            </a:solidFill>
          </a:ln>
        </p:spPr>
      </p:pic>
      <p:pic>
        <p:nvPicPr>
          <p:cNvPr id="4" name="Picture 4" descr="Text&#10;&#10;Description automatically generated">
            <a:extLst>
              <a:ext uri="{FF2B5EF4-FFF2-40B4-BE49-F238E27FC236}">
                <a16:creationId xmlns:a16="http://schemas.microsoft.com/office/drawing/2014/main" id="{1DE4A7F0-BF06-49E1-B3ED-098C78A70E3B}"/>
              </a:ext>
            </a:extLst>
          </p:cNvPr>
          <p:cNvPicPr>
            <a:picLocks noChangeAspect="1"/>
          </p:cNvPicPr>
          <p:nvPr/>
        </p:nvPicPr>
        <p:blipFill rotWithShape="1">
          <a:blip r:embed="rId7"/>
          <a:srcRect l="7530" r="9760" b="6"/>
          <a:stretch/>
        </p:blipFill>
        <p:spPr>
          <a:xfrm>
            <a:off x="5434203" y="3421753"/>
            <a:ext cx="2957322" cy="3436247"/>
          </a:xfrm>
          <a:prstGeom prst="rect">
            <a:avLst/>
          </a:prstGeom>
          <a:ln w="12700">
            <a:solidFill>
              <a:schemeClr val="tx1"/>
            </a:solidFill>
          </a:ln>
        </p:spPr>
      </p:pic>
      <p:pic>
        <p:nvPicPr>
          <p:cNvPr id="5" name="Picture 5" descr="Text&#10;&#10;Description automatically generated">
            <a:extLst>
              <a:ext uri="{FF2B5EF4-FFF2-40B4-BE49-F238E27FC236}">
                <a16:creationId xmlns:a16="http://schemas.microsoft.com/office/drawing/2014/main" id="{0DF28AC9-8425-4757-807B-ADAA8EE466CC}"/>
              </a:ext>
            </a:extLst>
          </p:cNvPr>
          <p:cNvPicPr>
            <a:picLocks noChangeAspect="1"/>
          </p:cNvPicPr>
          <p:nvPr/>
        </p:nvPicPr>
        <p:blipFill rotWithShape="1">
          <a:blip r:embed="rId8"/>
          <a:srcRect l="7591" r="10139" b="3"/>
          <a:stretch/>
        </p:blipFill>
        <p:spPr>
          <a:xfrm>
            <a:off x="8403690" y="3421753"/>
            <a:ext cx="2984495" cy="3436247"/>
          </a:xfrm>
          <a:prstGeom prst="rect">
            <a:avLst/>
          </a:prstGeom>
          <a:ln w="12700">
            <a:solidFill>
              <a:schemeClr val="tx1"/>
            </a:solidFill>
          </a:ln>
        </p:spPr>
      </p:pic>
      <p:sp>
        <p:nvSpPr>
          <p:cNvPr id="57" name="Rectangle 56">
            <a:extLst>
              <a:ext uri="{FF2B5EF4-FFF2-40B4-BE49-F238E27FC236}">
                <a16:creationId xmlns:a16="http://schemas.microsoft.com/office/drawing/2014/main" id="{FC537A7E-D010-4EC2-9AAC-AB86BE7E0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5" descr="A picture containing icon&#10;&#10;Description automatically generated">
            <a:extLst>
              <a:ext uri="{FF2B5EF4-FFF2-40B4-BE49-F238E27FC236}">
                <a16:creationId xmlns:a16="http://schemas.microsoft.com/office/drawing/2014/main" id="{69439DC7-32B6-4D49-B2D1-D97B36C9FF78}"/>
              </a:ext>
            </a:extLst>
          </p:cNvPr>
          <p:cNvPicPr>
            <a:picLocks noChangeAspect="1"/>
          </p:cNvPicPr>
          <p:nvPr/>
        </p:nvPicPr>
        <p:blipFill>
          <a:blip r:embed="rId9"/>
          <a:stretch>
            <a:fillRect/>
          </a:stretch>
        </p:blipFill>
        <p:spPr>
          <a:xfrm>
            <a:off x="11466653" y="244033"/>
            <a:ext cx="727277" cy="736922"/>
          </a:xfrm>
          <a:prstGeom prst="rect">
            <a:avLst/>
          </a:prstGeom>
        </p:spPr>
      </p:pic>
    </p:spTree>
    <p:extLst>
      <p:ext uri="{BB962C8B-B14F-4D97-AF65-F5344CB8AC3E}">
        <p14:creationId xmlns:p14="http://schemas.microsoft.com/office/powerpoint/2010/main" val="2902462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AF5C8-9A58-45BF-BCA0-559585B154B4}"/>
              </a:ext>
            </a:extLst>
          </p:cNvPr>
          <p:cNvSpPr>
            <a:spLocks noGrp="1"/>
          </p:cNvSpPr>
          <p:nvPr>
            <p:ph type="title"/>
          </p:nvPr>
        </p:nvSpPr>
        <p:spPr>
          <a:xfrm>
            <a:off x="1712098" y="808056"/>
            <a:ext cx="8858041" cy="1077229"/>
          </a:xfrm>
        </p:spPr>
        <p:txBody>
          <a:bodyPr vert="horz" lIns="91440" tIns="45720" rIns="91440" bIns="45720" rtlCol="0" anchor="t">
            <a:noAutofit/>
          </a:bodyPr>
          <a:lstStyle/>
          <a:p>
            <a:r>
              <a:rPr lang="sr-Latn-RS" sz="3000" i="1">
                <a:ea typeface="+mj-lt"/>
                <a:cs typeface="+mj-lt"/>
              </a:rPr>
              <a:t>Kreiranje </a:t>
            </a:r>
            <a:r>
              <a:rPr lang="sr-Latn-RS" sz="3000" b="1" i="1">
                <a:ea typeface="+mj-lt"/>
                <a:cs typeface="+mj-lt"/>
              </a:rPr>
              <a:t>compound </a:t>
            </a:r>
            <a:r>
              <a:rPr lang="sr-Latn-RS" sz="3000" i="1">
                <a:ea typeface="+mj-lt"/>
                <a:cs typeface="+mj-lt"/>
              </a:rPr>
              <a:t>indeksa i provera da li je indeks kreiran u kolekciji Review</a:t>
            </a:r>
            <a:br>
              <a:rPr lang="sr-Latn-RS" sz="3000" i="1" dirty="0">
                <a:ea typeface="+mj-lt"/>
                <a:cs typeface="+mj-lt"/>
              </a:rPr>
            </a:br>
            <a:br>
              <a:rPr lang="sr-Latn-RS" sz="3000" i="1" dirty="0">
                <a:ea typeface="+mj-lt"/>
                <a:cs typeface="+mj-lt"/>
              </a:rPr>
            </a:br>
            <a:endParaRPr lang="sr-Latn-RS" sz="3000" i="1">
              <a:cs typeface="Arial"/>
            </a:endParaRPr>
          </a:p>
        </p:txBody>
      </p:sp>
      <p:pic>
        <p:nvPicPr>
          <p:cNvPr id="4" name="Picture 4" descr="Text&#10;&#10;Description automatically generated">
            <a:extLst>
              <a:ext uri="{FF2B5EF4-FFF2-40B4-BE49-F238E27FC236}">
                <a16:creationId xmlns:a16="http://schemas.microsoft.com/office/drawing/2014/main" id="{C62158DC-BF74-4BA5-A73B-2BEF0004E7ED}"/>
              </a:ext>
            </a:extLst>
          </p:cNvPr>
          <p:cNvPicPr>
            <a:picLocks noGrp="1" noChangeAspect="1"/>
          </p:cNvPicPr>
          <p:nvPr>
            <p:ph idx="1"/>
          </p:nvPr>
        </p:nvPicPr>
        <p:blipFill>
          <a:blip r:embed="rId2"/>
          <a:stretch>
            <a:fillRect/>
          </a:stretch>
        </p:blipFill>
        <p:spPr>
          <a:xfrm>
            <a:off x="3527758" y="2533571"/>
            <a:ext cx="4966197" cy="1428290"/>
          </a:xfrm>
        </p:spPr>
      </p:pic>
      <p:pic>
        <p:nvPicPr>
          <p:cNvPr id="5" name="Picture 5" descr="Graphical user interface, text, application, chat or text message&#10;&#10;Description automatically generated">
            <a:extLst>
              <a:ext uri="{FF2B5EF4-FFF2-40B4-BE49-F238E27FC236}">
                <a16:creationId xmlns:a16="http://schemas.microsoft.com/office/drawing/2014/main" id="{BBC4C27A-B0BE-4B2B-8F3B-59D62A8909D3}"/>
              </a:ext>
            </a:extLst>
          </p:cNvPr>
          <p:cNvPicPr>
            <a:picLocks noChangeAspect="1"/>
          </p:cNvPicPr>
          <p:nvPr/>
        </p:nvPicPr>
        <p:blipFill>
          <a:blip r:embed="rId3"/>
          <a:stretch>
            <a:fillRect/>
          </a:stretch>
        </p:blipFill>
        <p:spPr>
          <a:xfrm>
            <a:off x="1226545" y="4224449"/>
            <a:ext cx="9748092" cy="1071512"/>
          </a:xfrm>
          <a:prstGeom prst="rect">
            <a:avLst/>
          </a:prstGeom>
        </p:spPr>
      </p:pic>
      <p:pic>
        <p:nvPicPr>
          <p:cNvPr id="7" name="Picture 5" descr="A picture containing icon&#10;&#10;Description automatically generated">
            <a:extLst>
              <a:ext uri="{FF2B5EF4-FFF2-40B4-BE49-F238E27FC236}">
                <a16:creationId xmlns:a16="http://schemas.microsoft.com/office/drawing/2014/main" id="{3E58B555-A542-4790-B918-0DF5EC94D0AE}"/>
              </a:ext>
            </a:extLst>
          </p:cNvPr>
          <p:cNvPicPr>
            <a:picLocks noChangeAspect="1"/>
          </p:cNvPicPr>
          <p:nvPr/>
        </p:nvPicPr>
        <p:blipFill>
          <a:blip r:embed="rId4"/>
          <a:stretch>
            <a:fillRect/>
          </a:stretch>
        </p:blipFill>
        <p:spPr>
          <a:xfrm>
            <a:off x="11466653" y="244033"/>
            <a:ext cx="727277" cy="736922"/>
          </a:xfrm>
          <a:prstGeom prst="rect">
            <a:avLst/>
          </a:prstGeom>
        </p:spPr>
      </p:pic>
    </p:spTree>
    <p:extLst>
      <p:ext uri="{BB962C8B-B14F-4D97-AF65-F5344CB8AC3E}">
        <p14:creationId xmlns:p14="http://schemas.microsoft.com/office/powerpoint/2010/main" val="36803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24A1565-B7E1-4C59-84A2-5831F1160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B8B134C-47B2-49B8-B810-2931B20EA7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1550BD34-8417-42DB-BEA7-96B1E41562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EE04A24D-ECF7-4024-BAC2-981BA69CF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1C3D135-9831-45A9-8FBE-2A2548C8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8375ABF-52E0-4C78-B2CF-0A949D7D8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DFAEF8-DC6D-4AC8-9843-B95E0B91ECB4}"/>
              </a:ext>
            </a:extLst>
          </p:cNvPr>
          <p:cNvSpPr>
            <a:spLocks noGrp="1"/>
          </p:cNvSpPr>
          <p:nvPr>
            <p:ph type="title"/>
          </p:nvPr>
        </p:nvSpPr>
        <p:spPr>
          <a:xfrm>
            <a:off x="1969804" y="808056"/>
            <a:ext cx="3969504" cy="1077229"/>
          </a:xfrm>
        </p:spPr>
        <p:txBody>
          <a:bodyPr>
            <a:normAutofit/>
          </a:bodyPr>
          <a:lstStyle/>
          <a:p>
            <a:pPr algn="l"/>
            <a:r>
              <a:rPr lang="sr-Latn-RS" sz="2000" i="1">
                <a:ea typeface="+mj-lt"/>
                <a:cs typeface="+mj-lt"/>
              </a:rPr>
              <a:t>Izvršavanje upita pretrage pomoću explain metode korišćenjem indeksa - prvi deo</a:t>
            </a:r>
            <a:endParaRPr lang="en-US" sz="2000">
              <a:cs typeface="Arial"/>
            </a:endParaRPr>
          </a:p>
        </p:txBody>
      </p:sp>
      <p:sp>
        <p:nvSpPr>
          <p:cNvPr id="3" name="Content Placeholder 2">
            <a:extLst>
              <a:ext uri="{FF2B5EF4-FFF2-40B4-BE49-F238E27FC236}">
                <a16:creationId xmlns:a16="http://schemas.microsoft.com/office/drawing/2014/main" id="{5C0F17B6-1923-4E37-A59A-AC68E702FEEA}"/>
              </a:ext>
            </a:extLst>
          </p:cNvPr>
          <p:cNvSpPr>
            <a:spLocks noGrp="1"/>
          </p:cNvSpPr>
          <p:nvPr>
            <p:ph idx="1"/>
          </p:nvPr>
        </p:nvSpPr>
        <p:spPr>
          <a:xfrm>
            <a:off x="1969803" y="2052116"/>
            <a:ext cx="3969505" cy="3997828"/>
          </a:xfrm>
        </p:spPr>
        <p:txBody>
          <a:bodyPr>
            <a:normAutofit/>
          </a:bodyPr>
          <a:lstStyle/>
          <a:p>
            <a:pPr marL="344170" indent="-344170">
              <a:lnSpc>
                <a:spcPct val="110000"/>
              </a:lnSpc>
            </a:pPr>
            <a:r>
              <a:rPr lang="sr-Latn-RS" sz="1500">
                <a:ea typeface="+mn-lt"/>
                <a:cs typeface="+mn-lt"/>
              </a:rPr>
              <a:t>Zatim slede izvršenje upita korišćenjem indeksa. Pretraga sa zadatim poljem </a:t>
            </a:r>
            <a:r>
              <a:rPr lang="sr-Latn-RS" sz="1500" i="1">
                <a:ea typeface="+mn-lt"/>
                <a:cs typeface="+mn-lt"/>
              </a:rPr>
              <a:t>number </a:t>
            </a:r>
            <a:r>
              <a:rPr lang="sr-Latn-RS" sz="1500">
                <a:ea typeface="+mn-lt"/>
                <a:cs typeface="+mn-lt"/>
              </a:rPr>
              <a:t>koje sadrži vrednost </a:t>
            </a:r>
            <a:r>
              <a:rPr lang="sr-Latn-RS" sz="1500" i="1">
                <a:ea typeface="+mn-lt"/>
                <a:cs typeface="+mn-lt"/>
              </a:rPr>
              <a:t>585534</a:t>
            </a:r>
            <a:r>
              <a:rPr lang="sr-Latn-RS" sz="1500">
                <a:ea typeface="+mn-lt"/>
                <a:cs typeface="+mn-lt"/>
              </a:rPr>
              <a:t>. Iz slika se može uočiti da je </a:t>
            </a:r>
            <a:r>
              <a:rPr lang="sr-Latn-RS" sz="1500" i="1">
                <a:ea typeface="+mn-lt"/>
                <a:cs typeface="+mn-lt"/>
              </a:rPr>
              <a:t>executionTimeMillsEstimate </a:t>
            </a:r>
            <a:r>
              <a:rPr lang="sr-Latn-RS" sz="1500">
                <a:ea typeface="+mn-lt"/>
                <a:cs typeface="+mn-lt"/>
              </a:rPr>
              <a:t>jednako nuli. U kontekstu, ne može biti 0 milisekundi, ali je približno nuli. Izvršavanjem istog upita par puta mogu da se dobiju slični rezultati koji su skoro ravni nuli. Bez obzira na sve to, suština je da se izvršavanje upita odvija mnogo brže korišćenjem indeksa, što znatno poboljšava performanse!</a:t>
            </a:r>
            <a:endParaRPr lang="en-US" sz="1500">
              <a:ea typeface="+mn-lt"/>
              <a:cs typeface="+mn-lt"/>
            </a:endParaRPr>
          </a:p>
          <a:p>
            <a:pPr marL="344170" indent="-344170">
              <a:lnSpc>
                <a:spcPct val="110000"/>
              </a:lnSpc>
            </a:pPr>
            <a:endParaRPr lang="en-US" sz="1500">
              <a:cs typeface="Arial"/>
            </a:endParaRPr>
          </a:p>
        </p:txBody>
      </p:sp>
      <p:pic>
        <p:nvPicPr>
          <p:cNvPr id="4" name="Picture 4" descr="Text&#10;&#10;Description automatically generated">
            <a:extLst>
              <a:ext uri="{FF2B5EF4-FFF2-40B4-BE49-F238E27FC236}">
                <a16:creationId xmlns:a16="http://schemas.microsoft.com/office/drawing/2014/main" id="{EB9355EC-4082-4A70-9210-578FFE25A9F0}"/>
              </a:ext>
            </a:extLst>
          </p:cNvPr>
          <p:cNvPicPr>
            <a:picLocks noChangeAspect="1"/>
          </p:cNvPicPr>
          <p:nvPr/>
        </p:nvPicPr>
        <p:blipFill>
          <a:blip r:embed="rId5"/>
          <a:stretch>
            <a:fillRect/>
          </a:stretch>
        </p:blipFill>
        <p:spPr>
          <a:xfrm>
            <a:off x="6320274" y="753529"/>
            <a:ext cx="4444472" cy="5259796"/>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1" name="Rectangle 20">
            <a:extLst>
              <a:ext uri="{FF2B5EF4-FFF2-40B4-BE49-F238E27FC236}">
                <a16:creationId xmlns:a16="http://schemas.microsoft.com/office/drawing/2014/main" id="{34BB1BDF-EAFF-49B6-ABF3-7F9B3201C9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icon&#10;&#10;Description automatically generated">
            <a:extLst>
              <a:ext uri="{FF2B5EF4-FFF2-40B4-BE49-F238E27FC236}">
                <a16:creationId xmlns:a16="http://schemas.microsoft.com/office/drawing/2014/main" id="{E8D80CAB-507A-466F-979D-96665005986E}"/>
              </a:ext>
            </a:extLst>
          </p:cNvPr>
          <p:cNvPicPr>
            <a:picLocks noChangeAspect="1"/>
          </p:cNvPicPr>
          <p:nvPr/>
        </p:nvPicPr>
        <p:blipFill>
          <a:blip r:embed="rId6"/>
          <a:stretch>
            <a:fillRect/>
          </a:stretch>
        </p:blipFill>
        <p:spPr>
          <a:xfrm>
            <a:off x="11466653" y="244033"/>
            <a:ext cx="727277" cy="736922"/>
          </a:xfrm>
          <a:prstGeom prst="rect">
            <a:avLst/>
          </a:prstGeom>
        </p:spPr>
      </p:pic>
    </p:spTree>
    <p:extLst>
      <p:ext uri="{BB962C8B-B14F-4D97-AF65-F5344CB8AC3E}">
        <p14:creationId xmlns:p14="http://schemas.microsoft.com/office/powerpoint/2010/main" val="1906685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F1C851F-67D1-4A39-A0D0-31EF2203C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67532E30-DB31-48CF-BFD8-882FB9AB38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a:extLst>
              <a:ext uri="{FF2B5EF4-FFF2-40B4-BE49-F238E27FC236}">
                <a16:creationId xmlns:a16="http://schemas.microsoft.com/office/drawing/2014/main" id="{F3BBA72F-836A-4824-AB9F-ED46122CAD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7" name="Rectangle 16">
            <a:extLst>
              <a:ext uri="{FF2B5EF4-FFF2-40B4-BE49-F238E27FC236}">
                <a16:creationId xmlns:a16="http://schemas.microsoft.com/office/drawing/2014/main" id="{8D22FE9C-C853-4C04-B07A-6EB898B2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78E33C4-6991-4D20-AB8E-F6CF7FD83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CBC4DCF-863D-44DE-B209-712EBB6B1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28B752-9FF7-4CF1-81F1-45AA19FED227}"/>
              </a:ext>
            </a:extLst>
          </p:cNvPr>
          <p:cNvSpPr>
            <a:spLocks noGrp="1"/>
          </p:cNvSpPr>
          <p:nvPr>
            <p:ph type="title"/>
          </p:nvPr>
        </p:nvSpPr>
        <p:spPr>
          <a:xfrm>
            <a:off x="2287850" y="808056"/>
            <a:ext cx="4219067" cy="1077229"/>
          </a:xfrm>
        </p:spPr>
        <p:txBody>
          <a:bodyPr vert="horz" lIns="91440" tIns="45720" rIns="91440" bIns="45720" rtlCol="0" anchor="t">
            <a:noAutofit/>
          </a:bodyPr>
          <a:lstStyle/>
          <a:p>
            <a:pPr algn="l"/>
            <a:r>
              <a:rPr lang="sr-Latn-RS" sz="2100" i="1">
                <a:ea typeface="+mj-lt"/>
                <a:cs typeface="+mj-lt"/>
              </a:rPr>
              <a:t>Izvršavanje upita pretrage pomoću explain metode korišćenjem indeksa - drugi deo</a:t>
            </a:r>
            <a:endParaRPr lang="en-US" sz="2100">
              <a:cs typeface="Arial"/>
            </a:endParaRPr>
          </a:p>
          <a:p>
            <a:pPr algn="l"/>
            <a:endParaRPr lang="en-US" sz="2100" i="1">
              <a:ea typeface="+mj-lt"/>
              <a:cs typeface="+mj-lt"/>
            </a:endParaRPr>
          </a:p>
          <a:p>
            <a:pPr algn="l"/>
            <a:endParaRPr lang="en-US" sz="2100">
              <a:cs typeface="Arial"/>
            </a:endParaRPr>
          </a:p>
        </p:txBody>
      </p:sp>
      <p:sp>
        <p:nvSpPr>
          <p:cNvPr id="8" name="Content Placeholder 7">
            <a:extLst>
              <a:ext uri="{FF2B5EF4-FFF2-40B4-BE49-F238E27FC236}">
                <a16:creationId xmlns:a16="http://schemas.microsoft.com/office/drawing/2014/main" id="{CCAF724F-0606-4267-815D-D3987E2E530B}"/>
              </a:ext>
            </a:extLst>
          </p:cNvPr>
          <p:cNvSpPr>
            <a:spLocks noGrp="1"/>
          </p:cNvSpPr>
          <p:nvPr>
            <p:ph idx="1"/>
          </p:nvPr>
        </p:nvSpPr>
        <p:spPr>
          <a:xfrm>
            <a:off x="2287851" y="2052116"/>
            <a:ext cx="4215812" cy="3997828"/>
          </a:xfrm>
        </p:spPr>
        <p:txBody>
          <a:bodyPr>
            <a:normAutofit/>
          </a:bodyPr>
          <a:lstStyle/>
          <a:p>
            <a:endParaRPr lang="en-US" sz="1800"/>
          </a:p>
        </p:txBody>
      </p:sp>
      <p:pic>
        <p:nvPicPr>
          <p:cNvPr id="4" name="Picture 4" descr="Text&#10;&#10;Description automatically generated">
            <a:extLst>
              <a:ext uri="{FF2B5EF4-FFF2-40B4-BE49-F238E27FC236}">
                <a16:creationId xmlns:a16="http://schemas.microsoft.com/office/drawing/2014/main" id="{563140DB-3FE9-41B8-91CD-3F2ACAB93B97}"/>
              </a:ext>
            </a:extLst>
          </p:cNvPr>
          <p:cNvPicPr>
            <a:picLocks noChangeAspect="1"/>
          </p:cNvPicPr>
          <p:nvPr/>
        </p:nvPicPr>
        <p:blipFill>
          <a:blip r:embed="rId5"/>
          <a:stretch>
            <a:fillRect/>
          </a:stretch>
        </p:blipFill>
        <p:spPr>
          <a:xfrm>
            <a:off x="6775894" y="96347"/>
            <a:ext cx="3634290" cy="6592522"/>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3" name="Rectangle 22">
            <a:extLst>
              <a:ext uri="{FF2B5EF4-FFF2-40B4-BE49-F238E27FC236}">
                <a16:creationId xmlns:a16="http://schemas.microsoft.com/office/drawing/2014/main" id="{12F69FEA-89FD-43D0-942C-882717455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icon&#10;&#10;Description automatically generated">
            <a:extLst>
              <a:ext uri="{FF2B5EF4-FFF2-40B4-BE49-F238E27FC236}">
                <a16:creationId xmlns:a16="http://schemas.microsoft.com/office/drawing/2014/main" id="{E7491EF3-06B8-4B2E-9552-FED9B9DCF906}"/>
              </a:ext>
            </a:extLst>
          </p:cNvPr>
          <p:cNvPicPr>
            <a:picLocks noChangeAspect="1"/>
          </p:cNvPicPr>
          <p:nvPr/>
        </p:nvPicPr>
        <p:blipFill>
          <a:blip r:embed="rId6"/>
          <a:stretch>
            <a:fillRect/>
          </a:stretch>
        </p:blipFill>
        <p:spPr>
          <a:xfrm>
            <a:off x="11466653" y="244033"/>
            <a:ext cx="727277" cy="736922"/>
          </a:xfrm>
          <a:prstGeom prst="rect">
            <a:avLst/>
          </a:prstGeom>
        </p:spPr>
      </p:pic>
    </p:spTree>
    <p:extLst>
      <p:ext uri="{BB962C8B-B14F-4D97-AF65-F5344CB8AC3E}">
        <p14:creationId xmlns:p14="http://schemas.microsoft.com/office/powerpoint/2010/main" val="3226036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CE404-2F1E-450C-A1EC-2FD1C18D30CA}"/>
              </a:ext>
            </a:extLst>
          </p:cNvPr>
          <p:cNvSpPr>
            <a:spLocks noGrp="1"/>
          </p:cNvSpPr>
          <p:nvPr>
            <p:ph type="title"/>
          </p:nvPr>
        </p:nvSpPr>
        <p:spPr/>
        <p:txBody>
          <a:bodyPr>
            <a:normAutofit fontScale="90000"/>
          </a:bodyPr>
          <a:lstStyle/>
          <a:p>
            <a:r>
              <a:rPr lang="en-US">
                <a:cs typeface="Arial"/>
              </a:rPr>
              <a:t>Hvala na pažnji!</a:t>
            </a:r>
            <a:br>
              <a:rPr lang="en-US" dirty="0">
                <a:cs typeface="Arial"/>
              </a:rPr>
            </a:br>
            <a:br>
              <a:rPr lang="en-US" dirty="0">
                <a:cs typeface="Arial"/>
              </a:rPr>
            </a:br>
            <a:r>
              <a:rPr lang="en-US">
                <a:cs typeface="Arial"/>
              </a:rPr>
              <a:t>Pitanja?</a:t>
            </a:r>
            <a:endParaRPr lang="en-US" dirty="0">
              <a:cs typeface="Arial"/>
            </a:endParaRPr>
          </a:p>
        </p:txBody>
      </p:sp>
      <p:pic>
        <p:nvPicPr>
          <p:cNvPr id="5" name="Picture 5" descr="A picture containing icon&#10;&#10;Description automatically generated">
            <a:extLst>
              <a:ext uri="{FF2B5EF4-FFF2-40B4-BE49-F238E27FC236}">
                <a16:creationId xmlns:a16="http://schemas.microsoft.com/office/drawing/2014/main" id="{FB44DD8C-2F7B-4D49-A98F-4234DDB9068E}"/>
              </a:ext>
            </a:extLst>
          </p:cNvPr>
          <p:cNvPicPr>
            <a:picLocks noChangeAspect="1"/>
          </p:cNvPicPr>
          <p:nvPr/>
        </p:nvPicPr>
        <p:blipFill>
          <a:blip r:embed="rId2"/>
          <a:stretch>
            <a:fillRect/>
          </a:stretch>
        </p:blipFill>
        <p:spPr>
          <a:xfrm>
            <a:off x="11466653" y="244033"/>
            <a:ext cx="727277" cy="736922"/>
          </a:xfrm>
          <a:prstGeom prst="rect">
            <a:avLst/>
          </a:prstGeom>
        </p:spPr>
      </p:pic>
      <p:pic>
        <p:nvPicPr>
          <p:cNvPr id="3" name="Picture 3" descr="A picture containing text, plate, tableware, dishware&#10;&#10;Description automatically generated">
            <a:extLst>
              <a:ext uri="{FF2B5EF4-FFF2-40B4-BE49-F238E27FC236}">
                <a16:creationId xmlns:a16="http://schemas.microsoft.com/office/drawing/2014/main" id="{9214B224-222F-4ECF-AAEC-D24D4BED88BE}"/>
              </a:ext>
            </a:extLst>
          </p:cNvPr>
          <p:cNvPicPr>
            <a:picLocks noGrp="1" noChangeAspect="1"/>
          </p:cNvPicPr>
          <p:nvPr>
            <p:ph idx="1"/>
          </p:nvPr>
        </p:nvPicPr>
        <p:blipFill>
          <a:blip r:embed="rId3"/>
          <a:stretch>
            <a:fillRect/>
          </a:stretch>
        </p:blipFill>
        <p:spPr>
          <a:xfrm>
            <a:off x="2079948" y="2610780"/>
            <a:ext cx="4085708" cy="2596125"/>
          </a:xfrm>
        </p:spPr>
      </p:pic>
      <p:pic>
        <p:nvPicPr>
          <p:cNvPr id="4" name="Picture 5" descr="Icon&#10;&#10;Description automatically generated">
            <a:extLst>
              <a:ext uri="{FF2B5EF4-FFF2-40B4-BE49-F238E27FC236}">
                <a16:creationId xmlns:a16="http://schemas.microsoft.com/office/drawing/2014/main" id="{1253F6C4-012C-42AE-937A-ADDD57513490}"/>
              </a:ext>
            </a:extLst>
          </p:cNvPr>
          <p:cNvPicPr>
            <a:picLocks noChangeAspect="1"/>
          </p:cNvPicPr>
          <p:nvPr/>
        </p:nvPicPr>
        <p:blipFill>
          <a:blip r:embed="rId4"/>
          <a:stretch>
            <a:fillRect/>
          </a:stretch>
        </p:blipFill>
        <p:spPr>
          <a:xfrm>
            <a:off x="6909412" y="2424628"/>
            <a:ext cx="2743200" cy="2743200"/>
          </a:xfrm>
          <a:prstGeom prst="rect">
            <a:avLst/>
          </a:prstGeom>
        </p:spPr>
      </p:pic>
    </p:spTree>
    <p:extLst>
      <p:ext uri="{BB962C8B-B14F-4D97-AF65-F5344CB8AC3E}">
        <p14:creationId xmlns:p14="http://schemas.microsoft.com/office/powerpoint/2010/main" val="2648852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useBgFill="1">
        <p:nvSpPr>
          <p:cNvPr id="10" name="Rectangle 9">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FCFF961-4E84-4FD1-859C-B7F410031C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793" y="0"/>
            <a:ext cx="4632503" cy="6858000"/>
          </a:xfrm>
          <a:prstGeom prst="rect">
            <a:avLst/>
          </a:prstGeom>
        </p:spPr>
      </p:pic>
      <p:sp>
        <p:nvSpPr>
          <p:cNvPr id="14" name="Rectangle 13">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F737BB4-6553-47A8-893F-178A10C6B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Table&#10;&#10;Description automatically generated">
            <a:extLst>
              <a:ext uri="{FF2B5EF4-FFF2-40B4-BE49-F238E27FC236}">
                <a16:creationId xmlns:a16="http://schemas.microsoft.com/office/drawing/2014/main" id="{2611FCA1-FB76-40DA-8CA2-8B3D3C4B8A7D}"/>
              </a:ext>
            </a:extLst>
          </p:cNvPr>
          <p:cNvPicPr>
            <a:picLocks noGrp="1" noChangeAspect="1"/>
          </p:cNvPicPr>
          <p:nvPr>
            <p:ph idx="1"/>
          </p:nvPr>
        </p:nvPicPr>
        <p:blipFill>
          <a:blip r:embed="rId3"/>
          <a:stretch>
            <a:fillRect/>
          </a:stretch>
        </p:blipFill>
        <p:spPr>
          <a:xfrm>
            <a:off x="5582733" y="240467"/>
            <a:ext cx="5495925" cy="1362075"/>
          </a:xfrm>
        </p:spPr>
      </p:pic>
      <p:pic>
        <p:nvPicPr>
          <p:cNvPr id="5" name="Picture 5" descr="Table&#10;&#10;Description automatically generated">
            <a:extLst>
              <a:ext uri="{FF2B5EF4-FFF2-40B4-BE49-F238E27FC236}">
                <a16:creationId xmlns:a16="http://schemas.microsoft.com/office/drawing/2014/main" id="{A3835981-A53A-4DF2-A1EC-4EBD0C70B106}"/>
              </a:ext>
            </a:extLst>
          </p:cNvPr>
          <p:cNvPicPr>
            <a:picLocks noChangeAspect="1"/>
          </p:cNvPicPr>
          <p:nvPr/>
        </p:nvPicPr>
        <p:blipFill>
          <a:blip r:embed="rId4"/>
          <a:stretch>
            <a:fillRect/>
          </a:stretch>
        </p:blipFill>
        <p:spPr>
          <a:xfrm>
            <a:off x="5693363" y="1752660"/>
            <a:ext cx="5386682" cy="1452382"/>
          </a:xfrm>
          <a:prstGeom prst="rect">
            <a:avLst/>
          </a:prstGeom>
        </p:spPr>
      </p:pic>
      <p:pic>
        <p:nvPicPr>
          <p:cNvPr id="6" name="Picture 6" descr="Diagram&#10;&#10;Description automatically generated">
            <a:extLst>
              <a:ext uri="{FF2B5EF4-FFF2-40B4-BE49-F238E27FC236}">
                <a16:creationId xmlns:a16="http://schemas.microsoft.com/office/drawing/2014/main" id="{9D619DA2-C242-4D2E-8CDE-082746332ECC}"/>
              </a:ext>
            </a:extLst>
          </p:cNvPr>
          <p:cNvPicPr>
            <a:picLocks noChangeAspect="1"/>
          </p:cNvPicPr>
          <p:nvPr/>
        </p:nvPicPr>
        <p:blipFill>
          <a:blip r:embed="rId5"/>
          <a:stretch>
            <a:fillRect/>
          </a:stretch>
        </p:blipFill>
        <p:spPr>
          <a:xfrm>
            <a:off x="6605881" y="3242092"/>
            <a:ext cx="3768605" cy="3534703"/>
          </a:xfrm>
          <a:prstGeom prst="rect">
            <a:avLst/>
          </a:prstGeom>
        </p:spPr>
      </p:pic>
      <p:pic>
        <p:nvPicPr>
          <p:cNvPr id="7" name="Picture 5" descr="A picture containing icon&#10;&#10;Description automatically generated">
            <a:extLst>
              <a:ext uri="{FF2B5EF4-FFF2-40B4-BE49-F238E27FC236}">
                <a16:creationId xmlns:a16="http://schemas.microsoft.com/office/drawing/2014/main" id="{E17B6BF5-5972-415E-B3FC-C6922AA0D479}"/>
              </a:ext>
            </a:extLst>
          </p:cNvPr>
          <p:cNvPicPr>
            <a:picLocks noChangeAspect="1"/>
          </p:cNvPicPr>
          <p:nvPr/>
        </p:nvPicPr>
        <p:blipFill>
          <a:blip r:embed="rId6"/>
          <a:stretch>
            <a:fillRect/>
          </a:stretch>
        </p:blipFill>
        <p:spPr>
          <a:xfrm>
            <a:off x="11466653" y="244033"/>
            <a:ext cx="727277" cy="736922"/>
          </a:xfrm>
          <a:prstGeom prst="rect">
            <a:avLst/>
          </a:prstGeom>
        </p:spPr>
      </p:pic>
      <p:sp>
        <p:nvSpPr>
          <p:cNvPr id="15" name="Content Placeholder 2">
            <a:extLst>
              <a:ext uri="{FF2B5EF4-FFF2-40B4-BE49-F238E27FC236}">
                <a16:creationId xmlns:a16="http://schemas.microsoft.com/office/drawing/2014/main" id="{A148DC11-4D34-469D-912B-0E5FB751482B}"/>
              </a:ext>
            </a:extLst>
          </p:cNvPr>
          <p:cNvSpPr txBox="1">
            <a:spLocks/>
          </p:cNvSpPr>
          <p:nvPr/>
        </p:nvSpPr>
        <p:spPr>
          <a:xfrm>
            <a:off x="694562" y="85854"/>
            <a:ext cx="4513239" cy="6768818"/>
          </a:xfrm>
          <a:prstGeom prst="rect">
            <a:avLst/>
          </a:prstGeom>
        </p:spPr>
        <p:txBody>
          <a:bodyPr vert="horz" lIns="91440" tIns="45720" rIns="91440" bIns="45720" rtlCol="0" anchor="ctr">
            <a:normAutofit fontScale="70000" lnSpcReduction="20000"/>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344170" indent="-344170"/>
            <a:r>
              <a:rPr lang="en-US">
                <a:cs typeface="Arial"/>
              </a:rPr>
              <a:t>Gusto indeksiranje</a:t>
            </a:r>
            <a:endParaRPr lang="en-US" dirty="0">
              <a:cs typeface="Arial"/>
            </a:endParaRPr>
          </a:p>
          <a:p>
            <a:pPr marL="795020" lvl="1" indent="-337820"/>
            <a:r>
              <a:rPr lang="en-US">
                <a:cs typeface="Arial"/>
              </a:rPr>
              <a:t>Postoji indeksni zapis za svaku vrednost ključa</a:t>
            </a:r>
            <a:endParaRPr lang="en-US" dirty="0">
              <a:cs typeface="Arial"/>
            </a:endParaRPr>
          </a:p>
          <a:p>
            <a:pPr marL="795020" lvl="1" indent="-337820"/>
            <a:r>
              <a:rPr lang="en-US">
                <a:cs typeface="Arial"/>
              </a:rPr>
              <a:t>Prednost – brzina pretraživanja veća</a:t>
            </a:r>
            <a:endParaRPr lang="en-US" dirty="0">
              <a:cs typeface="Arial"/>
            </a:endParaRPr>
          </a:p>
          <a:p>
            <a:pPr marL="795020" lvl="1" indent="-337820"/>
            <a:r>
              <a:rPr lang="en-US">
                <a:cs typeface="Arial"/>
              </a:rPr>
              <a:t>Nedostatak – zahteva više prostora za indeksne zapise</a:t>
            </a:r>
            <a:endParaRPr lang="en-US" dirty="0">
              <a:cs typeface="Arial"/>
            </a:endParaRPr>
          </a:p>
          <a:p>
            <a:pPr marL="344170" indent="-344170"/>
            <a:r>
              <a:rPr lang="en-US">
                <a:cs typeface="Arial"/>
              </a:rPr>
              <a:t>Retko indeksiranje</a:t>
            </a:r>
            <a:endParaRPr lang="en-US" dirty="0">
              <a:cs typeface="Arial"/>
            </a:endParaRPr>
          </a:p>
          <a:p>
            <a:pPr marL="795020" lvl="1" indent="-337820"/>
            <a:r>
              <a:rPr lang="en-US">
                <a:cs typeface="Arial"/>
              </a:rPr>
              <a:t>Zapisi indeksa nisu kreirani za svaku vrednost ključa, sadrže ključ i pokazivač</a:t>
            </a:r>
            <a:endParaRPr lang="en-US" dirty="0">
              <a:cs typeface="Arial"/>
            </a:endParaRPr>
          </a:p>
          <a:p>
            <a:pPr marL="795020" lvl="1" indent="-337820"/>
            <a:r>
              <a:rPr lang="en-US">
                <a:cs typeface="Arial"/>
              </a:rPr>
              <a:t>Prvo se pristupa se zapisu i dolazi do stvarne lokacije, ako podaci nisu tamo vrši se sekvencijalno pretraživanje</a:t>
            </a:r>
            <a:endParaRPr lang="en-US" dirty="0">
              <a:cs typeface="Arial"/>
            </a:endParaRPr>
          </a:p>
          <a:p>
            <a:pPr marL="344170" indent="-344170"/>
            <a:r>
              <a:rPr lang="en-US">
                <a:cs typeface="Arial"/>
              </a:rPr>
              <a:t>Indeksiranje u više nivoa</a:t>
            </a:r>
            <a:endParaRPr lang="en-US" dirty="0">
              <a:cs typeface="Arial"/>
            </a:endParaRPr>
          </a:p>
          <a:p>
            <a:pPr marL="795020" lvl="1" indent="-337820"/>
            <a:r>
              <a:rPr lang="en-US">
                <a:cs typeface="Arial"/>
              </a:rPr>
              <a:t>Zapisi sadrže vrednost ključa i pokazivače podataka</a:t>
            </a:r>
            <a:endParaRPr lang="en-US" dirty="0">
              <a:cs typeface="Arial"/>
            </a:endParaRPr>
          </a:p>
          <a:p>
            <a:pPr marL="795020" lvl="1" indent="-337820"/>
            <a:r>
              <a:rPr lang="en-US">
                <a:cs typeface="Arial"/>
              </a:rPr>
              <a:t>Sa porastom veličine baze raste i veličina indeksa</a:t>
            </a:r>
            <a:endParaRPr lang="en-US" dirty="0">
              <a:cs typeface="Arial"/>
            </a:endParaRPr>
          </a:p>
          <a:p>
            <a:pPr marL="795020" lvl="1" indent="-337820"/>
            <a:r>
              <a:rPr lang="en-US">
                <a:cs typeface="Arial"/>
              </a:rPr>
              <a:t>Više pristupa disku ukoliko je indeks na jednom nivou</a:t>
            </a:r>
            <a:endParaRPr lang="en-US" dirty="0">
              <a:cs typeface="Arial"/>
            </a:endParaRPr>
          </a:p>
          <a:p>
            <a:pPr marL="795020" lvl="1" indent="-337820"/>
            <a:r>
              <a:rPr lang="en-US">
                <a:cs typeface="Arial"/>
              </a:rPr>
              <a:t>Razbijanje indeksa u nekoliko manjih indeksa kako bi se najudaljeniji nivo smestio u jednom bloku</a:t>
            </a:r>
            <a:endParaRPr lang="en-US" dirty="0">
              <a:cs typeface="Arial"/>
            </a:endParaRPr>
          </a:p>
          <a:p>
            <a:pPr marL="795020" lvl="1" indent="-337820"/>
            <a:endParaRPr lang="en-US" dirty="0">
              <a:cs typeface="Arial"/>
            </a:endParaRPr>
          </a:p>
          <a:p>
            <a:pPr marL="0" indent="0" algn="ctr">
              <a:buNone/>
            </a:pPr>
            <a:r>
              <a:rPr lang="en-US" i="1">
                <a:cs typeface="Arial"/>
              </a:rPr>
              <a:t>Primarno indeksiranje</a:t>
            </a:r>
          </a:p>
        </p:txBody>
      </p:sp>
    </p:spTree>
    <p:extLst>
      <p:ext uri="{BB962C8B-B14F-4D97-AF65-F5344CB8AC3E}">
        <p14:creationId xmlns:p14="http://schemas.microsoft.com/office/powerpoint/2010/main" val="73958702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useBgFill="1">
        <p:nvSpPr>
          <p:cNvPr id="10" name="Rectangle 9">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FCFF961-4E84-4FD1-859C-B7F410031C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793" y="0"/>
            <a:ext cx="4632503" cy="6858000"/>
          </a:xfrm>
          <a:prstGeom prst="rect">
            <a:avLst/>
          </a:prstGeom>
        </p:spPr>
      </p:pic>
      <p:sp>
        <p:nvSpPr>
          <p:cNvPr id="14" name="Rectangle 13">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F737BB4-6553-47A8-893F-178A10C6B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5" descr="A picture containing icon&#10;&#10;Description automatically generated">
            <a:extLst>
              <a:ext uri="{FF2B5EF4-FFF2-40B4-BE49-F238E27FC236}">
                <a16:creationId xmlns:a16="http://schemas.microsoft.com/office/drawing/2014/main" id="{E17B6BF5-5972-415E-B3FC-C6922AA0D479}"/>
              </a:ext>
            </a:extLst>
          </p:cNvPr>
          <p:cNvPicPr>
            <a:picLocks noChangeAspect="1"/>
          </p:cNvPicPr>
          <p:nvPr/>
        </p:nvPicPr>
        <p:blipFill>
          <a:blip r:embed="rId3"/>
          <a:stretch>
            <a:fillRect/>
          </a:stretch>
        </p:blipFill>
        <p:spPr>
          <a:xfrm>
            <a:off x="11466653" y="244033"/>
            <a:ext cx="727277" cy="736922"/>
          </a:xfrm>
          <a:prstGeom prst="rect">
            <a:avLst/>
          </a:prstGeom>
        </p:spPr>
      </p:pic>
      <p:pic>
        <p:nvPicPr>
          <p:cNvPr id="11" name="Picture 12" descr="Diagram, table&#10;&#10;Description automatically generated">
            <a:extLst>
              <a:ext uri="{FF2B5EF4-FFF2-40B4-BE49-F238E27FC236}">
                <a16:creationId xmlns:a16="http://schemas.microsoft.com/office/drawing/2014/main" id="{24359454-CE51-4F17-97A5-F7A8FCA5F0C7}"/>
              </a:ext>
            </a:extLst>
          </p:cNvPr>
          <p:cNvPicPr>
            <a:picLocks noGrp="1" noChangeAspect="1"/>
          </p:cNvPicPr>
          <p:nvPr>
            <p:ph idx="1"/>
          </p:nvPr>
        </p:nvPicPr>
        <p:blipFill>
          <a:blip r:embed="rId4"/>
          <a:stretch>
            <a:fillRect/>
          </a:stretch>
        </p:blipFill>
        <p:spPr>
          <a:xfrm>
            <a:off x="5149471" y="1261894"/>
            <a:ext cx="6168054" cy="4534050"/>
          </a:xfrm>
        </p:spPr>
      </p:pic>
      <p:sp>
        <p:nvSpPr>
          <p:cNvPr id="18" name="Content Placeholder 2">
            <a:extLst>
              <a:ext uri="{FF2B5EF4-FFF2-40B4-BE49-F238E27FC236}">
                <a16:creationId xmlns:a16="http://schemas.microsoft.com/office/drawing/2014/main" id="{C1ACAEB6-0215-4735-945F-A260945DE0D0}"/>
              </a:ext>
            </a:extLst>
          </p:cNvPr>
          <p:cNvSpPr txBox="1">
            <a:spLocks/>
          </p:cNvSpPr>
          <p:nvPr/>
        </p:nvSpPr>
        <p:spPr>
          <a:xfrm>
            <a:off x="647525" y="751856"/>
            <a:ext cx="4259355" cy="6109053"/>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344170" indent="-344170"/>
            <a:r>
              <a:rPr lang="en-US" sz="1600">
                <a:cs typeface="Arial"/>
              </a:rPr>
              <a:t>Da bi se smanjila veličina mapiranja uvodi se drugi nivo indeksiranja</a:t>
            </a:r>
          </a:p>
          <a:p>
            <a:pPr marL="344170" indent="-344170"/>
            <a:r>
              <a:rPr lang="en-US" sz="1600">
                <a:cs typeface="Arial"/>
              </a:rPr>
              <a:t>Bira se veliki raspon za kolone u početku tako da veličina mapiranja prvog nivoa postaje mala, a svaki opseg dalje se deli na manje opsege</a:t>
            </a:r>
          </a:p>
          <a:p>
            <a:pPr marL="344170" indent="-344170"/>
            <a:r>
              <a:rPr lang="en-US" sz="1600">
                <a:cs typeface="Arial"/>
              </a:rPr>
              <a:t>Prvi nivo – primarna memorija (</a:t>
            </a:r>
            <a:r>
              <a:rPr lang="en-US" sz="1600" i="1">
                <a:cs typeface="Arial"/>
              </a:rPr>
              <a:t>RAM</a:t>
            </a:r>
            <a:r>
              <a:rPr lang="en-US" sz="1600">
                <a:cs typeface="Arial"/>
              </a:rPr>
              <a:t>)</a:t>
            </a:r>
          </a:p>
          <a:p>
            <a:pPr marL="344170" indent="-344170"/>
            <a:r>
              <a:rPr lang="en-US" sz="1600">
                <a:cs typeface="Arial"/>
              </a:rPr>
              <a:t>Drugi nivo – sekundarna memorija (</a:t>
            </a:r>
            <a:r>
              <a:rPr lang="en-US" sz="1600" i="1">
                <a:cs typeface="Arial"/>
              </a:rPr>
              <a:t>Hard Disk</a:t>
            </a:r>
            <a:r>
              <a:rPr lang="en-US" sz="1600">
                <a:cs typeface="Arial"/>
              </a:rPr>
              <a:t>)</a:t>
            </a:r>
            <a:endParaRPr lang="en-US" sz="1600" dirty="0">
              <a:cs typeface="Arial"/>
            </a:endParaRPr>
          </a:p>
          <a:p>
            <a:pPr marL="344170" indent="-344170"/>
            <a:endParaRPr lang="en-US" sz="1600" dirty="0">
              <a:cs typeface="Arial"/>
            </a:endParaRPr>
          </a:p>
          <a:p>
            <a:pPr marL="344170" indent="-344170"/>
            <a:endParaRPr lang="en-US" sz="1600" dirty="0">
              <a:cs typeface="Arial"/>
            </a:endParaRPr>
          </a:p>
          <a:p>
            <a:pPr marL="0" indent="0" algn="ctr">
              <a:buNone/>
            </a:pPr>
            <a:r>
              <a:rPr lang="en-US" sz="1400" i="1">
                <a:cs typeface="Arial"/>
              </a:rPr>
              <a:t>Sekundarno indeksiranje</a:t>
            </a:r>
            <a:endParaRPr lang="en-US" sz="1400" i="1" dirty="0">
              <a:cs typeface="Arial"/>
            </a:endParaRPr>
          </a:p>
          <a:p>
            <a:pPr marL="344170" indent="-344170"/>
            <a:endParaRPr lang="en-US" sz="1300" dirty="0">
              <a:cs typeface="Arial"/>
            </a:endParaRPr>
          </a:p>
          <a:p>
            <a:pPr marL="344170" indent="-344170"/>
            <a:endParaRPr lang="en-US" sz="1300" dirty="0">
              <a:cs typeface="Arial"/>
            </a:endParaRPr>
          </a:p>
        </p:txBody>
      </p:sp>
    </p:spTree>
    <p:extLst>
      <p:ext uri="{BB962C8B-B14F-4D97-AF65-F5344CB8AC3E}">
        <p14:creationId xmlns:p14="http://schemas.microsoft.com/office/powerpoint/2010/main" val="356189786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useBgFill="1">
        <p:nvSpPr>
          <p:cNvPr id="10" name="Rectangle 9">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FCFF961-4E84-4FD1-859C-B7F410031C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793" y="0"/>
            <a:ext cx="4632503" cy="6858000"/>
          </a:xfrm>
          <a:prstGeom prst="rect">
            <a:avLst/>
          </a:prstGeom>
        </p:spPr>
      </p:pic>
      <p:sp>
        <p:nvSpPr>
          <p:cNvPr id="14" name="Rectangle 13">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F737BB4-6553-47A8-893F-178A10C6B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5" descr="A picture containing icon&#10;&#10;Description automatically generated">
            <a:extLst>
              <a:ext uri="{FF2B5EF4-FFF2-40B4-BE49-F238E27FC236}">
                <a16:creationId xmlns:a16="http://schemas.microsoft.com/office/drawing/2014/main" id="{E17B6BF5-5972-415E-B3FC-C6922AA0D479}"/>
              </a:ext>
            </a:extLst>
          </p:cNvPr>
          <p:cNvPicPr>
            <a:picLocks noChangeAspect="1"/>
          </p:cNvPicPr>
          <p:nvPr/>
        </p:nvPicPr>
        <p:blipFill>
          <a:blip r:embed="rId3"/>
          <a:stretch>
            <a:fillRect/>
          </a:stretch>
        </p:blipFill>
        <p:spPr>
          <a:xfrm>
            <a:off x="11466653" y="244033"/>
            <a:ext cx="727277" cy="736922"/>
          </a:xfrm>
          <a:prstGeom prst="rect">
            <a:avLst/>
          </a:prstGeom>
        </p:spPr>
      </p:pic>
      <p:sp>
        <p:nvSpPr>
          <p:cNvPr id="18" name="Content Placeholder 2">
            <a:extLst>
              <a:ext uri="{FF2B5EF4-FFF2-40B4-BE49-F238E27FC236}">
                <a16:creationId xmlns:a16="http://schemas.microsoft.com/office/drawing/2014/main" id="{C1ACAEB6-0215-4735-945F-A260945DE0D0}"/>
              </a:ext>
            </a:extLst>
          </p:cNvPr>
          <p:cNvSpPr txBox="1">
            <a:spLocks/>
          </p:cNvSpPr>
          <p:nvPr/>
        </p:nvSpPr>
        <p:spPr>
          <a:xfrm>
            <a:off x="647525" y="895007"/>
            <a:ext cx="4259355" cy="5960802"/>
          </a:xfrm>
          <a:prstGeom prst="rect">
            <a:avLst/>
          </a:prstGeom>
        </p:spPr>
        <p:txBody>
          <a:bodyPr vert="horz" lIns="91440" tIns="45720" rIns="91440" bIns="45720" rtlCol="0" anchor="ctr">
            <a:normAutofit lnSpcReduction="10000"/>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344170" indent="-344170"/>
            <a:r>
              <a:rPr lang="en-US" sz="1600">
                <a:cs typeface="Arial"/>
              </a:rPr>
              <a:t>Uređena datoteka podataka</a:t>
            </a:r>
          </a:p>
          <a:p>
            <a:pPr marL="344170" indent="-344170"/>
            <a:r>
              <a:rPr lang="en-US" sz="1600">
                <a:cs typeface="Arial"/>
              </a:rPr>
              <a:t>Grupisanje nad kolonama koje nisu primarni ključ I nisu jedinstvene za svaki zapis</a:t>
            </a:r>
          </a:p>
          <a:p>
            <a:pPr marL="344170" indent="-344170"/>
            <a:r>
              <a:rPr lang="en-US" sz="1600">
                <a:cs typeface="Arial"/>
              </a:rPr>
              <a:t>Grupisanje dve ili više kolona kako bi se dobila jedinstvena vrednost i kreirao indeks od njih</a:t>
            </a:r>
            <a:endParaRPr lang="en-US"/>
          </a:p>
          <a:p>
            <a:pPr marL="344170" indent="-344170"/>
            <a:r>
              <a:rPr lang="en-US" sz="1600">
                <a:cs typeface="Arial"/>
              </a:rPr>
              <a:t>Grupišu se zapisi koji imaju slične karakteristike</a:t>
            </a:r>
            <a:endParaRPr lang="en-US" sz="1600" dirty="0">
              <a:cs typeface="Arial"/>
            </a:endParaRPr>
          </a:p>
          <a:p>
            <a:pPr marL="344170" indent="-344170"/>
            <a:r>
              <a:rPr lang="en-US" sz="1600">
                <a:cs typeface="Arial"/>
              </a:rPr>
              <a:t>Primeri</a:t>
            </a:r>
            <a:endParaRPr lang="en-US" sz="1600" dirty="0">
              <a:cs typeface="Arial"/>
            </a:endParaRPr>
          </a:p>
          <a:p>
            <a:pPr marL="795020" lvl="1" indent="-337820"/>
            <a:r>
              <a:rPr lang="en-US" sz="1400">
                <a:cs typeface="Arial"/>
              </a:rPr>
              <a:t>Jedan disk blok deljen zapisima koji pripadaju različitim klasterima</a:t>
            </a:r>
            <a:endParaRPr lang="en-US" sz="1400" dirty="0">
              <a:cs typeface="Arial"/>
            </a:endParaRPr>
          </a:p>
          <a:p>
            <a:pPr marL="795020" lvl="1" indent="-337820"/>
            <a:r>
              <a:rPr lang="en-US" sz="1400">
                <a:cs typeface="Arial"/>
              </a:rPr>
              <a:t>Poseban disk blok za odvojeni klaster – bolja tehnika</a:t>
            </a:r>
            <a:endParaRPr lang="en-US" sz="1400" dirty="0">
              <a:cs typeface="Arial"/>
            </a:endParaRPr>
          </a:p>
          <a:p>
            <a:pPr marL="0" indent="0">
              <a:buNone/>
            </a:pPr>
            <a:endParaRPr lang="en-US" sz="1600" dirty="0">
              <a:cs typeface="Arial"/>
            </a:endParaRPr>
          </a:p>
          <a:p>
            <a:pPr marL="0" indent="0" algn="ctr">
              <a:buNone/>
            </a:pPr>
            <a:r>
              <a:rPr lang="en-US" sz="1400" i="1">
                <a:cs typeface="Arial"/>
              </a:rPr>
              <a:t>Grupisano indeksiranje</a:t>
            </a:r>
            <a:endParaRPr lang="en-US" sz="1400" i="1" dirty="0">
              <a:cs typeface="Arial"/>
            </a:endParaRPr>
          </a:p>
          <a:p>
            <a:pPr marL="344170" indent="-344170"/>
            <a:endParaRPr lang="en-US" sz="1300" dirty="0">
              <a:cs typeface="Arial"/>
            </a:endParaRPr>
          </a:p>
          <a:p>
            <a:pPr marL="344170" indent="-344170"/>
            <a:endParaRPr lang="en-US" sz="1300" dirty="0">
              <a:cs typeface="Arial"/>
            </a:endParaRPr>
          </a:p>
        </p:txBody>
      </p:sp>
      <p:pic>
        <p:nvPicPr>
          <p:cNvPr id="4" name="Picture 4" descr="Diagram, engineering drawing&#10;&#10;Description automatically generated">
            <a:extLst>
              <a:ext uri="{FF2B5EF4-FFF2-40B4-BE49-F238E27FC236}">
                <a16:creationId xmlns:a16="http://schemas.microsoft.com/office/drawing/2014/main" id="{A33B37ED-B9EB-4D8C-A83F-321511EB4732}"/>
              </a:ext>
            </a:extLst>
          </p:cNvPr>
          <p:cNvPicPr>
            <a:picLocks noGrp="1" noChangeAspect="1"/>
          </p:cNvPicPr>
          <p:nvPr>
            <p:ph idx="1"/>
          </p:nvPr>
        </p:nvPicPr>
        <p:blipFill>
          <a:blip r:embed="rId4"/>
          <a:stretch>
            <a:fillRect/>
          </a:stretch>
        </p:blipFill>
        <p:spPr>
          <a:xfrm>
            <a:off x="5034692" y="1327746"/>
            <a:ext cx="3471908" cy="3931975"/>
          </a:xfrm>
        </p:spPr>
      </p:pic>
      <p:pic>
        <p:nvPicPr>
          <p:cNvPr id="5" name="Picture 5" descr="Diagram&#10;&#10;Description automatically generated">
            <a:extLst>
              <a:ext uri="{FF2B5EF4-FFF2-40B4-BE49-F238E27FC236}">
                <a16:creationId xmlns:a16="http://schemas.microsoft.com/office/drawing/2014/main" id="{CF5F9CB3-EE1F-49DC-9689-8E0F600321B0}"/>
              </a:ext>
            </a:extLst>
          </p:cNvPr>
          <p:cNvPicPr>
            <a:picLocks noChangeAspect="1"/>
          </p:cNvPicPr>
          <p:nvPr/>
        </p:nvPicPr>
        <p:blipFill>
          <a:blip r:embed="rId5"/>
          <a:stretch>
            <a:fillRect/>
          </a:stretch>
        </p:blipFill>
        <p:spPr>
          <a:xfrm>
            <a:off x="8741363" y="1607266"/>
            <a:ext cx="3081866" cy="3652876"/>
          </a:xfrm>
          <a:prstGeom prst="rect">
            <a:avLst/>
          </a:prstGeom>
        </p:spPr>
      </p:pic>
    </p:spTree>
    <p:extLst>
      <p:ext uri="{BB962C8B-B14F-4D97-AF65-F5344CB8AC3E}">
        <p14:creationId xmlns:p14="http://schemas.microsoft.com/office/powerpoint/2010/main" val="125231583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2DB76804-7F1D-459F-B0A5-D6E6382213CA}"/>
              </a:ext>
            </a:extLst>
          </p:cNvPr>
          <p:cNvSpPr>
            <a:spLocks noGrp="1"/>
          </p:cNvSpPr>
          <p:nvPr>
            <p:ph type="title"/>
          </p:nvPr>
        </p:nvSpPr>
        <p:spPr>
          <a:xfrm>
            <a:off x="2611808" y="1022548"/>
            <a:ext cx="7958331" cy="1308063"/>
          </a:xfrm>
        </p:spPr>
        <p:txBody>
          <a:bodyPr anchor="b">
            <a:normAutofit/>
          </a:bodyPr>
          <a:lstStyle/>
          <a:p>
            <a:r>
              <a:rPr lang="en-US" sz="3000">
                <a:ea typeface="+mj-lt"/>
                <a:cs typeface="+mj-lt"/>
              </a:rPr>
              <a:t>B+ stabla</a:t>
            </a:r>
          </a:p>
          <a:p>
            <a:pPr algn="l"/>
            <a:endParaRPr lang="en-US" sz="3000" dirty="0">
              <a:solidFill>
                <a:srgbClr val="1F2D29"/>
              </a:solidFill>
              <a:cs typeface="Arial"/>
            </a:endParaRPr>
          </a:p>
        </p:txBody>
      </p:sp>
      <p:pic>
        <p:nvPicPr>
          <p:cNvPr id="29" name="Picture 5" descr="A picture containing icon&#10;&#10;Description automatically generated">
            <a:extLst>
              <a:ext uri="{FF2B5EF4-FFF2-40B4-BE49-F238E27FC236}">
                <a16:creationId xmlns:a16="http://schemas.microsoft.com/office/drawing/2014/main" id="{892758EE-21EB-49FF-9202-9BBB9531ED04}"/>
              </a:ext>
            </a:extLst>
          </p:cNvPr>
          <p:cNvPicPr>
            <a:picLocks noChangeAspect="1"/>
          </p:cNvPicPr>
          <p:nvPr/>
        </p:nvPicPr>
        <p:blipFill>
          <a:blip r:embed="rId3"/>
          <a:stretch>
            <a:fillRect/>
          </a:stretch>
        </p:blipFill>
        <p:spPr>
          <a:xfrm>
            <a:off x="11466653" y="244033"/>
            <a:ext cx="727277" cy="736922"/>
          </a:xfrm>
          <a:prstGeom prst="rect">
            <a:avLst/>
          </a:prstGeom>
        </p:spPr>
      </p:pic>
      <p:sp>
        <p:nvSpPr>
          <p:cNvPr id="5" name="Content Placeholder 4">
            <a:extLst>
              <a:ext uri="{FF2B5EF4-FFF2-40B4-BE49-F238E27FC236}">
                <a16:creationId xmlns:a16="http://schemas.microsoft.com/office/drawing/2014/main" id="{54DCF196-5FA1-48B0-A6B7-A953FC361ED7}"/>
              </a:ext>
            </a:extLst>
          </p:cNvPr>
          <p:cNvSpPr>
            <a:spLocks noGrp="1"/>
          </p:cNvSpPr>
          <p:nvPr>
            <p:ph idx="1"/>
          </p:nvPr>
        </p:nvSpPr>
        <p:spPr>
          <a:xfrm>
            <a:off x="2689863" y="2135852"/>
            <a:ext cx="7796540" cy="3997828"/>
          </a:xfrm>
        </p:spPr>
        <p:txBody>
          <a:bodyPr/>
          <a:lstStyle/>
          <a:p>
            <a:pPr marL="344170" indent="-344170"/>
            <a:r>
              <a:rPr lang="sr-Latn-RS">
                <a:ea typeface="+mn-lt"/>
                <a:cs typeface="+mn-lt"/>
              </a:rPr>
              <a:t>Uravnoteženo binarno stablo pretrage koje prati format indeksa na više nivoa</a:t>
            </a:r>
            <a:endParaRPr lang="en-US">
              <a:ea typeface="+mn-lt"/>
              <a:cs typeface="+mn-lt"/>
            </a:endParaRPr>
          </a:p>
          <a:p>
            <a:pPr marL="344170" indent="-344170"/>
            <a:r>
              <a:rPr lang="sr-Latn-RS">
                <a:ea typeface="+mn-lt"/>
                <a:cs typeface="+mn-lt"/>
              </a:rPr>
              <a:t>Čvor listova B+ stabla označava stvarne pokazivače podataka B+ stablo osigurava da svi čvorovi listova ostanu na istoj visini, tako da su uravnoteženi</a:t>
            </a:r>
            <a:endParaRPr lang="en-US">
              <a:ea typeface="+mn-lt"/>
              <a:cs typeface="+mn-lt"/>
            </a:endParaRPr>
          </a:p>
          <a:p>
            <a:pPr marL="344170" indent="-344170"/>
            <a:r>
              <a:rPr lang="sr-Latn-RS">
                <a:ea typeface="+mn-lt"/>
                <a:cs typeface="+mn-lt"/>
              </a:rPr>
              <a:t>Pored toga, čvorovi lista su povezani pomoću liste veza; stoga, B+ stablo može podržavati nasumični pristup kao i sekvencijalni pristup</a:t>
            </a:r>
            <a:endParaRPr lang="en-US">
              <a:cs typeface="Arial"/>
            </a:endParaRPr>
          </a:p>
        </p:txBody>
      </p:sp>
      <p:pic>
        <p:nvPicPr>
          <p:cNvPr id="6" name="Picture 6" descr="Diagram&#10;&#10;Description automatically generated">
            <a:extLst>
              <a:ext uri="{FF2B5EF4-FFF2-40B4-BE49-F238E27FC236}">
                <a16:creationId xmlns:a16="http://schemas.microsoft.com/office/drawing/2014/main" id="{5947C3C7-BE30-4E78-AA51-9AA999E03549}"/>
              </a:ext>
            </a:extLst>
          </p:cNvPr>
          <p:cNvPicPr>
            <a:picLocks noChangeAspect="1"/>
          </p:cNvPicPr>
          <p:nvPr/>
        </p:nvPicPr>
        <p:blipFill>
          <a:blip r:embed="rId4"/>
          <a:stretch>
            <a:fillRect/>
          </a:stretch>
        </p:blipFill>
        <p:spPr>
          <a:xfrm>
            <a:off x="3723390" y="774056"/>
            <a:ext cx="4097866" cy="1033549"/>
          </a:xfrm>
          <a:prstGeom prst="rect">
            <a:avLst/>
          </a:prstGeom>
        </p:spPr>
      </p:pic>
    </p:spTree>
    <p:extLst>
      <p:ext uri="{BB962C8B-B14F-4D97-AF65-F5344CB8AC3E}">
        <p14:creationId xmlns:p14="http://schemas.microsoft.com/office/powerpoint/2010/main" val="367813483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useBgFill="1">
        <p:nvSpPr>
          <p:cNvPr id="10" name="Rectangle 9">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FCFF961-4E84-4FD1-859C-B7F410031C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793" y="0"/>
            <a:ext cx="4632503" cy="6858000"/>
          </a:xfrm>
          <a:prstGeom prst="rect">
            <a:avLst/>
          </a:prstGeom>
        </p:spPr>
      </p:pic>
      <p:sp>
        <p:nvSpPr>
          <p:cNvPr id="14" name="Rectangle 13">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F737BB4-6553-47A8-893F-178A10C6B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5" descr="A picture containing icon&#10;&#10;Description automatically generated">
            <a:extLst>
              <a:ext uri="{FF2B5EF4-FFF2-40B4-BE49-F238E27FC236}">
                <a16:creationId xmlns:a16="http://schemas.microsoft.com/office/drawing/2014/main" id="{E17B6BF5-5972-415E-B3FC-C6922AA0D479}"/>
              </a:ext>
            </a:extLst>
          </p:cNvPr>
          <p:cNvPicPr>
            <a:picLocks noChangeAspect="1"/>
          </p:cNvPicPr>
          <p:nvPr/>
        </p:nvPicPr>
        <p:blipFill>
          <a:blip r:embed="rId3"/>
          <a:stretch>
            <a:fillRect/>
          </a:stretch>
        </p:blipFill>
        <p:spPr>
          <a:xfrm>
            <a:off x="11466653" y="244033"/>
            <a:ext cx="727277" cy="736922"/>
          </a:xfrm>
          <a:prstGeom prst="rect">
            <a:avLst/>
          </a:prstGeom>
        </p:spPr>
      </p:pic>
      <p:sp>
        <p:nvSpPr>
          <p:cNvPr id="18" name="Content Placeholder 2">
            <a:extLst>
              <a:ext uri="{FF2B5EF4-FFF2-40B4-BE49-F238E27FC236}">
                <a16:creationId xmlns:a16="http://schemas.microsoft.com/office/drawing/2014/main" id="{C1ACAEB6-0215-4735-945F-A260945DE0D0}"/>
              </a:ext>
            </a:extLst>
          </p:cNvPr>
          <p:cNvSpPr txBox="1">
            <a:spLocks/>
          </p:cNvSpPr>
          <p:nvPr/>
        </p:nvSpPr>
        <p:spPr>
          <a:xfrm>
            <a:off x="647525" y="1431229"/>
            <a:ext cx="4259355" cy="542968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344170" indent="-344170"/>
            <a:r>
              <a:rPr lang="en-US" sz="1800">
                <a:cs typeface="Arial"/>
              </a:rPr>
              <a:t>Pretraga elemenata</a:t>
            </a:r>
          </a:p>
          <a:p>
            <a:pPr marL="344170" indent="-344170"/>
            <a:r>
              <a:rPr lang="en-US" sz="1800">
                <a:cs typeface="Arial"/>
              </a:rPr>
              <a:t>Dodavanje elemenata</a:t>
            </a:r>
          </a:p>
          <a:p>
            <a:pPr marL="344170" indent="-344170"/>
            <a:r>
              <a:rPr lang="en-US" sz="1800">
                <a:cs typeface="Arial"/>
              </a:rPr>
              <a:t>Stanje nakon dodatog elementa</a:t>
            </a:r>
          </a:p>
          <a:p>
            <a:pPr marL="344170" indent="-344170"/>
            <a:r>
              <a:rPr lang="en-US" sz="1800">
                <a:cs typeface="Arial"/>
              </a:rPr>
              <a:t>Uklanjanje elemenata</a:t>
            </a:r>
            <a:endParaRPr lang="en-US" sz="1800" dirty="0">
              <a:cs typeface="Arial"/>
            </a:endParaRPr>
          </a:p>
          <a:p>
            <a:pPr marL="344170" indent="-344170"/>
            <a:endParaRPr lang="en-US" sz="1600" dirty="0">
              <a:cs typeface="Arial"/>
            </a:endParaRPr>
          </a:p>
          <a:p>
            <a:pPr marL="344170" indent="-344170"/>
            <a:endParaRPr lang="en-US" sz="1600" dirty="0">
              <a:cs typeface="Arial"/>
            </a:endParaRPr>
          </a:p>
          <a:p>
            <a:pPr marL="0" indent="0" algn="ctr">
              <a:buNone/>
            </a:pPr>
            <a:endParaRPr lang="en-US" sz="1300" i="1" dirty="0">
              <a:cs typeface="Arial"/>
            </a:endParaRPr>
          </a:p>
          <a:p>
            <a:pPr marL="0" indent="0" algn="ctr">
              <a:buNone/>
            </a:pPr>
            <a:r>
              <a:rPr lang="en-US" sz="1400" i="1">
                <a:cs typeface="Arial"/>
              </a:rPr>
              <a:t>B+ stabla</a:t>
            </a:r>
            <a:endParaRPr lang="en-US" sz="1400" i="1" dirty="0">
              <a:cs typeface="Arial"/>
            </a:endParaRPr>
          </a:p>
        </p:txBody>
      </p:sp>
      <p:pic>
        <p:nvPicPr>
          <p:cNvPr id="6" name="Picture 8" descr="Diagram&#10;&#10;Description automatically generated">
            <a:extLst>
              <a:ext uri="{FF2B5EF4-FFF2-40B4-BE49-F238E27FC236}">
                <a16:creationId xmlns:a16="http://schemas.microsoft.com/office/drawing/2014/main" id="{0ABE81E8-BCB4-4603-BE8D-FA96FFAB2C47}"/>
              </a:ext>
            </a:extLst>
          </p:cNvPr>
          <p:cNvPicPr>
            <a:picLocks noGrp="1" noChangeAspect="1"/>
          </p:cNvPicPr>
          <p:nvPr>
            <p:ph idx="1"/>
          </p:nvPr>
        </p:nvPicPr>
        <p:blipFill>
          <a:blip r:embed="rId4"/>
          <a:stretch>
            <a:fillRect/>
          </a:stretch>
        </p:blipFill>
        <p:spPr>
          <a:xfrm>
            <a:off x="5043800" y="360092"/>
            <a:ext cx="5683250" cy="1182394"/>
          </a:xfrm>
        </p:spPr>
      </p:pic>
      <p:pic>
        <p:nvPicPr>
          <p:cNvPr id="9" name="Picture 10" descr="Diagram&#10;&#10;Description automatically generated">
            <a:extLst>
              <a:ext uri="{FF2B5EF4-FFF2-40B4-BE49-F238E27FC236}">
                <a16:creationId xmlns:a16="http://schemas.microsoft.com/office/drawing/2014/main" id="{5B9B0A04-0C90-46B4-9249-D3C53D03E981}"/>
              </a:ext>
            </a:extLst>
          </p:cNvPr>
          <p:cNvPicPr>
            <a:picLocks noChangeAspect="1"/>
          </p:cNvPicPr>
          <p:nvPr/>
        </p:nvPicPr>
        <p:blipFill>
          <a:blip r:embed="rId5"/>
          <a:stretch>
            <a:fillRect/>
          </a:stretch>
        </p:blipFill>
        <p:spPr>
          <a:xfrm>
            <a:off x="5044252" y="1955343"/>
            <a:ext cx="5480755" cy="1639683"/>
          </a:xfrm>
          <a:prstGeom prst="rect">
            <a:avLst/>
          </a:prstGeom>
        </p:spPr>
      </p:pic>
      <p:pic>
        <p:nvPicPr>
          <p:cNvPr id="11" name="Picture 12" descr="Diagram&#10;&#10;Description automatically generated">
            <a:extLst>
              <a:ext uri="{FF2B5EF4-FFF2-40B4-BE49-F238E27FC236}">
                <a16:creationId xmlns:a16="http://schemas.microsoft.com/office/drawing/2014/main" id="{0434DE7A-4E65-4B2A-9E50-19A37B22064E}"/>
              </a:ext>
            </a:extLst>
          </p:cNvPr>
          <p:cNvPicPr>
            <a:picLocks noChangeAspect="1"/>
          </p:cNvPicPr>
          <p:nvPr/>
        </p:nvPicPr>
        <p:blipFill>
          <a:blip r:embed="rId6"/>
          <a:stretch>
            <a:fillRect/>
          </a:stretch>
        </p:blipFill>
        <p:spPr>
          <a:xfrm>
            <a:off x="5288846" y="3756742"/>
            <a:ext cx="5123273" cy="1592886"/>
          </a:xfrm>
          <a:prstGeom prst="rect">
            <a:avLst/>
          </a:prstGeom>
        </p:spPr>
      </p:pic>
      <p:pic>
        <p:nvPicPr>
          <p:cNvPr id="13" name="Picture 14">
            <a:extLst>
              <a:ext uri="{FF2B5EF4-FFF2-40B4-BE49-F238E27FC236}">
                <a16:creationId xmlns:a16="http://schemas.microsoft.com/office/drawing/2014/main" id="{EEED0D6B-57D8-443B-908F-97525BA724F5}"/>
              </a:ext>
            </a:extLst>
          </p:cNvPr>
          <p:cNvPicPr>
            <a:picLocks noChangeAspect="1"/>
          </p:cNvPicPr>
          <p:nvPr/>
        </p:nvPicPr>
        <p:blipFill>
          <a:blip r:embed="rId7"/>
          <a:stretch>
            <a:fillRect/>
          </a:stretch>
        </p:blipFill>
        <p:spPr>
          <a:xfrm>
            <a:off x="5439363" y="5441990"/>
            <a:ext cx="5029200" cy="1006981"/>
          </a:xfrm>
          <a:prstGeom prst="rect">
            <a:avLst/>
          </a:prstGeom>
        </p:spPr>
      </p:pic>
    </p:spTree>
    <p:extLst>
      <p:ext uri="{BB962C8B-B14F-4D97-AF65-F5344CB8AC3E}">
        <p14:creationId xmlns:p14="http://schemas.microsoft.com/office/powerpoint/2010/main" val="1989952138"/>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1</TotalTime>
  <Words>0</Words>
  <Application>Microsoft Office PowerPoint</Application>
  <PresentationFormat>Widescreen</PresentationFormat>
  <Paragraphs>0</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Madison</vt:lpstr>
      <vt:lpstr>Skladištenje i indeksiranje; Procesiranje upita i optimizacija kod MongoDB-a</vt:lpstr>
      <vt:lpstr>Sadržaj - Teorijski deo</vt:lpstr>
      <vt:lpstr>Sadržaj - MongoDB </vt:lpstr>
      <vt:lpstr>Struktura indeksa i metode indeksiranja </vt:lpstr>
      <vt:lpstr>PowerPoint Presentation</vt:lpstr>
      <vt:lpstr>PowerPoint Presentation</vt:lpstr>
      <vt:lpstr>PowerPoint Presentation</vt:lpstr>
      <vt:lpstr>B+ stabla </vt:lpstr>
      <vt:lpstr>PowerPoint Presentation</vt:lpstr>
      <vt:lpstr>Tehnologija</vt:lpstr>
      <vt:lpstr>Indeksiranje i vrste indeksa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Agregacija</vt:lpstr>
      <vt:lpstr>PowerPoint Presentation</vt:lpstr>
      <vt:lpstr>Optimizacija performansi</vt:lpstr>
      <vt:lpstr>Optimizacija performansi</vt:lpstr>
      <vt:lpstr>PowerPoint Presentation</vt:lpstr>
      <vt:lpstr>Tehnike optimizacije dizajna šeme </vt:lpstr>
      <vt:lpstr>PowerPoint Presentation</vt:lpstr>
      <vt:lpstr>PowerPoint Presentation</vt:lpstr>
      <vt:lpstr>PowerPoint Presentation</vt:lpstr>
      <vt:lpstr>Postavljanje baze i pregled kolekcija</vt:lpstr>
      <vt:lpstr>Dodavanje dokumenta u kolekciju Wine</vt:lpstr>
      <vt:lpstr>Ažuriranje dokumenta u kolekciji Wine</vt:lpstr>
      <vt:lpstr>Jednostavan upit primenom filter opcije nad kolekcijom Wine</vt:lpstr>
      <vt:lpstr>Složeni upit primenom filter, project i sort opcija nad kolekcijom Wine</vt:lpstr>
      <vt:lpstr>Pregled kolekcije WineType</vt:lpstr>
      <vt:lpstr>Dodavanje unique indeksa u kolekciju WineType</vt:lpstr>
      <vt:lpstr>Izlistinani indeksi u kolekciji WineType (levo) Indeksi u kolekciji Wine pre dodavanja novog indeksa (desno)</vt:lpstr>
      <vt:lpstr>Indeksi u kolekciji Wine pre dodavanja novog indeksa</vt:lpstr>
      <vt:lpstr>Dodavanje compound indeksa u kolekciji Wine (levo) Indeksi u kolekciji Wine nakon dodavanja novog indeksa (desno)</vt:lpstr>
      <vt:lpstr>Indeksi u kolekciji Wine nakon dodavanja novog indeksa</vt:lpstr>
      <vt:lpstr>Operacija kojom se izlistavaju svi indeksi u bazi i rezultati</vt:lpstr>
      <vt:lpstr>Pretraživanje pomoću find funkcije</vt:lpstr>
      <vt:lpstr>Pretraživanje pomoću find funkcije uz dodatni prikaz statistika performansi</vt:lpstr>
      <vt:lpstr>Dodavanje se vrši izvršavanjem datog dela koda</vt:lpstr>
      <vt:lpstr>Izgled kolekcije Review nakon dodatih tri miliona dokumenata</vt:lpstr>
      <vt:lpstr>Pretraga izvršavanjem upita pomoću find i pretty (desno), find i pretty metoda (levo)</vt:lpstr>
      <vt:lpstr>Vremena</vt:lpstr>
      <vt:lpstr>Kreiranje compound indeksa i provera da li je indeks kreiran u kolekciji Review  </vt:lpstr>
      <vt:lpstr>Izvršavanje upita pretrage pomoću explain metode korišćenjem indeksa - prvi deo</vt:lpstr>
      <vt:lpstr>Izvršavanje upita pretrage pomoću explain metode korišćenjem indeksa - drugi deo  </vt:lpstr>
      <vt:lpstr>Hvala na pažnji!  Pitanja?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1598</cp:revision>
  <dcterms:modified xsi:type="dcterms:W3CDTF">2021-04-14T14:48:49Z</dcterms:modified>
</cp:coreProperties>
</file>